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33D6F4-2CF2-487E-9224-5054093607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79678F-D524-45DC-9314-9BF9F2E1E0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0F167D-C7EE-4126-961F-6108CFA474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D6FEBB-1F19-402C-B9CC-E2CF76150A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C29ECB-A8F8-4445-8443-46E73845B2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E07CC7-4A3F-4C53-BC27-00F2D27C57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D2596C-8EE7-4D03-B3B5-85A05744C5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086C79-F720-43E8-BCDF-293BFB347A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DB56EF-3977-4D7A-AFF6-C00A30EDFB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AEF602-4DB1-48C9-BF57-B8F89C344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49A606-D591-4F53-B0C2-6323E01F14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04100405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764753" y="2169417"/>
            <a:ext cx="8281818" cy="1545521"/>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3600" b="1">
                <a:solidFill>
                  <a:srgbClr val="FFFFFF"/>
                </a:solidFill>
                <a:latin typeface="Microsoft Yahei"/>
                <a:ea typeface="Microsoft Yahei"/>
                <a:cs typeface="Microsoft Yahei"/>
              </a:rPr>
              <a:t>电力安全知识与技能培训总结</a:t>
            </a:r>
            <a:endParaRPr lang="en-US" sz="1100"/>
          </a:p>
        </p:txBody>
      </p:sp>
      <p:sp>
        <p:nvSpPr>
          <p:cNvPr id="5" name="AutoShape 5"/>
          <p:cNvSpPr/>
          <p:nvPr/>
        </p:nvSpPr>
        <p:spPr>
          <a:xfrm>
            <a:off x="764753" y="4274372"/>
            <a:ext cx="2461447" cy="31994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solidFill>
                <a:latin typeface="Microsoft Yahei"/>
                <a:ea typeface="Microsoft Yahei"/>
                <a:cs typeface="Microsoft Yahei"/>
              </a:rPr>
              <a:t>2023-12-23</a:t>
            </a:r>
            <a:endParaRPr lang="en-US" sz="1100"/>
          </a:p>
        </p:txBody>
      </p:sp>
      <p:sp>
        <p:nvSpPr>
          <p:cNvPr id="6" name="AutoShape 6"/>
          <p:cNvSpPr/>
          <p:nvPr/>
        </p:nvSpPr>
        <p:spPr>
          <a:xfrm>
            <a:off x="764753" y="3876675"/>
            <a:ext cx="1851864" cy="4062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solidFill>
                <a:latin typeface="Microsoft Yahei"/>
                <a:ea typeface="Microsoft Yahei"/>
                <a:cs typeface="Microsoft Yahei"/>
              </a:rPr>
              <a:t>汇报人：&lt;XXX&gt;</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培训背景与目标</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培训内容与方法</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培训效果评估</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培训成果与收获</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存在问题与改进建议</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下一步工作计划与展望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培训背景与目标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flipV="1">
            <a:off x="2445706" y="3707161"/>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rot="16200000">
            <a:off x="2870191" y="2775047"/>
            <a:ext cx="477838" cy="1913436"/>
          </a:xfrm>
          <a:custGeom>
            <a:rect l="l" t="t" r="r" b="b"/>
            <a:pathLst>
              <a:path w="142" h="604">
                <a:moveTo>
                  <a:pt x="37" y="1"/>
                </a:moveTo>
                <a:lnTo>
                  <a:pt x="45" y="472"/>
                </a:lnTo>
                <a:lnTo>
                  <a:pt x="0" y="474"/>
                </a:lnTo>
                <a:lnTo>
                  <a:pt x="72" y="604"/>
                </a:lnTo>
                <a:lnTo>
                  <a:pt x="142" y="474"/>
                </a:lnTo>
                <a:lnTo>
                  <a:pt x="100" y="474"/>
                </a:lnTo>
                <a:lnTo>
                  <a:pt x="99" y="0"/>
                </a:lnTo>
                <a:lnTo>
                  <a:pt x="37" y="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2435353" y="1978373"/>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4156340" y="1637062"/>
            <a:ext cx="6042012" cy="1280677"/>
          </a:xfrm>
          <a:prstGeom prst="roundRect">
            <a:avLst>
              <a:gd name="adj" fmla="val 11505"/>
            </a:avLst>
          </a:prstGeom>
          <a:solidFill>
            <a:schemeClr val="accent1">
              <a:alpha val="39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156340" y="1621187"/>
            <a:ext cx="1629199" cy="1298575"/>
          </a:xfrm>
          <a:prstGeom prst="roundRect">
            <a:avLst>
              <a:gd name="adj" fmla="val 1192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4156340" y="3132487"/>
            <a:ext cx="6042012" cy="1289587"/>
          </a:xfrm>
          <a:prstGeom prst="roundRect">
            <a:avLst>
              <a:gd name="adj" fmla="val 11505"/>
            </a:avLst>
          </a:prstGeom>
          <a:solidFill>
            <a:schemeClr val="accent1">
              <a:alpha val="39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169043" y="3122962"/>
            <a:ext cx="1629199" cy="1298575"/>
          </a:xfrm>
          <a:prstGeom prst="roundRect">
            <a:avLst>
              <a:gd name="adj" fmla="val 1192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4156340" y="4654899"/>
            <a:ext cx="6045187" cy="1286259"/>
          </a:xfrm>
          <a:prstGeom prst="roundRect">
            <a:avLst>
              <a:gd name="adj" fmla="val 11505"/>
            </a:avLst>
          </a:prstGeom>
          <a:solidFill>
            <a:schemeClr val="accent1">
              <a:alpha val="39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4149988" y="4645374"/>
            <a:ext cx="1629199" cy="1298575"/>
          </a:xfrm>
          <a:prstGeom prst="roundRect">
            <a:avLst>
              <a:gd name="adj" fmla="val 11921"/>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1621060" y="2829687"/>
            <a:ext cx="1753457" cy="1753362"/>
          </a:xfrm>
          <a:prstGeom prst="ellipse">
            <a:avLst/>
          </a:prstGeom>
          <a:solidFill>
            <a:schemeClr val="accent2">
              <a:lumMod val="20000"/>
              <a:lumOff val="80000"/>
              <a:alpha val="100000"/>
            </a:schemeClr>
          </a:solidFill>
          <a:ln w="57150">
            <a:solidFill>
              <a:schemeClr val="accent1">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156340" y="4974994"/>
            <a:ext cx="1629199" cy="570492"/>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03</a:t>
            </a:r>
            <a:endParaRPr lang="en-US" sz="1100"/>
          </a:p>
        </p:txBody>
      </p:sp>
      <p:sp>
        <p:nvSpPr>
          <p:cNvPr id="13" name="AutoShape 13"/>
          <p:cNvSpPr/>
          <p:nvPr/>
        </p:nvSpPr>
        <p:spPr>
          <a:xfrm>
            <a:off x="4156340" y="3413506"/>
            <a:ext cx="1629199" cy="570492"/>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02</a:t>
            </a:r>
            <a:endParaRPr lang="en-US" sz="1100"/>
          </a:p>
        </p:txBody>
      </p:sp>
      <p:sp>
        <p:nvSpPr>
          <p:cNvPr id="14" name="AutoShape 14"/>
          <p:cNvSpPr/>
          <p:nvPr/>
        </p:nvSpPr>
        <p:spPr>
          <a:xfrm>
            <a:off x="6096000" y="1907546"/>
            <a:ext cx="3625542" cy="739710"/>
          </a:xfrm>
          <a:prstGeom prst="rect">
            <a:avLst/>
          </a:prstGeom>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solidFill>
                <a:latin typeface="Microsoft Yahei"/>
                <a:ea typeface="Microsoft Yahei"/>
                <a:cs typeface="Microsoft Yahei"/>
              </a:rPr>
              <a:t>电力工业发展迅速，电力安全事故频发</a:t>
            </a:r>
            <a:endParaRPr lang="en-US" sz="1100"/>
          </a:p>
        </p:txBody>
      </p:sp>
      <p:sp>
        <p:nvSpPr>
          <p:cNvPr id="15" name="AutoShape 15"/>
          <p:cNvSpPr/>
          <p:nvPr/>
        </p:nvSpPr>
        <p:spPr>
          <a:xfrm>
            <a:off x="4156340" y="1978373"/>
            <a:ext cx="1641902" cy="570492"/>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rgbClr val="FFFFFF"/>
                </a:solidFill>
                <a:latin typeface="Microsoft Yahei"/>
                <a:ea typeface="Microsoft Yahei"/>
                <a:cs typeface="Microsoft Yahei"/>
              </a:rPr>
              <a:t>01</a:t>
            </a:r>
            <a:endParaRPr lang="en-US" sz="1100"/>
          </a:p>
        </p:txBody>
      </p:sp>
      <p:sp>
        <p:nvSpPr>
          <p:cNvPr id="16" name="Freeform 16"/>
          <p:cNvSpPr/>
          <p:nvPr/>
        </p:nvSpPr>
        <p:spPr>
          <a:xfrm>
            <a:off x="2123412" y="3297713"/>
            <a:ext cx="780338" cy="78033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培训背景</a:t>
              </a:r>
            </a:p>
          </p:txBody>
        </p:sp>
      </p:grpSp>
      <p:sp>
        <p:nvSpPr>
          <p:cNvPr id="39" name="AutoShape 39"/>
          <p:cNvSpPr/>
          <p:nvPr/>
        </p:nvSpPr>
        <p:spPr>
          <a:xfrm>
            <a:off x="6096000" y="4928174"/>
            <a:ext cx="3625542" cy="739710"/>
          </a:xfrm>
          <a:prstGeom prst="rect">
            <a:avLst/>
          </a:prstGeom>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solidFill>
                <a:latin typeface="Microsoft Yahei"/>
                <a:ea typeface="Microsoft Yahei"/>
                <a:cs typeface="Microsoft Yahei"/>
              </a:rPr>
              <a:t>法律法规对电力安全的要求日益严格</a:t>
            </a:r>
            <a:endParaRPr lang="en-US" sz="1100"/>
          </a:p>
        </p:txBody>
      </p:sp>
      <p:sp>
        <p:nvSpPr>
          <p:cNvPr id="40" name="AutoShape 40"/>
          <p:cNvSpPr/>
          <p:nvPr/>
        </p:nvSpPr>
        <p:spPr>
          <a:xfrm>
            <a:off x="6096000" y="3407426"/>
            <a:ext cx="3625542" cy="739710"/>
          </a:xfrm>
          <a:prstGeom prst="rect">
            <a:avLst/>
          </a:prstGeom>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solidFill>
                <a:latin typeface="Microsoft Yahei"/>
                <a:ea typeface="Microsoft Yahei"/>
                <a:cs typeface="Microsoft Yahei"/>
              </a:rPr>
              <a:t>提高电力从业人员安全意识与技能水平的需求迫切</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140488" y="2144472"/>
            <a:ext cx="7911026" cy="3564775"/>
            <a:chOff x="2140488" y="2144472"/>
            <a:chExt cx="7911026" cy="3564775"/>
          </a:xfrm>
        </p:grpSpPr>
        <p:sp>
          <p:nvSpPr>
            <p:cNvPr id="3" name="AutoShape 3"/>
            <p:cNvSpPr/>
            <p:nvPr/>
          </p:nvSpPr>
          <p:spPr>
            <a:xfrm>
              <a:off x="2140488" y="2144472"/>
              <a:ext cx="7911026" cy="936104"/>
            </a:xfrm>
            <a:prstGeom prst="triangle">
              <a:avLst>
                <a:gd name="adj" fmla="val 50000"/>
              </a:avLst>
            </a:prstGeom>
            <a:solidFill>
              <a:schemeClr val="accent1">
                <a:alpha val="3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2152365" y="3693023"/>
              <a:ext cx="2503100" cy="2016224"/>
            </a:xfrm>
            <a:prstGeom prst="rect">
              <a:avLst/>
            </a:prstGeom>
            <a:solidFill>
              <a:schemeClr val="accent3">
                <a:alpha val="27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4844451" y="3693023"/>
              <a:ext cx="2503100" cy="2016224"/>
            </a:xfrm>
            <a:prstGeom prst="rect">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7548414" y="3693023"/>
              <a:ext cx="2503100" cy="2016224"/>
            </a:xfrm>
            <a:prstGeom prst="rect">
              <a:avLst/>
            </a:prstGeom>
            <a:solidFill>
              <a:schemeClr val="accent1">
                <a:alpha val="4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7" name="AutoShape 7"/>
          <p:cNvSpPr/>
          <p:nvPr/>
        </p:nvSpPr>
        <p:spPr>
          <a:xfrm>
            <a:off x="2152365" y="3260975"/>
            <a:ext cx="2503100" cy="432048"/>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844451" y="3260975"/>
            <a:ext cx="2503100" cy="43204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7548414" y="3270500"/>
            <a:ext cx="2503100" cy="43204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0" name="Group 10"/>
          <p:cNvGrpSpPr/>
          <p:nvPr/>
        </p:nvGrpSpPr>
        <p:grpSpPr>
          <a:xfrm>
            <a:off x="5387911" y="1196721"/>
            <a:ext cx="1416177" cy="1415796"/>
            <a:chOff x="5387911" y="1196721"/>
            <a:chExt cx="1416177" cy="1415796"/>
          </a:xfrm>
        </p:grpSpPr>
        <p:sp>
          <p:nvSpPr>
            <p:cNvPr id="11" name="AutoShape 11"/>
            <p:cNvSpPr/>
            <p:nvPr/>
          </p:nvSpPr>
          <p:spPr>
            <a:xfrm>
              <a:off x="5387911" y="1196721"/>
              <a:ext cx="1416177" cy="1415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sp>
        <p:nvSpPr>
          <p:cNvPr id="12" name="AutoShape 12"/>
          <p:cNvSpPr/>
          <p:nvPr/>
        </p:nvSpPr>
        <p:spPr>
          <a:xfrm>
            <a:off x="2470577" y="4089926"/>
            <a:ext cx="1866677" cy="1222419"/>
          </a:xfrm>
          <a:prstGeom prst="rect">
            <a:avLst/>
          </a:prstGeom>
        </p:spPr>
        <p:txBody>
          <a:bodyPr wrap="square" lIns="68580" tIns="34290" rIns="68580" bIns="3429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solidFill>
                <a:latin typeface="Microsoft Yahei"/>
                <a:ea typeface="Microsoft Yahei"/>
                <a:cs typeface="Microsoft Yahei"/>
              </a:rPr>
              <a:t>增强电力从业人员安全意识，提高安全防范能力</a:t>
            </a:r>
            <a:endParaRPr lang="en-US" sz="1100"/>
          </a:p>
        </p:txBody>
      </p:sp>
      <p:sp>
        <p:nvSpPr>
          <p:cNvPr id="13" name="AutoShape 13"/>
          <p:cNvSpPr/>
          <p:nvPr/>
        </p:nvSpPr>
        <p:spPr>
          <a:xfrm>
            <a:off x="2140488" y="3289550"/>
            <a:ext cx="2514977" cy="432048"/>
          </a:xfrm>
          <a:prstGeom prst="rect">
            <a:avLst/>
          </a:prstGeom>
        </p:spPr>
        <p:txBody>
          <a:bodyPr wrap="square" lIns="121920" tIns="60960" rIns="121920" bIns="6096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b="1">
                <a:solidFill>
                  <a:srgbClr val="FFFFFF"/>
                </a:solidFill>
                <a:latin typeface="Microsoft Yahei"/>
                <a:ea typeface="Microsoft Yahei"/>
                <a:cs typeface="Microsoft Yahei"/>
              </a:rPr>
              <a:t>01</a:t>
            </a:r>
            <a:endParaRPr lang="en-US" sz="1100"/>
          </a:p>
        </p:txBody>
      </p:sp>
      <p:sp>
        <p:nvSpPr>
          <p:cNvPr id="14" name="AutoShape 14"/>
          <p:cNvSpPr/>
          <p:nvPr/>
        </p:nvSpPr>
        <p:spPr>
          <a:xfrm>
            <a:off x="4838512" y="3280025"/>
            <a:ext cx="2514977" cy="432048"/>
          </a:xfrm>
          <a:prstGeom prst="rect">
            <a:avLst/>
          </a:prstGeom>
        </p:spPr>
        <p:txBody>
          <a:bodyPr wrap="square" lIns="121920" tIns="60960" rIns="121920" bIns="6096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b="1">
                <a:solidFill>
                  <a:srgbClr val="FFFFFF"/>
                </a:solidFill>
                <a:latin typeface="Microsoft Yahei"/>
                <a:ea typeface="Microsoft Yahei"/>
                <a:cs typeface="Microsoft Yahei"/>
              </a:rPr>
              <a:t>02</a:t>
            </a:r>
            <a:endParaRPr lang="en-US" sz="1100"/>
          </a:p>
        </p:txBody>
      </p:sp>
      <p:sp>
        <p:nvSpPr>
          <p:cNvPr id="15" name="AutoShape 15"/>
          <p:cNvSpPr/>
          <p:nvPr/>
        </p:nvSpPr>
        <p:spPr>
          <a:xfrm>
            <a:off x="7536537" y="3280410"/>
            <a:ext cx="2514977" cy="432048"/>
          </a:xfrm>
          <a:prstGeom prst="rect">
            <a:avLst/>
          </a:prstGeom>
        </p:spPr>
        <p:txBody>
          <a:bodyPr wrap="square" lIns="121920" tIns="60960" rIns="121920" bIns="6096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b="1">
                <a:solidFill>
                  <a:srgbClr val="FFFFFF"/>
                </a:solidFill>
                <a:latin typeface="Microsoft Yahei"/>
                <a:ea typeface="Microsoft Yahei"/>
                <a:cs typeface="Microsoft Yahei"/>
              </a:rPr>
              <a:t>03</a:t>
            </a:r>
            <a:endParaRPr lang="en-US" sz="1100"/>
          </a:p>
        </p:txBody>
      </p:sp>
      <p:sp>
        <p:nvSpPr>
          <p:cNvPr id="16" name="Freeform 16"/>
          <p:cNvSpPr/>
          <p:nvPr/>
        </p:nvSpPr>
        <p:spPr>
          <a:xfrm>
            <a:off x="5727775" y="1536394"/>
            <a:ext cx="736450" cy="736450"/>
          </a:xfrm>
          <a:custGeom>
            <a:rect l="l" t="t" r="r" b="b"/>
            <a:pathLst>
              <a:path w="304800" h="304800">
                <a:moveTo>
                  <a:pt x="50749" y="121920"/>
                </a:moveTo>
                <a:lnTo>
                  <a:pt x="152400" y="182880"/>
                </a:lnTo>
                <a:lnTo>
                  <a:pt x="304800" y="91440"/>
                </a:lnTo>
                <a:lnTo>
                  <a:pt x="152400" y="0"/>
                </a:lnTo>
                <a:lnTo>
                  <a:pt x="0" y="91440"/>
                </a:lnTo>
                <a:lnTo>
                  <a:pt x="152400" y="91440"/>
                </a:lnTo>
                <a:lnTo>
                  <a:pt x="152400" y="121920"/>
                </a:lnTo>
                <a:lnTo>
                  <a:pt x="50749" y="121920"/>
                </a:lnTo>
                <a:close/>
                <a:moveTo>
                  <a:pt x="0" y="121920"/>
                </a:moveTo>
                <a:lnTo>
                  <a:pt x="0" y="243840"/>
                </a:lnTo>
                <a:lnTo>
                  <a:pt x="30480" y="210007"/>
                </a:lnTo>
                <a:lnTo>
                  <a:pt x="30480" y="140208"/>
                </a:lnTo>
                <a:lnTo>
                  <a:pt x="0" y="121920"/>
                </a:lnTo>
                <a:close/>
                <a:moveTo>
                  <a:pt x="152400" y="304800"/>
                </a:moveTo>
                <a:lnTo>
                  <a:pt x="45720" y="240792"/>
                </a:lnTo>
                <a:lnTo>
                  <a:pt x="45720" y="149352"/>
                </a:lnTo>
                <a:lnTo>
                  <a:pt x="152400" y="213360"/>
                </a:lnTo>
                <a:lnTo>
                  <a:pt x="259080" y="149352"/>
                </a:lnTo>
                <a:lnTo>
                  <a:pt x="259080" y="240792"/>
                </a:lnTo>
                <a:lnTo>
                  <a:pt x="15240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a:t>
              </a:r>
            </a:p>
          </p:txBody>
        </p:sp>
      </p:grpSp>
      <p:sp>
        <p:nvSpPr>
          <p:cNvPr id="39" name="AutoShape 39"/>
          <p:cNvSpPr/>
          <p:nvPr/>
        </p:nvSpPr>
        <p:spPr>
          <a:xfrm>
            <a:off x="7866626" y="4089926"/>
            <a:ext cx="1866677" cy="1222419"/>
          </a:xfrm>
          <a:prstGeom prst="rect">
            <a:avLst/>
          </a:prstGeom>
        </p:spPr>
        <p:txBody>
          <a:bodyPr wrap="square" lIns="68580" tIns="34290" rIns="68580" bIns="3429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solidFill>
                <a:latin typeface="Microsoft Yahei"/>
                <a:ea typeface="Microsoft Yahei"/>
                <a:cs typeface="Microsoft Yahei"/>
              </a:rPr>
              <a:t>了解电力事故应急处理方法，提高应对突发事件的能力</a:t>
            </a:r>
            <a:endParaRPr lang="en-US" sz="1100"/>
          </a:p>
        </p:txBody>
      </p:sp>
      <p:sp>
        <p:nvSpPr>
          <p:cNvPr id="40" name="AutoShape 40"/>
          <p:cNvSpPr/>
          <p:nvPr/>
        </p:nvSpPr>
        <p:spPr>
          <a:xfrm>
            <a:off x="5162662" y="4089926"/>
            <a:ext cx="1866677" cy="1222419"/>
          </a:xfrm>
          <a:prstGeom prst="rect">
            <a:avLst/>
          </a:prstGeom>
        </p:spPr>
        <p:txBody>
          <a:bodyPr wrap="square" lIns="68580" tIns="34290" rIns="68580" bIns="3429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solidFill>
                <a:latin typeface="Microsoft Yahei"/>
                <a:ea typeface="Microsoft Yahei"/>
                <a:cs typeface="Microsoft Yahei"/>
              </a:rPr>
              <a:t>掌握电力安全操作规程，规范作业行为</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培训内容与方法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传授电力安全基本知识</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详细描述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深入剖析电力设备的工作原理和安全运行机制，使学员理解电力设备的安全性能和运行要求，提高学员对电力系统的整体认识。</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通过讲座、教材和视频等形式，向学员传授电力安全的基本概念、法规标准、操作规程等内容，使学员全面了解电力安全的基本要求和规范。</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分析电力事故案例</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讲解电力设备安全运行原理</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结合实际案例，分析电力事故的原因、过程和后果，使学员认识到电力事故的危害性和预防措施的重要性，提高安全意识。</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理论知识培训</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详细描述</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通过模拟演练的方式，使学员熟练掌握电力设备的操作规程和安全操作技能，提高学员在实际操作中的安全防范能力。</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详细描述</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组织学员到电力设备现场进行实地操作演练，使学员在实际环境中掌握电力设备的操作技巧和应对突发情况的能力。</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详细描述</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模拟电力设备故障或事故场景，组织学员进行应急救援演练，提高学员在紧急情况下的反应速度和救援能力。</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总结词</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模拟演练操作规程</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总结词</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实地操作演练</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总结词</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应急救援演练</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实践操作培训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79233" y="1278350"/>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76573" y="1278350"/>
            <a:ext cx="2006441" cy="699135"/>
          </a:xfrm>
          <a:prstGeom prst="roundRect">
            <a:avLst>
              <a:gd name="adj" fmla="val 16667"/>
            </a:avLst>
          </a:prstGeom>
          <a:solidFill>
            <a:srgbClr val="E3E2E2">
              <a:alpha val="100000"/>
            </a:srgb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总结词</a:t>
            </a:r>
            <a:endParaRPr lang="en-US" sz="1100"/>
          </a:p>
        </p:txBody>
      </p:sp>
      <p:sp>
        <p:nvSpPr>
          <p:cNvPr id="4" name="AutoShape 4"/>
          <p:cNvSpPr/>
          <p:nvPr/>
        </p:nvSpPr>
        <p:spPr>
          <a:xfrm>
            <a:off x="6251829" y="1278350"/>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420594" y="1278350"/>
            <a:ext cx="2006441" cy="699135"/>
          </a:xfrm>
          <a:prstGeom prst="roundRect">
            <a:avLst>
              <a:gd name="adj" fmla="val 16667"/>
            </a:avLst>
          </a:prstGeom>
          <a:solidFill>
            <a:srgbClr val="E3E2E2">
              <a:alpha val="100000"/>
            </a:srgb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详细描述</a:t>
            </a:r>
            <a:endParaRPr lang="en-US" sz="1100"/>
          </a:p>
        </p:txBody>
      </p:sp>
      <p:sp>
        <p:nvSpPr>
          <p:cNvPr id="6" name="AutoShape 6"/>
          <p:cNvSpPr/>
          <p:nvPr/>
        </p:nvSpPr>
        <p:spPr>
          <a:xfrm>
            <a:off x="1479233" y="4029837"/>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676573" y="4076033"/>
            <a:ext cx="2006441" cy="699135"/>
          </a:xfrm>
          <a:prstGeom prst="roundRect">
            <a:avLst>
              <a:gd name="adj" fmla="val 16667"/>
            </a:avLst>
          </a:prstGeom>
          <a:solidFill>
            <a:srgbClr val="E3E2E2">
              <a:alpha val="100000"/>
            </a:srgb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总结词</a:t>
            </a:r>
            <a:endParaRPr lang="en-US" sz="1100"/>
          </a:p>
        </p:txBody>
      </p:sp>
      <p:sp>
        <p:nvSpPr>
          <p:cNvPr id="8" name="AutoShape 8"/>
          <p:cNvSpPr/>
          <p:nvPr/>
        </p:nvSpPr>
        <p:spPr>
          <a:xfrm>
            <a:off x="6251829" y="4029837"/>
            <a:ext cx="4401121" cy="2428684"/>
          </a:xfrm>
          <a:prstGeom prst="roundRect">
            <a:avLst>
              <a:gd name="adj" fmla="val 4117"/>
            </a:avLst>
          </a:prstGeom>
          <a:solidFill>
            <a:srgbClr val="E3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449169" y="4029837"/>
            <a:ext cx="2006441" cy="699135"/>
          </a:xfrm>
          <a:prstGeom prst="roundRect">
            <a:avLst>
              <a:gd name="adj" fmla="val 16667"/>
            </a:avLst>
          </a:prstGeom>
          <a:solidFill>
            <a:srgbClr val="E3E2E2">
              <a:alpha val="100000"/>
            </a:srgb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详细描述</a:t>
            </a:r>
            <a:endParaRPr lang="en-US" sz="1100"/>
          </a:p>
        </p:txBody>
      </p:sp>
      <p:sp>
        <p:nvSpPr>
          <p:cNvPr id="10" name="AutoShape 10"/>
          <p:cNvSpPr/>
          <p:nvPr/>
        </p:nvSpPr>
        <p:spPr>
          <a:xfrm>
            <a:off x="2083243" y="2351977"/>
            <a:ext cx="3203894" cy="1020631"/>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solidFill>
                <a:latin typeface="Microsoft Yahei"/>
                <a:ea typeface="Microsoft Yahei"/>
                <a:cs typeface="Microsoft Yahei"/>
              </a:rPr>
              <a:t>案例分析讲解</a:t>
            </a:r>
            <a:endParaRPr lang="en-US" sz="1100"/>
          </a:p>
        </p:txBody>
      </p:sp>
      <p:sp>
        <p:nvSpPr>
          <p:cNvPr id="11" name="AutoShape 11"/>
          <p:cNvSpPr/>
          <p:nvPr/>
        </p:nvSpPr>
        <p:spPr>
          <a:xfrm>
            <a:off x="6821868" y="2408369"/>
            <a:ext cx="3203894" cy="1020631"/>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solidFill>
                <a:latin typeface="Microsoft Yahei"/>
                <a:ea typeface="Microsoft Yahei"/>
                <a:cs typeface="Microsoft Yahei"/>
              </a:rPr>
              <a:t>选取具有代表性的电力安全事故案例，进行深入剖析和讲解，使学员了解事故原因、过程和后果，并讨论预防措施和应对策略。</a:t>
            </a:r>
            <a:endParaRPr lang="en-US" sz="1100"/>
          </a:p>
        </p:txBody>
      </p:sp>
      <p:sp>
        <p:nvSpPr>
          <p:cNvPr id="12" name="AutoShape 12"/>
          <p:cNvSpPr/>
          <p:nvPr/>
        </p:nvSpPr>
        <p:spPr>
          <a:xfrm>
            <a:off x="2049239" y="5084769"/>
            <a:ext cx="3203894" cy="1020631"/>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solidFill>
                <a:latin typeface="Microsoft Yahei"/>
                <a:ea typeface="Microsoft Yahei"/>
                <a:cs typeface="Microsoft Yahei"/>
              </a:rPr>
              <a:t>小组讨论与交流</a:t>
            </a:r>
            <a:endParaRPr lang="en-US" sz="1100"/>
          </a:p>
        </p:txBody>
      </p:sp>
      <p:sp>
        <p:nvSpPr>
          <p:cNvPr id="13" name="AutoShape 13"/>
          <p:cNvSpPr/>
          <p:nvPr/>
        </p:nvSpPr>
        <p:spPr>
          <a:xfrm>
            <a:off x="6821835" y="5084769"/>
            <a:ext cx="3203894" cy="1020631"/>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200">
                <a:solidFill>
                  <a:srgbClr val="000404"/>
                </a:solidFill>
                <a:latin typeface="Microsoft Yahei"/>
                <a:ea typeface="Microsoft Yahei"/>
                <a:cs typeface="Microsoft Yahei"/>
              </a:rPr>
              <a:t>组织学员进行小组讨论和交流，分享各自的安全经验和教训，促进相互学习和共同提高。</a:t>
            </a:r>
            <a:endParaRPr lang="en-US" sz="1100"/>
          </a:p>
        </p:txBody>
      </p:sp>
      <p:sp>
        <p:nvSpPr>
          <p:cNvPr id="14" name="Freeform 14"/>
          <p:cNvSpPr/>
          <p:nvPr/>
        </p:nvSpPr>
        <p:spPr>
          <a:xfrm>
            <a:off x="1666514" y="1278350"/>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6519863" y="1278350"/>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Freeform 16"/>
          <p:cNvSpPr/>
          <p:nvPr/>
        </p:nvSpPr>
        <p:spPr>
          <a:xfrm>
            <a:off x="1666514" y="4029837"/>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Freeform 17"/>
          <p:cNvSpPr/>
          <p:nvPr/>
        </p:nvSpPr>
        <p:spPr>
          <a:xfrm>
            <a:off x="6519863" y="4029837"/>
            <a:ext cx="604011" cy="764731"/>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TextBox 18"/>
          <p:cNvSpPr txBox="1"/>
          <p:nvPr/>
        </p:nvSpPr>
        <p:spPr>
          <a:xfrm>
            <a:off x="4987944" y="1278350"/>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solidFill>
                <a:latin typeface="Microsoft Yahei"/>
                <a:ea typeface="Microsoft Yahei"/>
                <a:cs typeface="Microsoft Yahei"/>
              </a:rPr>
              <a:t>01</a:t>
            </a:r>
          </a:p>
        </p:txBody>
      </p:sp>
      <p:sp>
        <p:nvSpPr>
          <p:cNvPr id="19" name="TextBox 19"/>
          <p:cNvSpPr txBox="1"/>
          <p:nvPr/>
        </p:nvSpPr>
        <p:spPr>
          <a:xfrm>
            <a:off x="9702795" y="1278350"/>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solidFill>
                <a:latin typeface="Microsoft Yahei"/>
                <a:ea typeface="Microsoft Yahei"/>
                <a:cs typeface="Microsoft Yahei"/>
              </a:rPr>
              <a:t>02</a:t>
            </a:r>
          </a:p>
        </p:txBody>
      </p:sp>
      <p:sp>
        <p:nvSpPr>
          <p:cNvPr id="20" name="TextBox 20"/>
          <p:cNvSpPr txBox="1"/>
          <p:nvPr/>
        </p:nvSpPr>
        <p:spPr>
          <a:xfrm>
            <a:off x="5067588" y="4029837"/>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solidFill>
                <a:latin typeface="Microsoft Yahei"/>
                <a:ea typeface="Microsoft Yahei"/>
                <a:cs typeface="Microsoft Yahei"/>
              </a:rPr>
              <a:t>03</a:t>
            </a:r>
          </a:p>
        </p:txBody>
      </p:sp>
      <p:sp>
        <p:nvSpPr>
          <p:cNvPr id="21" name="TextBox 21"/>
          <p:cNvSpPr txBox="1"/>
          <p:nvPr/>
        </p:nvSpPr>
        <p:spPr>
          <a:xfrm>
            <a:off x="9702795" y="4029837"/>
            <a:ext cx="1373505"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4050">
                <a:solidFill>
                  <a:schemeClr val="accent1"/>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案例分析培训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培训效果评估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mt="70000"/>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总结词：全面评估</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详细描述：通过理论考试，对学员掌握的电力安全理论知识进行全面评估，确保学员对电力安全的基本概念、规章制度和操作规程有清晰的认识。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理论考试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总结词：实践应用</a:t>
            </a:r>
          </a:p>
        </p:txBody>
      </p:sp>
      <p:sp>
        <p:nvSpPr>
          <p:cNvPr id="4" name="AutoShape 4"/>
          <p:cNvSpPr/>
          <p:nvPr/>
        </p:nvSpPr>
        <p:spPr>
          <a:xfrm>
            <a:off x="866575" y="3830586"/>
            <a:ext cx="10458850" cy="2286677"/>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详细描述：通过实操考核，检验学员在实际操作中运用电力安全知识的能力，包括安全操作规程、应急处理措施等，确保学员具备实际操作中的安全意识和技能。</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实操考核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总结词：反馈改进</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详细描述：通过问卷调查，收集学员对培训班的意见和建议，了解学员在培训过程中的感受和收获，为后续培训班的改进和优化提供参考依据。</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问卷调查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https://d.book118.com/726041004055010050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2024-09-15T13:05:20.603</cp:lastPrinted>
  <dcterms:created xsi:type="dcterms:W3CDTF">2024-09-15T05:05:20Z</dcterms:created>
  <dcterms:modified xsi:type="dcterms:W3CDTF">2024-09-15T05:05:22Z</dcterms:modified>
</cp:coreProperties>
</file>