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40A2C-506B-426B-83CE-113A70A21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B5BFA-FA87-4B22-AD99-38137C3C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05342-F72C-47F5-B16B-7CD9721EB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CD2AE-6118-427B-B0BA-6583532E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8E092-9889-44ED-A597-D3FFB14AF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63C683-AC9D-4605-9EA3-50C2825A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25F92-E076-4F18-95BD-C5D8054E2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0C6D3-745E-4E1F-86C8-B8CE64099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3161D-507A-4ABC-92E2-820EE2E40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4AFAB-6ECA-49EA-89E6-7F818A134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CBBA7-ABA0-4EC0-B4D1-16E7F811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30722" name="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grpSp>
          <p:nvGrpSpPr>
            <p:cNvPr id="30723" name=""/>
            <p:cNvGrpSpPr/>
            <p:nvPr/>
          </p:nvGrpSpPr>
          <p:grpSpPr>
            <a:xfrm>
              <a:off x="0" y="0"/>
              <a:ext cx="5760" cy="4320"/>
              <a:chExt cx="5760" cy="4320"/>
            </a:xfrm>
          </p:grpSpPr>
          <p:sp>
            <p:nvSpPr>
              <p:cNvPr id="30724" name=""/>
              <p:cNvSpPr/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defRPr kumimoji="1" lang="zh-CN" altLang="en-US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5pPr>
              </a:lstStyle>
              <a:p/>
            </p:txBody>
          </p:sp>
          <p:grpSp>
            <p:nvGrpSpPr>
              <p:cNvPr id="30725" name=""/>
              <p:cNvGrpSpPr/>
              <p:nvPr/>
            </p:nvGrpSpPr>
            <p:grpSpPr>
              <a:xfrm>
                <a:off x="0" y="0"/>
                <a:ext cx="5760" cy="4320"/>
                <a:chExt cx="5760" cy="4320"/>
              </a:xfrm>
            </p:grpSpPr>
            <p:cxnSp>
              <p:nvCxnSpPr>
                <p:cNvPr id="30726" name=""/>
                <p:cNvCxnSpPr/>
                <p:nvPr/>
              </p:nvCxn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27" name=""/>
                <p:cNvCxnSpPr/>
                <p:nvPr/>
              </p:nvCxn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28" name=""/>
                <p:cNvCxnSpPr/>
                <p:nvPr/>
              </p:nvCxn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29" name=""/>
                <p:cNvCxnSpPr/>
                <p:nvPr/>
              </p:nvCxn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0" name=""/>
                <p:cNvCxnSpPr/>
                <p:nvPr/>
              </p:nvCxn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1" name=""/>
                <p:cNvCxnSpPr/>
                <p:nvPr/>
              </p:nvCxn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2" name=""/>
                <p:cNvCxnSpPr/>
                <p:nvPr/>
              </p:nvCxn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3" name=""/>
                <p:cNvCxnSpPr/>
                <p:nvPr/>
              </p:nvCxn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4" name=""/>
                <p:cNvCxnSpPr/>
                <p:nvPr/>
              </p:nvCxn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5" name=""/>
                <p:cNvCxnSpPr/>
                <p:nvPr/>
              </p:nvCxn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6" name=""/>
                <p:cNvCxnSpPr/>
                <p:nvPr/>
              </p:nvCxn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7" name=""/>
                <p:cNvCxnSpPr/>
                <p:nvPr/>
              </p:nvCxn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8" name=""/>
                <p:cNvCxnSpPr/>
                <p:nvPr/>
              </p:nvCxn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39" name=""/>
                <p:cNvCxnSpPr/>
                <p:nvPr/>
              </p:nvCxn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0" name=""/>
                <p:cNvCxnSpPr/>
                <p:nvPr/>
              </p:nvCxn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1" name=""/>
                <p:cNvCxnSpPr/>
                <p:nvPr/>
              </p:nvCxn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2" name=""/>
                <p:cNvCxnSpPr/>
                <p:nvPr/>
              </p:nvCxn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3" name=""/>
                <p:cNvCxnSpPr/>
                <p:nvPr/>
              </p:nvCxn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4" name=""/>
                <p:cNvCxnSpPr/>
                <p:nvPr/>
              </p:nvCxn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5" name=""/>
                <p:cNvCxnSpPr/>
                <p:nvPr/>
              </p:nvCxn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6" name=""/>
                <p:cNvCxnSpPr/>
                <p:nvPr/>
              </p:nvCxn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7" name=""/>
                <p:cNvCxnSpPr/>
                <p:nvPr/>
              </p:nvCxn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8" name=""/>
                <p:cNvCxnSpPr/>
                <p:nvPr/>
              </p:nvCxnSpPr>
              <p:spPr bwMode="white">
                <a:xfrm flipH="1">
                  <a:off x="19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49" name=""/>
                <p:cNvCxnSpPr/>
                <p:nvPr/>
              </p:nvCxnSpPr>
              <p:spPr bwMode="white">
                <a:xfrm flipH="1">
                  <a:off x="38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0" name=""/>
                <p:cNvCxnSpPr/>
                <p:nvPr/>
              </p:nvCxnSpPr>
              <p:spPr bwMode="white">
                <a:xfrm flipH="1">
                  <a:off x="57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1" name=""/>
                <p:cNvCxnSpPr/>
                <p:nvPr/>
              </p:nvCxnSpPr>
              <p:spPr bwMode="white">
                <a:xfrm flipH="1">
                  <a:off x="76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2" name=""/>
                <p:cNvCxnSpPr/>
                <p:nvPr/>
              </p:nvCxnSpPr>
              <p:spPr bwMode="white">
                <a:xfrm flipH="1">
                  <a:off x="96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3" name=""/>
                <p:cNvCxnSpPr/>
                <p:nvPr/>
              </p:nvCxnSpPr>
              <p:spPr bwMode="white">
                <a:xfrm flipH="1">
                  <a:off x="115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4" name=""/>
                <p:cNvCxnSpPr/>
                <p:nvPr/>
              </p:nvCxnSpPr>
              <p:spPr bwMode="white">
                <a:xfrm flipH="1">
                  <a:off x="134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5" name=""/>
                <p:cNvCxnSpPr/>
                <p:nvPr/>
              </p:nvCxnSpPr>
              <p:spPr bwMode="white">
                <a:xfrm flipH="1">
                  <a:off x="153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6" name=""/>
                <p:cNvCxnSpPr/>
                <p:nvPr/>
              </p:nvCxnSpPr>
              <p:spPr bwMode="white">
                <a:xfrm flipH="1">
                  <a:off x="172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7" name=""/>
                <p:cNvCxnSpPr/>
                <p:nvPr/>
              </p:nvCxnSpPr>
              <p:spPr bwMode="white">
                <a:xfrm flipH="1">
                  <a:off x="192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8" name=""/>
                <p:cNvCxnSpPr/>
                <p:nvPr/>
              </p:nvCxnSpPr>
              <p:spPr bwMode="white">
                <a:xfrm flipH="1">
                  <a:off x="211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59" name=""/>
                <p:cNvCxnSpPr/>
                <p:nvPr/>
              </p:nvCxnSpPr>
              <p:spPr bwMode="white">
                <a:xfrm flipH="1">
                  <a:off x="230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0" name=""/>
                <p:cNvCxnSpPr/>
                <p:nvPr/>
              </p:nvCxnSpPr>
              <p:spPr bwMode="white">
                <a:xfrm flipH="1">
                  <a:off x="249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1" name=""/>
                <p:cNvCxnSpPr/>
                <p:nvPr/>
              </p:nvCxnSpPr>
              <p:spPr bwMode="white">
                <a:xfrm flipH="1">
                  <a:off x="268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2" name=""/>
                <p:cNvCxnSpPr/>
                <p:nvPr/>
              </p:nvCxnSpPr>
              <p:spPr bwMode="white">
                <a:xfrm flipH="1">
                  <a:off x="288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3" name=""/>
                <p:cNvCxnSpPr/>
                <p:nvPr/>
              </p:nvCxnSpPr>
              <p:spPr bwMode="white">
                <a:xfrm flipH="1">
                  <a:off x="307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4" name=""/>
                <p:cNvCxnSpPr/>
                <p:nvPr/>
              </p:nvCxnSpPr>
              <p:spPr bwMode="white">
                <a:xfrm flipH="1">
                  <a:off x="326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5" name=""/>
                <p:cNvCxnSpPr/>
                <p:nvPr/>
              </p:nvCxnSpPr>
              <p:spPr bwMode="white">
                <a:xfrm flipH="1">
                  <a:off x="345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6" name=""/>
                <p:cNvCxnSpPr/>
                <p:nvPr/>
              </p:nvCxnSpPr>
              <p:spPr bwMode="white">
                <a:xfrm flipH="1">
                  <a:off x="364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7" name=""/>
                <p:cNvCxnSpPr/>
                <p:nvPr/>
              </p:nvCxnSpPr>
              <p:spPr bwMode="white">
                <a:xfrm flipH="1">
                  <a:off x="384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8" name=""/>
                <p:cNvCxnSpPr/>
                <p:nvPr/>
              </p:nvCxnSpPr>
              <p:spPr bwMode="white">
                <a:xfrm flipH="1">
                  <a:off x="403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69" name=""/>
                <p:cNvCxnSpPr/>
                <p:nvPr/>
              </p:nvCxnSpPr>
              <p:spPr bwMode="white">
                <a:xfrm flipH="1">
                  <a:off x="422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70" name=""/>
                <p:cNvCxnSpPr/>
                <p:nvPr/>
              </p:nvCxnSpPr>
              <p:spPr bwMode="white">
                <a:xfrm flipH="1">
                  <a:off x="441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71" name=""/>
                <p:cNvCxnSpPr/>
                <p:nvPr/>
              </p:nvCxnSpPr>
              <p:spPr bwMode="white">
                <a:xfrm flipH="1">
                  <a:off x="460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72" name=""/>
                <p:cNvCxnSpPr/>
                <p:nvPr/>
              </p:nvCxnSpPr>
              <p:spPr bwMode="white">
                <a:xfrm flipH="1">
                  <a:off x="4800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73" name=""/>
                <p:cNvCxnSpPr/>
                <p:nvPr/>
              </p:nvCxnSpPr>
              <p:spPr bwMode="white">
                <a:xfrm flipH="1">
                  <a:off x="4992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74" name=""/>
                <p:cNvCxnSpPr/>
                <p:nvPr/>
              </p:nvCxnSpPr>
              <p:spPr bwMode="white">
                <a:xfrm flipH="1">
                  <a:off x="5184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75" name=""/>
                <p:cNvCxnSpPr/>
                <p:nvPr/>
              </p:nvCxnSpPr>
              <p:spPr bwMode="white">
                <a:xfrm flipH="1">
                  <a:off x="5376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  <p:cxnSp>
              <p:nvCxnSpPr>
                <p:cNvPr id="30776" name=""/>
                <p:cNvCxnSpPr/>
                <p:nvPr/>
              </p:nvCxnSpPr>
              <p:spPr bwMode="white">
                <a:xfrm flipH="1">
                  <a:off x="5568" y="0"/>
                  <a:ext cx="0" cy="4320"/>
                </a:xfrm>
                <a:prstGeom prst="line">
                  <a:avLst/>
                </a:prstGeom>
                <a:noFill/>
                <a:ln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miter lim="800000"/>
                </a:ln>
              </p:spPr>
            </p:cxnSp>
          </p:grpSp>
          <p:cxnSp>
            <p:nvCxnSpPr>
              <p:cNvPr id="30777" name=""/>
              <p:cNvCxnSpPr/>
              <p:nvPr/>
            </p:nvCxnSpPr>
            <p:spPr bwMode="ltGray">
              <a:xfrm flipH="1">
                <a:off x="5568" y="0"/>
                <a:ext cx="0" cy="1488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</p:grpSp>
        <p:grpSp>
          <p:nvGrpSpPr>
            <p:cNvPr id="30778" name=""/>
            <p:cNvGrpSpPr/>
            <p:nvPr/>
          </p:nvGrpSpPr>
          <p:grpSpPr>
            <a:xfrm>
              <a:off x="3" y="559"/>
              <a:ext cx="4192" cy="1796"/>
              <a:chOff x="3" y="559"/>
              <a:chExt cx="4192" cy="1796"/>
            </a:xfrm>
          </p:grpSpPr>
          <p:cxnSp>
            <p:nvCxnSpPr>
              <p:cNvPr id="30779" name=""/>
              <p:cNvCxnSpPr/>
              <p:nvPr/>
            </p:nvCxnSpPr>
            <p:spPr bwMode="ltGray">
              <a:xfrm flipH="1">
                <a:off x="506" y="559"/>
                <a:ext cx="0" cy="1796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30780" name=""/>
              <p:cNvCxnSpPr/>
              <p:nvPr/>
            </p:nvCxn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30781" name=""/>
              <p:cNvCxnSpPr/>
              <p:nvPr/>
            </p:nvCxn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sp>
            <p:nvSpPr>
              <p:cNvPr id="30782" name=""/>
              <p:cNvSpPr/>
              <p:nvPr/>
            </p:nvSpPr>
            <p:spPr bwMode="ltGray">
              <a:xfrm rot="16200000" flipH="1">
                <a:off x="426" y="861"/>
                <a:ext cx="156" cy="157"/>
              </a:xfrm>
              <a:custGeom>
                <a:avLst>
                  <a:gd name="adj0" fmla="val -27693894"/>
                  <a:gd name="adj1" fmla="val 54246537"/>
                </a:avLst>
                <a:gdLst>
                  <a:gd name="GT10" fmla="*/ adj0 21600 100000"/>
                  <a:gd name="GT11" fmla="*/ adj1 21600 100000"/>
                  <a:gd name="GT12" fmla="*/ 21600 w 43195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21114" y="5"/>
                  </a:cxn>
                  <a:cxn ang="0">
                    <a:pos x="0" y="22056"/>
                  </a:cxn>
                  <a:cxn ang="0">
                    <a:pos x="21595" y="21600"/>
                  </a:cxn>
                </a:cxnLst>
                <a:rect l="l" t="t" r="GT13" b="GT15"/>
                <a:pathLst>
                  <a:path w="43195" h="43200" fill="none">
                    <a:moveTo>
                      <a:pt x="21114" y="5"/>
                    </a:moveTo>
                    <a:arcTo wR="21600" hR="21600" stAng="-5476559" swAng="16203978"/>
                  </a:path>
                  <a:path w="43195" h="43200" stroke="0">
                    <a:moveTo>
                      <a:pt x="21114" y="5"/>
                    </a:moveTo>
                    <a:arcTo wR="21600" hR="21600" stAng="-5476559" swAng="16203978"/>
                    <a:lnTo>
                      <a:pt x="21595" y="21600"/>
                    </a:lnTo>
                    <a:close/>
                  </a:path>
                </a:pathLst>
              </a:custGeom>
              <a:noFill/>
              <a:ln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ctr" rtl="0" eaLnBrk="1" hangingPunct="1">
                  <a:defRPr kumimoji="1" lang="zh-CN" altLang="en-US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5pPr>
              </a:lstStyle>
              <a:p/>
            </p:txBody>
          </p:sp>
        </p:grpSp>
        <p:grpSp>
          <p:nvGrpSpPr>
            <p:cNvPr id="30783" name=""/>
            <p:cNvGrpSpPr/>
            <p:nvPr/>
          </p:nvGrpSpPr>
          <p:grpSpPr>
            <a:xfrm>
              <a:off x="1480" y="1952"/>
              <a:ext cx="3808" cy="1812"/>
              <a:chOff x="1480" y="1952"/>
              <a:chExt cx="3808" cy="1812"/>
            </a:xfrm>
          </p:grpSpPr>
          <p:cxnSp>
            <p:nvCxnSpPr>
              <p:cNvPr id="30784" name=""/>
              <p:cNvCxnSpPr/>
              <p:nvPr/>
            </p:nvCxn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cxnSp>
            <p:nvCxnSpPr>
              <p:cNvPr id="30785" name=""/>
              <p:cNvCxnSpPr/>
              <p:nvPr/>
            </p:nvCxn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>
                <a:solidFill>
                  <a:schemeClr val="hlink"/>
                </a:solidFill>
                <a:miter lim="800000"/>
              </a:ln>
            </p:spPr>
          </p:cxnSp>
          <p:sp>
            <p:nvSpPr>
              <p:cNvPr id="30786" name=""/>
              <p:cNvSpPr/>
              <p:nvPr/>
            </p:nvSpPr>
            <p:spPr bwMode="ltGray">
              <a:xfrm rot="5400000">
                <a:off x="5096" y="3347"/>
                <a:ext cx="156" cy="157"/>
              </a:xfrm>
              <a:custGeom>
                <a:avLst>
                  <a:gd name="adj0" fmla="val -27693894"/>
                  <a:gd name="adj1" fmla="val 54246537"/>
                </a:avLst>
                <a:gdLst>
                  <a:gd name="GT10" fmla="*/ adj0 21600 100000"/>
                  <a:gd name="GT11" fmla="*/ adj1 21600 100000"/>
                  <a:gd name="GT12" fmla="*/ 21600 w 43195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21114" y="5"/>
                  </a:cxn>
                  <a:cxn ang="0">
                    <a:pos x="0" y="22056"/>
                  </a:cxn>
                  <a:cxn ang="0">
                    <a:pos x="21595" y="21600"/>
                  </a:cxn>
                </a:cxnLst>
                <a:rect l="l" t="t" r="GT13" b="GT15"/>
                <a:pathLst>
                  <a:path w="43195" h="43200" fill="none">
                    <a:moveTo>
                      <a:pt x="21114" y="5"/>
                    </a:moveTo>
                    <a:arcTo wR="21600" hR="21600" stAng="-5476559" swAng="16203978"/>
                  </a:path>
                  <a:path w="43195" h="43200" stroke="0">
                    <a:moveTo>
                      <a:pt x="21114" y="5"/>
                    </a:moveTo>
                    <a:arcTo wR="21600" hR="21600" stAng="-5476559" swAng="16203978"/>
                    <a:lnTo>
                      <a:pt x="21595" y="21600"/>
                    </a:lnTo>
                    <a:close/>
                  </a:path>
                </a:pathLst>
              </a:custGeom>
              <a:noFill/>
              <a:ln>
                <a:solidFill>
                  <a:schemeClr val="hlink"/>
                </a:solidFill>
                <a:miter lim="800000"/>
              </a:ln>
            </p:spPr>
            <p:txBody>
              <a:bodyPr/>
              <a:lstStyle>
                <a:defPPr algn="ctr" rtl="0" eaLnBrk="1" hangingPunct="1">
                  <a:defRPr kumimoji="1" lang="zh-CN" altLang="en-US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 baseline="0">
                    <a:solidFill>
                      <a:schemeClr val="tx1"/>
                    </a:solidFill>
                    <a:latin typeface="Times New Roman" charset="0"/>
                    <a:ea typeface="宋体" pitchFamily="2" charset="-122"/>
                  </a:defRPr>
                </a:lvl5pPr>
              </a:lstStyle>
              <a:p/>
            </p:txBody>
          </p:sp>
        </p:grpSp>
      </p:grpSp>
      <p:sp>
        <p:nvSpPr>
          <p:cNvPr id="30787" name=""/>
          <p:cNvSpPr/>
          <p:nvPr>
            <p:ph type="ctrTitle"/>
          </p:nvPr>
        </p:nvSpPr>
        <p:spPr>
          <a:xfrm>
            <a:off x="990600" y="1752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88" name="" descr="Rectangle: Click to edit Master text styles&#13;&#10;Second level&#13;&#10;Third level&#13;&#10;Fourth level&#13;&#10;Fifth level"/>
          <p:cNvSpPr/>
          <p:nvPr>
            <p:ph type="subTitle" idx="1"/>
          </p:nvPr>
        </p:nvSpPr>
        <p:spPr>
          <a:xfrm>
            <a:off x="990600" y="3309938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None/>
              <a:defRPr kumimoji="1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None/>
              <a:defRPr kumimoji="1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None/>
              <a:defRPr kumimoji="1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None/>
              <a:defRPr kumimoji="1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30789" name=""/>
          <p:cNvSpPr/>
          <p:nvPr>
            <p:ph type="dt" sz="quarter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30790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0DEFF2BA-FA43-4307-BD5C-235E8BCD6D18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0791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708B5448-1611-4FB4-9DE1-C8571E12C10B}" type="slidenum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9B22BBC-F03C-4D20-A4EE-8C0E5C0E8544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E78AE02-046D-40AC-959D-7A11F8BDB5A1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Tahom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9699" name="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grpSp>
          <p:nvGrpSpPr>
            <p:cNvPr id="29700" name=""/>
            <p:cNvGrpSpPr/>
            <p:nvPr/>
          </p:nvGrpSpPr>
          <p:grpSpPr>
            <a:xfrm>
              <a:off x="0" y="192"/>
              <a:ext cx="5760" cy="4032"/>
              <a:chOff x="0" y="192"/>
              <a:chExt cx="5760" cy="4032"/>
            </a:xfrm>
          </p:grpSpPr>
          <p:cxnSp>
            <p:nvCxnSpPr>
              <p:cNvPr id="29701" name=""/>
              <p:cNvCxnSpPr/>
              <p:nvPr/>
            </p:nvCxnSpPr>
            <p:spPr bwMode="white">
              <a:xfrm>
                <a:off x="0" y="192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02" name=""/>
              <p:cNvCxnSpPr/>
              <p:nvPr/>
            </p:nvCxnSpPr>
            <p:spPr bwMode="white">
              <a:xfrm>
                <a:off x="0" y="384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03" name=""/>
              <p:cNvCxnSpPr/>
              <p:nvPr/>
            </p:nvCxnSpPr>
            <p:spPr bwMode="white">
              <a:xfrm>
                <a:off x="0" y="576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04" name=""/>
              <p:cNvCxnSpPr/>
              <p:nvPr/>
            </p:nvCxnSpPr>
            <p:spPr bwMode="white">
              <a:xfrm>
                <a:off x="0" y="768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05" name=""/>
              <p:cNvCxnSpPr/>
              <p:nvPr/>
            </p:nvCxnSpPr>
            <p:spPr bwMode="white">
              <a:xfrm>
                <a:off x="0" y="960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06" name=""/>
              <p:cNvCxnSpPr/>
              <p:nvPr/>
            </p:nvCxnSpPr>
            <p:spPr bwMode="white">
              <a:xfrm>
                <a:off x="0" y="1152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07" name=""/>
              <p:cNvCxnSpPr/>
              <p:nvPr/>
            </p:nvCxnSpPr>
            <p:spPr bwMode="white">
              <a:xfrm>
                <a:off x="0" y="1344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08" name=""/>
              <p:cNvCxnSpPr/>
              <p:nvPr/>
            </p:nvCxnSpPr>
            <p:spPr bwMode="white">
              <a:xfrm>
                <a:off x="0" y="1536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09" name=""/>
              <p:cNvCxnSpPr/>
              <p:nvPr/>
            </p:nvCxnSpPr>
            <p:spPr bwMode="white">
              <a:xfrm>
                <a:off x="0" y="1728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0" name=""/>
              <p:cNvCxnSpPr/>
              <p:nvPr/>
            </p:nvCxnSpPr>
            <p:spPr bwMode="white">
              <a:xfrm>
                <a:off x="0" y="1920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1" name=""/>
              <p:cNvCxnSpPr/>
              <p:nvPr/>
            </p:nvCxnSpPr>
            <p:spPr bwMode="white">
              <a:xfrm>
                <a:off x="0" y="2112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2" name=""/>
              <p:cNvCxnSpPr/>
              <p:nvPr/>
            </p:nvCxnSpPr>
            <p:spPr bwMode="white">
              <a:xfrm>
                <a:off x="0" y="2304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3" name=""/>
              <p:cNvCxnSpPr/>
              <p:nvPr/>
            </p:nvCxnSpPr>
            <p:spPr bwMode="white">
              <a:xfrm>
                <a:off x="0" y="2496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4" name=""/>
              <p:cNvCxnSpPr/>
              <p:nvPr/>
            </p:nvCxnSpPr>
            <p:spPr bwMode="white">
              <a:xfrm>
                <a:off x="0" y="2688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5" name=""/>
              <p:cNvCxnSpPr/>
              <p:nvPr/>
            </p:nvCxnSpPr>
            <p:spPr bwMode="white">
              <a:xfrm>
                <a:off x="0" y="2880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6" name=""/>
              <p:cNvCxnSpPr/>
              <p:nvPr/>
            </p:nvCxnSpPr>
            <p:spPr bwMode="white">
              <a:xfrm>
                <a:off x="0" y="3072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7" name=""/>
              <p:cNvCxnSpPr/>
              <p:nvPr/>
            </p:nvCxnSpPr>
            <p:spPr bwMode="white">
              <a:xfrm>
                <a:off x="0" y="3264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8" name=""/>
              <p:cNvCxnSpPr/>
              <p:nvPr/>
            </p:nvCxnSpPr>
            <p:spPr bwMode="white">
              <a:xfrm>
                <a:off x="0" y="3456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19" name=""/>
              <p:cNvCxnSpPr/>
              <p:nvPr/>
            </p:nvCxnSpPr>
            <p:spPr bwMode="white">
              <a:xfrm>
                <a:off x="0" y="3648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20" name=""/>
              <p:cNvCxnSpPr/>
              <p:nvPr/>
            </p:nvCxnSpPr>
            <p:spPr bwMode="white">
              <a:xfrm>
                <a:off x="0" y="3840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21" name=""/>
              <p:cNvCxnSpPr/>
              <p:nvPr/>
            </p:nvCxnSpPr>
            <p:spPr bwMode="white">
              <a:xfrm>
                <a:off x="0" y="4032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22" name=""/>
              <p:cNvCxnSpPr/>
              <p:nvPr/>
            </p:nvCxnSpPr>
            <p:spPr bwMode="white">
              <a:xfrm>
                <a:off x="0" y="4224"/>
                <a:ext cx="5760" cy="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</p:grpSp>
        <p:grpSp>
          <p:nvGrpSpPr>
            <p:cNvPr id="29723" name=""/>
            <p:cNvGrpSpPr/>
            <p:nvPr/>
          </p:nvGrpSpPr>
          <p:grpSpPr>
            <a:xfrm>
              <a:off x="192" y="0"/>
              <a:ext cx="5376" cy="4320"/>
              <a:chOff x="192" y="0"/>
              <a:chExt cx="5376" cy="4320"/>
            </a:xfrm>
          </p:grpSpPr>
          <p:cxnSp>
            <p:nvCxnSpPr>
              <p:cNvPr id="29724" name=""/>
              <p:cNvCxnSpPr/>
              <p:nvPr/>
            </p:nvCxnSpPr>
            <p:spPr bwMode="white">
              <a:xfrm flipH="1">
                <a:off x="192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25" name=""/>
              <p:cNvCxnSpPr/>
              <p:nvPr/>
            </p:nvCxnSpPr>
            <p:spPr bwMode="white">
              <a:xfrm flipH="1">
                <a:off x="384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26" name=""/>
              <p:cNvCxnSpPr/>
              <p:nvPr/>
            </p:nvCxnSpPr>
            <p:spPr bwMode="white">
              <a:xfrm flipH="1">
                <a:off x="576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27" name=""/>
              <p:cNvCxnSpPr/>
              <p:nvPr/>
            </p:nvCxnSpPr>
            <p:spPr bwMode="white">
              <a:xfrm flipH="1">
                <a:off x="768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28" name=""/>
              <p:cNvCxnSpPr/>
              <p:nvPr/>
            </p:nvCxnSpPr>
            <p:spPr bwMode="white">
              <a:xfrm flipH="1">
                <a:off x="960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29" name=""/>
              <p:cNvCxnSpPr/>
              <p:nvPr/>
            </p:nvCxnSpPr>
            <p:spPr bwMode="white">
              <a:xfrm flipH="1">
                <a:off x="1152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0" name=""/>
              <p:cNvCxnSpPr/>
              <p:nvPr/>
            </p:nvCxnSpPr>
            <p:spPr bwMode="white">
              <a:xfrm flipH="1">
                <a:off x="1344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1" name=""/>
              <p:cNvCxnSpPr/>
              <p:nvPr/>
            </p:nvCxnSpPr>
            <p:spPr bwMode="white">
              <a:xfrm flipH="1">
                <a:off x="1536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2" name=""/>
              <p:cNvCxnSpPr/>
              <p:nvPr/>
            </p:nvCxnSpPr>
            <p:spPr bwMode="white">
              <a:xfrm flipH="1">
                <a:off x="1728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3" name=""/>
              <p:cNvCxnSpPr/>
              <p:nvPr/>
            </p:nvCxnSpPr>
            <p:spPr bwMode="white">
              <a:xfrm flipH="1">
                <a:off x="1920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4" name=""/>
              <p:cNvCxnSpPr/>
              <p:nvPr/>
            </p:nvCxnSpPr>
            <p:spPr bwMode="white">
              <a:xfrm flipH="1">
                <a:off x="2112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5" name=""/>
              <p:cNvCxnSpPr/>
              <p:nvPr/>
            </p:nvCxnSpPr>
            <p:spPr bwMode="white">
              <a:xfrm flipH="1">
                <a:off x="2304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6" name=""/>
              <p:cNvCxnSpPr/>
              <p:nvPr/>
            </p:nvCxnSpPr>
            <p:spPr bwMode="white">
              <a:xfrm flipH="1">
                <a:off x="2496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7" name=""/>
              <p:cNvCxnSpPr/>
              <p:nvPr/>
            </p:nvCxnSpPr>
            <p:spPr bwMode="white">
              <a:xfrm flipH="1">
                <a:off x="2688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8" name=""/>
              <p:cNvCxnSpPr/>
              <p:nvPr/>
            </p:nvCxnSpPr>
            <p:spPr bwMode="white">
              <a:xfrm flipH="1">
                <a:off x="2880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39" name=""/>
              <p:cNvCxnSpPr/>
              <p:nvPr/>
            </p:nvCxnSpPr>
            <p:spPr bwMode="white">
              <a:xfrm flipH="1">
                <a:off x="3072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0" name=""/>
              <p:cNvCxnSpPr/>
              <p:nvPr/>
            </p:nvCxnSpPr>
            <p:spPr bwMode="white">
              <a:xfrm flipH="1">
                <a:off x="3264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1" name=""/>
              <p:cNvCxnSpPr/>
              <p:nvPr/>
            </p:nvCxnSpPr>
            <p:spPr bwMode="white">
              <a:xfrm flipH="1">
                <a:off x="3456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2" name=""/>
              <p:cNvCxnSpPr/>
              <p:nvPr/>
            </p:nvCxnSpPr>
            <p:spPr bwMode="white">
              <a:xfrm flipH="1">
                <a:off x="3648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3" name=""/>
              <p:cNvCxnSpPr/>
              <p:nvPr/>
            </p:nvCxnSpPr>
            <p:spPr bwMode="white">
              <a:xfrm flipH="1">
                <a:off x="3840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4" name=""/>
              <p:cNvCxnSpPr/>
              <p:nvPr/>
            </p:nvCxnSpPr>
            <p:spPr bwMode="white">
              <a:xfrm flipH="1">
                <a:off x="4032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5" name=""/>
              <p:cNvCxnSpPr/>
              <p:nvPr/>
            </p:nvCxnSpPr>
            <p:spPr bwMode="white">
              <a:xfrm flipH="1">
                <a:off x="4224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6" name=""/>
              <p:cNvCxnSpPr/>
              <p:nvPr/>
            </p:nvCxnSpPr>
            <p:spPr bwMode="white">
              <a:xfrm flipH="1">
                <a:off x="4416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7" name=""/>
              <p:cNvCxnSpPr/>
              <p:nvPr/>
            </p:nvCxnSpPr>
            <p:spPr bwMode="white">
              <a:xfrm flipH="1">
                <a:off x="4608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8" name=""/>
              <p:cNvCxnSpPr/>
              <p:nvPr/>
            </p:nvCxnSpPr>
            <p:spPr bwMode="white">
              <a:xfrm flipH="1">
                <a:off x="4800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49" name=""/>
              <p:cNvCxnSpPr/>
              <p:nvPr/>
            </p:nvCxnSpPr>
            <p:spPr bwMode="white">
              <a:xfrm flipH="1">
                <a:off x="4992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50" name=""/>
              <p:cNvCxnSpPr/>
              <p:nvPr/>
            </p:nvCxnSpPr>
            <p:spPr bwMode="white">
              <a:xfrm flipH="1">
                <a:off x="5184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51" name=""/>
              <p:cNvCxnSpPr/>
              <p:nvPr/>
            </p:nvCxnSpPr>
            <p:spPr bwMode="white">
              <a:xfrm flipH="1">
                <a:off x="5376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  <p:cxnSp>
            <p:nvCxnSpPr>
              <p:cNvPr id="29752" name=""/>
              <p:cNvCxnSpPr/>
              <p:nvPr/>
            </p:nvCxnSpPr>
            <p:spPr bwMode="white">
              <a:xfrm flipH="1">
                <a:off x="5568" y="0"/>
                <a:ext cx="0" cy="4320"/>
              </a:xfrm>
              <a:prstGeom prst="line">
                <a:avLst/>
              </a:prstGeom>
              <a:noFill/>
              <a:ln>
                <a:solidFill>
                  <a:srgbClr val="F3F6FF"/>
                </a:solidFill>
                <a:miter lim="800000"/>
              </a:ln>
            </p:spPr>
          </p:cxnSp>
        </p:grpSp>
      </p:grpSp>
      <p:sp>
        <p:nvSpPr>
          <p:cNvPr id="29753" name=""/>
          <p:cNvSpPr/>
          <p:nvPr/>
        </p:nvSpPr>
        <p:spPr bwMode="ltGray">
          <a:xfrm>
            <a:off x="3352800" y="685800"/>
            <a:ext cx="5791200" cy="152400"/>
          </a:xfrm>
          <a:prstGeom prst="rect">
            <a:avLst/>
          </a:prstGeom>
          <a:pattFill prst="pct60">
            <a:fgClr>
              <a:schemeClr val="folHlink"/>
            </a:fgClr>
            <a:bgClr>
              <a:schemeClr val="bg1"/>
            </a:bgClr>
          </a:pattFill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cxnSp>
        <p:nvCxnSpPr>
          <p:cNvPr id="29754" name=""/>
          <p:cNvCxnSpPr/>
          <p:nvPr/>
        </p:nvCxnSpPr>
        <p:spPr bwMode="ltGray">
          <a:xfrm flipH="1">
            <a:off x="8991600" y="228600"/>
            <a:ext cx="0" cy="2362200"/>
          </a:xfrm>
          <a:prstGeom prst="line">
            <a:avLst/>
          </a:prstGeom>
          <a:noFill/>
          <a:ln>
            <a:solidFill>
              <a:schemeClr val="hlink"/>
            </a:solidFill>
            <a:miter lim="800000"/>
          </a:ln>
        </p:spPr>
      </p:cxnSp>
      <p:grpSp>
        <p:nvGrpSpPr>
          <p:cNvPr id="29755" name=""/>
          <p:cNvGrpSpPr/>
          <p:nvPr/>
        </p:nvGrpSpPr>
        <p:grpSpPr>
          <a:xfrm>
            <a:off x="0" y="76200"/>
            <a:ext cx="1784350" cy="2324100"/>
            <a:chOff x="96" y="916"/>
            <a:chExt cx="2208" cy="2876"/>
          </a:xfrm>
        </p:grpSpPr>
        <p:cxnSp>
          <p:nvCxnSpPr>
            <p:cNvPr id="29756" name=""/>
            <p:cNvCxnSpPr/>
            <p:nvPr/>
          </p:nvCxnSpPr>
          <p:spPr bwMode="ltGray">
            <a:xfrm flipH="1">
              <a:off x="96" y="1037"/>
              <a:ext cx="2208" cy="0"/>
            </a:xfrm>
            <a:prstGeom prst="line">
              <a:avLst/>
            </a:prstGeom>
            <a:noFill/>
            <a:ln>
              <a:solidFill>
                <a:schemeClr val="hlink"/>
              </a:solidFill>
              <a:miter lim="800000"/>
            </a:ln>
          </p:spPr>
        </p:cxnSp>
        <p:cxnSp>
          <p:nvCxnSpPr>
            <p:cNvPr id="29757" name=""/>
            <p:cNvCxnSpPr/>
            <p:nvPr/>
          </p:nvCxnSpPr>
          <p:spPr bwMode="ltGray">
            <a:xfrm flipH="1">
              <a:off x="336" y="920"/>
              <a:ext cx="0" cy="2872"/>
            </a:xfrm>
            <a:prstGeom prst="line">
              <a:avLst/>
            </a:prstGeom>
            <a:noFill/>
            <a:ln>
              <a:solidFill>
                <a:schemeClr val="hlink"/>
              </a:solidFill>
              <a:miter lim="800000"/>
            </a:ln>
          </p:spPr>
        </p:cxnSp>
        <p:sp>
          <p:nvSpPr>
            <p:cNvPr id="29758" name=""/>
            <p:cNvSpPr/>
            <p:nvPr/>
          </p:nvSpPr>
          <p:spPr bwMode="ltGray">
            <a:xfrm flipH="1">
              <a:off x="217" y="916"/>
              <a:ext cx="239" cy="239"/>
            </a:xfrm>
            <a:custGeom>
              <a:avLst>
                <a:gd name="adj0" fmla="val -27693894"/>
                <a:gd name="adj1" fmla="val 54246537"/>
              </a:avLst>
              <a:gdLst>
                <a:gd name="GT10" fmla="*/ adj0 21600 100000"/>
                <a:gd name="GT11" fmla="*/ adj1 21600 100000"/>
                <a:gd name="GT12" fmla="*/ 21600 w 43195"/>
                <a:gd name="GT13" fmla="+- l GT12 0"/>
                <a:gd name="GT14" fmla="*/ 21600 h 43200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21114" y="5"/>
                </a:cxn>
                <a:cxn ang="0">
                  <a:pos x="0" y="22056"/>
                </a:cxn>
                <a:cxn ang="0">
                  <a:pos x="21595" y="21600"/>
                </a:cxn>
              </a:cxnLst>
              <a:rect l="l" t="t" r="GT13" b="GT15"/>
              <a:pathLst>
                <a:path w="43195" h="43200" fill="none">
                  <a:moveTo>
                    <a:pt x="21114" y="5"/>
                  </a:moveTo>
                  <a:arcTo wR="21600" hR="21600" stAng="-5476559" swAng="16203978"/>
                </a:path>
                <a:path w="43195" h="43200" stroke="0">
                  <a:moveTo>
                    <a:pt x="21114" y="5"/>
                  </a:moveTo>
                  <a:arcTo wR="21600" hR="21600" stAng="-5476559" swAng="16203978"/>
                  <a:lnTo>
                    <a:pt x="21595" y="21600"/>
                  </a:lnTo>
                  <a:close/>
                </a:path>
              </a:pathLst>
            </a:custGeom>
            <a:noFill/>
            <a:ln>
              <a:solidFill>
                <a:schemeClr val="hlink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zh-CN" altLang="en-US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29761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29762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fld id="{28B6EA0F-789E-4F3F-B01E-0F15FC3762C4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29763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r"/>
            <a:fld id="{EF24ED5D-60DA-49FD-8763-3A12D46FC727}" type="slidenum">
              <a:rPr kumimoji="0" sz="1400">
                <a:latin typeface="Tahoma" pitchFamily="34" charset="0"/>
              </a:rPr>
              <a:t>*</a:t>
            </a:fld>
            <a:endParaRPr kumimoji="0" sz="1400">
              <a:latin typeface="Tahoma" pitchFamily="34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 baseline="0">
          <a:solidFill>
            <a:schemeClr val="tx2"/>
          </a:solidFill>
          <a:latin typeface="Tahoma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Blip>
          <a:blip r:embed="rId4"/>
        </a:buBlip>
        <a:defRPr kumimoji="1" sz="32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kumimoji="1" sz="28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kumimoji="1" sz="24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kumimoji="1" sz="20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kumimoji="1" sz="2000" b="0" i="0" u="none" baseline="0">
          <a:solidFill>
            <a:schemeClr val="tx1"/>
          </a:solidFill>
          <a:latin typeface="Tahoma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5314415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74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0" y="304800"/>
            <a:ext cx="4254500" cy="838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1748" name=""/>
          <p:cNvSpPr/>
          <p:nvPr/>
        </p:nvSpPr>
        <p:spPr>
          <a:xfrm>
            <a:off x="2438400" y="304800"/>
            <a:ext cx="39624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600" b="1">
                <a:solidFill>
                  <a:srgbClr val="29292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完全竞争市场理论</a:t>
            </a:r>
            <a:endParaRPr sz="3600" b="1">
              <a:solidFill>
                <a:srgbClr val="292929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pic>
        <p:nvPicPr>
          <p:cNvPr id="31767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990600" y="15605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176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990600" y="26273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176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990600" y="36941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177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990600" y="47609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1771" name=""/>
          <p:cNvSpPr/>
          <p:nvPr/>
        </p:nvSpPr>
        <p:spPr>
          <a:xfrm>
            <a:off x="1371600" y="1865312"/>
            <a:ext cx="35814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2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厂商收益与利润最大化原则</a:t>
            </a:r>
            <a:endParaRPr sz="22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1772" name=""/>
          <p:cNvSpPr/>
          <p:nvPr/>
        </p:nvSpPr>
        <p:spPr>
          <a:xfrm>
            <a:off x="1219200" y="2895600"/>
            <a:ext cx="3657600" cy="34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46800" rIns="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竞争厂商的需求曲线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1773" name=""/>
          <p:cNvSpPr/>
          <p:nvPr/>
        </p:nvSpPr>
        <p:spPr>
          <a:xfrm>
            <a:off x="1219200" y="4038600"/>
            <a:ext cx="3657600" cy="34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46800" rIns="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竞争厂商的供给曲线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1774" name=""/>
          <p:cNvSpPr/>
          <p:nvPr/>
        </p:nvSpPr>
        <p:spPr>
          <a:xfrm>
            <a:off x="1600200" y="5029200"/>
            <a:ext cx="3048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生产者剩余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1775" name=""/>
          <p:cNvSpPr/>
          <p:nvPr/>
        </p:nvSpPr>
        <p:spPr>
          <a:xfrm>
            <a:off x="1143000" y="16764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1776" name=""/>
          <p:cNvSpPr/>
          <p:nvPr/>
        </p:nvSpPr>
        <p:spPr>
          <a:xfrm>
            <a:off x="1143000" y="28194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1777" name=""/>
          <p:cNvSpPr/>
          <p:nvPr/>
        </p:nvSpPr>
        <p:spPr>
          <a:xfrm>
            <a:off x="1143000" y="38862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1778" name=""/>
          <p:cNvSpPr/>
          <p:nvPr/>
        </p:nvSpPr>
        <p:spPr>
          <a:xfrm>
            <a:off x="1143000" y="49530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177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3178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CE87C61-F89E-49FE-B6D0-8AD9BEAD301B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1781" name="TextBox 3178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87" name=""/>
          <p:cNvPicPr/>
          <p:nvPr/>
        </p:nvPicPr>
        <p:blipFill>
          <a:blip r:embed="rId2">
            <a:clrChange>
              <a:clrFrom>
                <a:srgbClr val="FCFAFC"/>
              </a:clrFrom>
              <a:clrTo>
                <a:srgbClr val="FCFA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29200" y="1905000"/>
            <a:ext cx="3810000" cy="1619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2771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286000" y="304800"/>
            <a:ext cx="4254500" cy="838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2773" name=""/>
          <p:cNvSpPr/>
          <p:nvPr/>
        </p:nvSpPr>
        <p:spPr>
          <a:xfrm>
            <a:off x="2438400" y="304800"/>
            <a:ext cx="39624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600" b="1">
                <a:solidFill>
                  <a:srgbClr val="29292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完全竞争市场理论</a:t>
            </a:r>
            <a:endParaRPr sz="3600" b="1">
              <a:solidFill>
                <a:srgbClr val="292929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2781" name="">
            <a:hlinkClick action="ppaction://noaction" tooltip="本章首页"/>
          </p:cNvPr>
          <p:cNvSpPr/>
          <p:nvPr/>
        </p:nvSpPr>
        <p:spPr>
          <a:xfrm>
            <a:off x="5715000" y="2133600"/>
            <a:ext cx="2514600" cy="3810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198000" tIns="46800" rIns="198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市场结构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2783" name="">
            <a:hlinkClick action="ppaction://noaction" tooltip="本章首页"/>
          </p:cNvPr>
          <p:cNvSpPr/>
          <p:nvPr/>
        </p:nvSpPr>
        <p:spPr>
          <a:xfrm>
            <a:off x="5715000" y="2590800"/>
            <a:ext cx="2514600" cy="3810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54000" tIns="46800" rIns="54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厂商收益与利润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2785" name="">
            <a:hlinkClick action="ppaction://noaction" tooltip="本章首页"/>
          </p:cNvPr>
          <p:cNvSpPr/>
          <p:nvPr/>
        </p:nvSpPr>
        <p:spPr>
          <a:xfrm>
            <a:off x="5715000" y="3048000"/>
            <a:ext cx="2514600" cy="3810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198000" tIns="46800" rIns="198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利润最大化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pic>
        <p:nvPicPr>
          <p:cNvPr id="32788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15605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2789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26273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279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36941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2791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47609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2792" name=""/>
          <p:cNvSpPr/>
          <p:nvPr/>
        </p:nvSpPr>
        <p:spPr>
          <a:xfrm>
            <a:off x="1371600" y="1865312"/>
            <a:ext cx="35814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2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厂商收益与利润最大化原则</a:t>
            </a:r>
            <a:endParaRPr sz="22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2793" name=""/>
          <p:cNvSpPr/>
          <p:nvPr/>
        </p:nvSpPr>
        <p:spPr>
          <a:xfrm>
            <a:off x="1219200" y="2895600"/>
            <a:ext cx="3657600" cy="34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46800" rIns="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竞争厂商的需求曲线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2794" name=""/>
          <p:cNvSpPr/>
          <p:nvPr/>
        </p:nvSpPr>
        <p:spPr>
          <a:xfrm>
            <a:off x="1219200" y="4038600"/>
            <a:ext cx="3657600" cy="34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46800" rIns="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竞争厂商的供给曲线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2795" name=""/>
          <p:cNvSpPr/>
          <p:nvPr/>
        </p:nvSpPr>
        <p:spPr>
          <a:xfrm>
            <a:off x="1600200" y="5029200"/>
            <a:ext cx="3048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生产者剩余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2796" name=""/>
          <p:cNvSpPr/>
          <p:nvPr/>
        </p:nvSpPr>
        <p:spPr>
          <a:xfrm>
            <a:off x="1143000" y="24384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2797" name=""/>
          <p:cNvSpPr/>
          <p:nvPr/>
        </p:nvSpPr>
        <p:spPr>
          <a:xfrm>
            <a:off x="1143000" y="35052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2798" name=""/>
          <p:cNvSpPr/>
          <p:nvPr/>
        </p:nvSpPr>
        <p:spPr>
          <a:xfrm>
            <a:off x="1143000" y="45720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2799" name=""/>
          <p:cNvSpPr/>
          <p:nvPr/>
        </p:nvSpPr>
        <p:spPr>
          <a:xfrm>
            <a:off x="1143000" y="16764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2800" name=""/>
          <p:cNvSpPr/>
          <p:nvPr/>
        </p:nvSpPr>
        <p:spPr>
          <a:xfrm>
            <a:off x="1143000" y="28194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2801" name=""/>
          <p:cNvSpPr/>
          <p:nvPr/>
        </p:nvSpPr>
        <p:spPr>
          <a:xfrm>
            <a:off x="1143000" y="38862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2802" name=""/>
          <p:cNvSpPr/>
          <p:nvPr/>
        </p:nvSpPr>
        <p:spPr>
          <a:xfrm>
            <a:off x="1143000" y="49530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280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3280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5075E59-A434-4F16-9C35-ED41ABEF1BFF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2805" name="TextBox 328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808" name=""/>
          <p:cNvPicPr/>
          <p:nvPr/>
        </p:nvPicPr>
        <p:blipFill>
          <a:blip r:embed="rId2">
            <a:clrChange>
              <a:clrFrom>
                <a:srgbClr val="FCFAFC"/>
              </a:clrFrom>
              <a:clrTo>
                <a:srgbClr val="FCFA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29200" y="2971800"/>
            <a:ext cx="3810000" cy="1619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379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286000" y="304800"/>
            <a:ext cx="4254500" cy="838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3797" name=""/>
          <p:cNvSpPr/>
          <p:nvPr/>
        </p:nvSpPr>
        <p:spPr>
          <a:xfrm>
            <a:off x="2438400" y="304800"/>
            <a:ext cx="39624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600" b="1">
                <a:solidFill>
                  <a:srgbClr val="29292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完全竞争市场理论</a:t>
            </a:r>
            <a:endParaRPr sz="3600" b="1">
              <a:solidFill>
                <a:srgbClr val="292929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3805" name="">
            <a:hlinkClick action="ppaction://noaction" tooltip="本章首页"/>
          </p:cNvPr>
          <p:cNvSpPr/>
          <p:nvPr/>
        </p:nvSpPr>
        <p:spPr>
          <a:xfrm>
            <a:off x="5486400" y="3200400"/>
            <a:ext cx="2667000" cy="4572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198000" tIns="46800" rIns="198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2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完全竞争市场特点</a:t>
            </a:r>
            <a:endParaRPr sz="22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3806" name="">
            <a:hlinkClick action="ppaction://noaction" tooltip="本章首页"/>
          </p:cNvPr>
          <p:cNvSpPr/>
          <p:nvPr/>
        </p:nvSpPr>
        <p:spPr>
          <a:xfrm>
            <a:off x="5486400" y="3733800"/>
            <a:ext cx="2667000" cy="4572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54000" tIns="46800" rIns="54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2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需求曲线和收益曲线</a:t>
            </a:r>
            <a:endParaRPr sz="22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pic>
        <p:nvPicPr>
          <p:cNvPr id="33809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15605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381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26273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3811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36941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3812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47609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3813" name=""/>
          <p:cNvSpPr/>
          <p:nvPr/>
        </p:nvSpPr>
        <p:spPr>
          <a:xfrm>
            <a:off x="1371600" y="1865312"/>
            <a:ext cx="35814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2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厂商收益与利润最大化原则</a:t>
            </a:r>
            <a:endParaRPr sz="22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3814" name=""/>
          <p:cNvSpPr/>
          <p:nvPr/>
        </p:nvSpPr>
        <p:spPr>
          <a:xfrm>
            <a:off x="1219200" y="2895600"/>
            <a:ext cx="3657600" cy="34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46800" rIns="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竞争厂商的需求曲线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3815" name=""/>
          <p:cNvSpPr/>
          <p:nvPr/>
        </p:nvSpPr>
        <p:spPr>
          <a:xfrm>
            <a:off x="1219200" y="4038600"/>
            <a:ext cx="3657600" cy="34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46800" rIns="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竞争厂商的供给曲线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3816" name=""/>
          <p:cNvSpPr/>
          <p:nvPr/>
        </p:nvSpPr>
        <p:spPr>
          <a:xfrm>
            <a:off x="1600200" y="5029200"/>
            <a:ext cx="3048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生产者剩余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3817" name=""/>
          <p:cNvSpPr/>
          <p:nvPr/>
        </p:nvSpPr>
        <p:spPr>
          <a:xfrm>
            <a:off x="1143000" y="24384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3818" name=""/>
          <p:cNvSpPr/>
          <p:nvPr/>
        </p:nvSpPr>
        <p:spPr>
          <a:xfrm>
            <a:off x="1143000" y="35052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3819" name=""/>
          <p:cNvSpPr/>
          <p:nvPr/>
        </p:nvSpPr>
        <p:spPr>
          <a:xfrm>
            <a:off x="1143000" y="45720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3820" name=""/>
          <p:cNvSpPr/>
          <p:nvPr/>
        </p:nvSpPr>
        <p:spPr>
          <a:xfrm>
            <a:off x="1143000" y="16764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3821" name=""/>
          <p:cNvSpPr/>
          <p:nvPr/>
        </p:nvSpPr>
        <p:spPr>
          <a:xfrm>
            <a:off x="1143000" y="28194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3822" name=""/>
          <p:cNvSpPr/>
          <p:nvPr/>
        </p:nvSpPr>
        <p:spPr>
          <a:xfrm>
            <a:off x="1143000" y="38862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3823" name=""/>
          <p:cNvSpPr/>
          <p:nvPr/>
        </p:nvSpPr>
        <p:spPr>
          <a:xfrm>
            <a:off x="1143000" y="49530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382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3382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23675EF-C1D4-4CFA-80A6-09F7E6273E14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3826" name="TextBox 338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18" name=""/>
          <p:cNvPicPr/>
          <p:nvPr/>
        </p:nvPicPr>
        <p:blipFill>
          <a:blip r:embed="rId2">
            <a:clrChange>
              <a:clrFrom>
                <a:srgbClr val="FCFAFC"/>
              </a:clrFrom>
              <a:clrTo>
                <a:srgbClr val="FCFA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29200" y="3962400"/>
            <a:ext cx="3810000" cy="1619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481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286000" y="304800"/>
            <a:ext cx="4254500" cy="838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4821" name=""/>
          <p:cNvSpPr/>
          <p:nvPr/>
        </p:nvSpPr>
        <p:spPr>
          <a:xfrm>
            <a:off x="2438400" y="304800"/>
            <a:ext cx="39624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600" b="1">
                <a:solidFill>
                  <a:srgbClr val="292929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完全竞争市场理论</a:t>
            </a:r>
            <a:endParaRPr sz="3600" b="1">
              <a:solidFill>
                <a:srgbClr val="292929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4829" name="">
            <a:hlinkClick action="ppaction://noaction" tooltip="本章首页"/>
          </p:cNvPr>
          <p:cNvSpPr/>
          <p:nvPr/>
        </p:nvSpPr>
        <p:spPr>
          <a:xfrm>
            <a:off x="5334000" y="4191000"/>
            <a:ext cx="3276600" cy="533400"/>
          </a:xfrm>
          <a:prstGeom prst="rect">
            <a:avLst/>
          </a:prstGeom>
          <a:pattFill prst="pct5">
            <a:fgClr>
              <a:schemeClr val="accent1"/>
            </a:fgClr>
            <a:bgClr>
              <a:srgbClr val="FFFFFF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18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瞬时均衡与瞬时供给曲线</a:t>
            </a:r>
            <a:endParaRPr sz="18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4830" name="">
            <a:hlinkClick action="ppaction://noaction" tooltip="本章首页"/>
          </p:cNvPr>
          <p:cNvSpPr/>
          <p:nvPr/>
        </p:nvSpPr>
        <p:spPr>
          <a:xfrm>
            <a:off x="5334000" y="4800600"/>
            <a:ext cx="3276600" cy="533400"/>
          </a:xfrm>
          <a:prstGeom prst="rect">
            <a:avLst/>
          </a:prstGeom>
          <a:pattFill prst="pct5">
            <a:fgClr>
              <a:schemeClr val="accent1"/>
            </a:fgClr>
            <a:bgClr>
              <a:srgbClr val="FFFFFF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18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短期均衡与短期供给曲线</a:t>
            </a:r>
            <a:endParaRPr sz="18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4831" name="">
            <a:hlinkClick action="ppaction://noaction" tooltip="本章首页"/>
          </p:cNvPr>
          <p:cNvSpPr/>
          <p:nvPr/>
        </p:nvSpPr>
        <p:spPr>
          <a:xfrm>
            <a:off x="5334000" y="5410200"/>
            <a:ext cx="3276600" cy="533400"/>
          </a:xfrm>
          <a:prstGeom prst="rect">
            <a:avLst/>
          </a:prstGeom>
          <a:pattFill prst="pct5">
            <a:fgClr>
              <a:schemeClr val="accent1"/>
            </a:fgClr>
            <a:bgClr>
              <a:srgbClr val="FFFFFF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18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长期均衡与长期供给曲线</a:t>
            </a:r>
            <a:endParaRPr sz="18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pic>
        <p:nvPicPr>
          <p:cNvPr id="34832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15605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4833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26273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4834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36941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4835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990600" y="4760912"/>
            <a:ext cx="4267200" cy="10302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4836" name=""/>
          <p:cNvSpPr/>
          <p:nvPr/>
        </p:nvSpPr>
        <p:spPr>
          <a:xfrm>
            <a:off x="1371600" y="1865312"/>
            <a:ext cx="35814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2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厂商收益与利润最大化原则</a:t>
            </a:r>
            <a:endParaRPr sz="22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4837" name=""/>
          <p:cNvSpPr/>
          <p:nvPr/>
        </p:nvSpPr>
        <p:spPr>
          <a:xfrm>
            <a:off x="1219200" y="2895600"/>
            <a:ext cx="3657600" cy="34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46800" rIns="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竞争厂商的需求曲线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4838" name=""/>
          <p:cNvSpPr/>
          <p:nvPr/>
        </p:nvSpPr>
        <p:spPr>
          <a:xfrm>
            <a:off x="1219200" y="4038600"/>
            <a:ext cx="3657600" cy="341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46800" rIns="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竞争厂商的供给曲线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4839" name=""/>
          <p:cNvSpPr/>
          <p:nvPr/>
        </p:nvSpPr>
        <p:spPr>
          <a:xfrm>
            <a:off x="1600200" y="5029200"/>
            <a:ext cx="3048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33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生产者剩余</a:t>
            </a:r>
            <a:endParaRPr sz="2600" b="1">
              <a:solidFill>
                <a:srgbClr val="33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4840" name=""/>
          <p:cNvSpPr/>
          <p:nvPr/>
        </p:nvSpPr>
        <p:spPr>
          <a:xfrm>
            <a:off x="1143000" y="24384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4841" name=""/>
          <p:cNvSpPr/>
          <p:nvPr/>
        </p:nvSpPr>
        <p:spPr>
          <a:xfrm>
            <a:off x="1143000" y="35052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4842" name=""/>
          <p:cNvSpPr/>
          <p:nvPr/>
        </p:nvSpPr>
        <p:spPr>
          <a:xfrm>
            <a:off x="1143000" y="4572000"/>
            <a:ext cx="3886200" cy="228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4843" name=""/>
          <p:cNvSpPr/>
          <p:nvPr/>
        </p:nvSpPr>
        <p:spPr>
          <a:xfrm>
            <a:off x="1143000" y="16764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4844" name=""/>
          <p:cNvSpPr/>
          <p:nvPr/>
        </p:nvSpPr>
        <p:spPr>
          <a:xfrm>
            <a:off x="1143000" y="28194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4845" name=""/>
          <p:cNvSpPr/>
          <p:nvPr/>
        </p:nvSpPr>
        <p:spPr>
          <a:xfrm>
            <a:off x="1143000" y="38862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4846" name=""/>
          <p:cNvSpPr/>
          <p:nvPr/>
        </p:nvSpPr>
        <p:spPr>
          <a:xfrm>
            <a:off x="1143000" y="4953000"/>
            <a:ext cx="3886200" cy="609600"/>
          </a:xfrm>
          <a:custGeom>
            <a:avLst>
              <a:gd name="adj0" fmla="val 0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484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3484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0E7CA78-6876-4654-9F8C-995A5BA9F428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4849" name="TextBox 348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41" name=""/>
          <p:cNvSpPr/>
          <p:nvPr/>
        </p:nvSpPr>
        <p:spPr>
          <a:xfrm>
            <a:off x="2971800" y="3048000"/>
            <a:ext cx="5562600" cy="3200400"/>
          </a:xfrm>
          <a:prstGeom prst="rect">
            <a:avLst/>
          </a:prstGeom>
          <a:solidFill>
            <a:srgbClr val="F7FFF7">
              <a:alpha val="50000"/>
            </a:srgbClr>
          </a:solidFill>
          <a:ln>
            <a:solidFill>
              <a:srgbClr val="FF99CC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8914" name="">
            <a:hlinkClick action="ppaction://hlinkshowjump?jump=previousslide" tooltip="返回"/>
          </p:cNvPr>
          <p:cNvSpPr/>
          <p:nvPr/>
        </p:nvSpPr>
        <p:spPr>
          <a:xfrm>
            <a:off x="1295400" y="1371600"/>
            <a:ext cx="1371600" cy="457200"/>
          </a:xfrm>
          <a:prstGeom prst="rect">
            <a:avLst/>
          </a:prstGeom>
          <a:noFill/>
          <a:ln w="57150" cmpd="thinThick"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marL="0" lvl="0" indent="0" algn="ctr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latin typeface="华文新魏" pitchFamily="2" charset="-122"/>
                <a:ea typeface="华文新魏" pitchFamily="2" charset="-122"/>
              </a:rPr>
              <a:t>市   场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38915" name="">
            <a:hlinkClick action="ppaction://hlinkshowjump?jump=nextslide" tooltip="上篇原始经济体"/>
          </p:cNvPr>
          <p:cNvSpPr/>
          <p:nvPr/>
        </p:nvSpPr>
        <p:spPr>
          <a:xfrm>
            <a:off x="3048000" y="1143000"/>
            <a:ext cx="5562600" cy="838200"/>
          </a:xfrm>
          <a:prstGeom prst="rect">
            <a:avLst/>
          </a:prstGeom>
          <a:noFill/>
          <a:ln w="3175">
            <a:noFill/>
            <a:miter lim="800000"/>
          </a:ln>
        </p:spPr>
        <p:txBody>
          <a:bodyPr lIns="90000" tIns="46800" rIns="90000" bIns="4680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marL="0" lvl="0" indent="0" algn="just">
              <a:spcBef>
                <a:spcPct val="20000"/>
              </a:spcBef>
            </a:pPr>
            <a:r>
              <a:rPr sz="2000">
                <a:solidFill>
                  <a:srgbClr val="CC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是指一群买者和一群卖者之间的接触点。它既可以是一个有形的买卖场所，也可以是无形的，买卖双方通过现代化通讯工具和其他媒体进行交易。</a:t>
            </a:r>
            <a:endParaRPr sz="2000">
              <a:solidFill>
                <a:srgbClr val="CC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8916" name="">
            <a:hlinkClick action="ppaction://noaction" tooltip="本章首页"/>
          </p:cNvPr>
          <p:cNvSpPr/>
          <p:nvPr/>
        </p:nvSpPr>
        <p:spPr>
          <a:xfrm>
            <a:off x="5943600" y="152400"/>
            <a:ext cx="2514600" cy="4572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  <a:effectLst>
            <a:prstShdw prst="shdw17" dist="17961" dir="2700000">
              <a:schemeClr val="tx1"/>
            </a:prstShdw>
          </a:effectLst>
        </p:spPr>
        <p:txBody>
          <a:bodyPr lIns="198000" tIns="46800" rIns="198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市场结构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8920" name=""/>
          <p:cNvSpPr/>
          <p:nvPr/>
        </p:nvSpPr>
        <p:spPr>
          <a:xfrm>
            <a:off x="1447800" y="3048000"/>
            <a:ext cx="16002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>
                <a:solidFill>
                  <a:srgbClr val="0099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完全竞争</a:t>
            </a:r>
            <a:endParaRPr sz="2600">
              <a:solidFill>
                <a:srgbClr val="0099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38921" name=""/>
          <p:cNvSpPr/>
          <p:nvPr/>
        </p:nvSpPr>
        <p:spPr>
          <a:xfrm>
            <a:off x="1447800" y="5791200"/>
            <a:ext cx="16002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完全垄断</a:t>
            </a:r>
            <a:endParaRPr sz="2600"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38922" name=""/>
          <p:cNvSpPr/>
          <p:nvPr/>
        </p:nvSpPr>
        <p:spPr>
          <a:xfrm>
            <a:off x="1447800" y="3962400"/>
            <a:ext cx="16002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>
                <a:solidFill>
                  <a:srgbClr val="FF99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垄断竞争</a:t>
            </a:r>
            <a:endParaRPr sz="2600">
              <a:solidFill>
                <a:srgbClr val="FF99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38923" name=""/>
          <p:cNvSpPr/>
          <p:nvPr/>
        </p:nvSpPr>
        <p:spPr>
          <a:xfrm>
            <a:off x="1447800" y="4876800"/>
            <a:ext cx="16002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600">
                <a:solidFill>
                  <a:srgbClr val="808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寡头垄断</a:t>
            </a:r>
            <a:endParaRPr sz="2600">
              <a:solidFill>
                <a:srgbClr val="808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38931" name=""/>
          <p:cNvSpPr/>
          <p:nvPr/>
        </p:nvSpPr>
        <p:spPr>
          <a:xfrm>
            <a:off x="3810000" y="3048000"/>
            <a:ext cx="381000" cy="2971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lnSpc>
                <a:spcPct val="190000"/>
              </a:lnSpc>
            </a:pPr>
            <a:r>
              <a:rPr sz="2200">
                <a:solidFill>
                  <a:srgbClr val="CC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厂商数目</a:t>
            </a:r>
            <a:endParaRPr sz="2200">
              <a:solidFill>
                <a:srgbClr val="CC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8932" name=""/>
          <p:cNvSpPr/>
          <p:nvPr/>
        </p:nvSpPr>
        <p:spPr>
          <a:xfrm>
            <a:off x="5105400" y="3124200"/>
            <a:ext cx="381000" cy="2971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lnSpc>
                <a:spcPct val="110000"/>
              </a:lnSpc>
            </a:pPr>
            <a:r>
              <a:rPr sz="22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产品替代程度</a:t>
            </a:r>
            <a:endParaRPr sz="22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8933" name=""/>
          <p:cNvSpPr/>
          <p:nvPr/>
        </p:nvSpPr>
        <p:spPr>
          <a:xfrm>
            <a:off x="6477000" y="3124200"/>
            <a:ext cx="381000" cy="2971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200">
                <a:solidFill>
                  <a:srgbClr val="808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控制价格的能力</a:t>
            </a:r>
            <a:endParaRPr sz="2200">
              <a:solidFill>
                <a:srgbClr val="808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38934" name=""/>
          <p:cNvSpPr/>
          <p:nvPr/>
        </p:nvSpPr>
        <p:spPr>
          <a:xfrm>
            <a:off x="7696200" y="3124200"/>
            <a:ext cx="381000" cy="2971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>
              <a:lnSpc>
                <a:spcPct val="90000"/>
              </a:lnSpc>
            </a:pPr>
            <a:r>
              <a:rPr sz="2200">
                <a:solidFill>
                  <a:srgbClr val="99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进入行业的难易程度</a:t>
            </a:r>
            <a:endParaRPr sz="2200">
              <a:solidFill>
                <a:srgbClr val="9966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cxnSp>
        <p:nvCxnSpPr>
          <p:cNvPr id="38935" name=""/>
          <p:cNvCxnSpPr/>
          <p:nvPr/>
        </p:nvCxnSpPr>
        <p:spPr>
          <a:xfrm flipH="1" flipV="1">
            <a:off x="3657600" y="3276600"/>
            <a:ext cx="0" cy="2667000"/>
          </a:xfrm>
          <a:prstGeom prst="line">
            <a:avLst/>
          </a:prstGeom>
          <a:noFill/>
          <a:ln w="57150">
            <a:pattFill prst="pct30">
              <a:fgClr>
                <a:srgbClr val="CC0000"/>
              </a:fgClr>
              <a:bgClr>
                <a:srgbClr val="FFFFFF"/>
              </a:bgClr>
            </a:pattFill>
            <a:miter lim="800000"/>
            <a:tailEnd type="triangle"/>
          </a:ln>
        </p:spPr>
      </p:cxnSp>
      <p:cxnSp>
        <p:nvCxnSpPr>
          <p:cNvPr id="38936" name=""/>
          <p:cNvCxnSpPr/>
          <p:nvPr/>
        </p:nvCxnSpPr>
        <p:spPr>
          <a:xfrm flipH="1" flipV="1">
            <a:off x="4953000" y="3276600"/>
            <a:ext cx="0" cy="2667000"/>
          </a:xfrm>
          <a:prstGeom prst="line">
            <a:avLst/>
          </a:prstGeom>
          <a:noFill/>
          <a:ln w="57150">
            <a:pattFill prst="pct30">
              <a:fgClr>
                <a:schemeClr val="tx1"/>
              </a:fgClr>
              <a:bgClr>
                <a:srgbClr val="FFFFFF"/>
              </a:bgClr>
            </a:pattFill>
            <a:miter lim="800000"/>
            <a:tailEnd type="triangle"/>
          </a:ln>
        </p:spPr>
      </p:cxnSp>
      <p:cxnSp>
        <p:nvCxnSpPr>
          <p:cNvPr id="38937" name=""/>
          <p:cNvCxnSpPr/>
          <p:nvPr/>
        </p:nvCxnSpPr>
        <p:spPr>
          <a:xfrm flipH="1" flipV="1">
            <a:off x="6324600" y="3352800"/>
            <a:ext cx="0" cy="2667000"/>
          </a:xfrm>
          <a:prstGeom prst="line">
            <a:avLst/>
          </a:prstGeom>
          <a:noFill/>
          <a:ln w="57150">
            <a:pattFill prst="pct30">
              <a:fgClr>
                <a:srgbClr val="009900"/>
              </a:fgClr>
              <a:bgClr>
                <a:srgbClr val="FFFFFF"/>
              </a:bgClr>
            </a:pattFill>
            <a:miter lim="800000"/>
            <a:headEnd type="triangle"/>
          </a:ln>
        </p:spPr>
      </p:cxnSp>
      <p:cxnSp>
        <p:nvCxnSpPr>
          <p:cNvPr id="38938" name=""/>
          <p:cNvCxnSpPr/>
          <p:nvPr/>
        </p:nvCxnSpPr>
        <p:spPr>
          <a:xfrm flipH="1" flipV="1">
            <a:off x="7543800" y="3352800"/>
            <a:ext cx="0" cy="2667000"/>
          </a:xfrm>
          <a:prstGeom prst="line">
            <a:avLst/>
          </a:prstGeom>
          <a:noFill/>
          <a:ln w="57150">
            <a:pattFill prst="pct30">
              <a:fgClr>
                <a:srgbClr val="996600"/>
              </a:fgClr>
              <a:bgClr>
                <a:srgbClr val="FFFFFF"/>
              </a:bgClr>
            </a:pattFill>
            <a:miter lim="800000"/>
            <a:headEnd type="triangle"/>
          </a:ln>
        </p:spPr>
      </p:cxnSp>
      <p:sp>
        <p:nvSpPr>
          <p:cNvPr id="38939" name=""/>
          <p:cNvSpPr/>
          <p:nvPr/>
        </p:nvSpPr>
        <p:spPr>
          <a:xfrm>
            <a:off x="609600" y="3124200"/>
            <a:ext cx="609600" cy="2971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23264D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新魏" pitchFamily="2" charset="-122"/>
              </a:rPr>
              <a:t>市场类型</a:t>
            </a:r>
            <a:endParaRPr sz="3200" b="1">
              <a:solidFill>
                <a:srgbClr val="23264D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华文新魏" pitchFamily="2" charset="-122"/>
            </a:endParaRPr>
          </a:p>
        </p:txBody>
      </p:sp>
      <p:sp>
        <p:nvSpPr>
          <p:cNvPr id="38940" name=""/>
          <p:cNvSpPr/>
          <p:nvPr/>
        </p:nvSpPr>
        <p:spPr>
          <a:xfrm>
            <a:off x="1295400" y="3200400"/>
            <a:ext cx="152400" cy="2819400"/>
          </a:xfrm>
          <a:prstGeom prst="leftBrace">
            <a:avLst>
              <a:gd name="adj1" fmla="val 154167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  <a:effectLst/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3894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3894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19D17A5-5731-40C2-9A57-79175AC677AB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38944" name="TextBox 389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完全竞争市场理论(2)共27页，您现在浏览的是第5页!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"/>
          <p:cNvSpPr/>
          <p:nvPr/>
        </p:nvSpPr>
        <p:spPr>
          <a:xfrm>
            <a:off x="685800" y="1143000"/>
            <a:ext cx="3581400" cy="609600"/>
          </a:xfrm>
          <a:prstGeom prst="rect">
            <a:avLst/>
          </a:prstGeom>
          <a:noFill/>
          <a:ln w="101600" cmpd="tri"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marL="0" lvl="0" indent="0" algn="ctr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  <a:latin typeface="华文新魏" pitchFamily="2" charset="-122"/>
                <a:ea typeface="华文新魏" pitchFamily="2" charset="-122"/>
              </a:rPr>
              <a:t>利润最大化原则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48131" name=""/>
          <p:cNvSpPr/>
          <p:nvPr/>
        </p:nvSpPr>
        <p:spPr>
          <a:xfrm>
            <a:off x="1676400" y="2895600"/>
            <a:ext cx="5029200" cy="990600"/>
          </a:xfrm>
          <a:prstGeom prst="rect">
            <a:avLst/>
          </a:prstGeom>
          <a:noFill/>
          <a:ln w="3175">
            <a:noFill/>
            <a:miter lim="800000"/>
          </a:ln>
          <a:effectLst/>
        </p:spPr>
        <p:txBody>
          <a:bodyPr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marL="0" lvl="0" indent="754062" algn="just">
              <a:spcBef>
                <a:spcPct val="20000"/>
              </a:spcBef>
            </a:pPr>
            <a:r>
              <a:rPr sz="7200" b="1">
                <a:solidFill>
                  <a:srgbClr val="CC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新魏" pitchFamily="2" charset="-122"/>
                <a:ea typeface="华文新魏" pitchFamily="2" charset="-122"/>
              </a:rPr>
              <a:t>MR=MC</a:t>
            </a:r>
            <a:endParaRPr sz="7200" b="1">
              <a:solidFill>
                <a:srgbClr val="CC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48133" name="">
            <a:hlinkClick action="ppaction://noaction" tooltip="本章首页"/>
          </p:cNvPr>
          <p:cNvSpPr/>
          <p:nvPr/>
        </p:nvSpPr>
        <p:spPr>
          <a:xfrm>
            <a:off x="6248400" y="228600"/>
            <a:ext cx="2514600" cy="3810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198000" tIns="46800" rIns="198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利润最大化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48134" name="">
            <a:hlinkClick action="ppaction://noaction" tooltip="本章首页"/>
          </p:cNvPr>
          <p:cNvSpPr/>
          <p:nvPr/>
        </p:nvSpPr>
        <p:spPr>
          <a:xfrm>
            <a:off x="5029200" y="5867400"/>
            <a:ext cx="1752600" cy="609600"/>
          </a:xfrm>
          <a:custGeom>
            <a:avLst>
              <a:gd name="adj0" fmla="val 6481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chemeClr val="bg2"/>
            </a:fgClr>
            <a:bgClr>
              <a:schemeClr val="bg1"/>
            </a:bgClr>
          </a:pattFill>
          <a:ln>
            <a:solidFill>
              <a:srgbClr val="FFCC99"/>
            </a:solidFill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CC6600"/>
                </a:solidFill>
                <a:ea typeface="华文行楷" pitchFamily="2" charset="-122"/>
              </a:rPr>
              <a:t>图示说明</a:t>
            </a:r>
            <a:endParaRPr sz="3200">
              <a:solidFill>
                <a:srgbClr val="CC6600"/>
              </a:solidFill>
              <a:ea typeface="华文行楷" pitchFamily="2" charset="-122"/>
            </a:endParaRPr>
          </a:p>
        </p:txBody>
      </p:sp>
      <p:sp>
        <p:nvSpPr>
          <p:cNvPr id="48135" name="">
            <a:hlinkClick action="ppaction://noaction" tooltip="本章首页"/>
          </p:cNvPr>
          <p:cNvSpPr/>
          <p:nvPr/>
        </p:nvSpPr>
        <p:spPr>
          <a:xfrm>
            <a:off x="6858000" y="5867400"/>
            <a:ext cx="1752600" cy="609600"/>
          </a:xfrm>
          <a:custGeom>
            <a:avLst>
              <a:gd name="adj0" fmla="val 6481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chemeClr val="bg2"/>
            </a:fgClr>
            <a:bgClr>
              <a:schemeClr val="bg1"/>
            </a:bgClr>
          </a:pattFill>
          <a:ln>
            <a:solidFill>
              <a:srgbClr val="FFCC99"/>
            </a:solidFill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200">
                <a:solidFill>
                  <a:srgbClr val="009900"/>
                </a:solidFill>
                <a:ea typeface="华文行楷" pitchFamily="2" charset="-122"/>
              </a:rPr>
              <a:t>数学证明</a:t>
            </a:r>
            <a:endParaRPr sz="3200">
              <a:solidFill>
                <a:srgbClr val="009900"/>
              </a:solidFill>
              <a:ea typeface="华文行楷" pitchFamily="2" charset="-122"/>
            </a:endParaRPr>
          </a:p>
        </p:txBody>
      </p:sp>
      <p:sp>
        <p:nvSpPr>
          <p:cNvPr id="4813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4813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9B4D644-10E7-4369-BD2F-46B037655DA4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48138" name="TextBox 481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完全竞争市场理论(2)共27页，您现在浏览的是第6页!</a:t>
            </a:r>
          </a:p>
        </p:txBody>
      </p:sp>
    </p:spTree>
  </p:cSld>
  <p:clrMapOvr>
    <a:masterClrMapping/>
  </p:clrMapOvr>
  <p:transition spd="slow">
    <p:cover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"/>
          <p:cNvSpPr/>
          <p:nvPr>
            <p:ph type="title"/>
          </p:nvPr>
        </p:nvSpPr>
        <p:spPr>
          <a:xfrm>
            <a:off x="609600" y="1219200"/>
            <a:ext cx="3886200" cy="533400"/>
          </a:xfrm>
          <a:prstGeom prst="rect">
            <a:avLst/>
          </a:prstGeom>
          <a:noFill/>
          <a:ln w="57150" cmpd="thickThin"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rPr sz="2400" b="1">
                <a:effectLst>
                  <a:outerShdw blurRad="38100" dist="38100" dir="2700000" algn="tl">
                    <a:schemeClr val="bg2"/>
                  </a:outerShdw>
                </a:effectLst>
                <a:latin typeface="华文新魏" pitchFamily="2" charset="-122"/>
                <a:ea typeface="华文新魏" pitchFamily="2" charset="-122"/>
              </a:rPr>
              <a:t>利润最大化原则的数学涵义</a:t>
            </a:r>
            <a:endParaRPr sz="2400" b="1">
              <a:effectLst>
                <a:outerShdw blurRad="38100" dist="38100" dir="2700000" algn="tl">
                  <a:schemeClr val="bg2"/>
                </a:outerShdw>
              </a:effectLst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50179" name=""/>
          <p:cNvSpPr/>
          <p:nvPr>
            <p:ph type="body" idx="4294967295"/>
          </p:nvPr>
        </p:nvSpPr>
        <p:spPr>
          <a:xfrm>
            <a:off x="609600" y="2057400"/>
            <a:ext cx="7924800" cy="3581400"/>
          </a:xfrm>
          <a:prstGeom prst="rect">
            <a:avLst/>
          </a:prstGeom>
          <a:noFill/>
          <a:ln w="3175" cap="flat" cmpd="sng">
            <a:noFill/>
            <a:prstDash val="solid"/>
            <a:miter lim="800000"/>
          </a:ln>
        </p:spPr>
        <p:txBody>
          <a:bodyPr/>
          <a:lstStyle>
            <a:lvl1pPr marL="3810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0000"/>
              <a:buFont typeface="Wingdings" pitchFamily="2" charset="2"/>
              <a:buBlip>
                <a:blip r:embed="rId2"/>
              </a:buBlip>
              <a:defRPr kumimoji="1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1047750" indent="-28575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1466850" indent="-228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itchFamily="2" charset="2"/>
              <a:buChar char="w"/>
              <a:defRPr kumimoji="1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885950" indent="-228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2305050" indent="-228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lvl="0" algn="just">
              <a:lnSpc>
                <a:spcPct val="150000"/>
              </a:lnSpc>
              <a:buFontTx/>
              <a:buChar char="•"/>
            </a:pPr>
            <a:r>
              <a:rPr sz="2200">
                <a:solidFill>
                  <a:srgbClr val="99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利润达到最大的必要条件是利润对产量的一阶导数等于零，即：MR＝MC。</a:t>
            </a:r>
            <a:endParaRPr sz="2200">
              <a:solidFill>
                <a:srgbClr val="99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 algn="just">
              <a:lnSpc>
                <a:spcPct val="150000"/>
              </a:lnSpc>
              <a:buFontTx/>
              <a:buChar char="•"/>
            </a:pPr>
            <a:r>
              <a:rPr sz="2200">
                <a:solidFill>
                  <a:srgbClr val="99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要保证利润是极大值，利润对产量的二阶导数必须小于零。</a:t>
            </a:r>
            <a:endParaRPr sz="2200">
              <a:solidFill>
                <a:srgbClr val="99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 algn="just">
              <a:lnSpc>
                <a:spcPct val="150000"/>
              </a:lnSpc>
              <a:buFontTx/>
              <a:buChar char="•"/>
            </a:pPr>
            <a:r>
              <a:rPr sz="2200">
                <a:solidFill>
                  <a:srgbClr val="99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这一原理，在任何类型的市场中都是适用的。</a:t>
            </a:r>
            <a:endParaRPr sz="2200">
              <a:solidFill>
                <a:srgbClr val="99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 algn="just">
              <a:lnSpc>
                <a:spcPct val="150000"/>
              </a:lnSpc>
              <a:buFontTx/>
              <a:buChar char="•"/>
            </a:pPr>
            <a:r>
              <a:rPr sz="2200">
                <a:solidFill>
                  <a:srgbClr val="99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边际收益曲线MR与边际成本曲线MC相交于两点。但是，只有其中一点才同时满足利润极大化的必要条件和充分条件。</a:t>
            </a:r>
            <a:endParaRPr sz="2200">
              <a:solidFill>
                <a:srgbClr val="99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50181" name="">
            <a:hlinkClick action="ppaction://noaction" tooltip="本章首页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" y="381000"/>
            <a:ext cx="1349375" cy="6746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018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5018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B7DBFDC-3561-4ACC-B4D9-178CA32D060D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50184" name="TextBox 5018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完全竞争市场理论(2)共27页，您现在浏览的是第7页!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79" name="">
            <a:hlinkClick action="ppaction://noaction" tooltip="本章首页"/>
          </p:cNvPr>
          <p:cNvSpPr/>
          <p:nvPr/>
        </p:nvSpPr>
        <p:spPr>
          <a:xfrm>
            <a:off x="6172200" y="152400"/>
            <a:ext cx="2667000" cy="4572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54000" tIns="46800" rIns="54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2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需求曲线和收益曲线</a:t>
            </a:r>
            <a:endParaRPr sz="22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53280" name="">
            <a:hlinkClick action="ppaction://noaction" tooltip="本章首页"/>
          </p:cNvPr>
          <p:cNvSpPr/>
          <p:nvPr/>
        </p:nvSpPr>
        <p:spPr>
          <a:xfrm>
            <a:off x="1981200" y="2362200"/>
            <a:ext cx="5105400" cy="914400"/>
          </a:xfrm>
          <a:custGeom>
            <a:avLst>
              <a:gd name="adj0" fmla="val 6481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CC00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600" b="1">
                <a:solidFill>
                  <a:srgbClr val="009900"/>
                </a:solidFill>
                <a:ea typeface="华文新魏" pitchFamily="2" charset="-122"/>
              </a:rPr>
              <a:t>完全竞争厂商需求曲线</a:t>
            </a:r>
            <a:endParaRPr sz="3600" b="1">
              <a:solidFill>
                <a:srgbClr val="009900"/>
              </a:solidFill>
              <a:ea typeface="华文新魏" pitchFamily="2" charset="-122"/>
            </a:endParaRPr>
          </a:p>
        </p:txBody>
      </p:sp>
      <p:sp>
        <p:nvSpPr>
          <p:cNvPr id="53281" name="">
            <a:hlinkClick action="ppaction://noaction" tooltip="本章首页"/>
          </p:cNvPr>
          <p:cNvSpPr/>
          <p:nvPr/>
        </p:nvSpPr>
        <p:spPr>
          <a:xfrm>
            <a:off x="1981200" y="3810000"/>
            <a:ext cx="5105400" cy="914400"/>
          </a:xfrm>
          <a:custGeom>
            <a:avLst>
              <a:gd name="adj0" fmla="val 6481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CC00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600" b="1">
                <a:ea typeface="华文新魏" pitchFamily="2" charset="-122"/>
              </a:rPr>
              <a:t>完全竞争厂商收益曲线</a:t>
            </a:r>
            <a:endParaRPr sz="3600" b="1">
              <a:ea typeface="华文新魏" pitchFamily="2" charset="-122"/>
            </a:endParaRPr>
          </a:p>
        </p:txBody>
      </p:sp>
      <p:sp>
        <p:nvSpPr>
          <p:cNvPr id="5328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5328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1A89AD0-E994-4E66-B429-2F5D39A7D811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53284" name="TextBox 5328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完全竞争市场理论(2)共27页，您现在浏览的是第8页!</a:t>
            </a:r>
          </a:p>
        </p:txBody>
      </p:sp>
    </p:spTree>
  </p:cSld>
  <p:clrMapOvr>
    <a:masterClrMapping/>
  </p:clrMapOvr>
  <p:transition spd="slow">
    <p:cover dir="r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97" name="">
            <a:hlinkClick action="ppaction://hlinkshowjump?jump=previousslide" tooltip="返回"/>
          </p:cNvPr>
          <p:cNvSpPr/>
          <p:nvPr/>
        </p:nvSpPr>
        <p:spPr>
          <a:xfrm>
            <a:off x="381000" y="2362200"/>
            <a:ext cx="4114800" cy="3505200"/>
          </a:xfrm>
          <a:prstGeom prst="rect">
            <a:avLst/>
          </a:prstGeom>
          <a:solidFill>
            <a:srgbClr val="FFF7EF"/>
          </a:solidFill>
          <a:ln>
            <a:solidFill>
              <a:srgbClr val="FF7F7F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54274" name="">
            <a:hlinkClick action="ppaction://hlinkshowjump?jump=previousslide" tooltip="返回"/>
          </p:cNvPr>
          <p:cNvSpPr/>
          <p:nvPr/>
        </p:nvSpPr>
        <p:spPr>
          <a:xfrm>
            <a:off x="4572000" y="2362200"/>
            <a:ext cx="4114800" cy="3505200"/>
          </a:xfrm>
          <a:prstGeom prst="rect">
            <a:avLst/>
          </a:prstGeom>
          <a:solidFill>
            <a:srgbClr val="F0FEFD"/>
          </a:solidFill>
          <a:ln>
            <a:solidFill>
              <a:srgbClr val="FF7F7F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cxnSp>
        <p:nvCxnSpPr>
          <p:cNvPr id="54275" name=""/>
          <p:cNvCxnSpPr/>
          <p:nvPr/>
        </p:nvCxnSpPr>
        <p:spPr>
          <a:xfrm flipH="1" flipV="1">
            <a:off x="5105400" y="2743200"/>
            <a:ext cx="0" cy="2590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54276" name=""/>
          <p:cNvSpPr/>
          <p:nvPr/>
        </p:nvSpPr>
        <p:spPr>
          <a:xfrm>
            <a:off x="4724400" y="2667000"/>
            <a:ext cx="381000" cy="381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R</a:t>
            </a:r>
            <a:endParaRPr b="1"/>
          </a:p>
        </p:txBody>
      </p:sp>
      <p:cxnSp>
        <p:nvCxnSpPr>
          <p:cNvPr id="54277" name=""/>
          <p:cNvCxnSpPr/>
          <p:nvPr/>
        </p:nvCxnSpPr>
        <p:spPr>
          <a:xfrm>
            <a:off x="5105400" y="5334000"/>
            <a:ext cx="28194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54278" name=""/>
          <p:cNvSpPr/>
          <p:nvPr/>
        </p:nvSpPr>
        <p:spPr>
          <a:xfrm>
            <a:off x="7924800" y="5181600"/>
            <a:ext cx="533400" cy="30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Q</a:t>
            </a:r>
            <a:endParaRPr b="1"/>
          </a:p>
        </p:txBody>
      </p:sp>
      <p:sp>
        <p:nvSpPr>
          <p:cNvPr id="54279" name=""/>
          <p:cNvSpPr/>
          <p:nvPr/>
        </p:nvSpPr>
        <p:spPr>
          <a:xfrm>
            <a:off x="4724400" y="5181600"/>
            <a:ext cx="533400" cy="30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O</a:t>
            </a:r>
            <a:endParaRPr b="1"/>
          </a:p>
        </p:txBody>
      </p:sp>
      <p:cxnSp>
        <p:nvCxnSpPr>
          <p:cNvPr id="54280" name=""/>
          <p:cNvCxnSpPr/>
          <p:nvPr/>
        </p:nvCxnSpPr>
        <p:spPr>
          <a:xfrm flipV="1">
            <a:off x="5105400" y="3352800"/>
            <a:ext cx="2438400" cy="1981200"/>
          </a:xfrm>
          <a:prstGeom prst="line">
            <a:avLst/>
          </a:prstGeom>
          <a:noFill/>
          <a:ln>
            <a:solidFill>
              <a:srgbClr val="009900"/>
            </a:solidFill>
            <a:miter lim="800000"/>
          </a:ln>
        </p:spPr>
      </p:cxnSp>
      <p:sp>
        <p:nvSpPr>
          <p:cNvPr id="54281" name=""/>
          <p:cNvSpPr/>
          <p:nvPr/>
        </p:nvSpPr>
        <p:spPr>
          <a:xfrm>
            <a:off x="7620000" y="3124200"/>
            <a:ext cx="533400" cy="30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>
                <a:solidFill>
                  <a:srgbClr val="0099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TR</a:t>
            </a:r>
            <a:endParaRPr sz="1200" b="1">
              <a:solidFill>
                <a:srgbClr val="0099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4288" name=""/>
          <p:cNvSpPr/>
          <p:nvPr/>
        </p:nvSpPr>
        <p:spPr>
          <a:xfrm>
            <a:off x="685800" y="3352800"/>
            <a:ext cx="533400" cy="30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P</a:t>
            </a:r>
            <a:r>
              <a:rPr sz="1200" b="1"/>
              <a:t>0</a:t>
            </a:r>
            <a:endParaRPr sz="1200" b="1"/>
          </a:p>
        </p:txBody>
      </p:sp>
      <p:cxnSp>
        <p:nvCxnSpPr>
          <p:cNvPr id="54289" name=""/>
          <p:cNvCxnSpPr/>
          <p:nvPr/>
        </p:nvCxnSpPr>
        <p:spPr>
          <a:xfrm>
            <a:off x="1143000" y="3505200"/>
            <a:ext cx="2362200" cy="0"/>
          </a:xfrm>
          <a:prstGeom prst="line">
            <a:avLst/>
          </a:prstGeom>
          <a:noFill/>
          <a:ln w="38100">
            <a:solidFill>
              <a:srgbClr val="FF7F7F"/>
            </a:solidFill>
            <a:miter lim="800000"/>
          </a:ln>
        </p:spPr>
      </p:cxnSp>
      <p:sp>
        <p:nvSpPr>
          <p:cNvPr id="54290" name=""/>
          <p:cNvSpPr/>
          <p:nvPr/>
        </p:nvSpPr>
        <p:spPr>
          <a:xfrm>
            <a:off x="3352800" y="3124200"/>
            <a:ext cx="533400" cy="30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>
                <a:solidFill>
                  <a:srgbClr val="FF0000"/>
                </a:solidFill>
              </a:rPr>
              <a:t>d</a:t>
            </a:r>
            <a:endParaRPr sz="1200" b="1">
              <a:solidFill>
                <a:srgbClr val="FF0000"/>
              </a:solidFill>
            </a:endParaRPr>
          </a:p>
        </p:txBody>
      </p:sp>
      <p:sp>
        <p:nvSpPr>
          <p:cNvPr id="54291" name=""/>
          <p:cNvSpPr/>
          <p:nvPr/>
        </p:nvSpPr>
        <p:spPr>
          <a:xfrm>
            <a:off x="1752600" y="3733800"/>
            <a:ext cx="990600" cy="381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2000" b="1">
                <a:solidFill>
                  <a:srgbClr val="FF0000"/>
                </a:solidFill>
              </a:rPr>
              <a:t>AR=MR</a:t>
            </a:r>
            <a:endParaRPr sz="2000" b="1">
              <a:solidFill>
                <a:srgbClr val="FF0000"/>
              </a:solidFill>
            </a:endParaRPr>
          </a:p>
        </p:txBody>
      </p:sp>
      <p:cxnSp>
        <p:nvCxnSpPr>
          <p:cNvPr id="54292" name=""/>
          <p:cNvCxnSpPr/>
          <p:nvPr/>
        </p:nvCxnSpPr>
        <p:spPr>
          <a:xfrm flipH="1" flipV="1">
            <a:off x="1143000" y="2743200"/>
            <a:ext cx="0" cy="2590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54293" name=""/>
          <p:cNvSpPr/>
          <p:nvPr/>
        </p:nvSpPr>
        <p:spPr>
          <a:xfrm>
            <a:off x="762000" y="2667000"/>
            <a:ext cx="381000" cy="381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R</a:t>
            </a:r>
            <a:endParaRPr b="1"/>
          </a:p>
        </p:txBody>
      </p:sp>
      <p:cxnSp>
        <p:nvCxnSpPr>
          <p:cNvPr id="54294" name=""/>
          <p:cNvCxnSpPr/>
          <p:nvPr/>
        </p:nvCxnSpPr>
        <p:spPr>
          <a:xfrm>
            <a:off x="1143000" y="5334000"/>
            <a:ext cx="28194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54295" name=""/>
          <p:cNvSpPr/>
          <p:nvPr/>
        </p:nvSpPr>
        <p:spPr>
          <a:xfrm>
            <a:off x="3962400" y="5181600"/>
            <a:ext cx="533400" cy="30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Q</a:t>
            </a:r>
            <a:endParaRPr b="1"/>
          </a:p>
        </p:txBody>
      </p:sp>
      <p:sp>
        <p:nvSpPr>
          <p:cNvPr id="54296" name=""/>
          <p:cNvSpPr/>
          <p:nvPr/>
        </p:nvSpPr>
        <p:spPr>
          <a:xfrm>
            <a:off x="762000" y="5181600"/>
            <a:ext cx="533400" cy="30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O</a:t>
            </a:r>
            <a:endParaRPr b="1"/>
          </a:p>
        </p:txBody>
      </p:sp>
      <p:cxnSp>
        <p:nvCxnSpPr>
          <p:cNvPr id="54299" name=""/>
          <p:cNvCxnSpPr/>
          <p:nvPr/>
        </p:nvCxnSpPr>
        <p:spPr>
          <a:xfrm>
            <a:off x="609600" y="1828800"/>
            <a:ext cx="7924800" cy="0"/>
          </a:xfrm>
          <a:prstGeom prst="line">
            <a:avLst/>
          </a:prstGeom>
          <a:noFill/>
          <a:ln w="6350">
            <a:solidFill>
              <a:schemeClr val="hlink"/>
            </a:solidFill>
            <a:miter lim="800000"/>
          </a:ln>
          <a:effectLst>
            <a:prstShdw prst="shdw17" dist="17961" dir="2700000">
              <a:schemeClr val="hlink">
                <a:gamma/>
                <a:shade val="60000"/>
                <a:invGamma/>
              </a:schemeClr>
            </a:prstShdw>
          </a:effectLst>
        </p:spPr>
      </p:cxnSp>
      <p:sp>
        <p:nvSpPr>
          <p:cNvPr id="54300" name=""/>
          <p:cNvSpPr/>
          <p:nvPr/>
        </p:nvSpPr>
        <p:spPr>
          <a:xfrm>
            <a:off x="3048000" y="1066800"/>
            <a:ext cx="2438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latin typeface="华文新魏" pitchFamily="2" charset="-122"/>
                <a:ea typeface="华文新魏" pitchFamily="2" charset="-122"/>
              </a:rPr>
              <a:t>收益曲线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  <a:latin typeface="华文新魏" pitchFamily="2" charset="-122"/>
              <a:ea typeface="华文新魏" pitchFamily="2" charset="-122"/>
            </a:endParaRPr>
          </a:p>
        </p:txBody>
      </p:sp>
      <p:pic>
        <p:nvPicPr>
          <p:cNvPr id="54301" name="">
            <a:hlinkClick action="ppaction://noaction" tooltip="本章首页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" y="381000"/>
            <a:ext cx="1349375" cy="6746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430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5430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40A3D00-C1B4-42B7-829E-9D4102432299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54304" name="TextBox 5430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完全竞争市场理论(2)共27页，您现在浏览的是第9页!</a:t>
            </a:r>
          </a:p>
        </p:txBody>
      </p:sp>
    </p:spTree>
  </p:cSld>
  <p:clrMapOvr>
    <a:masterClrMapping/>
  </p:clrMapOvr>
  <p:transition spd="slow">
    <p:cover dir="r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">
            <a:hlinkClick action="ppaction://noaction" tooltip="本章首页"/>
          </p:cNvPr>
          <p:cNvSpPr/>
          <p:nvPr/>
        </p:nvSpPr>
        <p:spPr>
          <a:xfrm>
            <a:off x="5486400" y="76200"/>
            <a:ext cx="3276600" cy="533400"/>
          </a:xfrm>
          <a:prstGeom prst="rect">
            <a:avLst/>
          </a:prstGeom>
          <a:pattFill prst="pct5">
            <a:fgClr>
              <a:schemeClr val="accent1"/>
            </a:fgClr>
            <a:bgClr>
              <a:srgbClr val="FFFFFF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18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短期均衡与短期供给曲线</a:t>
            </a:r>
            <a:endParaRPr sz="18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69635" name="">
            <a:hlinkClick action="ppaction://noaction" tooltip="本章首页"/>
          </p:cNvPr>
          <p:cNvSpPr/>
          <p:nvPr/>
        </p:nvSpPr>
        <p:spPr>
          <a:xfrm>
            <a:off x="2209800" y="2133600"/>
            <a:ext cx="4648200" cy="838200"/>
          </a:xfrm>
          <a:custGeom>
            <a:avLst>
              <a:gd name="adj0" fmla="val 3597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FF99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006699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完全竞争厂商的短期均衡</a:t>
            </a:r>
            <a:endParaRPr sz="2600" b="1">
              <a:solidFill>
                <a:srgbClr val="006699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69636" name="">
            <a:hlinkClick action="ppaction://noaction" tooltip="本章首页"/>
          </p:cNvPr>
          <p:cNvSpPr/>
          <p:nvPr/>
        </p:nvSpPr>
        <p:spPr>
          <a:xfrm>
            <a:off x="2209800" y="3124200"/>
            <a:ext cx="4648200" cy="838200"/>
          </a:xfrm>
          <a:custGeom>
            <a:avLst>
              <a:gd name="adj0" fmla="val 3597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FF99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CC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完全竞争厂商的短期供给曲线</a:t>
            </a:r>
            <a:endParaRPr sz="2600" b="1">
              <a:solidFill>
                <a:srgbClr val="CC66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69637" name="">
            <a:hlinkClick action="ppaction://noaction" tooltip="本章首页"/>
          </p:cNvPr>
          <p:cNvSpPr/>
          <p:nvPr/>
        </p:nvSpPr>
        <p:spPr>
          <a:xfrm>
            <a:off x="2209800" y="4114800"/>
            <a:ext cx="4648200" cy="838200"/>
          </a:xfrm>
          <a:custGeom>
            <a:avLst>
              <a:gd name="adj0" fmla="val 3597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FF99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006666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完全竞争市场的短期供给曲线</a:t>
            </a:r>
            <a:endParaRPr sz="2600" b="1">
              <a:solidFill>
                <a:srgbClr val="006666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6963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6963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8B1A1E0-4919-45D4-BE45-0339F5768024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69640" name="TextBox 696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完全竞争市场理论(2)共27页，您现在浏览的是第10页!</a:t>
            </a:r>
          </a:p>
        </p:txBody>
      </p:sp>
    </p:spTree>
  </p:cSld>
  <p:clrMapOvr>
    <a:masterClrMapping/>
  </p:clrMapOvr>
  <p:transition spd="slow">
    <p:cover dir="d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1" name=""/>
          <p:cNvSpPr/>
          <p:nvPr/>
        </p:nvSpPr>
        <p:spPr>
          <a:xfrm>
            <a:off x="4572000" y="1066800"/>
            <a:ext cx="4191000" cy="4114800"/>
          </a:xfrm>
          <a:prstGeom prst="rect">
            <a:avLst/>
          </a:prstGeom>
          <a:noFill/>
          <a:ln w="38100">
            <a:pattFill prst="pct25">
              <a:fgClr>
                <a:srgbClr val="FF0000"/>
              </a:fgClr>
              <a:bgClr>
                <a:srgbClr val="FFFFFF"/>
              </a:bgClr>
            </a:pattFill>
            <a:miter lim="800000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58372" name=""/>
          <p:cNvSpPr/>
          <p:nvPr/>
        </p:nvSpPr>
        <p:spPr>
          <a:xfrm>
            <a:off x="533400" y="1066800"/>
            <a:ext cx="4038600" cy="4114800"/>
          </a:xfrm>
          <a:prstGeom prst="rect">
            <a:avLst/>
          </a:prstGeom>
          <a:noFill/>
          <a:ln w="38100">
            <a:pattFill prst="pct25">
              <a:fgClr>
                <a:srgbClr val="CC6600"/>
              </a:fgClr>
              <a:bgClr>
                <a:srgbClr val="FFFFFF"/>
              </a:bgClr>
            </a:pattFill>
            <a:miter lim="800000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cxnSp>
        <p:nvCxnSpPr>
          <p:cNvPr id="58373" name=""/>
          <p:cNvCxnSpPr/>
          <p:nvPr/>
        </p:nvCxnSpPr>
        <p:spPr>
          <a:xfrm flipH="1" flipV="1">
            <a:off x="993775" y="1670050"/>
            <a:ext cx="0" cy="26797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58374" name=""/>
          <p:cNvSpPr/>
          <p:nvPr/>
        </p:nvSpPr>
        <p:spPr>
          <a:xfrm>
            <a:off x="657225" y="1570038"/>
            <a:ext cx="239712" cy="2476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P</a:t>
            </a:r>
            <a:endParaRPr b="1"/>
          </a:p>
        </p:txBody>
      </p:sp>
      <p:cxnSp>
        <p:nvCxnSpPr>
          <p:cNvPr id="58375" name=""/>
          <p:cNvCxnSpPr/>
          <p:nvPr/>
        </p:nvCxnSpPr>
        <p:spPr>
          <a:xfrm>
            <a:off x="993775" y="4349750"/>
            <a:ext cx="335756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58376" name=""/>
          <p:cNvSpPr/>
          <p:nvPr/>
        </p:nvSpPr>
        <p:spPr>
          <a:xfrm>
            <a:off x="4159250" y="4400550"/>
            <a:ext cx="336550" cy="198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Q</a:t>
            </a:r>
            <a:endParaRPr b="1"/>
          </a:p>
        </p:txBody>
      </p:sp>
      <p:sp>
        <p:nvSpPr>
          <p:cNvPr id="58377" name=""/>
          <p:cNvSpPr/>
          <p:nvPr/>
        </p:nvSpPr>
        <p:spPr>
          <a:xfrm>
            <a:off x="754062" y="4349750"/>
            <a:ext cx="334962" cy="198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O</a:t>
            </a:r>
            <a:endParaRPr b="1"/>
          </a:p>
        </p:txBody>
      </p:sp>
      <p:sp>
        <p:nvSpPr>
          <p:cNvPr id="58378" name=""/>
          <p:cNvSpPr/>
          <p:nvPr/>
        </p:nvSpPr>
        <p:spPr>
          <a:xfrm>
            <a:off x="3632200" y="1719262"/>
            <a:ext cx="527050" cy="347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>
                <a:effectLst>
                  <a:outerShdw blurRad="38100" dist="38100" dir="2700000" algn="tl">
                    <a:schemeClr val="bg2"/>
                  </a:outerShdw>
                </a:effectLst>
              </a:rPr>
              <a:t>SAC</a:t>
            </a:r>
            <a:endParaRPr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379" name=""/>
          <p:cNvSpPr/>
          <p:nvPr/>
        </p:nvSpPr>
        <p:spPr>
          <a:xfrm>
            <a:off x="2720975" y="1371600"/>
            <a:ext cx="527050" cy="347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>
                <a:effectLst>
                  <a:outerShdw blurRad="38100" dist="38100" dir="2700000" algn="tl">
                    <a:schemeClr val="bg2"/>
                  </a:outerShdw>
                </a:effectLst>
              </a:rPr>
              <a:t>SMC</a:t>
            </a:r>
            <a:endParaRPr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380" name=""/>
          <p:cNvSpPr/>
          <p:nvPr/>
        </p:nvSpPr>
        <p:spPr>
          <a:xfrm>
            <a:off x="609600" y="2314575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P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0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381" name=""/>
          <p:cNvCxnSpPr/>
          <p:nvPr/>
        </p:nvCxnSpPr>
        <p:spPr>
          <a:xfrm>
            <a:off x="993775" y="2463800"/>
            <a:ext cx="2830512" cy="0"/>
          </a:xfrm>
          <a:prstGeom prst="line">
            <a:avLst/>
          </a:prstGeom>
          <a:noFill/>
          <a:ln>
            <a:solidFill>
              <a:srgbClr val="FF7F7F"/>
            </a:solidFill>
            <a:miter lim="800000"/>
          </a:ln>
        </p:spPr>
      </p:cxnSp>
      <p:cxnSp>
        <p:nvCxnSpPr>
          <p:cNvPr id="58382" name=""/>
          <p:cNvCxnSpPr/>
          <p:nvPr/>
        </p:nvCxnSpPr>
        <p:spPr>
          <a:xfrm flipH="1">
            <a:off x="2863850" y="2463800"/>
            <a:ext cx="0" cy="188595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383" name=""/>
          <p:cNvSpPr/>
          <p:nvPr/>
        </p:nvSpPr>
        <p:spPr>
          <a:xfrm>
            <a:off x="2884488" y="444976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600" b="1">
                <a:effectLst>
                  <a:outerShdw blurRad="38100" dist="38100" dir="2700000" algn="tl">
                    <a:schemeClr val="bg2"/>
                  </a:outerShdw>
                </a:effectLst>
              </a:rPr>
              <a:t>Q</a:t>
            </a:r>
            <a:r>
              <a:rPr sz="1600" b="1" baseline="-25000">
                <a:effectLst>
                  <a:outerShdw blurRad="38100" dist="38100" dir="2700000" algn="tl">
                    <a:schemeClr val="bg2"/>
                  </a:outerShdw>
                </a:effectLst>
              </a:rPr>
              <a:t>0</a:t>
            </a:r>
            <a:endParaRPr sz="1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384" name=""/>
          <p:cNvSpPr/>
          <p:nvPr/>
        </p:nvSpPr>
        <p:spPr>
          <a:xfrm>
            <a:off x="609600" y="305911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P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1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385" name=""/>
          <p:cNvCxnSpPr/>
          <p:nvPr/>
        </p:nvCxnSpPr>
        <p:spPr>
          <a:xfrm>
            <a:off x="993775" y="3159125"/>
            <a:ext cx="2830512" cy="0"/>
          </a:xfrm>
          <a:prstGeom prst="line">
            <a:avLst/>
          </a:prstGeom>
          <a:noFill/>
          <a:ln>
            <a:solidFill>
              <a:srgbClr val="FF7F7F"/>
            </a:solidFill>
            <a:miter lim="800000"/>
          </a:ln>
        </p:spPr>
      </p:cxnSp>
      <p:cxnSp>
        <p:nvCxnSpPr>
          <p:cNvPr id="58386" name=""/>
          <p:cNvCxnSpPr/>
          <p:nvPr/>
        </p:nvCxnSpPr>
        <p:spPr>
          <a:xfrm flipH="1">
            <a:off x="2624138" y="3159125"/>
            <a:ext cx="0" cy="1190625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387" name=""/>
          <p:cNvSpPr/>
          <p:nvPr/>
        </p:nvSpPr>
        <p:spPr>
          <a:xfrm>
            <a:off x="2579688" y="444976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600" b="1">
                <a:effectLst>
                  <a:outerShdw blurRad="38100" dist="38100" dir="2700000" algn="tl">
                    <a:schemeClr val="bg2"/>
                  </a:outerShdw>
                </a:effectLst>
              </a:rPr>
              <a:t>Q</a:t>
            </a:r>
            <a:r>
              <a:rPr sz="1600" b="1" baseline="-25000">
                <a:effectLst>
                  <a:outerShdw blurRad="38100" dist="38100" dir="2700000" algn="tl">
                    <a:schemeClr val="bg2"/>
                  </a:outerShdw>
                </a:effectLst>
              </a:rPr>
              <a:t>1</a:t>
            </a:r>
            <a:endParaRPr sz="1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388" name=""/>
          <p:cNvSpPr/>
          <p:nvPr/>
        </p:nvSpPr>
        <p:spPr>
          <a:xfrm>
            <a:off x="609600" y="3257550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P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2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389" name=""/>
          <p:cNvCxnSpPr/>
          <p:nvPr/>
        </p:nvCxnSpPr>
        <p:spPr>
          <a:xfrm>
            <a:off x="993775" y="3357562"/>
            <a:ext cx="2830512" cy="0"/>
          </a:xfrm>
          <a:prstGeom prst="line">
            <a:avLst/>
          </a:prstGeom>
          <a:noFill/>
          <a:ln>
            <a:solidFill>
              <a:srgbClr val="FF7F7F"/>
            </a:solidFill>
            <a:miter lim="800000"/>
          </a:ln>
        </p:spPr>
      </p:cxnSp>
      <p:cxnSp>
        <p:nvCxnSpPr>
          <p:cNvPr id="58390" name=""/>
          <p:cNvCxnSpPr/>
          <p:nvPr/>
        </p:nvCxnSpPr>
        <p:spPr>
          <a:xfrm flipH="1">
            <a:off x="2528888" y="3357562"/>
            <a:ext cx="0" cy="992188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391" name=""/>
          <p:cNvSpPr/>
          <p:nvPr/>
        </p:nvSpPr>
        <p:spPr>
          <a:xfrm>
            <a:off x="2362200" y="444976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600" b="1">
                <a:effectLst>
                  <a:outerShdw blurRad="38100" dist="38100" dir="2700000" algn="tl">
                    <a:schemeClr val="bg2"/>
                  </a:outerShdw>
                </a:effectLst>
              </a:rPr>
              <a:t>Q</a:t>
            </a:r>
            <a:r>
              <a:rPr sz="1600" b="1" baseline="-25000">
                <a:effectLst>
                  <a:outerShdw blurRad="38100" dist="38100" dir="2700000" algn="tl">
                    <a:schemeClr val="bg2"/>
                  </a:outerShdw>
                </a:effectLst>
              </a:rPr>
              <a:t>2</a:t>
            </a:r>
            <a:endParaRPr sz="1600" b="1" baseline="-25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392" name=""/>
          <p:cNvCxnSpPr/>
          <p:nvPr/>
        </p:nvCxnSpPr>
        <p:spPr>
          <a:xfrm flipH="1">
            <a:off x="2289175" y="3556000"/>
            <a:ext cx="0" cy="79375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393" name=""/>
          <p:cNvSpPr/>
          <p:nvPr/>
        </p:nvSpPr>
        <p:spPr>
          <a:xfrm>
            <a:off x="609600" y="3506788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P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3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394" name=""/>
          <p:cNvCxnSpPr/>
          <p:nvPr/>
        </p:nvCxnSpPr>
        <p:spPr>
          <a:xfrm>
            <a:off x="993775" y="3556000"/>
            <a:ext cx="2830512" cy="0"/>
          </a:xfrm>
          <a:prstGeom prst="line">
            <a:avLst/>
          </a:prstGeom>
          <a:noFill/>
          <a:ln>
            <a:solidFill>
              <a:srgbClr val="FF7F7F"/>
            </a:solidFill>
            <a:miter lim="800000"/>
          </a:ln>
        </p:spPr>
      </p:cxnSp>
      <p:sp>
        <p:nvSpPr>
          <p:cNvPr id="58395" name=""/>
          <p:cNvSpPr/>
          <p:nvPr/>
        </p:nvSpPr>
        <p:spPr>
          <a:xfrm>
            <a:off x="2122488" y="444976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600" b="1">
                <a:effectLst>
                  <a:outerShdw blurRad="38100" dist="38100" dir="2700000" algn="tl">
                    <a:schemeClr val="bg2"/>
                  </a:outerShdw>
                </a:effectLst>
              </a:rPr>
              <a:t>Q</a:t>
            </a:r>
            <a:r>
              <a:rPr sz="1600" b="1" baseline="-25000">
                <a:effectLst>
                  <a:outerShdw blurRad="38100" dist="38100" dir="2700000" algn="tl">
                    <a:schemeClr val="bg2"/>
                  </a:outerShdw>
                </a:effectLst>
              </a:rPr>
              <a:t>3</a:t>
            </a:r>
            <a:endParaRPr sz="1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396" name=""/>
          <p:cNvSpPr/>
          <p:nvPr/>
        </p:nvSpPr>
        <p:spPr>
          <a:xfrm>
            <a:off x="1460500" y="2178050"/>
            <a:ext cx="2219325" cy="1000125"/>
          </a:xfrm>
          <a:custGeom>
            <a:rect l="l" t="t" r="r" b="b"/>
            <a:pathLst>
              <a:path w="1398" h="630">
                <a:moveTo>
                  <a:pt x="0" y="0"/>
                </a:moveTo>
                <a:cubicBezTo>
                  <a:pt x="31" y="55"/>
                  <a:pt x="98" y="234"/>
                  <a:pt x="192" y="332"/>
                </a:cubicBezTo>
                <a:cubicBezTo>
                  <a:pt x="286" y="430"/>
                  <a:pt x="444" y="546"/>
                  <a:pt x="564" y="588"/>
                </a:cubicBezTo>
                <a:cubicBezTo>
                  <a:pt x="684" y="630"/>
                  <a:pt x="805" y="627"/>
                  <a:pt x="915" y="586"/>
                </a:cubicBezTo>
                <a:cubicBezTo>
                  <a:pt x="1025" y="545"/>
                  <a:pt x="1144" y="438"/>
                  <a:pt x="1224" y="344"/>
                </a:cubicBezTo>
                <a:cubicBezTo>
                  <a:pt x="1304" y="250"/>
                  <a:pt x="1362" y="90"/>
                  <a:pt x="1398" y="23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58397" name=""/>
          <p:cNvSpPr/>
          <p:nvPr/>
        </p:nvSpPr>
        <p:spPr>
          <a:xfrm>
            <a:off x="1416050" y="1817688"/>
            <a:ext cx="1544638" cy="1801812"/>
          </a:xfrm>
          <a:custGeom>
            <a:rect l="l" t="t" r="r" b="b"/>
            <a:pathLst>
              <a:path w="973" h="1135">
                <a:moveTo>
                  <a:pt x="0" y="943"/>
                </a:moveTo>
                <a:cubicBezTo>
                  <a:pt x="31" y="966"/>
                  <a:pt x="117" y="1052"/>
                  <a:pt x="188" y="1083"/>
                </a:cubicBezTo>
                <a:cubicBezTo>
                  <a:pt x="259" y="1114"/>
                  <a:pt x="352" y="1135"/>
                  <a:pt x="424" y="1131"/>
                </a:cubicBezTo>
                <a:cubicBezTo>
                  <a:pt x="496" y="1127"/>
                  <a:pt x="569" y="1097"/>
                  <a:pt x="620" y="1059"/>
                </a:cubicBezTo>
                <a:cubicBezTo>
                  <a:pt x="671" y="1021"/>
                  <a:pt x="696" y="964"/>
                  <a:pt x="732" y="903"/>
                </a:cubicBezTo>
                <a:cubicBezTo>
                  <a:pt x="768" y="842"/>
                  <a:pt x="806" y="778"/>
                  <a:pt x="836" y="695"/>
                </a:cubicBezTo>
                <a:cubicBezTo>
                  <a:pt x="866" y="612"/>
                  <a:pt x="890" y="523"/>
                  <a:pt x="913" y="407"/>
                </a:cubicBezTo>
                <a:cubicBezTo>
                  <a:pt x="936" y="291"/>
                  <a:pt x="955" y="143"/>
                  <a:pt x="973" y="0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58398" name=""/>
          <p:cNvSpPr/>
          <p:nvPr/>
        </p:nvSpPr>
        <p:spPr>
          <a:xfrm>
            <a:off x="1625600" y="2613025"/>
            <a:ext cx="2054225" cy="952500"/>
          </a:xfrm>
          <a:custGeom>
            <a:rect l="l" t="t" r="r" b="b"/>
            <a:pathLst>
              <a:path w="1294" h="600">
                <a:moveTo>
                  <a:pt x="0" y="346"/>
                </a:moveTo>
                <a:cubicBezTo>
                  <a:pt x="23" y="372"/>
                  <a:pt x="87" y="461"/>
                  <a:pt x="146" y="500"/>
                </a:cubicBezTo>
                <a:cubicBezTo>
                  <a:pt x="205" y="539"/>
                  <a:pt x="276" y="570"/>
                  <a:pt x="356" y="582"/>
                </a:cubicBezTo>
                <a:cubicBezTo>
                  <a:pt x="436" y="594"/>
                  <a:pt x="517" y="600"/>
                  <a:pt x="624" y="574"/>
                </a:cubicBezTo>
                <a:cubicBezTo>
                  <a:pt x="731" y="548"/>
                  <a:pt x="905" y="485"/>
                  <a:pt x="1000" y="426"/>
                </a:cubicBezTo>
                <a:cubicBezTo>
                  <a:pt x="1095" y="367"/>
                  <a:pt x="1143" y="293"/>
                  <a:pt x="1192" y="222"/>
                </a:cubicBezTo>
                <a:cubicBezTo>
                  <a:pt x="1241" y="151"/>
                  <a:pt x="1273" y="46"/>
                  <a:pt x="1294" y="0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58399" name=""/>
          <p:cNvSpPr/>
          <p:nvPr/>
        </p:nvSpPr>
        <p:spPr>
          <a:xfrm>
            <a:off x="3738562" y="2513012"/>
            <a:ext cx="528638" cy="347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>
                <a:effectLst>
                  <a:outerShdw blurRad="38100" dist="38100" dir="2700000" algn="tl">
                    <a:schemeClr val="bg2"/>
                  </a:outerShdw>
                </a:effectLst>
              </a:rPr>
              <a:t>AVC</a:t>
            </a:r>
            <a:endParaRPr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400" name=""/>
          <p:cNvCxnSpPr/>
          <p:nvPr/>
        </p:nvCxnSpPr>
        <p:spPr>
          <a:xfrm flipH="1" flipV="1">
            <a:off x="5260975" y="1689100"/>
            <a:ext cx="0" cy="26797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58401" name=""/>
          <p:cNvSpPr/>
          <p:nvPr/>
        </p:nvSpPr>
        <p:spPr>
          <a:xfrm>
            <a:off x="4924425" y="1589088"/>
            <a:ext cx="239712" cy="2476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P</a:t>
            </a:r>
            <a:endParaRPr b="1"/>
          </a:p>
        </p:txBody>
      </p:sp>
      <p:cxnSp>
        <p:nvCxnSpPr>
          <p:cNvPr id="58402" name=""/>
          <p:cNvCxnSpPr/>
          <p:nvPr/>
        </p:nvCxnSpPr>
        <p:spPr>
          <a:xfrm>
            <a:off x="5260975" y="4368800"/>
            <a:ext cx="335756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58403" name=""/>
          <p:cNvSpPr/>
          <p:nvPr/>
        </p:nvSpPr>
        <p:spPr>
          <a:xfrm>
            <a:off x="8426450" y="4419600"/>
            <a:ext cx="336550" cy="198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Q</a:t>
            </a:r>
            <a:endParaRPr b="1"/>
          </a:p>
        </p:txBody>
      </p:sp>
      <p:sp>
        <p:nvSpPr>
          <p:cNvPr id="58404" name=""/>
          <p:cNvSpPr/>
          <p:nvPr/>
        </p:nvSpPr>
        <p:spPr>
          <a:xfrm>
            <a:off x="5021262" y="4368800"/>
            <a:ext cx="334962" cy="198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/>
              <a:t>O</a:t>
            </a:r>
            <a:endParaRPr b="1"/>
          </a:p>
        </p:txBody>
      </p:sp>
      <p:sp>
        <p:nvSpPr>
          <p:cNvPr id="58405" name=""/>
          <p:cNvSpPr/>
          <p:nvPr/>
        </p:nvSpPr>
        <p:spPr>
          <a:xfrm>
            <a:off x="4876800" y="2333625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P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0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406" name=""/>
          <p:cNvCxnSpPr/>
          <p:nvPr/>
        </p:nvCxnSpPr>
        <p:spPr>
          <a:xfrm flipH="1">
            <a:off x="7131050" y="2482850"/>
            <a:ext cx="0" cy="188595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407" name=""/>
          <p:cNvSpPr/>
          <p:nvPr/>
        </p:nvSpPr>
        <p:spPr>
          <a:xfrm>
            <a:off x="7083425" y="446881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Q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0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408" name=""/>
          <p:cNvSpPr/>
          <p:nvPr/>
        </p:nvSpPr>
        <p:spPr>
          <a:xfrm>
            <a:off x="4876800" y="307816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P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1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409" name=""/>
          <p:cNvCxnSpPr/>
          <p:nvPr/>
        </p:nvCxnSpPr>
        <p:spPr>
          <a:xfrm flipH="1">
            <a:off x="6891338" y="3178175"/>
            <a:ext cx="0" cy="1190625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410" name=""/>
          <p:cNvSpPr/>
          <p:nvPr/>
        </p:nvSpPr>
        <p:spPr>
          <a:xfrm>
            <a:off x="6843712" y="446881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Q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1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411" name=""/>
          <p:cNvSpPr/>
          <p:nvPr/>
        </p:nvSpPr>
        <p:spPr>
          <a:xfrm>
            <a:off x="4876800" y="3276600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P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2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412" name=""/>
          <p:cNvCxnSpPr/>
          <p:nvPr/>
        </p:nvCxnSpPr>
        <p:spPr>
          <a:xfrm flipH="1">
            <a:off x="6796088" y="3376612"/>
            <a:ext cx="0" cy="992188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413" name=""/>
          <p:cNvSpPr/>
          <p:nvPr/>
        </p:nvSpPr>
        <p:spPr>
          <a:xfrm>
            <a:off x="6553200" y="446881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Q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2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414" name=""/>
          <p:cNvCxnSpPr/>
          <p:nvPr/>
        </p:nvCxnSpPr>
        <p:spPr>
          <a:xfrm flipH="1">
            <a:off x="6556375" y="3575050"/>
            <a:ext cx="0" cy="79375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415" name=""/>
          <p:cNvSpPr/>
          <p:nvPr/>
        </p:nvSpPr>
        <p:spPr>
          <a:xfrm>
            <a:off x="4876800" y="3525838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P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3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416" name=""/>
          <p:cNvSpPr/>
          <p:nvPr/>
        </p:nvSpPr>
        <p:spPr>
          <a:xfrm>
            <a:off x="6324600" y="4468812"/>
            <a:ext cx="239712" cy="198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1800" b="1">
                <a:effectLst>
                  <a:outerShdw blurRad="38100" dist="38100" dir="2700000" algn="tl">
                    <a:schemeClr val="bg2"/>
                  </a:outerShdw>
                </a:effectLst>
              </a:rPr>
              <a:t>Q</a:t>
            </a:r>
            <a:r>
              <a:rPr sz="1000" b="1">
                <a:effectLst>
                  <a:outerShdw blurRad="38100" dist="38100" dir="2700000" algn="tl">
                    <a:schemeClr val="bg2"/>
                  </a:outerShdw>
                </a:effectLst>
              </a:rPr>
              <a:t>3</a:t>
            </a:r>
            <a:endParaRPr sz="10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8417" name=""/>
          <p:cNvSpPr/>
          <p:nvPr/>
        </p:nvSpPr>
        <p:spPr>
          <a:xfrm>
            <a:off x="6546850" y="2057400"/>
            <a:ext cx="768350" cy="1536700"/>
          </a:xfrm>
          <a:custGeom>
            <a:rect l="l" t="t" r="r" b="b"/>
            <a:pathLst>
              <a:path w="482" h="966">
                <a:moveTo>
                  <a:pt x="0" y="968"/>
                </a:moveTo>
                <a:cubicBezTo>
                  <a:pt x="25" y="943"/>
                  <a:pt x="107" y="865"/>
                  <a:pt x="148" y="816"/>
                </a:cubicBezTo>
                <a:cubicBezTo>
                  <a:pt x="189" y="767"/>
                  <a:pt x="204" y="760"/>
                  <a:pt x="244" y="672"/>
                </a:cubicBezTo>
                <a:cubicBezTo>
                  <a:pt x="284" y="584"/>
                  <a:pt x="348" y="400"/>
                  <a:pt x="388" y="288"/>
                </a:cubicBezTo>
                <a:cubicBezTo>
                  <a:pt x="428" y="176"/>
                  <a:pt x="468" y="48"/>
                  <a:pt x="484" y="0"/>
                </a:cubicBezTo>
              </a:path>
            </a:pathLst>
          </a:custGeom>
          <a:noFill/>
          <a:ln w="9525" cap="flat" cmpd="sng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</p:txBody>
      </p:sp>
      <p:sp>
        <p:nvSpPr>
          <p:cNvPr id="58418" name=""/>
          <p:cNvSpPr/>
          <p:nvPr/>
        </p:nvSpPr>
        <p:spPr>
          <a:xfrm>
            <a:off x="7239000" y="1676400"/>
            <a:ext cx="4572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S</a:t>
            </a:r>
            <a:endParaRPr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cxnSp>
        <p:nvCxnSpPr>
          <p:cNvPr id="58423" name=""/>
          <p:cNvCxnSpPr/>
          <p:nvPr/>
        </p:nvCxnSpPr>
        <p:spPr>
          <a:xfrm flipH="1">
            <a:off x="5257800" y="2514600"/>
            <a:ext cx="1905000" cy="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8424" name=""/>
          <p:cNvCxnSpPr/>
          <p:nvPr/>
        </p:nvCxnSpPr>
        <p:spPr>
          <a:xfrm flipH="1">
            <a:off x="5257800" y="3200400"/>
            <a:ext cx="1676400" cy="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8425" name=""/>
          <p:cNvCxnSpPr/>
          <p:nvPr/>
        </p:nvCxnSpPr>
        <p:spPr>
          <a:xfrm flipH="1">
            <a:off x="5257800" y="3352800"/>
            <a:ext cx="1524000" cy="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8426" name=""/>
          <p:cNvCxnSpPr/>
          <p:nvPr/>
        </p:nvCxnSpPr>
        <p:spPr>
          <a:xfrm flipH="1">
            <a:off x="5257800" y="3581400"/>
            <a:ext cx="1295400" cy="0"/>
          </a:xfrm>
          <a:prstGeom prst="line">
            <a:avLst/>
          </a:prstGeom>
          <a:noFill/>
          <a:ln cap="rnd">
            <a:solidFill>
              <a:schemeClr val="tx1"/>
            </a:solidFill>
            <a:prstDash val="sysDot"/>
            <a:miter lim="800000"/>
          </a:ln>
        </p:spPr>
      </p:cxnSp>
      <p:sp>
        <p:nvSpPr>
          <p:cNvPr id="58428" name=""/>
          <p:cNvSpPr/>
          <p:nvPr/>
        </p:nvSpPr>
        <p:spPr>
          <a:xfrm>
            <a:off x="609600" y="6096000"/>
            <a:ext cx="7696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200">
                <a:ea typeface="楷体_GB2312" pitchFamily="49" charset="-122"/>
              </a:rPr>
              <a:t>位于</a:t>
            </a:r>
            <a:r>
              <a:rPr sz="2200">
                <a:solidFill>
                  <a:srgbClr val="008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平均变动成本</a:t>
            </a:r>
            <a:r>
              <a:rPr sz="2200">
                <a:ea typeface="楷体_GB2312" pitchFamily="49" charset="-122"/>
              </a:rPr>
              <a:t>曲线</a:t>
            </a:r>
            <a:r>
              <a:rPr sz="2200">
                <a:solidFill>
                  <a:srgbClr val="FF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最低点</a:t>
            </a:r>
            <a:r>
              <a:rPr sz="2200">
                <a:ea typeface="楷体_GB2312" pitchFamily="49" charset="-122"/>
              </a:rPr>
              <a:t>以上的</a:t>
            </a:r>
            <a:r>
              <a:rPr sz="2200">
                <a:solidFill>
                  <a:srgbClr val="CC99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短期边际成本曲线</a:t>
            </a:r>
            <a:endParaRPr sz="2200">
              <a:solidFill>
                <a:srgbClr val="CC99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cxnSp>
        <p:nvCxnSpPr>
          <p:cNvPr id="58434" name=""/>
          <p:cNvCxnSpPr/>
          <p:nvPr/>
        </p:nvCxnSpPr>
        <p:spPr>
          <a:xfrm>
            <a:off x="533400" y="6019800"/>
            <a:ext cx="8001000" cy="0"/>
          </a:xfrm>
          <a:prstGeom prst="line">
            <a:avLst/>
          </a:prstGeom>
          <a:noFill/>
          <a:ln>
            <a:solidFill>
              <a:schemeClr val="hlink"/>
            </a:solidFill>
            <a:miter lim="800000"/>
          </a:ln>
          <a:effectLst>
            <a:prstShdw prst="shdw17" dist="17961" dir="2700000">
              <a:schemeClr val="hlink">
                <a:gamma/>
                <a:shade val="60000"/>
                <a:invGamma/>
              </a:schemeClr>
            </a:prstShdw>
          </a:effectLst>
        </p:spPr>
      </p:cxnSp>
      <p:sp>
        <p:nvSpPr>
          <p:cNvPr id="58435" name="">
            <a:hlinkClick action="ppaction://noaction" tooltip="本章首页"/>
          </p:cNvPr>
          <p:cNvSpPr/>
          <p:nvPr/>
        </p:nvSpPr>
        <p:spPr>
          <a:xfrm>
            <a:off x="5105400" y="152400"/>
            <a:ext cx="3657600" cy="457200"/>
          </a:xfrm>
          <a:custGeom>
            <a:avLst>
              <a:gd name="adj0" fmla="val 3597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FF99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000">
                <a:solidFill>
                  <a:srgbClr val="CC66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完全竞争厂商的短期供给曲线</a:t>
            </a:r>
            <a:endParaRPr sz="2000">
              <a:solidFill>
                <a:srgbClr val="CC66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pic>
        <p:nvPicPr>
          <p:cNvPr id="5843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086600" y="2438400"/>
            <a:ext cx="152400" cy="1524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8437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0" y="3124200"/>
            <a:ext cx="152400" cy="1524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843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705600" y="3276600"/>
            <a:ext cx="152400" cy="1524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843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477000" y="3505200"/>
            <a:ext cx="152400" cy="152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844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5844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8C7E4CE-AC1D-4025-BB62-BB6E1C6536E3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58442" name="TextBox 584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完全竞争市场理论(2)共27页，您现在浏览的是第11页!</a:t>
            </a:r>
          </a:p>
        </p:txBody>
      </p:sp>
    </p:spTree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58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1" dur="500"/>
                                        <p:tgtEl>
                                          <p:spTgt spid="58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6" dur="500"/>
                                        <p:tgtEl>
                                          <p:spTgt spid="58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0" dur="500"/>
                                        <p:tgtEl>
                                          <p:spTgt spid="58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500"/>
                                        <p:tgtEl>
                                          <p:spTgt spid="58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dur="500" fill="hold" grpId="1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9" dur="500"/>
                                        <p:tgtEl>
                                          <p:spTgt spid="58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4" dur="500"/>
                                        <p:tgtEl>
                                          <p:spTgt spid="58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8" dur="500"/>
                                        <p:tgtEl>
                                          <p:spTgt spid="58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0" presetID="9" presetClass="entr" presetSubtype="0" dur="500" fill="hold" grpId="1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2" dur="500"/>
                                        <p:tgtEl>
                                          <p:spTgt spid="58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6" dur="500"/>
                                        <p:tgtEl>
                                          <p:spTgt spid="58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51" dur="500"/>
                                        <p:tgtEl>
                                          <p:spTgt spid="58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9" presetClass="entr" presetSubtype="0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55" dur="500"/>
                                        <p:tgtEl>
                                          <p:spTgt spid="5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7" presetID="9" presetClass="entr" presetSubtype="0" dur="500" fill="hold" grpId="1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59" dur="500"/>
                                        <p:tgtEl>
                                          <p:spTgt spid="58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64" dur="500"/>
                                        <p:tgtEl>
                                          <p:spTgt spid="58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68" dur="500"/>
                                        <p:tgtEl>
                                          <p:spTgt spid="5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3" dur="500"/>
                                        <p:tgtEl>
                                          <p:spTgt spid="58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5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7" dur="500"/>
                                        <p:tgtEl>
                                          <p:spTgt spid="58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79" presetID="9" presetClass="entr" presetSubtype="0" dur="500" fill="hold" grpId="13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81" dur="500"/>
                                        <p:tgtEl>
                                          <p:spTgt spid="58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3" presetID="2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85" dur="500"/>
                                        <p:tgtEl>
                                          <p:spTgt spid="58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90" dur="500"/>
                                        <p:tgtEl>
                                          <p:spTgt spid="58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2" presetID="9" presetClass="entr" presetSubtype="0" dur="500" fill="hold" grpId="5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94" dur="500"/>
                                        <p:tgtEl>
                                          <p:spTgt spid="58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6" presetID="9" presetClass="entr" presetSubtype="0" dur="500" fill="hold" grpId="1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98" dur="500"/>
                                        <p:tgtEl>
                                          <p:spTgt spid="58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03" dur="500"/>
                                        <p:tgtEl>
                                          <p:spTgt spid="58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5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07" dur="500"/>
                                        <p:tgtEl>
                                          <p:spTgt spid="5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9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12" dur="500"/>
                                        <p:tgtEl>
                                          <p:spTgt spid="58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4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16" dur="500"/>
                                        <p:tgtEl>
                                          <p:spTgt spid="58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8" presetID="9" presetClass="entr" presetSubtype="0" dur="500" fill="hold" grpId="15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0" dur="500"/>
                                        <p:tgtEl>
                                          <p:spTgt spid="5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22" presetID="2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4" dur="500"/>
                                        <p:tgtEl>
                                          <p:spTgt spid="58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29" dur="500"/>
                                        <p:tgtEl>
                                          <p:spTgt spid="58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1" presetID="9" presetClass="entr" presetSubtype="0" dur="500" fill="hold" grpId="7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33" dur="500"/>
                                        <p:tgtEl>
                                          <p:spTgt spid="58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5" presetID="9" presetClass="entr" presetSubtype="0" dur="500" fill="hold" grpId="16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37" dur="500"/>
                                        <p:tgtEl>
                                          <p:spTgt spid="58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42" dur="500"/>
                                        <p:tgtEl>
                                          <p:spTgt spid="58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4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46" dur="500"/>
                                        <p:tgtEl>
                                          <p:spTgt spid="5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51" dur="500"/>
                                        <p:tgtEl>
                                          <p:spTgt spid="58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3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55" dur="500"/>
                                        <p:tgtEl>
                                          <p:spTgt spid="58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7" presetID="9" presetClass="entr" presetSubtype="0" dur="500" fill="hold" grpId="17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59" dur="500"/>
                                        <p:tgtEl>
                                          <p:spTgt spid="58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1" presetID="22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63" dur="500"/>
                                        <p:tgtEl>
                                          <p:spTgt spid="58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 nodeType="clickPar">
                      <p:stCondLst>
                        <p:cond delay="indefinite"/>
                      </p:stCondLst>
                      <p:childTnLst>
                        <p:par>
                          <p:cTn id="1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68" dur="500"/>
                                        <p:tgtEl>
                                          <p:spTgt spid="58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0" presetID="9" presetClass="entr" presetSubtype="0" dur="500" fill="hold" grpId="9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2" dur="500"/>
                                        <p:tgtEl>
                                          <p:spTgt spid="58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4" presetID="9" presetClass="entr" presetSubtype="0" dur="500" fill="hold" grpId="18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6" dur="500"/>
                                        <p:tgtEl>
                                          <p:spTgt spid="58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81" dur="500"/>
                                        <p:tgtEl>
                                          <p:spTgt spid="58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3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85" dur="500"/>
                                        <p:tgtEl>
                                          <p:spTgt spid="5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 nodeType="clickPar">
                      <p:stCondLst>
                        <p:cond delay="indefinite"/>
                      </p:stCondLst>
                      <p:childTnLst>
                        <p:par>
                          <p:cTn id="18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90" dur="500"/>
                                        <p:tgtEl>
                                          <p:spTgt spid="58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2" presetID="9" presetClass="entr" presetSubtype="0" dur="500" fill="hold" grpId="19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94" dur="500"/>
                                        <p:tgtEl>
                                          <p:spTgt spid="58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 nodeType="clickPar">
                      <p:stCondLst>
                        <p:cond delay="indefinite"/>
                      </p:stCondLst>
                      <p:childTnLst>
                        <p:par>
                          <p:cTn id="19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99" dur="500"/>
                                        <p:tgtEl>
                                          <p:spTgt spid="5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1" presetID="22" presetClass="entr" presetSubtype="8" dur="500" fill="hold" grpId="2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03" dur="500"/>
                                        <p:tgtEl>
                                          <p:spTgt spid="58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8" grpId="0"/>
      <p:bldP spid="58379" grpId="1"/>
      <p:bldP spid="58380" grpId="2"/>
      <p:bldP spid="58383" grpId="3"/>
      <p:bldP spid="58384" grpId="4"/>
      <p:bldP spid="58387" grpId="5"/>
      <p:bldP spid="58388" grpId="6"/>
      <p:bldP spid="58391" grpId="7"/>
      <p:bldP spid="58393" grpId="8"/>
      <p:bldP spid="58395" grpId="9"/>
      <p:bldP spid="58399" grpId="10"/>
      <p:bldP spid="58405" grpId="11"/>
      <p:bldP spid="58407" grpId="12"/>
      <p:bldP spid="58408" grpId="13"/>
      <p:bldP spid="58410" grpId="14"/>
      <p:bldP spid="58411" grpId="15"/>
      <p:bldP spid="58413" grpId="16"/>
      <p:bldP spid="58415" grpId="17"/>
      <p:bldP spid="58416" grpId="18"/>
      <p:bldP spid="58418" grpId="19"/>
      <p:bldP spid="58428" grpId="2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9" name="">
            <a:hlinkClick action="ppaction://noaction" tooltip="本章首页"/>
          </p:cNvPr>
          <p:cNvSpPr/>
          <p:nvPr/>
        </p:nvSpPr>
        <p:spPr>
          <a:xfrm>
            <a:off x="2209800" y="2743200"/>
            <a:ext cx="4648200" cy="838200"/>
          </a:xfrm>
          <a:custGeom>
            <a:avLst>
              <a:gd name="adj0" fmla="val 3597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FF99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006699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完全竞争厂商的长期均衡</a:t>
            </a:r>
            <a:endParaRPr sz="2600" b="1">
              <a:solidFill>
                <a:srgbClr val="006699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70661" name="">
            <a:hlinkClick action="ppaction://noaction" tooltip="本章首页"/>
          </p:cNvPr>
          <p:cNvSpPr/>
          <p:nvPr/>
        </p:nvSpPr>
        <p:spPr>
          <a:xfrm>
            <a:off x="2209800" y="3733800"/>
            <a:ext cx="4648200" cy="838200"/>
          </a:xfrm>
          <a:custGeom>
            <a:avLst>
              <a:gd name="adj0" fmla="val 3597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FF99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完全竞争市场的长期供给曲线</a:t>
            </a:r>
            <a:endParaRPr sz="2600"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70662" name="">
            <a:hlinkClick action="ppaction://noaction" tooltip="本章首页"/>
          </p:cNvPr>
          <p:cNvSpPr/>
          <p:nvPr/>
        </p:nvSpPr>
        <p:spPr>
          <a:xfrm>
            <a:off x="5562600" y="76200"/>
            <a:ext cx="3276600" cy="533400"/>
          </a:xfrm>
          <a:prstGeom prst="rect">
            <a:avLst/>
          </a:prstGeom>
          <a:pattFill prst="pct5">
            <a:fgClr>
              <a:schemeClr val="accent1"/>
            </a:fgClr>
            <a:bgClr>
              <a:srgbClr val="FFFFFF"/>
            </a:bgClr>
          </a:pattFill>
          <a:ln>
            <a:noFill/>
            <a:miter lim="800000"/>
          </a:ln>
          <a:effectLst>
            <a:prstShdw prst="shdw17" dist="17961" dir="2700000">
              <a:srgbClr val="336699">
                <a:gamma/>
                <a:shade val="60000"/>
                <a:invGamma/>
              </a:srgbClr>
            </a:prstShdw>
          </a:effectLst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1800"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楷体_GB2312" pitchFamily="49" charset="-122"/>
              </a:rPr>
              <a:t>长期均衡与长期供给曲线</a:t>
            </a:r>
            <a:endParaRPr sz="1800">
              <a:effectLst>
                <a:outerShdw blurRad="38100" dist="38100" dir="2700000" algn="tl">
                  <a:schemeClr val="bg2"/>
                </a:outerShdw>
              </a:effectLst>
              <a:latin typeface="Tahoma" pitchFamily="34" charset="0"/>
              <a:ea typeface="楷体_GB2312" pitchFamily="49" charset="-122"/>
            </a:endParaRPr>
          </a:p>
        </p:txBody>
      </p:sp>
      <p:sp>
        <p:nvSpPr>
          <p:cNvPr id="7066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7066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E2F88A2-4AD8-4942-B04A-010DFFC10DD4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70665" name="TextBox 706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完全竞争市场理论(2)共27页，您现在浏览的是第12页!</a:t>
            </a:r>
          </a:p>
        </p:txBody>
      </p:sp>
    </p:spTree>
  </p:cSld>
  <p:clrMapOvr>
    <a:masterClrMapping/>
  </p:clrMapOvr>
  <p:transition spd="slow">
    <p:cover dir="u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7" name=""/>
          <p:cNvSpPr/>
          <p:nvPr/>
        </p:nvSpPr>
        <p:spPr>
          <a:xfrm>
            <a:off x="914400" y="914400"/>
            <a:ext cx="7696200" cy="457200"/>
          </a:xfrm>
          <a:prstGeom prst="rect">
            <a:avLst/>
          </a:prstGeom>
          <a:noFill/>
          <a:ln w="57150" cmpd="thinThick">
            <a:noFill/>
            <a:miter lim="800000"/>
          </a:ln>
        </p:spPr>
        <p:txBody>
          <a:bodyPr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600">
                <a:solidFill>
                  <a:srgbClr val="0066CC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市场长期供给曲线不是厂商长期供给曲线简单加总</a:t>
            </a:r>
            <a:endParaRPr sz="2600">
              <a:solidFill>
                <a:srgbClr val="0066CC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62468" name="">
            <a:hlinkClick action="ppaction://noaction" tooltip="本章首页"/>
          </p:cNvPr>
          <p:cNvSpPr/>
          <p:nvPr/>
        </p:nvSpPr>
        <p:spPr>
          <a:xfrm>
            <a:off x="2819400" y="2133600"/>
            <a:ext cx="3352800" cy="838200"/>
          </a:xfrm>
          <a:custGeom>
            <a:avLst>
              <a:gd name="adj0" fmla="val 1134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horzBrick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99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成本不变行业</a:t>
            </a:r>
            <a:endParaRPr sz="3200" b="1">
              <a:solidFill>
                <a:srgbClr val="99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62471" name="">
            <a:hlinkClick action="ppaction://noaction" tooltip="本章首页"/>
          </p:cNvPr>
          <p:cNvSpPr/>
          <p:nvPr/>
        </p:nvSpPr>
        <p:spPr>
          <a:xfrm>
            <a:off x="4876800" y="152400"/>
            <a:ext cx="4038600" cy="457200"/>
          </a:xfrm>
          <a:custGeom>
            <a:avLst>
              <a:gd name="adj0" fmla="val 3597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pct10">
            <a:fgClr>
              <a:srgbClr val="FFFF99"/>
            </a:fgClr>
            <a:bgClr>
              <a:srgbClr val="FFFFFF"/>
            </a:bgClr>
          </a:pattFill>
          <a:ln>
            <a:solidFill>
              <a:srgbClr val="FFCC99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dist"/>
            <a:r>
              <a:rPr sz="22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完全竞争市场的长期供给曲线</a:t>
            </a:r>
            <a:endParaRPr sz="2200"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62472" name="">
            <a:hlinkClick action="ppaction://noaction" tooltip="本章首页"/>
          </p:cNvPr>
          <p:cNvSpPr/>
          <p:nvPr/>
        </p:nvSpPr>
        <p:spPr>
          <a:xfrm>
            <a:off x="2819400" y="3200400"/>
            <a:ext cx="3352800" cy="838200"/>
          </a:xfrm>
          <a:custGeom>
            <a:avLst>
              <a:gd name="adj0" fmla="val 1134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horzBrick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成本递增行业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62473" name="">
            <a:hlinkClick action="ppaction://noaction" tooltip="本章首页"/>
          </p:cNvPr>
          <p:cNvSpPr/>
          <p:nvPr/>
        </p:nvSpPr>
        <p:spPr>
          <a:xfrm>
            <a:off x="2819400" y="4267200"/>
            <a:ext cx="3352800" cy="838200"/>
          </a:xfrm>
          <a:custGeom>
            <a:avLst>
              <a:gd name="adj0" fmla="val 1134"/>
            </a:avLst>
            <a:gdLst>
              <a:gd name="GT5" fmla="*/ adj0 21600 100000"/>
              <a:gd name="GT6" fmla="+- l w 0"/>
              <a:gd name="GT7" fmla="+- w 0 h"/>
              <a:gd name="GT8" fmla="*/ h 1 w"/>
              <a:gd name="GT9" fmla="?: GT7 GT8 1"/>
              <a:gd name="GT15" fmla="+- h 0 w"/>
              <a:gd name="GT16" fmla="*/ w 1 h"/>
              <a:gd name="GT17" fmla="?: GT15 GT16 1"/>
              <a:gd name="GT24" fmla="+- t h 0"/>
              <a:gd name="G0" fmla="+- GT5 0 0"/>
              <a:gd name="G1" fmla="+- 0 GT5 0"/>
              <a:gd name="G2" fmla="+- 0 GT5 0"/>
              <a:gd name="G3" fmla="+- 21600 0 GT5"/>
              <a:gd name="G4" fmla="+- 21600 0 GT5"/>
              <a:gd name="GT10" fmla="+- 21600 0 G3"/>
              <a:gd name="GT11" fmla="*/ GT10 GT9 1"/>
              <a:gd name="GT12" fmla="+- 21600 0 GT11"/>
              <a:gd name="GT13" fmla="*/ GT12 w 21600"/>
              <a:gd name="GT14" fmla="+- l GT13 0"/>
              <a:gd name="GT18" fmla="*/ G2 GT17 1"/>
              <a:gd name="GT19" fmla="*/ GT18 h 21600"/>
              <a:gd name="GT20" fmla="+- t GT19 0"/>
              <a:gd name="GT21" fmla="*/ G1 GT9 1"/>
              <a:gd name="GT22" fmla="*/ GT21 w 21600"/>
              <a:gd name="GT23" fmla="+- l GT22 0"/>
              <a:gd name="GT25" fmla="+- 21600 0 G4"/>
              <a:gd name="GT26" fmla="*/ GT25 GT17 1"/>
              <a:gd name="GT27" fmla="+- 21600 0 GT26"/>
              <a:gd name="GT28" fmla="*/ GT27 h 21600"/>
              <a:gd name="GT29" fmla="+- t GT28 0"/>
            </a:gdLst>
            <a:cxnLst>
              <a:cxn ang="0">
                <a:pos x="10800" y="0"/>
              </a:cxn>
              <a:cxn ang="0">
                <a:pos x="0" y="10800"/>
              </a:cxn>
              <a:cxn ang="0">
                <a:pos x="10800" y="21600"/>
              </a:cxn>
              <a:cxn ang="0">
                <a:pos x="21600" y="10800"/>
              </a:cxn>
            </a:cxnLst>
            <a:rect l="l" t="t" r="GT6" b="GT2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>
                <a:moveTo>
                  <a:pt x="l" y="t"/>
                </a:moveTo>
                <a:lnTo>
                  <a:pt x="GT6" y="t"/>
                </a:lnTo>
                <a:lnTo>
                  <a:pt x="GT14" y="GT20"/>
                </a:lnTo>
                <a:lnTo>
                  <a:pt x="GT23" y="GT20"/>
                </a:lnTo>
                <a:close/>
              </a:path>
              <a:path>
                <a:moveTo>
                  <a:pt x="GT6" y="t"/>
                </a:moveTo>
                <a:lnTo>
                  <a:pt x="GT6" y="GT24"/>
                </a:lnTo>
                <a:lnTo>
                  <a:pt x="GT14" y="GT29"/>
                </a:lnTo>
                <a:lnTo>
                  <a:pt x="GT14" y="GT20"/>
                </a:lnTo>
                <a:close/>
              </a:path>
              <a:path>
                <a:moveTo>
                  <a:pt x="GT6" y="GT24"/>
                </a:moveTo>
                <a:lnTo>
                  <a:pt x="l" y="GT24"/>
                </a:lnTo>
                <a:lnTo>
                  <a:pt x="GT23" y="GT29"/>
                </a:lnTo>
                <a:lnTo>
                  <a:pt x="GT14" y="GT29"/>
                </a:lnTo>
                <a:close/>
              </a:path>
              <a:path>
                <a:moveTo>
                  <a:pt x="l" y="GT24"/>
                </a:moveTo>
                <a:lnTo>
                  <a:pt x="l" y="t"/>
                </a:lnTo>
                <a:lnTo>
                  <a:pt x="GT23" y="GT20"/>
                </a:lnTo>
                <a:lnTo>
                  <a:pt x="GT23" y="GT29"/>
                </a:lnTo>
                <a:close/>
              </a:path>
            </a:pathLst>
          </a:custGeom>
          <a:pattFill prst="horzBrick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 wrap="none" lIns="90000" tIns="46800" rIns="90000" bIns="46800" anchor="ctr" anchorCtr="0">
            <a:no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0099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成本递减行业</a:t>
            </a:r>
            <a:endParaRPr sz="3200" b="1">
              <a:solidFill>
                <a:srgbClr val="0099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6247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>
              <a:latin typeface="Tahoma" pitchFamily="34" charset="0"/>
            </a:endParaRPr>
          </a:p>
        </p:txBody>
      </p:sp>
      <p:sp>
        <p:nvSpPr>
          <p:cNvPr id="6247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975BFEE-E593-4F06-B418-0E8DD4D198E0}" type="footer">
              <a:rPr kumimoji="0" sz="1400">
                <a:latin typeface="Tahoma" pitchFamily="34" charset="0"/>
              </a:rPr>
              <a:t/>
            </a:fld>
            <a:endParaRPr kumimoji="0" sz="1400">
              <a:latin typeface="Tahoma" pitchFamily="34" charset="0"/>
            </a:endParaRPr>
          </a:p>
        </p:txBody>
      </p:sp>
      <p:sp>
        <p:nvSpPr>
          <p:cNvPr id="62476" name="TextBox 6247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defRPr kumimoji="1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完全竞争市场理论(2)共27页，您现在浏览的是第13页!</a:t>
            </a:r>
          </a:p>
        </p:txBody>
      </p:sp>
    </p:spTree>
  </p:cSld>
  <p:clrMapOvr>
    <a:masterClrMapping/>
  </p:clrMapOvr>
  <p:transition spd="slow">
    <p:cover dir="u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https://d.book118.com/726053144154010040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ueprint">
  <a:themeElements>
    <a:clrScheme name="">
      <a:dk1>
        <a:srgbClr val="FFFFFF"/>
      </a:dk1>
      <a:lt1>
        <a:srgbClr val="40458C"/>
      </a:lt1>
      <a:dk2>
        <a:srgbClr val="B7C1EB"/>
      </a:dk2>
      <a:lt2>
        <a:srgbClr val="660066"/>
      </a:lt2>
      <a:accent1>
        <a:srgbClr val="ECD882"/>
      </a:accent1>
      <a:accent2>
        <a:srgbClr val="B2B2B2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F89F7"/>
      </a:hlink>
      <a:folHlink>
        <a:srgbClr val="CFDBFD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40458C"/>
        </a:dk1>
        <a:lt1>
          <a:srgbClr val="FFFFFF"/>
        </a:lt1>
        <a:dk2>
          <a:srgbClr val="000000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F89F7"/>
        </a:hlink>
        <a:folHlink>
          <a:srgbClr val="4F56AD"/>
        </a:folHlink>
      </a:clrScheme>
    </a:extraClrScheme>
    <a:extraClrScheme>
      <a:clrScheme name="">
        <a:dk1>
          <a:srgbClr val="FFFFFF"/>
        </a:dk1>
        <a:lt1>
          <a:srgbClr val="40458C"/>
        </a:lt1>
        <a:dk2>
          <a:srgbClr val="B7C1EB"/>
        </a:dk2>
        <a:lt2>
          <a:srgbClr val="660066"/>
        </a:lt2>
        <a:accent1>
          <a:srgbClr val="ECD882"/>
        </a:accent1>
        <a:accent2>
          <a:srgbClr val="B2B2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F89F7"/>
        </a:hlink>
        <a:folHlink>
          <a:srgbClr val="CFDBFD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B2B2B2"/>
        </a:dk2>
        <a:lt2>
          <a:srgbClr val="4D4D4D"/>
        </a:lt2>
        <a:accent1>
          <a:srgbClr val="969696"/>
        </a:accent1>
        <a:accent2>
          <a:srgbClr val="EAEAE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77777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333300"/>
        </a:lt1>
        <a:dk2>
          <a:srgbClr val="B2B2B2"/>
        </a:dk2>
        <a:lt2>
          <a:srgbClr val="663300"/>
        </a:lt2>
        <a:accent1>
          <a:srgbClr val="DDC6A7"/>
        </a:accent1>
        <a:accent2>
          <a:srgbClr val="D9C16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A7A66"/>
        </a:hlink>
        <a:folHlink>
          <a:srgbClr val="C0AE9E"/>
        </a:folHlink>
      </a:clrScheme>
    </a:extraClrScheme>
    <a:extraClrScheme>
      <a:clrScheme name="">
        <a:dk1>
          <a:srgbClr val="003366"/>
        </a:dk1>
        <a:lt1>
          <a:srgbClr val="FFFFFF"/>
        </a:lt1>
        <a:dk2>
          <a:srgbClr val="000000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CC"/>
        </a:hlink>
        <a:folHlink>
          <a:srgbClr val="00458A"/>
        </a:folHlink>
      </a:clrScheme>
    </a:extraClrScheme>
    <a:extraClrScheme>
      <a:clrScheme name="">
        <a:dk1>
          <a:srgbClr val="004A48"/>
        </a:dk1>
        <a:lt1>
          <a:srgbClr val="FFFFFF"/>
        </a:lt1>
        <a:dk2>
          <a:srgbClr val="000000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99"/>
        </a:hlink>
        <a:folHlink>
          <a:srgbClr val="006666"/>
        </a:folHlink>
      </a:clrScheme>
    </a:extraClrScheme>
    <a:extraClrScheme>
      <a:clrScheme name="">
        <a:dk1>
          <a:srgbClr val="333300"/>
        </a:dk1>
        <a:lt1>
          <a:srgbClr val="FFFFFF"/>
        </a:lt1>
        <a:dk2>
          <a:srgbClr val="0000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00"/>
        </a:hlink>
        <a:folHlink>
          <a:srgbClr val="525000"/>
        </a:folHlink>
      </a:clrScheme>
    </a:extraClrScheme>
    <a:extraClrScheme>
      <a:clrScheme name="">
        <a:dk1>
          <a:srgbClr val="FFFFFF"/>
        </a:dk1>
        <a:lt1>
          <a:srgbClr val="003D62"/>
        </a:lt1>
        <a:dk2>
          <a:srgbClr val="C8D1DA"/>
        </a:dk2>
        <a:lt2>
          <a:srgbClr val="006699"/>
        </a:lt2>
        <a:accent1>
          <a:srgbClr val="9AC0EA"/>
        </a:accent1>
        <a:accent2>
          <a:srgbClr val="80C3C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1ABCB"/>
        </a:hlink>
        <a:folHlink>
          <a:srgbClr val="B6CBD6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Tahoma</vt:lpstr>
      <vt:lpstr>宋体</vt:lpstr>
      <vt:lpstr>Wingdings</vt:lpstr>
      <vt:lpstr>Times New Roman</vt:lpstr>
      <vt:lpstr>华文新魏</vt:lpstr>
      <vt:lpstr>楷体_GB2312</vt:lpstr>
      <vt:lpstr>华文行楷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利润最大化原则的数学涵义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2024-09-07T05:18:04.246</cp:lastPrinted>
  <dcterms:created xsi:type="dcterms:W3CDTF">2024-09-06T21:18:04Z</dcterms:created>
  <dcterms:modified xsi:type="dcterms:W3CDTF">2024-09-06T21:18:06Z</dcterms:modified>
</cp:coreProperties>
</file>