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3B2569-081F-4C74-9A5F-D993900B9A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0CCC97-264E-4D72-9D61-814842B044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EEB1E0-C37B-4A2C-8155-6DC079E0B2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AFD43D-F893-4168-9CA3-36C57C5A75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CE1E1CC-0C8E-4BFA-B9C5-D57F1A994D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FA09783-84A1-4914-9DFF-CC75B9F206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D5C9A45-F640-446E-B302-B3FDFC64DA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568E92-F96F-42AB-97C9-5524783BEB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8A3196-9A22-4C30-8523-128EDF93D7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C2039E-B1D8-47F2-9C33-4D15556E40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159C95-25D9-4504-B7F6-C37334B9DD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6054223044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中国彩票业行业市场现状分析及竞争格局与投资发展研究报告(2024-2029版)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中国彩票业市场现状分析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投资发展研究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政策法规环境分析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技术创新与应用前景探讨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社会责任与可持续发展关注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报告背景与目的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彩票业概述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中国彩票业经历了多年的发展，已经成为国内重要的公益事业之一。随着彩票市场的不断扩大和竞争的加剧，彩票业的未来发展前景备受关注。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报告目的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本报告旨在对中国彩票业的市场现状进行深入分析，探讨行业内的竞争格局及未来发展趋势，为投资者和相关企业提供决策参考。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报告范围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本报告涵盖了中国彩票业的各个方面，包括彩票种类、市场规模、销售渠道、竞争格局、政策法规等。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报告重点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本报告将重点关注以下几个方面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报告范围与重点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670291" y="3742977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3" name="Connector 3"/>
          <p:cNvCxnSpPr/>
          <p:nvPr/>
        </p:nvCxnSpPr>
        <p:spPr>
          <a:xfrm flipV="1">
            <a:off x="6670291" y="2014785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3776689" y="2110795"/>
            <a:ext cx="1645627" cy="576064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5" name="Connector 5"/>
          <p:cNvCxnSpPr/>
          <p:nvPr/>
        </p:nvCxnSpPr>
        <p:spPr>
          <a:xfrm flipH="1">
            <a:off x="3776689" y="3742977"/>
            <a:ext cx="1645627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sp>
        <p:nvSpPr>
          <p:cNvPr id="6" name="AutoShape 6"/>
          <p:cNvSpPr/>
          <p:nvPr/>
        </p:nvSpPr>
        <p:spPr>
          <a:xfrm>
            <a:off x="2734342" y="1420368"/>
            <a:ext cx="1042321" cy="1042416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734342" y="4030980"/>
            <a:ext cx="1042321" cy="10424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398288" y="1431608"/>
            <a:ext cx="1042321" cy="10424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98288" y="4042220"/>
            <a:ext cx="1042321" cy="1042416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202215" y="2324886"/>
            <a:ext cx="720631" cy="720631"/>
          </a:xfrm>
          <a:custGeom>
            <a:rect l="l" t="t" r="r" b="b"/>
            <a:pathLst>
              <a:path w="1090749" h="1090749">
                <a:moveTo>
                  <a:pt x="1090749" y="0"/>
                </a:moveTo>
                <a:lnTo>
                  <a:pt x="1090749" y="520353"/>
                </a:lnTo>
                <a:lnTo>
                  <a:pt x="1054097" y="529777"/>
                </a:lnTo>
                <a:cubicBezTo>
                  <a:pt x="804459" y="607423"/>
                  <a:pt x="607423" y="804459"/>
                  <a:pt x="529777" y="1054097"/>
                </a:cubicBezTo>
                <a:lnTo>
                  <a:pt x="520353" y="1090749"/>
                </a:lnTo>
                <a:lnTo>
                  <a:pt x="0" y="1090749"/>
                </a:lnTo>
                <a:lnTo>
                  <a:pt x="9646" y="1027542"/>
                </a:lnTo>
                <a:cubicBezTo>
                  <a:pt x="114196" y="516617"/>
                  <a:pt x="516617" y="114196"/>
                  <a:pt x="1027542" y="9646"/>
                </a:cubicBezTo>
                <a:lnTo>
                  <a:pt x="1090749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6187678" y="2324886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63206" y="9646"/>
                </a:lnTo>
                <a:cubicBezTo>
                  <a:pt x="574131" y="114196"/>
                  <a:pt x="976552" y="516617"/>
                  <a:pt x="1081102" y="1027542"/>
                </a:cubicBezTo>
                <a:lnTo>
                  <a:pt x="1090749" y="1090749"/>
                </a:lnTo>
                <a:lnTo>
                  <a:pt x="570395" y="1090749"/>
                </a:lnTo>
                <a:lnTo>
                  <a:pt x="560971" y="1054097"/>
                </a:lnTo>
                <a:cubicBezTo>
                  <a:pt x="483326" y="804459"/>
                  <a:pt x="286290" y="607423"/>
                  <a:pt x="36651" y="529777"/>
                </a:cubicBezTo>
                <a:lnTo>
                  <a:pt x="0" y="52035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202215" y="3310349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520353" y="0"/>
                </a:lnTo>
                <a:lnTo>
                  <a:pt x="529777" y="36651"/>
                </a:lnTo>
                <a:cubicBezTo>
                  <a:pt x="607423" y="286290"/>
                  <a:pt x="804459" y="483326"/>
                  <a:pt x="1054097" y="560971"/>
                </a:cubicBezTo>
                <a:lnTo>
                  <a:pt x="1090749" y="570395"/>
                </a:lnTo>
                <a:lnTo>
                  <a:pt x="1090749" y="1090749"/>
                </a:lnTo>
                <a:lnTo>
                  <a:pt x="1027542" y="1081102"/>
                </a:lnTo>
                <a:cubicBezTo>
                  <a:pt x="516617" y="976552"/>
                  <a:pt x="114196" y="574131"/>
                  <a:pt x="9646" y="63206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6187678" y="3310349"/>
            <a:ext cx="720631" cy="720631"/>
          </a:xfrm>
          <a:custGeom>
            <a:rect l="l" t="t" r="r" b="b"/>
            <a:pathLst>
              <a:path w="1090748" h="1090748">
                <a:moveTo>
                  <a:pt x="570395" y="0"/>
                </a:moveTo>
                <a:lnTo>
                  <a:pt x="1090748" y="0"/>
                </a:lnTo>
                <a:lnTo>
                  <a:pt x="1081102" y="63206"/>
                </a:lnTo>
                <a:cubicBezTo>
                  <a:pt x="976552" y="574131"/>
                  <a:pt x="574131" y="976552"/>
                  <a:pt x="63206" y="1081102"/>
                </a:cubicBezTo>
                <a:lnTo>
                  <a:pt x="0" y="1090748"/>
                </a:lnTo>
                <a:lnTo>
                  <a:pt x="0" y="570395"/>
                </a:lnTo>
                <a:lnTo>
                  <a:pt x="36651" y="560971"/>
                </a:lnTo>
                <a:cubicBezTo>
                  <a:pt x="286290" y="483326"/>
                  <a:pt x="483326" y="286290"/>
                  <a:pt x="560971" y="36651"/>
                </a:cubicBezTo>
                <a:lnTo>
                  <a:pt x="570395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010349" y="1696423"/>
            <a:ext cx="490307" cy="49030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674179" y="1696307"/>
            <a:ext cx="490538" cy="490538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10233" y="4306919"/>
            <a:ext cx="490538" cy="490538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8674179" y="4306919"/>
            <a:ext cx="490538" cy="490538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643475" y="2556545"/>
            <a:ext cx="2551945" cy="488972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报告范围与重点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2100892" y="2655329"/>
            <a:ext cx="2309220" cy="118904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各类彩票的市场份额及竞争状况；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2100892" y="5218283"/>
            <a:ext cx="2309220" cy="118904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政策法规对彩票市场的影响；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764838" y="2655329"/>
            <a:ext cx="2309220" cy="118904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彩票销售渠道的变化及趋势；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764838" y="5218283"/>
            <a:ext cx="2309220" cy="118904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未来彩票市场的发展趋势及投资机会。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中国彩票业市场现状分析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中国彩票业市场规模庞大，近年来呈现快速增长趋势。随着彩票品种的不断丰富和销售渠道的拓展，市场规模有望继续扩大。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中国彩票业市场增长速度较快，尤其是互联网彩票的兴起为市场增长注入了新的动力。未来，随着彩票市场的进一步开放和规范化，增长速度有望保持稳定。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增长速度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市场规模与增长速度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年龄分布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中国彩票消费者年龄分布广泛，以中青年群体为主。随着互联网彩票的普及，年轻消费者占比逐渐提高。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地域分布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彩票消费者地域分布广泛，一线城市和经济发达地区消费者购买力较强，但二三线城市和农村市场潜力巨大。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收入水平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彩票消费者收入水平各异，但总体来说，中等收入群体是彩票消费的主力军。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消费者群体特征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中国彩票业传统销售渠道包括彩票销售点、投注站等。这些渠道在市场份额中占比较大，但受到互联网彩票的冲击，传统渠道的市场份额逐渐缩小。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互联网销售渠道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随着互联网技术的发展，互联网彩票销售逐渐兴起。互联网彩票具有便捷性、实时性等优点，受到越来越多消费者的青睐。目前，互联网彩票销售渠道市场份额不断扩大，已成为推动彩票市场增长的重要力量。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传统销售渠道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销售渠道与市场份额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中国政府对彩票业实行严格监管，政策调整对彩票市场具有重要影响。例如，政府调整彩票公益金比例、调整彩票品种和游戏规则等都会对市场产生波动。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彩票业相关法规不断完善，对市场的规范化发展起到积极作用。例如，《彩票管理条例》等法规对彩票市场的准入、运营、监管等方面做出了明确规定，保障了市场的公平竞争和消费者的合法权益。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政策因素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法规因素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政策法规影响因素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中国体育彩票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由国家体育总局体育彩票管理中心负责发行和销售，专注于体育事业的发展，拥有广泛的受众群体。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地方彩票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由各省、自治区、直辖市自行组织发行的地方性彩票，具有地域性特色，与当地文化、习俗等紧密结合。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中国福利彩票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由中国福利彩票发行管理中心负责发行和销售，拥有较为完善的销售网络和渠道，致力于社会福利事业。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主要竞争者概况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1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414251" y="2980276"/>
            <a:ext cx="2505075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中国福利彩票和中国体育彩票在市场份额上占据主导地位，合计占比超过90%。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999835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地方彩票市场份额相对较小，但随着彩票市场的不断发展和政策调整，其市场份额有望逐步扩大。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近年来，互联网彩票的兴起对传统彩票销售带来一定冲击，未来市场份额变化值得关注。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081380" y="1191768"/>
            <a:ext cx="2180333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743558" y="1252051"/>
            <a:ext cx="210918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349305" y="1215599"/>
            <a:ext cx="2294171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市场份额与排名变化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各竞争者通过推出新的彩票品种、玩法和奖级设置等，以满足不同消费者的需求。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产品创新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采用多元化的营销手段，如广告宣传、线上线下活动、社交媒体推广等，提高品牌知名度和市场占有率。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积极开拓新的销售渠道，如电商平台、社交媒体、线下实体店等，提高销售覆盖面和便捷性。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渠道拓展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竞争策略差异化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兼并收购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大型彩票公司通过兼并收购中小型彩票公司或相关资源，实现资源整合和优势互补，提高市场竞争力。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国际合作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中国彩票业积极与国际彩票组织或公司开展合作交流，学习借鉴国际先进经验和技术，推动中国彩票业的国际化发展。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跨界合作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彩票行业与其他行业进行跨界合作，如与影视、音乐、游戏等领域的合作，共同推出主题彩票或联合营销活动。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合作与兼并收购动态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投资发展研究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https://d.book118.com/726054223044010040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2024-09-06T14:08:31.093</cp:lastPrinted>
  <dcterms:created xsi:type="dcterms:W3CDTF">2024-09-06T06:08:31Z</dcterms:created>
  <dcterms:modified xsi:type="dcterms:W3CDTF">2024-09-06T06:08:33Z</dcterms:modified>
</cp:coreProperties>
</file>