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286645-E2E9-4F68-A476-8ADAD3015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AC485-AAFA-45E8-9033-A0D93EB75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22E9BD-D351-44A5-89A6-EBE6C3C53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745D33-A0D5-4082-B200-6FB3B8985E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65BB3D-4143-435B-BA68-C54035E5E0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765532-EE5B-493A-8470-CE1CD1ADFC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9EB7DB-ECAA-4218-9047-5F8115C345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9C989-86AF-468D-96A0-272C63C58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C91B9B-D114-4FCC-8024-087545394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4BBF3-35B2-4DB2-9088-15DF6C5CC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791A8-E5F6-4FEA-91F4-DF4906E26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1032022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护理个案髋关节置换术后康复护理</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术前准备与护理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术后观察与护理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康复训练与指导</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家属与患者教育</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21875" r="2187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髋关节置换术是一种通过外科手术来替换病变或损伤的髋关节的治疗方法，主要目的是缓解疼痛、改善关节功能、提高患者生活质量。术后康复护理对于患者的恢复及预后至关重要。</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随着人口老龄化，髋关节病变及损伤的发病率逐年上升，髋关节置换术已成为一种常见的外科治疗手段。术后康复护理对患者的预后及生活质量具有重要影响，因此对其进行科学、有效的康复护理是非常必要的。</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手术适应症</a:t>
            </a:r>
            <a:endParaRPr lang="en-US" sz="1100"/>
          </a:p>
        </p:txBody>
      </p:sp>
      <p:sp>
        <p:nvSpPr>
          <p:cNvPr id="5" name="AutoShape 5"/>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手术流程</a:t>
            </a:r>
            <a:endParaRPr lang="en-US" sz="1100"/>
          </a:p>
        </p:txBody>
      </p:sp>
      <p:sp>
        <p:nvSpPr>
          <p:cNvPr id="6" name="AutoShape 6"/>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人工关节的选择</a:t>
            </a:r>
            <a:endParaRPr lang="en-US" sz="1100"/>
          </a:p>
        </p:txBody>
      </p:sp>
      <p:sp>
        <p:nvSpPr>
          <p:cNvPr id="7" name="AutoShape 7"/>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术后康复</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髋关节置换术简介</a:t>
              </a:r>
            </a:p>
          </p:txBody>
        </p:sp>
      </p:grpSp>
      <p:pic>
        <p:nvPicPr>
          <p:cNvPr id="30" name="Picture 30"/>
          <p:cNvPicPr>
            <a:picLocks noChangeAspect="1"/>
          </p:cNvPicPr>
          <p:nvPr/>
        </p:nvPicPr>
        <p:blipFill>
          <a:blip r:embed="rId3"/>
          <a:srcRect l="14919" r="14919"/>
          <a:stretch>
            <a:fillRect/>
          </a:stretch>
        </p:blipFill>
        <p:spPr>
          <a:xfrm>
            <a:off x="892584" y="1337857"/>
            <a:ext cx="2465519" cy="2459823"/>
          </a:xfrm>
          <a:prstGeom prst="rect">
            <a:avLst/>
          </a:prstGeom>
        </p:spPr>
      </p:pic>
      <p:pic>
        <p:nvPicPr>
          <p:cNvPr id="31" name="Picture 31"/>
          <p:cNvPicPr>
            <a:picLocks noChangeAspect="1"/>
          </p:cNvPicPr>
          <p:nvPr/>
        </p:nvPicPr>
        <p:blipFill>
          <a:blip r:embed="rId4"/>
          <a:srcRect l="16464" r="16464"/>
          <a:stretch>
            <a:fillRect/>
          </a:stretch>
        </p:blipFill>
        <p:spPr>
          <a:xfrm>
            <a:off x="3570781" y="1337857"/>
            <a:ext cx="2465519" cy="2459823"/>
          </a:xfrm>
          <a:prstGeom prst="rect">
            <a:avLst/>
          </a:prstGeom>
        </p:spPr>
      </p:pic>
      <p:pic>
        <p:nvPicPr>
          <p:cNvPr id="32" name="Picture 32"/>
          <p:cNvPicPr>
            <a:picLocks noChangeAspect="1"/>
          </p:cNvPicPr>
          <p:nvPr/>
        </p:nvPicPr>
        <p:blipFill>
          <a:blip r:embed="rId5"/>
          <a:srcRect t="15122" b="15122"/>
          <a:stretch>
            <a:fillRect/>
          </a:stretch>
        </p:blipFill>
        <p:spPr>
          <a:xfrm>
            <a:off x="6248977" y="1337857"/>
            <a:ext cx="2465519" cy="2459823"/>
          </a:xfrm>
          <a:prstGeom prst="rect">
            <a:avLst/>
          </a:prstGeom>
        </p:spPr>
      </p:pic>
      <p:pic>
        <p:nvPicPr>
          <p:cNvPr id="33" name="Picture 33"/>
          <p:cNvPicPr>
            <a:picLocks noChangeAspect="1"/>
          </p:cNvPicPr>
          <p:nvPr/>
        </p:nvPicPr>
        <p:blipFill>
          <a:blip r:embed="rId6"/>
          <a:srcRect t="16744" b="16744"/>
          <a:stretch>
            <a:fillRect/>
          </a:stretch>
        </p:blipFill>
        <p:spPr>
          <a:xfrm>
            <a:off x="8927174" y="1337857"/>
            <a:ext cx="2465519" cy="2459823"/>
          </a:xfrm>
          <a:prstGeom prst="rect">
            <a:avLst/>
          </a:prstGeom>
        </p:spPr>
      </p:pic>
      <p:sp>
        <p:nvSpPr>
          <p:cNvPr id="34" name="AutoShape 34"/>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TextBox 38"/>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9" name="TextBox 39"/>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40" name="TextBox 40"/>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41" name="TextBox 41"/>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2" name="AutoShape 42"/>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髋关节置换术主要用于治疗严重的髋关节骨关节炎、股骨头坏死、骨折等。</a:t>
            </a:r>
            <a:endParaRPr lang="en-US" sz="1100"/>
          </a:p>
        </p:txBody>
      </p:sp>
      <p:sp>
        <p:nvSpPr>
          <p:cNvPr id="43" name="AutoShape 43"/>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通常包括麻醉、手术切口、切除损伤或病变的关节面、植入人工关节等步骤。</a:t>
            </a:r>
            <a:endParaRPr lang="en-US" sz="1100"/>
          </a:p>
        </p:txBody>
      </p:sp>
      <p:sp>
        <p:nvSpPr>
          <p:cNvPr id="44" name="AutoShape 44"/>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根据患者的年龄、活动水平、病变情况等，选择合适的人工关节。</a:t>
            </a:r>
            <a:endParaRPr lang="en-US" sz="1100"/>
          </a:p>
        </p:txBody>
      </p:sp>
      <p:sp>
        <p:nvSpPr>
          <p:cNvPr id="45" name="AutoShape 45"/>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术后康复主要包括疼痛管理、关节功能锻炼、预防并发症等。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术前准备与护理</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由于患者对手术的恐惧和对术后恢复的担忧，常常出现焦虑和恐惧。</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焦虑与恐惧</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1" name="Picture 11"/>
          <p:cNvPicPr>
            <a:picLocks noChangeAspect="1"/>
          </p:cNvPicPr>
          <p:nvPr/>
        </p:nvPicPr>
        <p:blipFill>
          <a:blip r:embed="rId3"/>
          <a:srcRect t="16750" b="1675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术前访视</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7" name="Picture 17"/>
          <p:cNvPicPr>
            <a:picLocks noChangeAspect="1"/>
          </p:cNvPicPr>
          <p:nvPr/>
        </p:nvPicPr>
        <p:blipFill>
          <a:blip r:embed="rId4"/>
          <a:srcRect l="16708" r="16708"/>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家庭支持</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22" name="Picture 22"/>
          <p:cNvPicPr>
            <a:picLocks noChangeAspect="1"/>
          </p:cNvPicPr>
          <p:nvPr/>
        </p:nvPicPr>
        <p:blipFill>
          <a:blip r:embed="rId5"/>
          <a:srcRect l="16875" r="1687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通过术前访视，向患者介绍手术过程、术后康复计划等，帮助患者了解手术并减轻焦虑。</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鼓励患者与家人沟通，让家人了解患者的需求和顾虑，给予情感支持和鼓励。</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心理护理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进行全面的身体检查，包括心、肺、肝、肾功能等，以评估患者的手术耐受力和风险。</a:t>
            </a:r>
          </a:p>
        </p:txBody>
      </p:sp>
      <p:pic>
        <p:nvPicPr>
          <p:cNvPr id="7" name="Picture 7"/>
          <p:cNvPicPr>
            <a:picLocks noChangeAspect="1"/>
          </p:cNvPicPr>
          <p:nvPr/>
        </p:nvPicPr>
        <p:blipFill>
          <a:blip r:embed="rId3"/>
          <a:srcRect l="16667" r="16667"/>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1" name="Picture 11"/>
          <p:cNvPicPr>
            <a:picLocks noChangeAspect="1"/>
          </p:cNvPicPr>
          <p:nvPr/>
        </p:nvPicPr>
        <p:blipFill>
          <a:blip r:embed="rId5"/>
          <a:srcRect l="16667" r="16667"/>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身体状况评估</a:t>
            </a:r>
          </a:p>
        </p:txBody>
      </p:sp>
      <p:sp>
        <p:nvSpPr>
          <p:cNvPr id="13" name="AutoShape 13"/>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指导患者进行呼吸锻炼、床上大小便训练等，以适应术后需要。</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术前准备</a:t>
            </a:r>
          </a:p>
        </p:txBody>
      </p:sp>
      <p:sp>
        <p:nvSpPr>
          <p:cNvPr id="18" name="AutoShape 18"/>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清洁手术部位皮肤，剃除毛发，以减少术后感染的风险。</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皮肤准备</a:t>
            </a:r>
          </a:p>
        </p:txBody>
      </p:sp>
      <p:sp>
        <p:nvSpPr>
          <p:cNvPr id="23" name="AutoShape 23"/>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术前检查与准备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pic>
        <p:nvPicPr>
          <p:cNvPr id="10" name="Picture 10"/>
          <p:cNvPicPr>
            <a:picLocks noChangeAspect="1"/>
          </p:cNvPicPr>
          <p:nvPr/>
        </p:nvPicPr>
        <p:blipFill>
          <a:blip r:embed="rId3"/>
          <a:srcRect t="24109" b="24109"/>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2662" b="2662"/>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7901" b="7901"/>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术前宣教与指导</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饮食指导</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指导患者调整饮食，增加营养摄入，以增强身体抵抗力。</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术前训练</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指导患者进行肌肉锻炼和关节活动训练，以适应术后康复需要。</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术后疼痛管理</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向患者介绍术后疼痛管理的方法，如使用止痛药、镇痛泵等，以减轻疼痛不适。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术后观察与护理</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TextBox 8"/>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监测心率、血压</a:t>
            </a:r>
          </a:p>
        </p:txBody>
      </p:sp>
      <p:sp>
        <p:nvSpPr>
          <p:cNvPr id="9" name="TextBox 9"/>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及时发现并处理可能的心血管并发症。</a:t>
            </a:r>
          </a:p>
        </p:txBody>
      </p:sp>
      <p:sp>
        <p:nvSpPr>
          <p:cNvPr id="10" name="AutoShape 10"/>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TextBox 12"/>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监测体温</a:t>
            </a:r>
          </a:p>
        </p:txBody>
      </p:sp>
      <p:sp>
        <p:nvSpPr>
          <p:cNvPr id="13" name="TextBox 13"/>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密切观察体温变化，预防感染。</a:t>
            </a:r>
          </a:p>
        </p:txBody>
      </p:sp>
      <p:sp>
        <p:nvSpPr>
          <p:cNvPr id="14" name="AutoShape 14"/>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TextBox 16"/>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观察呼吸</a:t>
            </a:r>
          </a:p>
        </p:txBody>
      </p:sp>
      <p:sp>
        <p:nvSpPr>
          <p:cNvPr id="17" name="TextBox 17"/>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确保呼吸通畅，及时处理呼吸道问题。</a:t>
            </a:r>
          </a:p>
        </p:txBody>
      </p:sp>
      <p:sp>
        <p:nvSpPr>
          <p:cNvPr id="18" name="AutoShape 18"/>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9" name="Picture 19"/>
          <p:cNvPicPr>
            <a:picLocks noChangeAspect="1"/>
          </p:cNvPicPr>
          <p:nvPr/>
        </p:nvPicPr>
        <p:blipFill>
          <a:blip r:embed="rId3">
            <a:alphaModFix/>
          </a:blip>
          <a:srcRect l="13375" r="13375"/>
          <a:stretch>
            <a:fillRect/>
          </a:stretch>
        </p:blipFill>
        <p:spPr>
          <a:xfrm>
            <a:off x="1583319" y="1416742"/>
            <a:ext cx="1475427" cy="1475427"/>
          </a:xfrm>
          <a:prstGeom prst="ellipse">
            <a:avLst/>
          </a:prstGeom>
        </p:spPr>
      </p:pic>
      <p:pic>
        <p:nvPicPr>
          <p:cNvPr id="20" name="Picture 20"/>
          <p:cNvPicPr>
            <a:picLocks noChangeAspect="1"/>
          </p:cNvPicPr>
          <p:nvPr/>
        </p:nvPicPr>
        <p:blipFill>
          <a:blip r:embed="rId4">
            <a:alphaModFix/>
          </a:blip>
          <a:srcRect l="16667" r="16667"/>
          <a:stretch>
            <a:fillRect/>
          </a:stretch>
        </p:blipFill>
        <p:spPr>
          <a:xfrm>
            <a:off x="5358286" y="1416742"/>
            <a:ext cx="1475427" cy="1475427"/>
          </a:xfrm>
          <a:prstGeom prst="ellipse">
            <a:avLst/>
          </a:prstGeom>
        </p:spPr>
      </p:pic>
      <p:pic>
        <p:nvPicPr>
          <p:cNvPr id="21" name="Picture 21"/>
          <p:cNvPicPr>
            <a:picLocks noChangeAspect="1"/>
          </p:cNvPicPr>
          <p:nvPr/>
        </p:nvPicPr>
        <p:blipFill>
          <a:blip r:embed="rId5">
            <a:alphaModFix/>
          </a:blip>
          <a:stretch>
            <a:fillRect/>
          </a:stretch>
        </p:blipFill>
        <p:spPr>
          <a:xfrm>
            <a:off x="9121095" y="1416742"/>
            <a:ext cx="1475427" cy="1475427"/>
          </a:xfrm>
          <a:prstGeom prst="ellipse">
            <a:avLst/>
          </a:prstGeom>
        </p:spPr>
      </p:pic>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生命体征观察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使用疼痛评估工具，了解患者的疼痛状况。</a:t>
            </a:r>
          </a:p>
        </p:txBody>
      </p:sp>
      <p:pic>
        <p:nvPicPr>
          <p:cNvPr id="8" name="Picture 8"/>
          <p:cNvPicPr>
            <a:picLocks noChangeAspect="1"/>
          </p:cNvPicPr>
          <p:nvPr/>
        </p:nvPicPr>
        <p:blipFill>
          <a:blip r:embed="rId3"/>
          <a:srcRect l="20917" r="20917"/>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评估疼痛程度</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根据患者情况，适当使用镇痛药物。</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药物治疗</a:t>
            </a:r>
          </a:p>
        </p:txBody>
      </p:sp>
      <p:pic>
        <p:nvPicPr>
          <p:cNvPr id="12" name="Picture 12"/>
          <p:cNvPicPr>
            <a:picLocks noChangeAspect="1"/>
          </p:cNvPicPr>
          <p:nvPr/>
        </p:nvPicPr>
        <p:blipFill>
          <a:blip r:embed="rId4"/>
          <a:srcRect l="12500" r="12500"/>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2500" r="12500"/>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采用物理治疗、按摩等方法缓解疼痛。</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非药物治疗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疼痛管理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https://d.book118.com/726103202234010051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2024-09-18T00:15:46.790</cp:lastPrinted>
  <dcterms:created xsi:type="dcterms:W3CDTF">2024-09-17T16:15:46Z</dcterms:created>
  <dcterms:modified xsi:type="dcterms:W3CDTF">2024-09-17T16:15:48Z</dcterms:modified>
</cp:coreProperties>
</file>