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60D35-38D0-4540-997B-5E65DABDA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5BD7A-9166-4EF4-B3D1-D703E39FB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C8775-0CC2-44F2-A24C-7786EECB9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D0C71-C308-4375-A547-FF9D95E8F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A6835E-B2D8-4658-A09E-52F40E175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F4B826-F81B-49B2-AB73-5A513DAAC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8C52AA-20AB-4607-A5C5-CADBCC089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0F1A5-1333-433F-B9E2-AFBDE15AA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0AF658-CE5E-4D03-BF2B-22F05899A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D2042-4A7B-4B89-B548-B4EEE841C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8E4BB-0FEF-45C1-88DB-3FCC42216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0503112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4578312" y="2997989"/>
            <a:ext cx="3074035" cy="5848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88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0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申论评选方案</a:t>
            </a:r>
            <a:endParaRPr lang="Microsoft YaHei" altLang="Microsoft YaHei" sz="4000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144362" y="3785379"/>
            <a:ext cx="7903276" cy="76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5"/>
          <p:cNvSpPr/>
          <p:nvPr/>
        </p:nvSpPr>
        <p:spPr>
          <a:xfrm>
            <a:off x="5141078" y="1900503"/>
            <a:ext cx="3148329" cy="31978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82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申论评选方案概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1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35"/>
              </a:spcBef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申论文章</a:t>
            </a:r>
            <a:r>
              <a:rPr sz="21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21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2700" algn="l" rtl="0" eaLnBrk="0">
              <a:lnSpc>
                <a:spcPct val="90000"/>
              </a:lnSpc>
              <a:spcBef>
                <a:spcPts val="634"/>
              </a:spcBef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申论评选</a:t>
            </a:r>
            <a:r>
              <a:rPr sz="21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21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37"/>
              </a:spcBef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申论评选标准和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评分细则</a:t>
            </a:r>
            <a:endParaRPr lang="Microsoft YaHei" altLang="Microsoft YaHei" sz="21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12700" algn="l" rtl="0" eaLnBrk="0">
              <a:lnSpc>
                <a:spcPct val="90000"/>
              </a:lnSpc>
              <a:spcBef>
                <a:spcPts val="640"/>
              </a:spcBef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申论评选的推广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和应用</a:t>
            </a:r>
            <a:endParaRPr lang="Microsoft YaHei" altLang="Microsoft YaHei" sz="21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5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总结和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望</a:t>
            </a:r>
            <a:endParaRPr lang="Microsoft YaHei" altLang="Microsoft YaHei" sz="2100"/>
          </a:p>
        </p:txBody>
      </p:sp>
      <p:sp>
        <p:nvSpPr>
          <p:cNvPr id="6" name="textbox 6"/>
          <p:cNvSpPr/>
          <p:nvPr/>
        </p:nvSpPr>
        <p:spPr>
          <a:xfrm>
            <a:off x="1961558" y="3010609"/>
            <a:ext cx="1605914" cy="913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4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6600" spc="-38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4302052" y="1233487"/>
            <a:ext cx="3636009" cy="23660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100"/>
          </a:p>
          <a:p>
            <a:pPr marL="1300634" algn="l" rtl="0" eaLnBrk="0">
              <a:lnSpc>
                <a:spcPct val="85000"/>
              </a:lnSpc>
              <a:spcBef>
                <a:spcPts val="1"/>
              </a:spcBef>
            </a:pPr>
            <a:r>
              <a:rPr sz="7500" spc="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500" spc="7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algn="l" rtl="0" eaLnBrk="0">
              <a:lnSpc>
                <a:spcPct val="893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6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申论评选方案</a:t>
            </a:r>
            <a:r>
              <a:rPr sz="36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</a:t>
            </a:r>
            <a:r>
              <a:rPr sz="3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textbox 10"/>
          <p:cNvSpPr/>
          <p:nvPr/>
        </p:nvSpPr>
        <p:spPr>
          <a:xfrm>
            <a:off x="6085919" y="1488859"/>
            <a:ext cx="5548629" cy="43446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950"/>
              </a:lnSpc>
            </a:pPr>
            <a:endParaRPr lang="Arial" altLang="Arial" sz="100"/>
          </a:p>
          <a:p>
            <a:pPr marL="18262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选拔优秀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才</a:t>
            </a:r>
            <a:endParaRPr lang="Microsoft YaHei" altLang="Microsoft YaHei" sz="2300"/>
          </a:p>
          <a:p>
            <a:pPr marL="13461" algn="l" rtl="0" eaLnBrk="0">
              <a:lnSpc>
                <a:spcPct val="123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申论评选，选拔出具有良好申论能力的人才，为国家和社会  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发展提供人才支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持。</a:t>
            </a:r>
            <a:endParaRPr lang="Microsoft YaHei" altLang="Microsoft YaHei" sz="15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5014" algn="l" rtl="0" eaLnBrk="0">
              <a:lnSpc>
                <a:spcPct val="93000"/>
              </a:lnSpc>
              <a:spcBef>
                <a:spcPts val="701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提高申论水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</a:t>
            </a:r>
            <a:endParaRPr lang="Microsoft YaHei" altLang="Microsoft YaHei" sz="2300"/>
          </a:p>
          <a:p>
            <a:pPr marL="16129" indent="-2667" algn="l" rtl="0" eaLnBrk="0">
              <a:lnSpc>
                <a:spcPct val="123000"/>
              </a:lnSpc>
              <a:spcBef>
                <a:spcPts val="1050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申论评选，激励参与者提高自身的申论水平，促进整体申论水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平的提升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27711" algn="l" rtl="0" eaLnBrk="0">
              <a:lnSpc>
                <a:spcPct val="92000"/>
              </a:lnSpc>
              <a:spcBef>
                <a:spcPts val="697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引导正确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舆论方向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900"/>
          </a:p>
          <a:p>
            <a:pPr marL="12700" indent="18288" algn="l" rtl="0" eaLnBrk="0">
              <a:lnSpc>
                <a:spcPct val="122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申论评选有助于引导公众关注社会热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点问题，传播正能量，维护社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会稳定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69006" y="1293634"/>
            <a:ext cx="4563023" cy="4563024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819785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目的和意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34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0" name="textbox 40"/>
          <p:cNvSpPr/>
          <p:nvPr/>
        </p:nvSpPr>
        <p:spPr>
          <a:xfrm>
            <a:off x="7868015" y="1483108"/>
            <a:ext cx="3121660" cy="4198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7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评选范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</a:t>
            </a:r>
            <a:endParaRPr lang="Microsoft YaHei" altLang="Microsoft YaHei" sz="2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63608" algn="l" rtl="0" eaLnBrk="0">
              <a:lnSpc>
                <a:spcPct val="151000"/>
              </a:lnSpc>
              <a:spcBef>
                <a:spcPts val="45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个领域，包括政治、经济、文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化、社会等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08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评选对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象</a:t>
            </a:r>
            <a:endParaRPr lang="Microsoft YaHei" altLang="Microsoft YaHei" sz="2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65132" indent="1333" algn="l" rtl="0" eaLnBrk="0">
              <a:lnSpc>
                <a:spcPct val="150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面向全国范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围内的申论写作者，包括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学生、教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师、公务员、企事业单位员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工等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1" name="textbox 41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359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评选范围和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对象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textbox 63"/>
          <p:cNvSpPr/>
          <p:nvPr/>
        </p:nvSpPr>
        <p:spPr>
          <a:xfrm>
            <a:off x="1310779" y="4215154"/>
            <a:ext cx="7705725" cy="6616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86"/>
              </a:lnSpc>
            </a:pPr>
            <a:endParaRPr lang="Arial" altLang="Arial" sz="100"/>
          </a:p>
          <a:p>
            <a:pPr marL="15909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评选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800"/>
          </a:p>
          <a:p>
            <a:pPr marL="12700" algn="l" rtl="0" eaLnBrk="0">
              <a:lnSpc>
                <a:spcPct val="95000"/>
              </a:lnSpc>
              <a:spcBef>
                <a:spcPts val="6"/>
              </a:spcBef>
            </a:pP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根据申论文章的思想性、逻辑性、语言表达和结构等方面进行评价，同时考虑文章的创新性和实用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性。</a:t>
            </a:r>
            <a:endParaRPr lang="Microsoft YaHei" altLang="Microsoft YaHei" sz="1300"/>
          </a:p>
        </p:txBody>
      </p:sp>
      <p:sp>
        <p:nvSpPr>
          <p:cNvPr id="64" name="textbox 64"/>
          <p:cNvSpPr/>
          <p:nvPr/>
        </p:nvSpPr>
        <p:spPr>
          <a:xfrm>
            <a:off x="3689418" y="1669389"/>
            <a:ext cx="4961254" cy="659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144"/>
              </a:lnSpc>
            </a:pPr>
            <a:endParaRPr lang="Arial" altLang="Arial" sz="100"/>
          </a:p>
          <a:p>
            <a:pPr marL="14709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评选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则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2"/>
              </a:spcBef>
            </a:pP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坚持公平、公正、公开的原则，确保评选结果的客观性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和公正性。</a:t>
            </a:r>
            <a:endParaRPr lang="Microsoft YaHei" altLang="Microsoft YaHei" sz="1300"/>
          </a:p>
        </p:txBody>
      </p:sp>
      <p:sp>
        <p:nvSpPr>
          <p:cNvPr id="65" name="textbox 65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359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评选原则和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6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6" name="rect"/>
          <p:cNvSpPr/>
          <p:nvPr/>
        </p:nvSpPr>
        <p:spPr>
          <a:xfrm>
            <a:off x="3499343" y="3306001"/>
            <a:ext cx="805749" cy="122998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7" name="rect"/>
          <p:cNvSpPr/>
          <p:nvPr/>
        </p:nvSpPr>
        <p:spPr>
          <a:xfrm>
            <a:off x="4253724" y="3373087"/>
            <a:ext cx="10254151" cy="14288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rect"/>
          <p:cNvSpPr/>
          <p:nvPr/>
        </p:nvSpPr>
        <p:spPr>
          <a:xfrm>
            <a:off x="1197253" y="5955115"/>
            <a:ext cx="805749" cy="122998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rect"/>
          <p:cNvSpPr/>
          <p:nvPr/>
        </p:nvSpPr>
        <p:spPr>
          <a:xfrm>
            <a:off x="1951634" y="6022201"/>
            <a:ext cx="10254149" cy="14288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picture 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1" name="textbox 91"/>
          <p:cNvSpPr/>
          <p:nvPr/>
        </p:nvSpPr>
        <p:spPr>
          <a:xfrm>
            <a:off x="4759252" y="1237297"/>
            <a:ext cx="2721610" cy="2362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08"/>
              </a:lnSpc>
            </a:pPr>
            <a:endParaRPr lang="Arial" altLang="Arial" sz="100"/>
          </a:p>
          <a:p>
            <a:pPr marL="843434" algn="l" rtl="0" eaLnBrk="0">
              <a:lnSpc>
                <a:spcPct val="85000"/>
              </a:lnSpc>
            </a:pPr>
            <a:r>
              <a:rPr sz="7500" spc="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500" spc="7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algn="l" rtl="0" eaLnBrk="0">
              <a:lnSpc>
                <a:spcPct val="893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6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申论文章要</a:t>
            </a:r>
            <a:r>
              <a:rPr sz="36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93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44C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6" name="textbox 96"/>
          <p:cNvSpPr/>
          <p:nvPr/>
        </p:nvSpPr>
        <p:spPr>
          <a:xfrm>
            <a:off x="1173876" y="1650120"/>
            <a:ext cx="4559300" cy="40995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689"/>
              </a:lnSpc>
            </a:pPr>
            <a:endParaRPr lang="Arial" altLang="Arial" sz="100"/>
          </a:p>
          <a:p>
            <a:pPr marL="16738" algn="l" rtl="0" eaLnBrk="0">
              <a:lnSpc>
                <a:spcPct val="92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主题明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</a:t>
            </a:r>
            <a:endParaRPr lang="Microsoft YaHei" altLang="Microsoft YaHei" sz="1800"/>
          </a:p>
          <a:p>
            <a:pPr marL="13080" indent="18669" algn="l" rtl="0" eaLnBrk="0">
              <a:lnSpc>
                <a:spcPct val="123000"/>
              </a:lnSpc>
              <a:spcBef>
                <a:spcPts val="1199"/>
              </a:spcBef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申论文章应围绕给定的主题展开，主题应明确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具体， 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不得偏离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29311" algn="l" rtl="0" eaLnBrk="0">
              <a:lnSpc>
                <a:spcPct val="91000"/>
              </a:lnSpc>
              <a:spcBef>
                <a:spcPts val="550"/>
              </a:spcBef>
            </a:pPr>
            <a:r>
              <a:rPr sz="1800" spc="-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内容充</a:t>
            </a:r>
            <a:r>
              <a:rPr sz="18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</a:t>
            </a:r>
            <a:endParaRPr lang="Microsoft YaHei" altLang="Microsoft YaHei" sz="1800"/>
          </a:p>
          <a:p>
            <a:pPr marL="13843" indent="17906" algn="l" rtl="0" eaLnBrk="0">
              <a:lnSpc>
                <a:spcPct val="123000"/>
              </a:lnSpc>
              <a:spcBef>
                <a:spcPts val="120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申论文章应提供充分的信息和论据，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支持主题，并具  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有说服力。</a:t>
            </a:r>
            <a:endParaRPr lang="Microsoft YaHei" altLang="Microsoft YaHei" sz="15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5595" algn="l" rtl="0" eaLnBrk="0">
              <a:lnSpc>
                <a:spcPct val="91000"/>
              </a:lnSpc>
              <a:spcBef>
                <a:spcPts val="548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逻辑严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</a:t>
            </a:r>
            <a:endParaRPr lang="Microsoft YaHei" altLang="Microsoft YaHei" sz="1800"/>
          </a:p>
          <a:p>
            <a:pPr algn="l" rtl="0" eaLnBrk="0">
              <a:lnSpc>
                <a:spcPct val="111000"/>
              </a:lnSpc>
            </a:pPr>
            <a:endParaRPr lang="Arial" altLang="Arial" sz="900"/>
          </a:p>
          <a:p>
            <a:pPr marL="12700" indent="19050" algn="l" rtl="0" eaLnBrk="0">
              <a:lnSpc>
                <a:spcPct val="123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申论文章应具有清晰的逻辑结构，论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点、论据、论证 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应相互关联，逻辑严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密。</a:t>
            </a:r>
            <a:endParaRPr lang="Microsoft YaHei" altLang="Microsoft YaHei" sz="1500"/>
          </a:p>
        </p:txBody>
      </p:sp>
      <p:sp>
        <p:nvSpPr>
          <p:cNvPr id="97" name="textbox 97"/>
          <p:cNvSpPr/>
          <p:nvPr/>
        </p:nvSpPr>
        <p:spPr>
          <a:xfrm>
            <a:off x="1212063" y="375980"/>
            <a:ext cx="2686685" cy="444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52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文章主题和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98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0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0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1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8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9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0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5221803" y="2703177"/>
            <a:ext cx="1655833" cy="572510"/>
            <a:chExt cx="1655833" cy="572510"/>
          </a:xfrm>
        </p:grpSpPr>
        <p:sp>
          <p:nvSpPr>
            <p:cNvPr id="122" name="path"/>
            <p:cNvSpPr/>
            <p:nvPr/>
          </p:nvSpPr>
          <p:spPr>
            <a:xfrm>
              <a:off x="5136" y="8021"/>
              <a:ext cx="869058" cy="556467"/>
            </a:xfrm>
            <a:custGeom>
              <a:rect l="0" t="0" r="0" b="0"/>
              <a:pathLst>
                <a:path w="1368" h="876">
                  <a:moveTo>
                    <a:pt x="1368" y="876"/>
                  </a:moveTo>
                  <a:lnTo>
                    <a:pt x="0" y="0"/>
                  </a:lnTo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0" y="0"/>
              <a:ext cx="879330" cy="572510"/>
            </a:xfrm>
            <a:custGeom>
              <a:rect l="0" t="0" r="0" b="0"/>
              <a:pathLst>
                <a:path w="1384" h="901">
                  <a:moveTo>
                    <a:pt x="1376" y="888"/>
                  </a:moveTo>
                  <a:lnTo>
                    <a:pt x="8" y="12"/>
                  </a:lnTo>
                </a:path>
              </a:pathLst>
            </a:custGeom>
            <a:noFill/>
            <a:ln w="19050" cap="flat">
              <a:solidFill>
                <a:srgbClr val="FF9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863996" y="83882"/>
              <a:ext cx="787047" cy="457876"/>
            </a:xfrm>
            <a:custGeom>
              <a:rect l="0" t="0" r="0" b="0"/>
              <a:pathLst>
                <a:path w="1239" h="721">
                  <a:moveTo>
                    <a:pt x="1239" y="0"/>
                  </a:moveTo>
                  <a:lnTo>
                    <a:pt x="0" y="721"/>
                  </a:lnTo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859206" y="75649"/>
              <a:ext cx="796626" cy="474343"/>
            </a:xfrm>
            <a:custGeom>
              <a:rect l="0" t="0" r="0" b="0"/>
              <a:pathLst>
                <a:path w="1254" h="746">
                  <a:moveTo>
                    <a:pt x="1246" y="12"/>
                  </a:moveTo>
                  <a:lnTo>
                    <a:pt x="7" y="734"/>
                  </a:lnTo>
                </a:path>
              </a:pathLst>
            </a:custGeom>
            <a:noFill/>
            <a:ln w="19050" cap="flat">
              <a:solidFill>
                <a:srgbClr val="FF9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6" name="rect"/>
          <p:cNvSpPr/>
          <p:nvPr/>
        </p:nvSpPr>
        <p:spPr>
          <a:xfrm>
            <a:off x="6086475" y="3252175"/>
            <a:ext cx="19050" cy="1146048"/>
          </a:xfrm>
          <a:prstGeom prst="rect">
            <a:avLst/>
          </a:prstGeom>
          <a:solidFill>
            <a:srgbClr val="FF9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7" name="path"/>
          <p:cNvSpPr/>
          <p:nvPr/>
        </p:nvSpPr>
        <p:spPr>
          <a:xfrm>
            <a:off x="2304287" y="4201902"/>
            <a:ext cx="7583426" cy="1744811"/>
          </a:xfrm>
          <a:custGeom>
            <a:rect l="0" t="0" r="0" b="0"/>
            <a:pathLst>
              <a:path w="11942" h="2747">
                <a:moveTo>
                  <a:pt x="0" y="0"/>
                </a:moveTo>
                <a:lnTo>
                  <a:pt x="11245" y="0"/>
                </a:lnTo>
                <a:lnTo>
                  <a:pt x="11942" y="697"/>
                </a:lnTo>
                <a:lnTo>
                  <a:pt x="11942" y="2747"/>
                </a:lnTo>
                <a:lnTo>
                  <a:pt x="0" y="2747"/>
                </a:lnTo>
                <a:lnTo>
                  <a:pt x="0" y="0"/>
                </a:lnTo>
                <a:close/>
              </a:path>
              <a:path w="11942" h="2747">
                <a:moveTo>
                  <a:pt x="11942" y="0"/>
                </a:moveTo>
                <a:lnTo>
                  <a:pt x="11942" y="443"/>
                </a:lnTo>
                <a:lnTo>
                  <a:pt x="11498" y="0"/>
                </a:lnTo>
                <a:lnTo>
                  <a:pt x="11942" y="0"/>
                </a:lnTo>
                <a:close/>
              </a:path>
            </a:pathLst>
          </a:custGeom>
          <a:solidFill>
            <a:srgbClr val="BF6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654974" y="1746676"/>
            <a:ext cx="4692566" cy="1777322"/>
            <a:chExt cx="4692566" cy="1777322"/>
          </a:xfrm>
        </p:grpSpPr>
        <p:sp>
          <p:nvSpPr>
            <p:cNvPr id="128" name="rect"/>
            <p:cNvSpPr/>
            <p:nvPr/>
          </p:nvSpPr>
          <p:spPr>
            <a:xfrm>
              <a:off x="0" y="0"/>
              <a:ext cx="4692565" cy="1777322"/>
            </a:xfrm>
            <a:prstGeom prst="rect">
              <a:avLst/>
            </a:pr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textbox 129"/>
            <p:cNvSpPr/>
            <p:nvPr/>
          </p:nvSpPr>
          <p:spPr>
            <a:xfrm>
              <a:off x="346090" y="324399"/>
              <a:ext cx="3987165" cy="10604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3335"/>
                </a:lnSpc>
              </a:pPr>
              <a:endParaRPr lang="Arial" altLang="Arial" sz="100"/>
            </a:p>
            <a:p>
              <a:pPr marL="13576" algn="l" rtl="0" eaLnBrk="0">
                <a:lnSpc>
                  <a:spcPct val="91000"/>
                </a:lnSpc>
              </a:pPr>
              <a:r>
                <a:rPr sz="2100" spc="-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结构</a:t>
              </a:r>
              <a:r>
                <a:rPr sz="21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完整</a:t>
              </a:r>
              <a:endParaRPr lang="Microsoft YaHei" altLang="Microsoft YaHei" sz="2100"/>
            </a:p>
            <a:p>
              <a:pPr algn="l" rtl="0" eaLnBrk="0">
                <a:lnSpc>
                  <a:spcPct val="107000"/>
                </a:lnSpc>
              </a:pPr>
              <a:endParaRPr lang="Arial" altLang="Arial" sz="1100"/>
            </a:p>
            <a:p>
              <a:pPr marL="12700" indent="18287" algn="l" rtl="0" eaLnBrk="0">
                <a:lnSpc>
                  <a:spcPct val="123000"/>
                </a:lnSpc>
                <a:spcBef>
                  <a:spcPts val="2"/>
                </a:spcBef>
              </a:pP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申论文章应包括开头、主体和结尾，结构完整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层次分明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130" name="path"/>
            <p:cNvSpPr/>
            <p:nvPr/>
          </p:nvSpPr>
          <p:spPr>
            <a:xfrm>
              <a:off x="4410795" y="0"/>
              <a:ext cx="281770" cy="281770"/>
            </a:xfrm>
            <a:custGeom>
              <a:rect l="0" t="0" r="0" b="0"/>
              <a:pathLst>
                <a:path w="442" h="442">
                  <a:moveTo>
                    <a:pt x="443" y="0"/>
                  </a:moveTo>
                  <a:lnTo>
                    <a:pt x="443" y="443"/>
                  </a:lnTo>
                  <a:lnTo>
                    <a:pt x="0" y="0"/>
                  </a:lnTo>
                  <a:lnTo>
                    <a:pt x="443" y="0"/>
                  </a:lnTo>
                  <a:close/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1" name="path"/>
          <p:cNvSpPr/>
          <p:nvPr/>
        </p:nvSpPr>
        <p:spPr>
          <a:xfrm>
            <a:off x="6862009" y="1746676"/>
            <a:ext cx="4692565" cy="1777322"/>
          </a:xfrm>
          <a:custGeom>
            <a:rect l="0" t="0" r="0" b="0"/>
            <a:pathLst>
              <a:path w="7389" h="2798">
                <a:moveTo>
                  <a:pt x="0" y="0"/>
                </a:moveTo>
                <a:lnTo>
                  <a:pt x="6667" y="0"/>
                </a:lnTo>
                <a:lnTo>
                  <a:pt x="7389" y="722"/>
                </a:lnTo>
                <a:lnTo>
                  <a:pt x="7389" y="2798"/>
                </a:lnTo>
                <a:lnTo>
                  <a:pt x="0" y="2798"/>
                </a:lnTo>
                <a:lnTo>
                  <a:pt x="0" y="0"/>
                </a:lnTo>
                <a:close/>
              </a:path>
              <a:path w="7389" h="2798">
                <a:moveTo>
                  <a:pt x="7389" y="0"/>
                </a:moveTo>
                <a:lnTo>
                  <a:pt x="7389" y="443"/>
                </a:lnTo>
                <a:lnTo>
                  <a:pt x="6946" y="0"/>
                </a:lnTo>
                <a:lnTo>
                  <a:pt x="7389" y="0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2" name="textbox 132"/>
          <p:cNvSpPr/>
          <p:nvPr/>
        </p:nvSpPr>
        <p:spPr>
          <a:xfrm>
            <a:off x="7199128" y="2622619"/>
            <a:ext cx="3834129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148"/>
              </a:lnSpc>
            </a:pPr>
            <a:endParaRPr lang="Arial" altLang="Arial" sz="100"/>
          </a:p>
          <a:p>
            <a:pPr marL="12700" indent="18478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申论文章应符合规定的格式要求，如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标题、段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落、编号等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33" name="textbox 133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2319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文章结构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和格式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5575254" y="2695564"/>
            <a:ext cx="1041486" cy="1064453"/>
            <a:chExt cx="1041486" cy="1064453"/>
          </a:xfrm>
        </p:grpSpPr>
        <p:sp>
          <p:nvSpPr>
            <p:cNvPr id="154" name="path"/>
            <p:cNvSpPr/>
            <p:nvPr/>
          </p:nvSpPr>
          <p:spPr>
            <a:xfrm>
              <a:off x="0" y="0"/>
              <a:ext cx="1041486" cy="1064453"/>
            </a:xfrm>
            <a:custGeom>
              <a:rect l="0" t="0" r="0" b="0"/>
              <a:pathLst>
                <a:path w="1640" h="1676">
                  <a:moveTo>
                    <a:pt x="0" y="838"/>
                  </a:moveTo>
                  <a:cubicBezTo>
                    <a:pt x="0" y="375"/>
                    <a:pt x="367" y="0"/>
                    <a:pt x="820" y="0"/>
                  </a:cubicBezTo>
                  <a:lnTo>
                    <a:pt x="820" y="0"/>
                  </a:lnTo>
                  <a:lnTo>
                    <a:pt x="820" y="0"/>
                  </a:lnTo>
                  <a:lnTo>
                    <a:pt x="820" y="0"/>
                  </a:lnTo>
                  <a:cubicBezTo>
                    <a:pt x="1272" y="0"/>
                    <a:pt x="1640" y="375"/>
                    <a:pt x="1640" y="838"/>
                  </a:cubicBezTo>
                  <a:lnTo>
                    <a:pt x="1640" y="838"/>
                  </a:lnTo>
                  <a:cubicBezTo>
                    <a:pt x="1640" y="838"/>
                    <a:pt x="1640" y="838"/>
                    <a:pt x="1640" y="838"/>
                  </a:cubicBezTo>
                  <a:lnTo>
                    <a:pt x="1640" y="838"/>
                  </a:lnTo>
                  <a:lnTo>
                    <a:pt x="1640" y="838"/>
                  </a:lnTo>
                  <a:lnTo>
                    <a:pt x="1640" y="838"/>
                  </a:lnTo>
                  <a:cubicBezTo>
                    <a:pt x="1640" y="1301"/>
                    <a:pt x="1272" y="1676"/>
                    <a:pt x="820" y="1676"/>
                  </a:cubicBezTo>
                  <a:lnTo>
                    <a:pt x="820" y="1676"/>
                  </a:lnTo>
                  <a:lnTo>
                    <a:pt x="820" y="1676"/>
                  </a:lnTo>
                  <a:lnTo>
                    <a:pt x="820" y="1676"/>
                  </a:lnTo>
                  <a:cubicBezTo>
                    <a:pt x="367" y="1676"/>
                    <a:pt x="0" y="1301"/>
                    <a:pt x="0" y="838"/>
                  </a:cubicBezTo>
                  <a:lnTo>
                    <a:pt x="0" y="838"/>
                  </a:lnTo>
                  <a:cubicBezTo>
                    <a:pt x="0" y="838"/>
                    <a:pt x="0" y="838"/>
                    <a:pt x="0" y="838"/>
                  </a:cubicBezTo>
                  <a:lnTo>
                    <a:pt x="0" y="838"/>
                  </a:lnTo>
                  <a:close/>
                </a:path>
              </a:pathLst>
            </a:custGeom>
            <a:solidFill>
              <a:srgbClr val="FFE9C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117381" y="119968"/>
              <a:ext cx="806727" cy="824518"/>
            </a:xfrm>
            <a:custGeom>
              <a:rect l="0" t="0" r="0" b="0"/>
              <a:pathLst>
                <a:path w="1270" h="1298">
                  <a:moveTo>
                    <a:pt x="0" y="649"/>
                  </a:moveTo>
                  <a:cubicBezTo>
                    <a:pt x="0" y="290"/>
                    <a:pt x="284" y="0"/>
                    <a:pt x="635" y="0"/>
                  </a:cubicBezTo>
                  <a:lnTo>
                    <a:pt x="635" y="0"/>
                  </a:lnTo>
                  <a:lnTo>
                    <a:pt x="635" y="0"/>
                  </a:lnTo>
                  <a:lnTo>
                    <a:pt x="635" y="0"/>
                  </a:lnTo>
                  <a:cubicBezTo>
                    <a:pt x="986" y="0"/>
                    <a:pt x="1270" y="290"/>
                    <a:pt x="1270" y="649"/>
                  </a:cubicBezTo>
                  <a:lnTo>
                    <a:pt x="1270" y="649"/>
                  </a:lnTo>
                  <a:cubicBezTo>
                    <a:pt x="1270" y="649"/>
                    <a:pt x="1270" y="649"/>
                    <a:pt x="1270" y="649"/>
                  </a:cubicBezTo>
                  <a:lnTo>
                    <a:pt x="1270" y="649"/>
                  </a:lnTo>
                  <a:lnTo>
                    <a:pt x="1270" y="649"/>
                  </a:lnTo>
                  <a:lnTo>
                    <a:pt x="1270" y="649"/>
                  </a:lnTo>
                  <a:cubicBezTo>
                    <a:pt x="1270" y="1007"/>
                    <a:pt x="986" y="1298"/>
                    <a:pt x="635" y="1298"/>
                  </a:cubicBezTo>
                  <a:lnTo>
                    <a:pt x="635" y="1298"/>
                  </a:lnTo>
                  <a:cubicBezTo>
                    <a:pt x="284" y="1298"/>
                    <a:pt x="0" y="1007"/>
                    <a:pt x="0" y="649"/>
                  </a:cubicBezTo>
                  <a:lnTo>
                    <a:pt x="0" y="649"/>
                  </a:lnTo>
                  <a:cubicBezTo>
                    <a:pt x="0" y="649"/>
                    <a:pt x="0" y="649"/>
                    <a:pt x="0" y="649"/>
                  </a:cubicBezTo>
                  <a:lnTo>
                    <a:pt x="0" y="649"/>
                  </a:lnTo>
                  <a:close/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6" name="textbox 156"/>
          <p:cNvSpPr/>
          <p:nvPr/>
        </p:nvSpPr>
        <p:spPr>
          <a:xfrm>
            <a:off x="2693019" y="5062733"/>
            <a:ext cx="5303520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5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申论文章应条理清晰，各段落内容应按照一定的逻辑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顺序组织。</a:t>
            </a:r>
            <a:endParaRPr lang="Microsoft YaHei" altLang="Microsoft YaHei" sz="1500"/>
          </a:p>
        </p:txBody>
      </p:sp>
      <p:sp>
        <p:nvSpPr>
          <p:cNvPr id="157" name="textbox 157"/>
          <p:cNvSpPr/>
          <p:nvPr/>
        </p:nvSpPr>
        <p:spPr>
          <a:xfrm>
            <a:off x="7200995" y="2086581"/>
            <a:ext cx="1089025" cy="316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2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格式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</a:t>
            </a:r>
            <a:endParaRPr lang="Microsoft YaHei" altLang="Microsoft YaHei" sz="2100"/>
          </a:p>
        </p:txBody>
      </p:sp>
      <p:sp>
        <p:nvSpPr>
          <p:cNvPr id="158" name="textbox 158"/>
          <p:cNvSpPr/>
          <p:nvPr/>
        </p:nvSpPr>
        <p:spPr>
          <a:xfrm>
            <a:off x="2678542" y="4536907"/>
            <a:ext cx="1087119" cy="314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13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条理清晰</a:t>
            </a:r>
            <a:endParaRPr lang="Microsoft YaHei" altLang="Microsoft YaHei" sz="2100"/>
          </a:p>
        </p:txBody>
      </p:sp>
      <p:sp>
        <p:nvSpPr>
          <p:cNvPr id="159" name="path"/>
          <p:cNvSpPr/>
          <p:nvPr/>
        </p:nvSpPr>
        <p:spPr>
          <a:xfrm>
            <a:off x="5885367" y="3055961"/>
            <a:ext cx="396240" cy="368046"/>
          </a:xfrm>
          <a:custGeom>
            <a:rect l="0" t="0" r="0" b="0"/>
            <a:pathLst>
              <a:path w="624" h="579">
                <a:moveTo>
                  <a:pt x="0" y="413"/>
                </a:moveTo>
                <a:lnTo>
                  <a:pt x="312" y="496"/>
                </a:lnTo>
                <a:lnTo>
                  <a:pt x="624" y="413"/>
                </a:lnTo>
                <a:lnTo>
                  <a:pt x="624" y="496"/>
                </a:lnTo>
                <a:lnTo>
                  <a:pt x="312" y="579"/>
                </a:lnTo>
                <a:lnTo>
                  <a:pt x="0" y="496"/>
                </a:lnTo>
                <a:lnTo>
                  <a:pt x="0" y="413"/>
                </a:lnTo>
                <a:close/>
                <a:moveTo>
                  <a:pt x="0" y="248"/>
                </a:moveTo>
                <a:lnTo>
                  <a:pt x="312" y="331"/>
                </a:lnTo>
                <a:lnTo>
                  <a:pt x="624" y="248"/>
                </a:lnTo>
                <a:lnTo>
                  <a:pt x="624" y="331"/>
                </a:lnTo>
                <a:lnTo>
                  <a:pt x="312" y="413"/>
                </a:lnTo>
                <a:lnTo>
                  <a:pt x="0" y="331"/>
                </a:lnTo>
                <a:lnTo>
                  <a:pt x="0" y="248"/>
                </a:lnTo>
                <a:close/>
                <a:moveTo>
                  <a:pt x="0" y="82"/>
                </a:moveTo>
                <a:lnTo>
                  <a:pt x="312" y="0"/>
                </a:lnTo>
                <a:lnTo>
                  <a:pt x="624" y="82"/>
                </a:lnTo>
                <a:lnTo>
                  <a:pt x="624" y="165"/>
                </a:lnTo>
                <a:lnTo>
                  <a:pt x="312" y="248"/>
                </a:lnTo>
                <a:lnTo>
                  <a:pt x="0" y="165"/>
                </a:lnTo>
                <a:lnTo>
                  <a:pt x="0" y="8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21501" y="2788638"/>
            <a:ext cx="3296801" cy="3260277"/>
            <a:chExt cx="3296801" cy="3260277"/>
          </a:xfrm>
        </p:grpSpPr>
        <p:sp>
          <p:nvSpPr>
            <p:cNvPr id="161" name="path"/>
            <p:cNvSpPr/>
            <p:nvPr/>
          </p:nvSpPr>
          <p:spPr>
            <a:xfrm>
              <a:off x="257280" y="557762"/>
              <a:ext cx="2702514" cy="2702514"/>
            </a:xfrm>
            <a:custGeom>
              <a:rect l="0" t="0" r="0" b="0"/>
              <a:pathLst>
                <a:path w="4255" h="4255">
                  <a:moveTo>
                    <a:pt x="0" y="2127"/>
                  </a:moveTo>
                  <a:cubicBezTo>
                    <a:pt x="0" y="952"/>
                    <a:pt x="952" y="0"/>
                    <a:pt x="2127" y="0"/>
                  </a:cubicBezTo>
                  <a:lnTo>
                    <a:pt x="2127" y="0"/>
                  </a:lnTo>
                  <a:lnTo>
                    <a:pt x="2127" y="0"/>
                  </a:lnTo>
                  <a:lnTo>
                    <a:pt x="2127" y="0"/>
                  </a:lnTo>
                  <a:cubicBezTo>
                    <a:pt x="3303" y="0"/>
                    <a:pt x="4255" y="952"/>
                    <a:pt x="4255" y="2127"/>
                  </a:cubicBezTo>
                  <a:lnTo>
                    <a:pt x="4255" y="2127"/>
                  </a:lnTo>
                  <a:cubicBezTo>
                    <a:pt x="4255" y="2127"/>
                    <a:pt x="4255" y="2127"/>
                    <a:pt x="4255" y="2127"/>
                  </a:cubicBezTo>
                  <a:lnTo>
                    <a:pt x="4255" y="2127"/>
                  </a:lnTo>
                  <a:lnTo>
                    <a:pt x="4255" y="2127"/>
                  </a:lnTo>
                  <a:lnTo>
                    <a:pt x="4255" y="2127"/>
                  </a:lnTo>
                  <a:cubicBezTo>
                    <a:pt x="4255" y="3303"/>
                    <a:pt x="3303" y="4255"/>
                    <a:pt x="2127" y="4255"/>
                  </a:cubicBezTo>
                  <a:lnTo>
                    <a:pt x="2127" y="4255"/>
                  </a:lnTo>
                  <a:lnTo>
                    <a:pt x="2127" y="4255"/>
                  </a:lnTo>
                  <a:lnTo>
                    <a:pt x="2127" y="4255"/>
                  </a:lnTo>
                  <a:cubicBezTo>
                    <a:pt x="952" y="4255"/>
                    <a:pt x="0" y="3303"/>
                    <a:pt x="0" y="2127"/>
                  </a:cubicBezTo>
                  <a:lnTo>
                    <a:pt x="0" y="2127"/>
                  </a:lnTo>
                  <a:close/>
                  <a:moveTo>
                    <a:pt x="260" y="2127"/>
                  </a:moveTo>
                  <a:cubicBezTo>
                    <a:pt x="260" y="3159"/>
                    <a:pt x="1096" y="3995"/>
                    <a:pt x="2127" y="3995"/>
                  </a:cubicBezTo>
                  <a:lnTo>
                    <a:pt x="2127" y="3995"/>
                  </a:lnTo>
                  <a:lnTo>
                    <a:pt x="2127" y="3995"/>
                  </a:lnTo>
                  <a:lnTo>
                    <a:pt x="2127" y="3995"/>
                  </a:lnTo>
                  <a:cubicBezTo>
                    <a:pt x="3159" y="3995"/>
                    <a:pt x="3995" y="3159"/>
                    <a:pt x="3995" y="2127"/>
                  </a:cubicBezTo>
                  <a:lnTo>
                    <a:pt x="3995" y="2127"/>
                  </a:lnTo>
                  <a:lnTo>
                    <a:pt x="3995" y="2127"/>
                  </a:lnTo>
                  <a:lnTo>
                    <a:pt x="3995" y="2127"/>
                  </a:lnTo>
                  <a:cubicBezTo>
                    <a:pt x="3995" y="1096"/>
                    <a:pt x="3159" y="260"/>
                    <a:pt x="2127" y="260"/>
                  </a:cubicBezTo>
                  <a:lnTo>
                    <a:pt x="2127" y="260"/>
                  </a:lnTo>
                  <a:cubicBezTo>
                    <a:pt x="2127" y="260"/>
                    <a:pt x="2127" y="260"/>
                    <a:pt x="2127" y="260"/>
                  </a:cubicBezTo>
                  <a:lnTo>
                    <a:pt x="2127" y="260"/>
                  </a:lnTo>
                  <a:lnTo>
                    <a:pt x="2127" y="260"/>
                  </a:lnTo>
                  <a:lnTo>
                    <a:pt x="2127" y="260"/>
                  </a:lnTo>
                  <a:cubicBezTo>
                    <a:pt x="1096" y="260"/>
                    <a:pt x="260" y="1096"/>
                    <a:pt x="260" y="2127"/>
                  </a:cubicBezTo>
                  <a:lnTo>
                    <a:pt x="260" y="2127"/>
                  </a:lnTo>
                  <a:close/>
                </a:path>
              </a:pathLst>
            </a:custGeom>
            <a:solidFill>
              <a:srgbClr val="D44C00">
                <a:alpha val="23921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989541" y="0"/>
              <a:ext cx="1219200" cy="1219200"/>
            </a:xfrm>
            <a:custGeom>
              <a:rect l="0" t="0" r="0" b="0"/>
              <a:pathLst>
                <a:path w="1920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19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19"/>
                  </a:lnTo>
                  <a:lnTo>
                    <a:pt x="960" y="1919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1268890" y="385505"/>
              <a:ext cx="679300" cy="579944"/>
            </a:xfrm>
            <a:custGeom>
              <a:rect l="0" t="0" r="0" b="0"/>
              <a:pathLst>
                <a:path w="1069" h="913">
                  <a:moveTo>
                    <a:pt x="536" y="163"/>
                  </a:moveTo>
                  <a:cubicBezTo>
                    <a:pt x="536" y="163"/>
                    <a:pt x="459" y="0"/>
                    <a:pt x="287" y="0"/>
                  </a:cubicBezTo>
                  <a:lnTo>
                    <a:pt x="287" y="0"/>
                  </a:lnTo>
                  <a:cubicBezTo>
                    <a:pt x="98" y="0"/>
                    <a:pt x="0" y="159"/>
                    <a:pt x="0" y="319"/>
                  </a:cubicBezTo>
                  <a:lnTo>
                    <a:pt x="0" y="319"/>
                  </a:lnTo>
                  <a:cubicBezTo>
                    <a:pt x="0" y="584"/>
                    <a:pt x="536" y="913"/>
                    <a:pt x="536" y="913"/>
                  </a:cubicBezTo>
                  <a:lnTo>
                    <a:pt x="536" y="913"/>
                  </a:lnTo>
                  <a:cubicBezTo>
                    <a:pt x="536" y="913"/>
                    <a:pt x="1069" y="587"/>
                    <a:pt x="1069" y="319"/>
                  </a:cubicBezTo>
                  <a:lnTo>
                    <a:pt x="1069" y="319"/>
                  </a:lnTo>
                  <a:cubicBezTo>
                    <a:pt x="1069" y="156"/>
                    <a:pt x="967" y="0"/>
                    <a:pt x="785" y="0"/>
                  </a:cubicBezTo>
                  <a:lnTo>
                    <a:pt x="785" y="0"/>
                  </a:lnTo>
                  <a:cubicBezTo>
                    <a:pt x="603" y="0"/>
                    <a:pt x="536" y="163"/>
                    <a:pt x="536" y="16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0" y="1836622"/>
              <a:ext cx="1219200" cy="1219200"/>
            </a:xfrm>
            <a:custGeom>
              <a:rect l="0" t="0" r="0" b="0"/>
              <a:pathLst>
                <a:path w="1920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19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20"/>
                  </a:lnTo>
                  <a:lnTo>
                    <a:pt x="960" y="1920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2077601" y="1836622"/>
              <a:ext cx="1219200" cy="1219200"/>
            </a:xfrm>
            <a:custGeom>
              <a:rect l="0" t="0" r="0" b="0"/>
              <a:pathLst>
                <a:path w="1920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20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20"/>
                  </a:lnTo>
                  <a:lnTo>
                    <a:pt x="960" y="1920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</a:pathLst>
            </a:custGeom>
            <a:solidFill>
              <a:srgbClr val="C769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191265" y="2027874"/>
              <a:ext cx="2771126" cy="797478"/>
            </a:xfrm>
            <a:custGeom>
              <a:rect l="0" t="0" r="0" b="0"/>
              <a:pathLst>
                <a:path w="4363" h="1255">
                  <a:moveTo>
                    <a:pt x="1103" y="789"/>
                  </a:moveTo>
                  <a:cubicBezTo>
                    <a:pt x="1103" y="789"/>
                    <a:pt x="1067" y="739"/>
                    <a:pt x="971" y="731"/>
                  </a:cubicBezTo>
                  <a:lnTo>
                    <a:pt x="971" y="731"/>
                  </a:lnTo>
                  <a:cubicBezTo>
                    <a:pt x="894" y="568"/>
                    <a:pt x="790" y="453"/>
                    <a:pt x="790" y="453"/>
                  </a:cubicBezTo>
                  <a:lnTo>
                    <a:pt x="790" y="453"/>
                  </a:lnTo>
                  <a:cubicBezTo>
                    <a:pt x="790" y="453"/>
                    <a:pt x="899" y="385"/>
                    <a:pt x="985" y="472"/>
                  </a:cubicBezTo>
                  <a:lnTo>
                    <a:pt x="985" y="472"/>
                  </a:lnTo>
                  <a:cubicBezTo>
                    <a:pt x="1134" y="621"/>
                    <a:pt x="1103" y="789"/>
                    <a:pt x="1103" y="789"/>
                  </a:cubicBezTo>
                  <a:moveTo>
                    <a:pt x="808" y="980"/>
                  </a:moveTo>
                  <a:cubicBezTo>
                    <a:pt x="808" y="980"/>
                    <a:pt x="561" y="849"/>
                    <a:pt x="482" y="771"/>
                  </a:cubicBezTo>
                  <a:lnTo>
                    <a:pt x="482" y="771"/>
                  </a:lnTo>
                  <a:cubicBezTo>
                    <a:pt x="447" y="736"/>
                    <a:pt x="419" y="700"/>
                    <a:pt x="397" y="666"/>
                  </a:cubicBezTo>
                  <a:lnTo>
                    <a:pt x="397" y="666"/>
                  </a:lnTo>
                  <a:lnTo>
                    <a:pt x="665" y="397"/>
                  </a:lnTo>
                  <a:lnTo>
                    <a:pt x="665" y="397"/>
                  </a:lnTo>
                  <a:cubicBezTo>
                    <a:pt x="700" y="420"/>
                    <a:pt x="736" y="447"/>
                    <a:pt x="771" y="482"/>
                  </a:cubicBezTo>
                  <a:lnTo>
                    <a:pt x="771" y="482"/>
                  </a:lnTo>
                  <a:cubicBezTo>
                    <a:pt x="848" y="560"/>
                    <a:pt x="980" y="808"/>
                    <a:pt x="980" y="808"/>
                  </a:cubicBezTo>
                  <a:lnTo>
                    <a:pt x="980" y="808"/>
                  </a:lnTo>
                  <a:lnTo>
                    <a:pt x="808" y="980"/>
                  </a:lnTo>
                  <a:close/>
                  <a:moveTo>
                    <a:pt x="574" y="575"/>
                  </a:moveTo>
                  <a:cubicBezTo>
                    <a:pt x="544" y="605"/>
                    <a:pt x="544" y="654"/>
                    <a:pt x="574" y="684"/>
                  </a:cubicBezTo>
                  <a:lnTo>
                    <a:pt x="574" y="684"/>
                  </a:lnTo>
                  <a:cubicBezTo>
                    <a:pt x="605" y="714"/>
                    <a:pt x="654" y="714"/>
                    <a:pt x="684" y="684"/>
                  </a:cubicBezTo>
                  <a:lnTo>
                    <a:pt x="684" y="684"/>
                  </a:lnTo>
                  <a:cubicBezTo>
                    <a:pt x="714" y="654"/>
                    <a:pt x="714" y="605"/>
                    <a:pt x="684" y="575"/>
                  </a:cubicBezTo>
                  <a:lnTo>
                    <a:pt x="684" y="575"/>
                  </a:lnTo>
                  <a:cubicBezTo>
                    <a:pt x="654" y="545"/>
                    <a:pt x="605" y="545"/>
                    <a:pt x="574" y="575"/>
                  </a:cubicBezTo>
                  <a:moveTo>
                    <a:pt x="319" y="343"/>
                  </a:moveTo>
                  <a:lnTo>
                    <a:pt x="244" y="268"/>
                  </a:lnTo>
                  <a:lnTo>
                    <a:pt x="265" y="247"/>
                  </a:lnTo>
                  <a:lnTo>
                    <a:pt x="338" y="319"/>
                  </a:lnTo>
                  <a:lnTo>
                    <a:pt x="338" y="319"/>
                  </a:lnTo>
                  <a:cubicBezTo>
                    <a:pt x="380" y="313"/>
                    <a:pt x="502" y="303"/>
                    <a:pt x="640" y="382"/>
                  </a:cubicBezTo>
                  <a:lnTo>
                    <a:pt x="640" y="382"/>
                  </a:lnTo>
                  <a:lnTo>
                    <a:pt x="382" y="641"/>
                  </a:lnTo>
                  <a:lnTo>
                    <a:pt x="382" y="641"/>
                  </a:lnTo>
                  <a:cubicBezTo>
                    <a:pt x="305" y="506"/>
                    <a:pt x="312" y="388"/>
                    <a:pt x="319" y="343"/>
                  </a:cubicBezTo>
                  <a:moveTo>
                    <a:pt x="789" y="1103"/>
                  </a:moveTo>
                  <a:cubicBezTo>
                    <a:pt x="789" y="1103"/>
                    <a:pt x="621" y="1134"/>
                    <a:pt x="472" y="985"/>
                  </a:cubicBezTo>
                  <a:lnTo>
                    <a:pt x="472" y="985"/>
                  </a:lnTo>
                  <a:cubicBezTo>
                    <a:pt x="385" y="899"/>
                    <a:pt x="453" y="790"/>
                    <a:pt x="453" y="790"/>
                  </a:cubicBezTo>
                  <a:lnTo>
                    <a:pt x="453" y="790"/>
                  </a:lnTo>
                  <a:cubicBezTo>
                    <a:pt x="453" y="790"/>
                    <a:pt x="568" y="894"/>
                    <a:pt x="731" y="971"/>
                  </a:cubicBezTo>
                  <a:lnTo>
                    <a:pt x="731" y="971"/>
                  </a:lnTo>
                  <a:cubicBezTo>
                    <a:pt x="739" y="1067"/>
                    <a:pt x="789" y="1103"/>
                    <a:pt x="789" y="1103"/>
                  </a:cubicBezTo>
                  <a:moveTo>
                    <a:pt x="993" y="921"/>
                  </a:moveTo>
                  <a:lnTo>
                    <a:pt x="957" y="921"/>
                  </a:lnTo>
                  <a:lnTo>
                    <a:pt x="998" y="1000"/>
                  </a:lnTo>
                  <a:lnTo>
                    <a:pt x="916" y="963"/>
                  </a:lnTo>
                  <a:lnTo>
                    <a:pt x="931" y="1009"/>
                  </a:lnTo>
                  <a:lnTo>
                    <a:pt x="853" y="976"/>
                  </a:lnTo>
                  <a:lnTo>
                    <a:pt x="975" y="853"/>
                  </a:lnTo>
                  <a:lnTo>
                    <a:pt x="993" y="921"/>
                  </a:lnTo>
                  <a:close/>
                </a:path>
                <a:path w="4363" h="1255">
                  <a:moveTo>
                    <a:pt x="3973" y="167"/>
                  </a:moveTo>
                  <a:lnTo>
                    <a:pt x="4017" y="167"/>
                  </a:lnTo>
                  <a:lnTo>
                    <a:pt x="4017" y="297"/>
                  </a:lnTo>
                  <a:lnTo>
                    <a:pt x="4147" y="601"/>
                  </a:lnTo>
                  <a:lnTo>
                    <a:pt x="4147" y="947"/>
                  </a:lnTo>
                  <a:lnTo>
                    <a:pt x="4147" y="947"/>
                  </a:lnTo>
                  <a:cubicBezTo>
                    <a:pt x="4147" y="995"/>
                    <a:pt x="4108" y="1034"/>
                    <a:pt x="4060" y="1034"/>
                  </a:cubicBezTo>
                  <a:lnTo>
                    <a:pt x="4060" y="1034"/>
                  </a:lnTo>
                  <a:lnTo>
                    <a:pt x="4060" y="1034"/>
                  </a:lnTo>
                  <a:lnTo>
                    <a:pt x="3713" y="1034"/>
                  </a:lnTo>
                  <a:lnTo>
                    <a:pt x="3713" y="1034"/>
                  </a:lnTo>
                  <a:cubicBezTo>
                    <a:pt x="3666" y="1034"/>
                    <a:pt x="3613" y="998"/>
                    <a:pt x="3596" y="953"/>
                  </a:cubicBezTo>
                  <a:lnTo>
                    <a:pt x="3596" y="953"/>
                  </a:lnTo>
                  <a:lnTo>
                    <a:pt x="3497" y="687"/>
                  </a:lnTo>
                  <a:lnTo>
                    <a:pt x="3497" y="601"/>
                  </a:lnTo>
                  <a:lnTo>
                    <a:pt x="3497" y="601"/>
                  </a:lnTo>
                  <a:cubicBezTo>
                    <a:pt x="3497" y="553"/>
                    <a:pt x="3536" y="514"/>
                    <a:pt x="3583" y="514"/>
                  </a:cubicBezTo>
                  <a:lnTo>
                    <a:pt x="3583" y="514"/>
                  </a:lnTo>
                  <a:lnTo>
                    <a:pt x="3583" y="514"/>
                  </a:lnTo>
                  <a:lnTo>
                    <a:pt x="3887" y="514"/>
                  </a:lnTo>
                  <a:lnTo>
                    <a:pt x="3887" y="254"/>
                  </a:lnTo>
                  <a:lnTo>
                    <a:pt x="3887" y="254"/>
                  </a:lnTo>
                  <a:cubicBezTo>
                    <a:pt x="3887" y="206"/>
                    <a:pt x="3926" y="167"/>
                    <a:pt x="3973" y="167"/>
                  </a:cubicBezTo>
                  <a:lnTo>
                    <a:pt x="3973" y="167"/>
                  </a:lnTo>
                  <a:lnTo>
                    <a:pt x="3973" y="167"/>
                  </a:lnTo>
                  <a:close/>
                  <a:moveTo>
                    <a:pt x="4233" y="601"/>
                  </a:moveTo>
                  <a:lnTo>
                    <a:pt x="4363" y="601"/>
                  </a:lnTo>
                  <a:lnTo>
                    <a:pt x="4363" y="1034"/>
                  </a:lnTo>
                  <a:lnTo>
                    <a:pt x="4233" y="1034"/>
                  </a:lnTo>
                  <a:lnTo>
                    <a:pt x="4233" y="6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7" name="textbox 167"/>
          <p:cNvSpPr/>
          <p:nvPr/>
        </p:nvSpPr>
        <p:spPr>
          <a:xfrm>
            <a:off x="514699" y="4661252"/>
            <a:ext cx="3779520" cy="1025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08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文字简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3424554" indent="-3411854" algn="l" rtl="0" eaLnBrk="0">
              <a:lnSpc>
                <a:spcPct val="146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申论文章应简练明了，避免冗长和繁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琐的表   </a:t>
            </a:r>
            <a:r>
              <a:rPr sz="10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述。</a:t>
            </a:r>
            <a:endParaRPr lang="Microsoft YaHei" altLang="Microsoft YaHei" sz="1000"/>
          </a:p>
        </p:txBody>
      </p:sp>
      <p:sp>
        <p:nvSpPr>
          <p:cNvPr id="168" name="textbox 168"/>
          <p:cNvSpPr/>
          <p:nvPr/>
        </p:nvSpPr>
        <p:spPr>
          <a:xfrm>
            <a:off x="4327112" y="1383812"/>
            <a:ext cx="3625215" cy="1035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70"/>
              </a:lnSpc>
            </a:pPr>
            <a:endParaRPr lang="Arial" altLang="Arial" sz="100"/>
          </a:p>
          <a:p>
            <a:pPr marL="1218745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800"/>
          </a:p>
          <a:p>
            <a:pPr marL="853185" indent="-840485" algn="l" rtl="0" eaLnBrk="0">
              <a:lnSpc>
                <a:spcPct val="123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申论文章的语言应准确、规范，避免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使用歧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义或含糊不清的语言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69" name="textbox 169"/>
          <p:cNvSpPr/>
          <p:nvPr/>
        </p:nvSpPr>
        <p:spPr>
          <a:xfrm>
            <a:off x="8169176" y="4660957"/>
            <a:ext cx="3604259" cy="10331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6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表达生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800"/>
          </a:p>
          <a:p>
            <a:pPr marL="18786" indent="10477" algn="l" rtl="0" eaLnBrk="0">
              <a:lnSpc>
                <a:spcPct val="122000"/>
              </a:lnSpc>
              <a:spcBef>
                <a:spcPts val="4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申论文章应尽可能使用生动、形象的语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以增强表达力和感染力。</a:t>
            </a:r>
            <a:endParaRPr lang="Microsoft YaHei" altLang="Microsoft YaHei" sz="1500"/>
          </a:p>
        </p:txBody>
      </p:sp>
      <p:sp>
        <p:nvSpPr>
          <p:cNvPr id="170" name="textbox 170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语言表达和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文字质量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9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92" name="textbox 192"/>
          <p:cNvSpPr/>
          <p:nvPr/>
        </p:nvSpPr>
        <p:spPr>
          <a:xfrm>
            <a:off x="4759252" y="1237297"/>
            <a:ext cx="2721610" cy="2362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08"/>
              </a:lnSpc>
            </a:pPr>
            <a:endParaRPr lang="Arial" altLang="Arial" sz="100"/>
          </a:p>
          <a:p>
            <a:pPr marL="843434" algn="l" rtl="0" eaLnBrk="0">
              <a:lnSpc>
                <a:spcPct val="85000"/>
              </a:lnSpc>
            </a:pPr>
            <a:r>
              <a:rPr sz="7500" spc="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500" spc="7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5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3"/>
              </a:spcBef>
            </a:pPr>
            <a:r>
              <a:rPr sz="36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申论评选流</a:t>
            </a:r>
            <a:r>
              <a:rPr sz="36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94" name="picture 1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784330"/>
            <a:ext cx="3497685" cy="3774098"/>
          </a:xfrm>
          <a:prstGeom prst="rect">
            <a:avLst/>
          </a:prstGeom>
        </p:spPr>
      </p:pic>
      <p:grpSp>
        <p:nvGrpSpPr>
          <p:cNvPr id="32" name="group 32"/>
          <p:cNvGrpSpPr/>
          <p:nvPr/>
        </p:nvGrpSpPr>
        <p:grpSpPr>
          <a:xfrm rot="21600000">
            <a:off x="3853565" y="1300997"/>
            <a:ext cx="3657601" cy="2370382"/>
            <a:chExt cx="3657601" cy="2370382"/>
          </a:xfrm>
        </p:grpSpPr>
        <p:grpSp>
          <p:nvGrpSpPr>
            <p:cNvPr id="34" name="group 34"/>
            <p:cNvGrpSpPr/>
            <p:nvPr/>
          </p:nvGrpSpPr>
          <p:grpSpPr>
            <a:xfrm rot="21600000">
              <a:off x="0" y="0"/>
              <a:ext cx="3657601" cy="2370382"/>
              <a:chExt cx="3657601" cy="2370382"/>
            </a:xfrm>
          </p:grpSpPr>
          <p:sp>
            <p:nvSpPr>
              <p:cNvPr id="195" name="path"/>
              <p:cNvSpPr/>
              <p:nvPr/>
            </p:nvSpPr>
            <p:spPr>
              <a:xfrm>
                <a:off x="0" y="380687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9000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6" name="path"/>
              <p:cNvSpPr/>
              <p:nvPr/>
            </p:nvSpPr>
            <p:spPr>
              <a:xfrm>
                <a:off x="0" y="0"/>
                <a:ext cx="3657601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FF9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97" name="textbox 197"/>
            <p:cNvSpPr/>
            <p:nvPr/>
          </p:nvSpPr>
          <p:spPr>
            <a:xfrm>
              <a:off x="315016" y="216982"/>
              <a:ext cx="3070860" cy="15106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7510"/>
                </a:lnSpc>
              </a:pPr>
              <a:endParaRPr lang="Arial" altLang="Arial" sz="100"/>
            </a:p>
            <a:p>
              <a:pPr marL="23318" algn="l" rtl="0" eaLnBrk="0">
                <a:lnSpc>
                  <a:spcPct val="92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确定评选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主题和要求</a:t>
              </a:r>
              <a:endParaRPr lang="Microsoft YaHei" altLang="Microsoft YaHei" sz="16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122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选目的和要求，制定相应的主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题和规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范，明确文章提交的时间、格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式等要求。</a:t>
              </a:r>
              <a:endParaRPr lang="Microsoft YaHei" altLang="Microsoft YaHei" sz="1500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7873179" y="1300997"/>
            <a:ext cx="3657600" cy="2370382"/>
            <a:chExt cx="3657600" cy="2370382"/>
          </a:xfrm>
        </p:grpSpPr>
        <p:grpSp>
          <p:nvGrpSpPr>
            <p:cNvPr id="38" name="group 38"/>
            <p:cNvGrpSpPr/>
            <p:nvPr/>
          </p:nvGrpSpPr>
          <p:grpSpPr>
            <a:xfrm rot="21600000">
              <a:off x="0" y="0"/>
              <a:ext cx="3657600" cy="2370382"/>
              <a:chExt cx="3657600" cy="2370382"/>
            </a:xfrm>
          </p:grpSpPr>
          <p:sp>
            <p:nvSpPr>
              <p:cNvPr id="198" name="path"/>
              <p:cNvSpPr/>
              <p:nvPr/>
            </p:nvSpPr>
            <p:spPr>
              <a:xfrm>
                <a:off x="0" y="380687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9000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9" name="path"/>
              <p:cNvSpPr/>
              <p:nvPr/>
            </p:nvSpPr>
            <p:spPr>
              <a:xfrm>
                <a:off x="0" y="0"/>
                <a:ext cx="3657600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FF9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00" name="textbox 200"/>
            <p:cNvSpPr/>
            <p:nvPr/>
          </p:nvSpPr>
          <p:spPr>
            <a:xfrm>
              <a:off x="314634" y="217798"/>
              <a:ext cx="3071495" cy="1235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8082"/>
                </a:lnSpc>
              </a:pPr>
              <a:endParaRPr lang="Arial" altLang="Arial" sz="100"/>
            </a:p>
            <a:p>
              <a:pPr marL="27575" algn="l" rtl="0" eaLnBrk="0">
                <a:lnSpc>
                  <a:spcPct val="91000"/>
                </a:lnSpc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传和推广</a:t>
              </a:r>
              <a:endParaRPr lang="Microsoft YaHei" altLang="Microsoft YaHei" sz="16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3652" indent="-952" algn="l" rtl="0" eaLnBrk="0">
                <a:lnSpc>
                  <a:spcPct val="122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各种渠道宣传评选活动，鼓励参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与者积极提交文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章。</a:t>
              </a:r>
              <a:endParaRPr lang="Microsoft YaHei" altLang="Microsoft YaHei" sz="1500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3853565" y="3895299"/>
            <a:ext cx="3657601" cy="2307632"/>
            <a:chExt cx="3657601" cy="2307632"/>
          </a:xfrm>
        </p:grpSpPr>
        <p:grpSp>
          <p:nvGrpSpPr>
            <p:cNvPr id="42" name="group 42"/>
            <p:cNvGrpSpPr/>
            <p:nvPr/>
          </p:nvGrpSpPr>
          <p:grpSpPr>
            <a:xfrm rot="21600000">
              <a:off x="0" y="0"/>
              <a:ext cx="3657601" cy="2307632"/>
              <a:chExt cx="3657601" cy="2307632"/>
            </a:xfrm>
          </p:grpSpPr>
          <p:sp>
            <p:nvSpPr>
              <p:cNvPr id="201" name="path"/>
              <p:cNvSpPr/>
              <p:nvPr/>
            </p:nvSpPr>
            <p:spPr>
              <a:xfrm>
                <a:off x="0" y="317936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9000">
                  <a:alpha val="8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2" name="path"/>
              <p:cNvSpPr/>
              <p:nvPr/>
            </p:nvSpPr>
            <p:spPr>
              <a:xfrm>
                <a:off x="0" y="0"/>
                <a:ext cx="3657601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FF9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03" name="textbox 203"/>
            <p:cNvSpPr/>
            <p:nvPr/>
          </p:nvSpPr>
          <p:spPr>
            <a:xfrm>
              <a:off x="315587" y="216573"/>
              <a:ext cx="3070225" cy="12363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667"/>
                </a:lnSpc>
              </a:pPr>
              <a:endParaRPr lang="Arial" altLang="Arial" sz="100"/>
            </a:p>
            <a:p>
              <a:pPr marL="24786" algn="l" rtl="0" eaLnBrk="0">
                <a:lnSpc>
                  <a:spcPct val="92000"/>
                </a:lnSpc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集文章</a:t>
              </a:r>
              <a:endParaRPr lang="Microsoft YaHei" altLang="Microsoft YaHei" sz="16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761" algn="l" rtl="0" eaLnBrk="0">
                <a:lnSpc>
                  <a:spcPct val="122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设立专门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的投稿邮箱或平台，方便参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与者提交文章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7873179" y="3895299"/>
            <a:ext cx="3657600" cy="2307632"/>
            <a:chExt cx="3657600" cy="2307632"/>
          </a:xfrm>
        </p:grpSpPr>
        <p:grpSp>
          <p:nvGrpSpPr>
            <p:cNvPr id="46" name="group 46"/>
            <p:cNvGrpSpPr/>
            <p:nvPr/>
          </p:nvGrpSpPr>
          <p:grpSpPr>
            <a:xfrm rot="21600000">
              <a:off x="0" y="0"/>
              <a:ext cx="3657600" cy="2307632"/>
              <a:chExt cx="3657600" cy="2307632"/>
            </a:xfrm>
          </p:grpSpPr>
          <p:sp>
            <p:nvSpPr>
              <p:cNvPr id="204" name="path"/>
              <p:cNvSpPr/>
              <p:nvPr/>
            </p:nvSpPr>
            <p:spPr>
              <a:xfrm>
                <a:off x="0" y="317936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9000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5" name="path"/>
              <p:cNvSpPr/>
              <p:nvPr/>
            </p:nvSpPr>
            <p:spPr>
              <a:xfrm>
                <a:off x="0" y="0"/>
                <a:ext cx="3657600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FF9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06" name="textbox 206"/>
            <p:cNvSpPr/>
            <p:nvPr/>
          </p:nvSpPr>
          <p:spPr>
            <a:xfrm>
              <a:off x="314824" y="217593"/>
              <a:ext cx="3071495" cy="123888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852"/>
                </a:lnSpc>
              </a:pPr>
              <a:endParaRPr lang="Arial" altLang="Arial" sz="100"/>
            </a:p>
            <a:p>
              <a:pPr marL="25345" algn="l" rtl="0" eaLnBrk="0">
                <a:lnSpc>
                  <a:spcPct val="91000"/>
                </a:lnSpc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步筛选</a:t>
              </a:r>
              <a:endParaRPr lang="Microsoft YaHei" altLang="Microsoft YaHei" sz="1600"/>
            </a:p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122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对提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交的文章进行初步筛选，排除不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符合要求的文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章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sp>
        <p:nvSpPr>
          <p:cNvPr id="207" name="textbox 207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提交和收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集文章</a:t>
            </a:r>
            <a:endParaRPr lang="Microsoft YaHei" altLang="Microsoft YaHei" sz="3000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229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textbox 230"/>
            <p:cNvSpPr/>
            <p:nvPr/>
          </p:nvSpPr>
          <p:spPr>
            <a:xfrm>
              <a:off x="371839" y="385528"/>
              <a:ext cx="2690495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388"/>
                </a:lnSpc>
              </a:pPr>
              <a:endParaRPr lang="Arial" altLang="Arial" sz="100"/>
            </a:p>
            <a:p>
              <a:pPr marL="1127738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筛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</a:t>
              </a:r>
              <a:endParaRPr lang="Microsoft YaHei" altLang="Microsoft YaHei" sz="23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190" algn="l" rtl="0" eaLnBrk="0">
                <a:lnSpc>
                  <a:spcPct val="151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对初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选出的优秀文章进行再次筛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确定最终进入专家评审的文 </a:t>
              </a: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章名单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231" name="picture 23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52" name="group 52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232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FF9000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textbox 233"/>
            <p:cNvSpPr/>
            <p:nvPr/>
          </p:nvSpPr>
          <p:spPr>
            <a:xfrm>
              <a:off x="372028" y="384347"/>
              <a:ext cx="2690495" cy="19215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702"/>
                </a:lnSpc>
              </a:pPr>
              <a:endParaRPr lang="Arial" altLang="Arial" sz="100"/>
            </a:p>
            <a:p>
              <a:pPr marL="53936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评审标准制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190" algn="l" rtl="0" eaLnBrk="0">
                <a:lnSpc>
                  <a:spcPct val="151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选目的和主题，制定相应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审标准，如论点、论据、逻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辑、语言表达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234" name="picture 23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54" name="group 54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235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FF9000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textbox 236"/>
            <p:cNvSpPr/>
            <p:nvPr/>
          </p:nvSpPr>
          <p:spPr>
            <a:xfrm>
              <a:off x="371838" y="385528"/>
              <a:ext cx="2690495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5994"/>
                </a:lnSpc>
              </a:pPr>
              <a:endParaRPr lang="Arial" altLang="Arial" sz="100"/>
            </a:p>
            <a:p>
              <a:pPr marL="1128919" algn="l" rtl="0" eaLnBrk="0">
                <a:lnSpc>
                  <a:spcPct val="92000"/>
                </a:lnSpc>
              </a:pP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</a:t>
              </a:r>
              <a:endParaRPr lang="Microsoft YaHei" altLang="Microsoft YaHei" sz="23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380" algn="l" rtl="0" eaLnBrk="0">
                <a:lnSpc>
                  <a:spcPct val="151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审标准，对筛选出的文章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初步评估，筛选出一定数量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的优秀文章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237" name="picture 23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238" name="textbox 238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5"/>
              </a:spcBef>
              <a:tabLst>
                <a:tab pos="781684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初选和筛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选文章</a:t>
            </a:r>
            <a:endParaRPr lang="Microsoft YaHei" altLang="Microsoft YaHei" sz="3000"/>
          </a:p>
        </p:txBody>
      </p:sp>
      <p:grpSp>
        <p:nvGrpSpPr>
          <p:cNvPr id="56" name="group 5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3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60" name="picture 2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684479" y="2346968"/>
            <a:ext cx="3072334" cy="3305392"/>
          </a:xfrm>
          <a:prstGeom prst="rect">
            <a:avLst/>
          </a:prstGeom>
        </p:spPr>
      </p:pic>
      <p:graphicFrame>
        <p:nvGraphicFramePr>
          <p:cNvPr id="261" name="table 261"/>
          <p:cNvGraphicFramePr>
            <a:graphicFrameLocks noGrp="1"/>
          </p:cNvGraphicFramePr>
          <p:nvPr/>
        </p:nvGraphicFramePr>
        <p:xfrm>
          <a:off x="1215730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729289" algn="l" rtl="0" eaLnBrk="0">
                        <a:lnSpc>
                          <a:spcPct val="92000"/>
                        </a:lnSpc>
                        <a:spcBef>
                          <a:spcPts val="3"/>
                        </a:spcBef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6D1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专家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6D1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组成</a:t>
                      </a:r>
                      <a:endParaRPr lang="Microsoft YaHei" altLang="Microsoft YaHei" sz="2300"/>
                    </a:p>
                    <a:p>
                      <a:pPr marL="411458" algn="l" rtl="0" eaLnBrk="0">
                        <a:lnSpc>
                          <a:spcPct val="91000"/>
                        </a:lnSpc>
                        <a:spcBef>
                          <a:spcPts val="922"/>
                        </a:spcBef>
                      </a:pPr>
                      <a:r>
                        <a:rPr sz="150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组建专业的评审团队，包括相关领域的</a:t>
                      </a: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专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家、</a:t>
                      </a:r>
                      <a:endParaRPr lang="Microsoft YaHei" altLang="Microsoft YaHei" sz="15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400"/>
                    </a:p>
                    <a:p>
                      <a:pPr marL="1935648" algn="l" rtl="0" eaLnBrk="0">
                        <a:lnSpc>
                          <a:spcPct val="96000"/>
                        </a:lnSpc>
                        <a:spcBef>
                          <a:spcPts val="3"/>
                        </a:spcBef>
                      </a:pPr>
                      <a:r>
                        <a:rPr sz="1400" spc="-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学者等</a:t>
                      </a:r>
                      <a:r>
                        <a:rPr sz="140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3175" cap="flat" cmpd="sng" algn="ctr">
                      <a:solidFill>
                        <a:srgbClr val="351E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351E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351E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351E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CF5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2" name="table 262"/>
          <p:cNvGraphicFramePr>
            <a:graphicFrameLocks noGrp="1"/>
          </p:cNvGraphicFramePr>
          <p:nvPr/>
        </p:nvGraphicFramePr>
        <p:xfrm>
          <a:off x="6586317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727520" algn="l" rtl="0" eaLnBrk="0">
                        <a:lnSpc>
                          <a:spcPct val="92000"/>
                        </a:lnSpc>
                        <a:spcBef>
                          <a:spcPts val="3"/>
                        </a:spcBef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6D1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评审</a:t>
                      </a:r>
                      <a:r>
                        <a:rPr sz="2300" spc="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6D1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标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6D1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准</a:t>
                      </a:r>
                      <a:endParaRPr lang="Microsoft YaHei" altLang="Microsoft YaHei" sz="2300"/>
                    </a:p>
                    <a:p>
                      <a:pPr marL="994579" indent="-475488" algn="l" rtl="0" eaLnBrk="0">
                        <a:lnSpc>
                          <a:spcPct val="122000"/>
                        </a:lnSpc>
                        <a:spcBef>
                          <a:spcPts val="340"/>
                        </a:spcBef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向专家提供评审标准，确保专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家在评选过程         </a:t>
                      </a:r>
                      <a:r>
                        <a:rPr sz="15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中能够公正、客观地评价文章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351E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351E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351E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351E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CF5"/>
                    </a:solidFill>
                  </a:tcPr>
                </a:tc>
              </a:tr>
            </a:tbl>
          </a:graphicData>
        </a:graphic>
      </p:graphicFrame>
      <p:sp>
        <p:nvSpPr>
          <p:cNvPr id="263" name="rect"/>
          <p:cNvSpPr/>
          <p:nvPr/>
        </p:nvSpPr>
        <p:spPr>
          <a:xfrm>
            <a:off x="1218873" y="4270883"/>
            <a:ext cx="4632960" cy="2072639"/>
          </a:xfrm>
          <a:prstGeom prst="rect">
            <a:avLst/>
          </a:prstGeom>
          <a:solidFill>
            <a:srgbClr val="FFFBE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264" name="table 264"/>
          <p:cNvGraphicFramePr>
            <a:graphicFrameLocks noGrp="1"/>
          </p:cNvGraphicFramePr>
          <p:nvPr/>
        </p:nvGraphicFramePr>
        <p:xfrm>
          <a:off x="1215730" y="4267740"/>
          <a:ext cx="4638675" cy="2075179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2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440"/>
                        </a:lnSpc>
                      </a:pPr>
                      <a:endParaRPr lang="Arial" altLang="Arial" sz="100"/>
                    </a:p>
                    <a:p>
                      <a:pPr marL="1727518" algn="l" rtl="0" eaLnBrk="0">
                        <a:lnSpc>
                          <a:spcPct val="92000"/>
                        </a:lnSpc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6D1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评选</a:t>
                      </a:r>
                      <a:r>
                        <a:rPr sz="2300" spc="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6D1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过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6D1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程</a:t>
                      </a:r>
                      <a:endParaRPr lang="Microsoft YaHei" altLang="Microsoft YaHei" sz="23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700"/>
                    </a:p>
                    <a:p>
                      <a:pPr marL="507279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专家根据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评审标准对文章进行深入分析、比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351E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351E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351E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65" name="rect"/>
          <p:cNvSpPr/>
          <p:nvPr/>
        </p:nvSpPr>
        <p:spPr>
          <a:xfrm>
            <a:off x="6589460" y="4270883"/>
            <a:ext cx="4632959" cy="2072639"/>
          </a:xfrm>
          <a:prstGeom prst="rect">
            <a:avLst/>
          </a:prstGeom>
          <a:solidFill>
            <a:srgbClr val="FFFBE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266" name="table 266"/>
          <p:cNvGraphicFramePr>
            <a:graphicFrameLocks noGrp="1"/>
          </p:cNvGraphicFramePr>
          <p:nvPr/>
        </p:nvGraphicFramePr>
        <p:xfrm>
          <a:off x="6586317" y="4267740"/>
          <a:ext cx="4638675" cy="2075179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2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691"/>
                        </a:lnSpc>
                      </a:pPr>
                      <a:endParaRPr lang="Arial" altLang="Arial" sz="100"/>
                    </a:p>
                    <a:p>
                      <a:pPr marL="1724566" algn="l" rtl="0" eaLnBrk="0">
                        <a:lnSpc>
                          <a:spcPct val="92000"/>
                        </a:lnSpc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6D1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结果汇</a:t>
                      </a:r>
                      <a:r>
                        <a:rPr sz="2300" spc="1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6D1B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总</a:t>
                      </a:r>
                      <a:endParaRPr lang="Microsoft YaHei" altLang="Microsoft YaHei" sz="23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504042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汇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总专家的评选结果，确保评选结果的公正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351E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351E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351E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67" name="path"/>
          <p:cNvSpPr/>
          <p:nvPr/>
        </p:nvSpPr>
        <p:spPr>
          <a:xfrm>
            <a:off x="8346675" y="895460"/>
            <a:ext cx="1118527" cy="1118528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8" name="group 58"/>
          <p:cNvGrpSpPr/>
          <p:nvPr/>
        </p:nvGrpSpPr>
        <p:grpSpPr>
          <a:xfrm rot="21600000">
            <a:off x="8346676" y="3711618"/>
            <a:ext cx="1118527" cy="1118527"/>
            <a:chExt cx="1118527" cy="1118527"/>
          </a:xfrm>
        </p:grpSpPr>
        <p:sp>
          <p:nvSpPr>
            <p:cNvPr id="268" name="path"/>
            <p:cNvSpPr/>
            <p:nvPr/>
          </p:nvSpPr>
          <p:spPr>
            <a:xfrm>
              <a:off x="0" y="0"/>
              <a:ext cx="1118527" cy="1118527"/>
            </a:xfrm>
            <a:custGeom>
              <a:rect l="0" t="0" r="0" b="0"/>
              <a:pathLst>
                <a:path w="1761" h="1761">
                  <a:moveTo>
                    <a:pt x="733" y="146"/>
                  </a:moveTo>
                  <a:cubicBezTo>
                    <a:pt x="815" y="65"/>
                    <a:pt x="946" y="65"/>
                    <a:pt x="1027" y="146"/>
                  </a:cubicBezTo>
                  <a:lnTo>
                    <a:pt x="1027" y="146"/>
                  </a:lnTo>
                  <a:lnTo>
                    <a:pt x="1614" y="733"/>
                  </a:lnTo>
                  <a:lnTo>
                    <a:pt x="1614" y="733"/>
                  </a:lnTo>
                  <a:lnTo>
                    <a:pt x="1614" y="733"/>
                  </a:lnTo>
                  <a:cubicBezTo>
                    <a:pt x="1695" y="815"/>
                    <a:pt x="1695" y="946"/>
                    <a:pt x="1614" y="1027"/>
                  </a:cubicBezTo>
                  <a:lnTo>
                    <a:pt x="1614" y="1027"/>
                  </a:lnTo>
                  <a:cubicBezTo>
                    <a:pt x="1614" y="1027"/>
                    <a:pt x="1614" y="1027"/>
                    <a:pt x="1614" y="1027"/>
                  </a:cubicBezTo>
                  <a:lnTo>
                    <a:pt x="1614" y="1027"/>
                  </a:lnTo>
                  <a:lnTo>
                    <a:pt x="1027" y="1614"/>
                  </a:lnTo>
                  <a:lnTo>
                    <a:pt x="1027" y="1614"/>
                  </a:lnTo>
                  <a:lnTo>
                    <a:pt x="1027" y="1614"/>
                  </a:lnTo>
                  <a:cubicBezTo>
                    <a:pt x="946" y="1695"/>
                    <a:pt x="815" y="1695"/>
                    <a:pt x="733" y="1614"/>
                  </a:cubicBezTo>
                  <a:lnTo>
                    <a:pt x="733" y="1614"/>
                  </a:lnTo>
                  <a:lnTo>
                    <a:pt x="146" y="1027"/>
                  </a:lnTo>
                  <a:lnTo>
                    <a:pt x="146" y="1027"/>
                  </a:lnTo>
                  <a:cubicBezTo>
                    <a:pt x="65" y="946"/>
                    <a:pt x="65" y="815"/>
                    <a:pt x="146" y="733"/>
                  </a:cubicBezTo>
                  <a:lnTo>
                    <a:pt x="733" y="146"/>
                  </a:lnTo>
                  <a:close/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305297" y="305298"/>
              <a:ext cx="507934" cy="507933"/>
            </a:xfrm>
            <a:custGeom>
              <a:rect l="0" t="0" r="0" b="0"/>
              <a:pathLst>
                <a:path w="799" h="799">
                  <a:moveTo>
                    <a:pt x="686" y="256"/>
                  </a:moveTo>
                  <a:cubicBezTo>
                    <a:pt x="654" y="194"/>
                    <a:pt x="605" y="145"/>
                    <a:pt x="544" y="114"/>
                  </a:cubicBezTo>
                  <a:lnTo>
                    <a:pt x="544" y="114"/>
                  </a:lnTo>
                  <a:lnTo>
                    <a:pt x="543" y="113"/>
                  </a:lnTo>
                  <a:lnTo>
                    <a:pt x="489" y="221"/>
                  </a:lnTo>
                  <a:lnTo>
                    <a:pt x="489" y="221"/>
                  </a:lnTo>
                  <a:cubicBezTo>
                    <a:pt x="528" y="240"/>
                    <a:pt x="558" y="271"/>
                    <a:pt x="578" y="309"/>
                  </a:cubicBezTo>
                  <a:lnTo>
                    <a:pt x="578" y="309"/>
                  </a:lnTo>
                  <a:lnTo>
                    <a:pt x="578" y="310"/>
                  </a:lnTo>
                  <a:lnTo>
                    <a:pt x="686" y="256"/>
                  </a:lnTo>
                  <a:close/>
                  <a:moveTo>
                    <a:pt x="686" y="543"/>
                  </a:moveTo>
                  <a:lnTo>
                    <a:pt x="578" y="489"/>
                  </a:lnTo>
                  <a:lnTo>
                    <a:pt x="578" y="489"/>
                  </a:lnTo>
                  <a:cubicBezTo>
                    <a:pt x="558" y="528"/>
                    <a:pt x="528" y="558"/>
                    <a:pt x="490" y="578"/>
                  </a:cubicBezTo>
                  <a:lnTo>
                    <a:pt x="490" y="578"/>
                  </a:lnTo>
                  <a:lnTo>
                    <a:pt x="489" y="578"/>
                  </a:lnTo>
                  <a:lnTo>
                    <a:pt x="543" y="686"/>
                  </a:lnTo>
                  <a:lnTo>
                    <a:pt x="543" y="686"/>
                  </a:lnTo>
                  <a:cubicBezTo>
                    <a:pt x="605" y="654"/>
                    <a:pt x="654" y="605"/>
                    <a:pt x="685" y="544"/>
                  </a:cubicBezTo>
                  <a:lnTo>
                    <a:pt x="685" y="544"/>
                  </a:lnTo>
                  <a:lnTo>
                    <a:pt x="686" y="543"/>
                  </a:lnTo>
                  <a:close/>
                  <a:moveTo>
                    <a:pt x="256" y="113"/>
                  </a:moveTo>
                  <a:cubicBezTo>
                    <a:pt x="194" y="145"/>
                    <a:pt x="145" y="194"/>
                    <a:pt x="114" y="254"/>
                  </a:cubicBezTo>
                  <a:lnTo>
                    <a:pt x="114" y="254"/>
                  </a:lnTo>
                  <a:lnTo>
                    <a:pt x="113" y="256"/>
                  </a:lnTo>
                  <a:lnTo>
                    <a:pt x="221" y="310"/>
                  </a:lnTo>
                  <a:lnTo>
                    <a:pt x="221" y="310"/>
                  </a:lnTo>
                  <a:cubicBezTo>
                    <a:pt x="240" y="271"/>
                    <a:pt x="271" y="240"/>
                    <a:pt x="309" y="221"/>
                  </a:cubicBezTo>
                  <a:lnTo>
                    <a:pt x="309" y="221"/>
                  </a:lnTo>
                  <a:lnTo>
                    <a:pt x="310" y="221"/>
                  </a:lnTo>
                  <a:lnTo>
                    <a:pt x="256" y="113"/>
                  </a:lnTo>
                  <a:close/>
                  <a:moveTo>
                    <a:pt x="113" y="543"/>
                  </a:moveTo>
                  <a:cubicBezTo>
                    <a:pt x="145" y="605"/>
                    <a:pt x="194" y="654"/>
                    <a:pt x="254" y="685"/>
                  </a:cubicBezTo>
                  <a:lnTo>
                    <a:pt x="254" y="685"/>
                  </a:lnTo>
                  <a:lnTo>
                    <a:pt x="256" y="686"/>
                  </a:lnTo>
                  <a:lnTo>
                    <a:pt x="310" y="578"/>
                  </a:lnTo>
                  <a:lnTo>
                    <a:pt x="310" y="578"/>
                  </a:lnTo>
                  <a:cubicBezTo>
                    <a:pt x="271" y="558"/>
                    <a:pt x="240" y="528"/>
                    <a:pt x="221" y="490"/>
                  </a:cubicBezTo>
                  <a:lnTo>
                    <a:pt x="221" y="490"/>
                  </a:lnTo>
                  <a:lnTo>
                    <a:pt x="221" y="489"/>
                  </a:lnTo>
                  <a:lnTo>
                    <a:pt x="113" y="543"/>
                  </a:lnTo>
                  <a:close/>
                  <a:moveTo>
                    <a:pt x="399" y="799"/>
                  </a:moveTo>
                  <a:cubicBezTo>
                    <a:pt x="179" y="799"/>
                    <a:pt x="0" y="620"/>
                    <a:pt x="0" y="399"/>
                  </a:cubicBezTo>
                  <a:lnTo>
                    <a:pt x="0" y="399"/>
                  </a:lnTo>
                  <a:cubicBezTo>
                    <a:pt x="0" y="179"/>
                    <a:pt x="179" y="0"/>
                    <a:pt x="399" y="0"/>
                  </a:cubicBezTo>
                  <a:lnTo>
                    <a:pt x="399" y="0"/>
                  </a:lnTo>
                  <a:lnTo>
                    <a:pt x="399" y="0"/>
                  </a:lnTo>
                  <a:lnTo>
                    <a:pt x="399" y="0"/>
                  </a:lnTo>
                  <a:cubicBezTo>
                    <a:pt x="620" y="0"/>
                    <a:pt x="799" y="179"/>
                    <a:pt x="799" y="399"/>
                  </a:cubicBezTo>
                  <a:lnTo>
                    <a:pt x="799" y="399"/>
                  </a:lnTo>
                  <a:cubicBezTo>
                    <a:pt x="799" y="620"/>
                    <a:pt x="620" y="799"/>
                    <a:pt x="399" y="799"/>
                  </a:cubicBezTo>
                  <a:lnTo>
                    <a:pt x="399" y="799"/>
                  </a:lnTo>
                  <a:lnTo>
                    <a:pt x="399" y="799"/>
                  </a:lnTo>
                  <a:close/>
                  <a:moveTo>
                    <a:pt x="399" y="519"/>
                  </a:moveTo>
                  <a:cubicBezTo>
                    <a:pt x="466" y="519"/>
                    <a:pt x="519" y="466"/>
                    <a:pt x="519" y="399"/>
                  </a:cubicBezTo>
                  <a:lnTo>
                    <a:pt x="519" y="399"/>
                  </a:lnTo>
                  <a:cubicBezTo>
                    <a:pt x="519" y="333"/>
                    <a:pt x="466" y="279"/>
                    <a:pt x="399" y="279"/>
                  </a:cubicBezTo>
                  <a:lnTo>
                    <a:pt x="399" y="279"/>
                  </a:lnTo>
                  <a:lnTo>
                    <a:pt x="399" y="279"/>
                  </a:lnTo>
                  <a:lnTo>
                    <a:pt x="399" y="279"/>
                  </a:lnTo>
                  <a:cubicBezTo>
                    <a:pt x="333" y="279"/>
                    <a:pt x="279" y="333"/>
                    <a:pt x="279" y="399"/>
                  </a:cubicBezTo>
                  <a:lnTo>
                    <a:pt x="279" y="399"/>
                  </a:lnTo>
                  <a:cubicBezTo>
                    <a:pt x="279" y="466"/>
                    <a:pt x="333" y="519"/>
                    <a:pt x="399" y="519"/>
                  </a:cubicBezTo>
                  <a:lnTo>
                    <a:pt x="399" y="519"/>
                  </a:lnTo>
                  <a:lnTo>
                    <a:pt x="399" y="51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2976090" y="895460"/>
            <a:ext cx="1118527" cy="1118527"/>
            <a:chExt cx="1118527" cy="1118527"/>
          </a:xfrm>
        </p:grpSpPr>
        <p:sp>
          <p:nvSpPr>
            <p:cNvPr id="270" name="path"/>
            <p:cNvSpPr/>
            <p:nvPr/>
          </p:nvSpPr>
          <p:spPr>
            <a:xfrm>
              <a:off x="0" y="0"/>
              <a:ext cx="1118527" cy="1118527"/>
            </a:xfrm>
            <a:custGeom>
              <a:rect l="0" t="0" r="0" b="0"/>
              <a:pathLst>
                <a:path w="1761" h="1761">
                  <a:moveTo>
                    <a:pt x="733" y="146"/>
                  </a:moveTo>
                  <a:cubicBezTo>
                    <a:pt x="815" y="65"/>
                    <a:pt x="946" y="65"/>
                    <a:pt x="1027" y="146"/>
                  </a:cubicBezTo>
                  <a:lnTo>
                    <a:pt x="1027" y="146"/>
                  </a:lnTo>
                  <a:lnTo>
                    <a:pt x="1614" y="733"/>
                  </a:lnTo>
                  <a:lnTo>
                    <a:pt x="1614" y="733"/>
                  </a:lnTo>
                  <a:lnTo>
                    <a:pt x="1614" y="733"/>
                  </a:lnTo>
                  <a:cubicBezTo>
                    <a:pt x="1695" y="815"/>
                    <a:pt x="1695" y="946"/>
                    <a:pt x="1614" y="1027"/>
                  </a:cubicBezTo>
                  <a:lnTo>
                    <a:pt x="1614" y="1027"/>
                  </a:lnTo>
                  <a:cubicBezTo>
                    <a:pt x="1614" y="1027"/>
                    <a:pt x="1614" y="1027"/>
                    <a:pt x="1614" y="1027"/>
                  </a:cubicBezTo>
                  <a:lnTo>
                    <a:pt x="1614" y="1027"/>
                  </a:lnTo>
                  <a:lnTo>
                    <a:pt x="1027" y="1614"/>
                  </a:lnTo>
                  <a:lnTo>
                    <a:pt x="1027" y="1614"/>
                  </a:lnTo>
                  <a:lnTo>
                    <a:pt x="1027" y="1614"/>
                  </a:lnTo>
                  <a:cubicBezTo>
                    <a:pt x="946" y="1695"/>
                    <a:pt x="815" y="1695"/>
                    <a:pt x="733" y="1614"/>
                  </a:cubicBezTo>
                  <a:lnTo>
                    <a:pt x="733" y="1614"/>
                  </a:lnTo>
                  <a:lnTo>
                    <a:pt x="146" y="1027"/>
                  </a:lnTo>
                  <a:lnTo>
                    <a:pt x="146" y="1027"/>
                  </a:lnTo>
                  <a:lnTo>
                    <a:pt x="146" y="1027"/>
                  </a:lnTo>
                  <a:cubicBezTo>
                    <a:pt x="65" y="946"/>
                    <a:pt x="65" y="815"/>
                    <a:pt x="146" y="733"/>
                  </a:cubicBezTo>
                  <a:lnTo>
                    <a:pt x="733" y="146"/>
                  </a:lnTo>
                  <a:close/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322321" y="390454"/>
              <a:ext cx="473902" cy="409976"/>
            </a:xfrm>
            <a:custGeom>
              <a:rect l="0" t="0" r="0" b="0"/>
              <a:pathLst>
                <a:path w="746" h="645">
                  <a:moveTo>
                    <a:pt x="2" y="210"/>
                  </a:moveTo>
                  <a:lnTo>
                    <a:pt x="359" y="644"/>
                  </a:lnTo>
                  <a:lnTo>
                    <a:pt x="216" y="210"/>
                  </a:lnTo>
                  <a:lnTo>
                    <a:pt x="2" y="210"/>
                  </a:lnTo>
                  <a:close/>
                  <a:moveTo>
                    <a:pt x="255" y="210"/>
                  </a:moveTo>
                  <a:lnTo>
                    <a:pt x="381" y="645"/>
                  </a:lnTo>
                  <a:lnTo>
                    <a:pt x="490" y="210"/>
                  </a:lnTo>
                  <a:lnTo>
                    <a:pt x="255" y="210"/>
                  </a:lnTo>
                  <a:close/>
                  <a:moveTo>
                    <a:pt x="401" y="644"/>
                  </a:moveTo>
                  <a:lnTo>
                    <a:pt x="745" y="210"/>
                  </a:lnTo>
                  <a:lnTo>
                    <a:pt x="532" y="210"/>
                  </a:lnTo>
                  <a:lnTo>
                    <a:pt x="401" y="644"/>
                  </a:lnTo>
                  <a:close/>
                  <a:moveTo>
                    <a:pt x="746" y="182"/>
                  </a:moveTo>
                  <a:lnTo>
                    <a:pt x="643" y="9"/>
                  </a:lnTo>
                  <a:lnTo>
                    <a:pt x="539" y="182"/>
                  </a:lnTo>
                  <a:lnTo>
                    <a:pt x="746" y="182"/>
                  </a:lnTo>
                  <a:close/>
                  <a:moveTo>
                    <a:pt x="610" y="0"/>
                  </a:moveTo>
                  <a:lnTo>
                    <a:pt x="404" y="0"/>
                  </a:lnTo>
                  <a:lnTo>
                    <a:pt x="507" y="178"/>
                  </a:lnTo>
                  <a:lnTo>
                    <a:pt x="610" y="0"/>
                  </a:lnTo>
                  <a:close/>
                  <a:moveTo>
                    <a:pt x="475" y="182"/>
                  </a:moveTo>
                  <a:lnTo>
                    <a:pt x="372" y="9"/>
                  </a:lnTo>
                  <a:lnTo>
                    <a:pt x="269" y="182"/>
                  </a:lnTo>
                  <a:lnTo>
                    <a:pt x="475" y="182"/>
                  </a:lnTo>
                  <a:close/>
                  <a:moveTo>
                    <a:pt x="342" y="0"/>
                  </a:moveTo>
                  <a:lnTo>
                    <a:pt x="135" y="0"/>
                  </a:lnTo>
                  <a:lnTo>
                    <a:pt x="238" y="178"/>
                  </a:lnTo>
                  <a:lnTo>
                    <a:pt x="342" y="0"/>
                  </a:lnTo>
                  <a:close/>
                  <a:moveTo>
                    <a:pt x="103" y="9"/>
                  </a:moveTo>
                  <a:lnTo>
                    <a:pt x="0" y="182"/>
                  </a:lnTo>
                  <a:lnTo>
                    <a:pt x="206" y="182"/>
                  </a:lnTo>
                  <a:lnTo>
                    <a:pt x="103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2" name="path"/>
          <p:cNvSpPr/>
          <p:nvPr/>
        </p:nvSpPr>
        <p:spPr>
          <a:xfrm>
            <a:off x="2976090" y="3711618"/>
            <a:ext cx="1118527" cy="1118527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3" name="textbox 273"/>
          <p:cNvSpPr/>
          <p:nvPr/>
        </p:nvSpPr>
        <p:spPr>
          <a:xfrm>
            <a:off x="1215492" y="378266"/>
            <a:ext cx="2682875" cy="442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6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专家评审和评选</a:t>
            </a:r>
            <a:endParaRPr lang="Microsoft YaHei" altLang="Microsoft YaHei" sz="3000"/>
          </a:p>
        </p:txBody>
      </p:sp>
      <p:sp>
        <p:nvSpPr>
          <p:cNvPr id="274" name="textbox 274"/>
          <p:cNvSpPr/>
          <p:nvPr/>
        </p:nvSpPr>
        <p:spPr>
          <a:xfrm>
            <a:off x="2089215" y="5602088"/>
            <a:ext cx="2844164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4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较和评估，评选出最终获奖名单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75" name="textbox 275"/>
          <p:cNvSpPr/>
          <p:nvPr/>
        </p:nvSpPr>
        <p:spPr>
          <a:xfrm>
            <a:off x="8316862" y="5601897"/>
            <a:ext cx="1130300" cy="232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79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4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性和准确性</a:t>
            </a:r>
            <a:r>
              <a:rPr sz="14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276" name="path"/>
          <p:cNvSpPr/>
          <p:nvPr/>
        </p:nvSpPr>
        <p:spPr>
          <a:xfrm>
            <a:off x="3297144" y="4064557"/>
            <a:ext cx="476417" cy="404954"/>
          </a:xfrm>
          <a:custGeom>
            <a:rect l="0" t="0" r="0" b="0"/>
            <a:pathLst>
              <a:path w="750" h="637">
                <a:moveTo>
                  <a:pt x="525" y="112"/>
                </a:moveTo>
                <a:lnTo>
                  <a:pt x="600" y="112"/>
                </a:lnTo>
                <a:lnTo>
                  <a:pt x="600" y="637"/>
                </a:lnTo>
                <a:lnTo>
                  <a:pt x="150" y="637"/>
                </a:lnTo>
                <a:lnTo>
                  <a:pt x="150" y="112"/>
                </a:lnTo>
                <a:lnTo>
                  <a:pt x="225" y="112"/>
                </a:lnTo>
                <a:lnTo>
                  <a:pt x="225" y="75"/>
                </a:lnTo>
                <a:lnTo>
                  <a:pt x="225" y="75"/>
                </a:lnTo>
                <a:cubicBezTo>
                  <a:pt x="225" y="33"/>
                  <a:pt x="258" y="0"/>
                  <a:pt x="300" y="0"/>
                </a:cubicBezTo>
                <a:lnTo>
                  <a:pt x="300" y="0"/>
                </a:lnTo>
                <a:lnTo>
                  <a:pt x="300" y="0"/>
                </a:lnTo>
                <a:lnTo>
                  <a:pt x="450" y="0"/>
                </a:lnTo>
                <a:lnTo>
                  <a:pt x="450" y="0"/>
                </a:lnTo>
                <a:cubicBezTo>
                  <a:pt x="491" y="0"/>
                  <a:pt x="525" y="33"/>
                  <a:pt x="525" y="75"/>
                </a:cubicBezTo>
                <a:lnTo>
                  <a:pt x="525" y="75"/>
                </a:lnTo>
                <a:lnTo>
                  <a:pt x="525" y="75"/>
                </a:lnTo>
                <a:lnTo>
                  <a:pt x="525" y="112"/>
                </a:lnTo>
                <a:close/>
                <a:moveTo>
                  <a:pt x="637" y="112"/>
                </a:moveTo>
                <a:lnTo>
                  <a:pt x="675" y="112"/>
                </a:lnTo>
                <a:lnTo>
                  <a:pt x="675" y="112"/>
                </a:lnTo>
                <a:cubicBezTo>
                  <a:pt x="716" y="112"/>
                  <a:pt x="750" y="146"/>
                  <a:pt x="750" y="187"/>
                </a:cubicBezTo>
                <a:lnTo>
                  <a:pt x="750" y="187"/>
                </a:lnTo>
                <a:lnTo>
                  <a:pt x="750" y="187"/>
                </a:lnTo>
                <a:lnTo>
                  <a:pt x="750" y="562"/>
                </a:lnTo>
                <a:lnTo>
                  <a:pt x="750" y="562"/>
                </a:lnTo>
                <a:cubicBezTo>
                  <a:pt x="750" y="604"/>
                  <a:pt x="716" y="637"/>
                  <a:pt x="675" y="637"/>
                </a:cubicBezTo>
                <a:lnTo>
                  <a:pt x="675" y="637"/>
                </a:lnTo>
                <a:lnTo>
                  <a:pt x="675" y="637"/>
                </a:lnTo>
                <a:lnTo>
                  <a:pt x="637" y="637"/>
                </a:lnTo>
                <a:lnTo>
                  <a:pt x="637" y="112"/>
                </a:lnTo>
                <a:close/>
                <a:moveTo>
                  <a:pt x="112" y="112"/>
                </a:moveTo>
                <a:lnTo>
                  <a:pt x="112" y="637"/>
                </a:lnTo>
                <a:lnTo>
                  <a:pt x="75" y="637"/>
                </a:lnTo>
                <a:lnTo>
                  <a:pt x="75" y="637"/>
                </a:lnTo>
                <a:cubicBezTo>
                  <a:pt x="33" y="637"/>
                  <a:pt x="0" y="604"/>
                  <a:pt x="0" y="562"/>
                </a:cubicBezTo>
                <a:lnTo>
                  <a:pt x="0" y="562"/>
                </a:lnTo>
                <a:lnTo>
                  <a:pt x="0" y="562"/>
                </a:lnTo>
                <a:lnTo>
                  <a:pt x="0" y="187"/>
                </a:lnTo>
                <a:lnTo>
                  <a:pt x="0" y="187"/>
                </a:lnTo>
                <a:cubicBezTo>
                  <a:pt x="0" y="146"/>
                  <a:pt x="33" y="112"/>
                  <a:pt x="75" y="112"/>
                </a:cubicBezTo>
                <a:lnTo>
                  <a:pt x="75" y="112"/>
                </a:lnTo>
                <a:lnTo>
                  <a:pt x="112" y="112"/>
                </a:lnTo>
                <a:close/>
                <a:moveTo>
                  <a:pt x="300" y="75"/>
                </a:moveTo>
                <a:lnTo>
                  <a:pt x="300" y="112"/>
                </a:lnTo>
                <a:lnTo>
                  <a:pt x="450" y="112"/>
                </a:lnTo>
                <a:lnTo>
                  <a:pt x="450" y="75"/>
                </a:lnTo>
                <a:lnTo>
                  <a:pt x="300" y="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7" name="path"/>
          <p:cNvSpPr/>
          <p:nvPr/>
        </p:nvSpPr>
        <p:spPr>
          <a:xfrm>
            <a:off x="8714114" y="1251048"/>
            <a:ext cx="399650" cy="394300"/>
          </a:xfrm>
          <a:custGeom>
            <a:rect l="0" t="0" r="0" b="0"/>
            <a:pathLst>
              <a:path w="629" h="620">
                <a:moveTo>
                  <a:pt x="607" y="105"/>
                </a:moveTo>
                <a:cubicBezTo>
                  <a:pt x="630" y="161"/>
                  <a:pt x="619" y="228"/>
                  <a:pt x="574" y="274"/>
                </a:cubicBezTo>
                <a:lnTo>
                  <a:pt x="574" y="274"/>
                </a:lnTo>
                <a:cubicBezTo>
                  <a:pt x="524" y="324"/>
                  <a:pt x="448" y="332"/>
                  <a:pt x="389" y="298"/>
                </a:cubicBezTo>
                <a:lnTo>
                  <a:pt x="389" y="298"/>
                </a:lnTo>
                <a:lnTo>
                  <a:pt x="346" y="345"/>
                </a:lnTo>
                <a:lnTo>
                  <a:pt x="376" y="375"/>
                </a:lnTo>
                <a:lnTo>
                  <a:pt x="395" y="357"/>
                </a:lnTo>
                <a:lnTo>
                  <a:pt x="395" y="357"/>
                </a:lnTo>
                <a:cubicBezTo>
                  <a:pt x="404" y="348"/>
                  <a:pt x="419" y="348"/>
                  <a:pt x="428" y="357"/>
                </a:cubicBezTo>
                <a:lnTo>
                  <a:pt x="428" y="357"/>
                </a:lnTo>
                <a:lnTo>
                  <a:pt x="576" y="506"/>
                </a:lnTo>
                <a:lnTo>
                  <a:pt x="576" y="506"/>
                </a:lnTo>
                <a:cubicBezTo>
                  <a:pt x="585" y="516"/>
                  <a:pt x="585" y="531"/>
                  <a:pt x="576" y="540"/>
                </a:cubicBezTo>
                <a:lnTo>
                  <a:pt x="576" y="540"/>
                </a:lnTo>
                <a:lnTo>
                  <a:pt x="508" y="607"/>
                </a:lnTo>
                <a:lnTo>
                  <a:pt x="508" y="607"/>
                </a:lnTo>
                <a:cubicBezTo>
                  <a:pt x="499" y="617"/>
                  <a:pt x="484" y="617"/>
                  <a:pt x="475" y="607"/>
                </a:cubicBezTo>
                <a:lnTo>
                  <a:pt x="475" y="607"/>
                </a:lnTo>
                <a:lnTo>
                  <a:pt x="327" y="458"/>
                </a:lnTo>
                <a:lnTo>
                  <a:pt x="327" y="458"/>
                </a:lnTo>
                <a:cubicBezTo>
                  <a:pt x="318" y="449"/>
                  <a:pt x="318" y="434"/>
                  <a:pt x="327" y="425"/>
                </a:cubicBezTo>
                <a:lnTo>
                  <a:pt x="327" y="425"/>
                </a:lnTo>
                <a:lnTo>
                  <a:pt x="344" y="408"/>
                </a:lnTo>
                <a:lnTo>
                  <a:pt x="315" y="379"/>
                </a:lnTo>
                <a:lnTo>
                  <a:pt x="111" y="602"/>
                </a:lnTo>
                <a:lnTo>
                  <a:pt x="111" y="602"/>
                </a:lnTo>
                <a:cubicBezTo>
                  <a:pt x="92" y="620"/>
                  <a:pt x="62" y="620"/>
                  <a:pt x="43" y="602"/>
                </a:cubicBezTo>
                <a:lnTo>
                  <a:pt x="43" y="602"/>
                </a:lnTo>
                <a:lnTo>
                  <a:pt x="27" y="585"/>
                </a:lnTo>
                <a:lnTo>
                  <a:pt x="27" y="585"/>
                </a:lnTo>
                <a:cubicBezTo>
                  <a:pt x="8" y="566"/>
                  <a:pt x="8" y="536"/>
                  <a:pt x="27" y="518"/>
                </a:cubicBezTo>
                <a:lnTo>
                  <a:pt x="27" y="518"/>
                </a:lnTo>
                <a:lnTo>
                  <a:pt x="259" y="323"/>
                </a:lnTo>
                <a:lnTo>
                  <a:pt x="105" y="168"/>
                </a:lnTo>
                <a:lnTo>
                  <a:pt x="56" y="168"/>
                </a:lnTo>
                <a:lnTo>
                  <a:pt x="0" y="77"/>
                </a:lnTo>
                <a:lnTo>
                  <a:pt x="45" y="32"/>
                </a:lnTo>
                <a:lnTo>
                  <a:pt x="138" y="89"/>
                </a:lnTo>
                <a:lnTo>
                  <a:pt x="138" y="137"/>
                </a:lnTo>
                <a:lnTo>
                  <a:pt x="294" y="293"/>
                </a:lnTo>
                <a:lnTo>
                  <a:pt x="340" y="255"/>
                </a:lnTo>
                <a:lnTo>
                  <a:pt x="340" y="255"/>
                </a:lnTo>
                <a:cubicBezTo>
                  <a:pt x="295" y="195"/>
                  <a:pt x="300" y="109"/>
                  <a:pt x="355" y="55"/>
                </a:cubicBezTo>
                <a:lnTo>
                  <a:pt x="355" y="55"/>
                </a:lnTo>
                <a:cubicBezTo>
                  <a:pt x="400" y="9"/>
                  <a:pt x="467" y="-1"/>
                  <a:pt x="523" y="21"/>
                </a:cubicBezTo>
                <a:lnTo>
                  <a:pt x="523" y="21"/>
                </a:lnTo>
                <a:lnTo>
                  <a:pt x="423" y="119"/>
                </a:lnTo>
                <a:lnTo>
                  <a:pt x="507" y="204"/>
                </a:lnTo>
                <a:lnTo>
                  <a:pt x="607" y="105"/>
                </a:lnTo>
                <a:close/>
                <a:moveTo>
                  <a:pt x="82" y="541"/>
                </a:moveTo>
                <a:cubicBezTo>
                  <a:pt x="73" y="532"/>
                  <a:pt x="58" y="532"/>
                  <a:pt x="49" y="541"/>
                </a:cubicBezTo>
                <a:lnTo>
                  <a:pt x="49" y="541"/>
                </a:lnTo>
                <a:cubicBezTo>
                  <a:pt x="39" y="551"/>
                  <a:pt x="39" y="566"/>
                  <a:pt x="49" y="575"/>
                </a:cubicBezTo>
                <a:lnTo>
                  <a:pt x="49" y="575"/>
                </a:lnTo>
                <a:cubicBezTo>
                  <a:pt x="58" y="584"/>
                  <a:pt x="73" y="584"/>
                  <a:pt x="82" y="575"/>
                </a:cubicBezTo>
                <a:lnTo>
                  <a:pt x="82" y="575"/>
                </a:lnTo>
                <a:cubicBezTo>
                  <a:pt x="92" y="566"/>
                  <a:pt x="92" y="551"/>
                  <a:pt x="82" y="541"/>
                </a:cubicBezTo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2" name="group 62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78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4" name="group 64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8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6" name="group 66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8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8" name="group 68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9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98" name="rect"/>
          <p:cNvSpPr/>
          <p:nvPr/>
        </p:nvSpPr>
        <p:spPr>
          <a:xfrm>
            <a:off x="1218873" y="6340379"/>
            <a:ext cx="4632960" cy="6285"/>
          </a:xfrm>
          <a:prstGeom prst="rect">
            <a:avLst/>
          </a:prstGeom>
          <a:solidFill>
            <a:srgbClr val="351E00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9" name="rect"/>
          <p:cNvSpPr/>
          <p:nvPr/>
        </p:nvSpPr>
        <p:spPr>
          <a:xfrm>
            <a:off x="6589460" y="6340379"/>
            <a:ext cx="4632959" cy="6285"/>
          </a:xfrm>
          <a:prstGeom prst="rect">
            <a:avLst/>
          </a:prstGeom>
          <a:solidFill>
            <a:srgbClr val="351E00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0" name="path"/>
          <p:cNvSpPr/>
          <p:nvPr/>
        </p:nvSpPr>
        <p:spPr>
          <a:xfrm flipH="1">
            <a:off x="6220647" y="2346968"/>
            <a:ext cx="0" cy="3305392"/>
          </a:xfrm>
          <a:custGeom>
            <a:rect l="0" t="0" r="0" b="0"/>
            <a:pathLst>
              <a:path h="5205">
                <a:moveTo>
                  <a:pt x="0" y="5205"/>
                </a:moveTo>
                <a:lnTo>
                  <a:pt x="0" y="0"/>
                </a:lnTo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1" name="path"/>
          <p:cNvSpPr/>
          <p:nvPr/>
        </p:nvSpPr>
        <p:spPr>
          <a:xfrm>
            <a:off x="4684479" y="3999665"/>
            <a:ext cx="3072334" cy="0"/>
          </a:xfrm>
          <a:custGeom>
            <a:rect l="0" t="0" r="0" b="0"/>
            <a:pathLst>
              <a:path w="4838">
                <a:moveTo>
                  <a:pt x="0" y="0"/>
                </a:moveTo>
                <a:lnTo>
                  <a:pt x="4838" y="0"/>
                </a:lnTo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0" name="group 70"/>
          <p:cNvGrpSpPr/>
          <p:nvPr/>
        </p:nvGrpSpPr>
        <p:grpSpPr>
          <a:xfrm rot="21600000">
            <a:off x="4348764" y="3573680"/>
            <a:ext cx="3296800" cy="1717586"/>
            <a:chExt cx="3296800" cy="1717586"/>
          </a:xfrm>
        </p:grpSpPr>
        <p:sp>
          <p:nvSpPr>
            <p:cNvPr id="303" name="path"/>
            <p:cNvSpPr/>
            <p:nvPr/>
          </p:nvSpPr>
          <p:spPr>
            <a:xfrm>
              <a:off x="0" y="0"/>
              <a:ext cx="3296800" cy="1219200"/>
            </a:xfrm>
            <a:custGeom>
              <a:rect l="0" t="0" r="0" b="0"/>
              <a:pathLst>
                <a:path w="5191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19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20"/>
                  </a:lnTo>
                  <a:lnTo>
                    <a:pt x="960" y="1920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  <a:path w="5191" h="1920">
                  <a:moveTo>
                    <a:pt x="3271" y="960"/>
                  </a:moveTo>
                  <a:cubicBezTo>
                    <a:pt x="3271" y="429"/>
                    <a:pt x="3701" y="0"/>
                    <a:pt x="4231" y="0"/>
                  </a:cubicBezTo>
                  <a:lnTo>
                    <a:pt x="4231" y="0"/>
                  </a:lnTo>
                  <a:lnTo>
                    <a:pt x="4231" y="0"/>
                  </a:lnTo>
                  <a:lnTo>
                    <a:pt x="4231" y="0"/>
                  </a:lnTo>
                  <a:cubicBezTo>
                    <a:pt x="4762" y="0"/>
                    <a:pt x="5191" y="429"/>
                    <a:pt x="5191" y="960"/>
                  </a:cubicBezTo>
                  <a:lnTo>
                    <a:pt x="5191" y="960"/>
                  </a:lnTo>
                  <a:cubicBezTo>
                    <a:pt x="5191" y="960"/>
                    <a:pt x="5191" y="960"/>
                    <a:pt x="5191" y="960"/>
                  </a:cubicBezTo>
                  <a:lnTo>
                    <a:pt x="5191" y="960"/>
                  </a:lnTo>
                  <a:lnTo>
                    <a:pt x="5191" y="960"/>
                  </a:lnTo>
                  <a:lnTo>
                    <a:pt x="5191" y="960"/>
                  </a:lnTo>
                  <a:cubicBezTo>
                    <a:pt x="5191" y="1490"/>
                    <a:pt x="4762" y="1920"/>
                    <a:pt x="4231" y="1920"/>
                  </a:cubicBezTo>
                  <a:lnTo>
                    <a:pt x="4231" y="1920"/>
                  </a:lnTo>
                  <a:lnTo>
                    <a:pt x="4231" y="1920"/>
                  </a:lnTo>
                  <a:lnTo>
                    <a:pt x="4231" y="1920"/>
                  </a:lnTo>
                  <a:cubicBezTo>
                    <a:pt x="3701" y="1920"/>
                    <a:pt x="3271" y="1490"/>
                    <a:pt x="3271" y="960"/>
                  </a:cubicBezTo>
                  <a:lnTo>
                    <a:pt x="3271" y="960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1118570" y="822439"/>
              <a:ext cx="1073715" cy="895147"/>
            </a:xfrm>
            <a:custGeom>
              <a:rect l="0" t="0" r="0" b="0"/>
              <a:pathLst>
                <a:path w="1690" h="1409">
                  <a:moveTo>
                    <a:pt x="613" y="833"/>
                  </a:moveTo>
                  <a:lnTo>
                    <a:pt x="516" y="1053"/>
                  </a:lnTo>
                  <a:lnTo>
                    <a:pt x="169" y="441"/>
                  </a:lnTo>
                  <a:lnTo>
                    <a:pt x="855" y="281"/>
                  </a:lnTo>
                  <a:lnTo>
                    <a:pt x="755" y="507"/>
                  </a:lnTo>
                  <a:lnTo>
                    <a:pt x="755" y="507"/>
                  </a:lnTo>
                  <a:cubicBezTo>
                    <a:pt x="1124" y="669"/>
                    <a:pt x="1421" y="694"/>
                    <a:pt x="1690" y="582"/>
                  </a:cubicBezTo>
                  <a:lnTo>
                    <a:pt x="1690" y="582"/>
                  </a:lnTo>
                  <a:cubicBezTo>
                    <a:pt x="1496" y="825"/>
                    <a:pt x="1153" y="1004"/>
                    <a:pt x="613" y="833"/>
                  </a:cubicBezTo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05" name="textbox 305"/>
          <p:cNvSpPr/>
          <p:nvPr/>
        </p:nvSpPr>
        <p:spPr>
          <a:xfrm>
            <a:off x="391638" y="3970671"/>
            <a:ext cx="3792220" cy="10337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80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反馈收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800"/>
          </a:p>
          <a:p>
            <a:pPr marL="1723008" indent="-1710308" algn="l" rtl="0" eaLnBrk="0">
              <a:lnSpc>
                <a:spcPct val="122000"/>
              </a:lnSpc>
              <a:spcBef>
                <a:spcPts val="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收集参与者和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专家的反馈意见和建议，为后   </a:t>
            </a:r>
            <a:r>
              <a:rPr sz="15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续评选提供参考和借鉴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06" name="textbox 306"/>
          <p:cNvSpPr/>
          <p:nvPr/>
        </p:nvSpPr>
        <p:spPr>
          <a:xfrm>
            <a:off x="7955721" y="3970376"/>
            <a:ext cx="3642359" cy="10337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结果调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20711" indent="-8001" algn="l" rtl="0" eaLnBrk="0">
              <a:lnSpc>
                <a:spcPct val="123000"/>
              </a:lnSpc>
              <a:spcBef>
                <a:spcPts val="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馈意见和建议，对评选结果进行必要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的调整和完善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07" name="path"/>
          <p:cNvSpPr/>
          <p:nvPr/>
        </p:nvSpPr>
        <p:spPr>
          <a:xfrm>
            <a:off x="6619493" y="2427861"/>
            <a:ext cx="1056795" cy="1056795"/>
          </a:xfrm>
          <a:custGeom>
            <a:rect l="0" t="0" r="0" b="0"/>
            <a:pathLst>
              <a:path w="1664" h="1664">
                <a:moveTo>
                  <a:pt x="867" y="569"/>
                </a:moveTo>
                <a:lnTo>
                  <a:pt x="1037" y="398"/>
                </a:lnTo>
                <a:lnTo>
                  <a:pt x="340" y="298"/>
                </a:lnTo>
                <a:lnTo>
                  <a:pt x="441" y="995"/>
                </a:lnTo>
                <a:lnTo>
                  <a:pt x="615" y="820"/>
                </a:lnTo>
                <a:lnTo>
                  <a:pt x="615" y="820"/>
                </a:lnTo>
                <a:cubicBezTo>
                  <a:pt x="900" y="1105"/>
                  <a:pt x="1032" y="1372"/>
                  <a:pt x="1025" y="1664"/>
                </a:cubicBezTo>
                <a:lnTo>
                  <a:pt x="1025" y="1664"/>
                </a:lnTo>
                <a:cubicBezTo>
                  <a:pt x="1181" y="1394"/>
                  <a:pt x="1223" y="1010"/>
                  <a:pt x="867" y="569"/>
                </a:cubicBezTo>
              </a:path>
            </a:pathLst>
          </a:custGeom>
          <a:solidFill>
            <a:srgbClr val="FF6D1B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8" name="textbox 308"/>
          <p:cNvSpPr/>
          <p:nvPr/>
        </p:nvSpPr>
        <p:spPr>
          <a:xfrm>
            <a:off x="7359980" y="1656893"/>
            <a:ext cx="3644265" cy="10337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14"/>
              </a:lnSpc>
            </a:pPr>
            <a:endParaRPr lang="Arial" altLang="Arial" sz="100"/>
          </a:p>
          <a:p>
            <a:pPr marL="1264301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结果公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800"/>
          </a:p>
          <a:p>
            <a:pPr marL="14414" indent="-1714" algn="l" rtl="0" eaLnBrk="0">
              <a:lnSpc>
                <a:spcPct val="122000"/>
              </a:lnSpc>
              <a:spcBef>
                <a:spcPts val="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评选结果进行公示，公布获奖名单及相关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信息。</a:t>
            </a:r>
            <a:endParaRPr lang="Microsoft YaHei" altLang="Microsoft YaHei" sz="1500"/>
          </a:p>
        </p:txBody>
      </p:sp>
      <p:sp>
        <p:nvSpPr>
          <p:cNvPr id="309" name="textbox 309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7978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结果公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示和反馈</a:t>
            </a:r>
            <a:endParaRPr lang="Microsoft YaHei" altLang="Microsoft YaHei" sz="3000"/>
          </a:p>
        </p:txBody>
      </p:sp>
      <p:grpSp>
        <p:nvGrpSpPr>
          <p:cNvPr id="72" name="group 7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1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4" name="group 74"/>
          <p:cNvGrpSpPr/>
          <p:nvPr/>
        </p:nvGrpSpPr>
        <p:grpSpPr>
          <a:xfrm rot="21600000">
            <a:off x="5338304" y="1737059"/>
            <a:ext cx="1219200" cy="1219200"/>
            <a:chExt cx="1219200" cy="1219200"/>
          </a:xfrm>
        </p:grpSpPr>
        <p:sp>
          <p:nvSpPr>
            <p:cNvPr id="330" name="path"/>
            <p:cNvSpPr/>
            <p:nvPr/>
          </p:nvSpPr>
          <p:spPr>
            <a:xfrm>
              <a:off x="0" y="0"/>
              <a:ext cx="1219200" cy="1219200"/>
            </a:xfrm>
            <a:custGeom>
              <a:rect l="0" t="0" r="0" b="0"/>
              <a:pathLst>
                <a:path w="1920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20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20"/>
                  </a:lnTo>
                  <a:lnTo>
                    <a:pt x="960" y="1920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1" name="path"/>
            <p:cNvSpPr/>
            <p:nvPr/>
          </p:nvSpPr>
          <p:spPr>
            <a:xfrm>
              <a:off x="284574" y="272306"/>
              <a:ext cx="647106" cy="647107"/>
            </a:xfrm>
            <a:custGeom>
              <a:rect l="0" t="0" r="0" b="0"/>
              <a:pathLst>
                <a:path w="1019" h="1019">
                  <a:moveTo>
                    <a:pt x="965" y="285"/>
                  </a:moveTo>
                  <a:lnTo>
                    <a:pt x="647" y="603"/>
                  </a:lnTo>
                  <a:lnTo>
                    <a:pt x="1009" y="603"/>
                  </a:lnTo>
                  <a:lnTo>
                    <a:pt x="1009" y="603"/>
                  </a:lnTo>
                  <a:cubicBezTo>
                    <a:pt x="1015" y="572"/>
                    <a:pt x="1019" y="541"/>
                    <a:pt x="1019" y="509"/>
                  </a:cubicBezTo>
                  <a:lnTo>
                    <a:pt x="1019" y="509"/>
                  </a:lnTo>
                  <a:cubicBezTo>
                    <a:pt x="1019" y="428"/>
                    <a:pt x="998" y="353"/>
                    <a:pt x="965" y="285"/>
                  </a:cubicBezTo>
                  <a:moveTo>
                    <a:pt x="670" y="485"/>
                  </a:moveTo>
                  <a:lnTo>
                    <a:pt x="931" y="224"/>
                  </a:lnTo>
                  <a:lnTo>
                    <a:pt x="931" y="224"/>
                  </a:lnTo>
                  <a:cubicBezTo>
                    <a:pt x="869" y="132"/>
                    <a:pt x="777" y="64"/>
                    <a:pt x="670" y="28"/>
                  </a:cubicBezTo>
                  <a:lnTo>
                    <a:pt x="670" y="28"/>
                  </a:lnTo>
                  <a:lnTo>
                    <a:pt x="670" y="485"/>
                  </a:lnTo>
                  <a:close/>
                  <a:moveTo>
                    <a:pt x="533" y="670"/>
                  </a:moveTo>
                  <a:lnTo>
                    <a:pt x="794" y="931"/>
                  </a:lnTo>
                  <a:lnTo>
                    <a:pt x="794" y="931"/>
                  </a:lnTo>
                  <a:cubicBezTo>
                    <a:pt x="886" y="869"/>
                    <a:pt x="954" y="777"/>
                    <a:pt x="990" y="670"/>
                  </a:cubicBezTo>
                  <a:lnTo>
                    <a:pt x="990" y="670"/>
                  </a:lnTo>
                  <a:lnTo>
                    <a:pt x="533" y="670"/>
                  </a:lnTo>
                  <a:close/>
                  <a:moveTo>
                    <a:pt x="603" y="373"/>
                  </a:moveTo>
                  <a:lnTo>
                    <a:pt x="603" y="9"/>
                  </a:lnTo>
                  <a:lnTo>
                    <a:pt x="603" y="9"/>
                  </a:lnTo>
                  <a:cubicBezTo>
                    <a:pt x="572" y="3"/>
                    <a:pt x="541" y="0"/>
                    <a:pt x="509" y="0"/>
                  </a:cubicBezTo>
                  <a:lnTo>
                    <a:pt x="509" y="0"/>
                  </a:lnTo>
                  <a:cubicBezTo>
                    <a:pt x="428" y="0"/>
                    <a:pt x="352" y="20"/>
                    <a:pt x="284" y="54"/>
                  </a:cubicBezTo>
                  <a:lnTo>
                    <a:pt x="284" y="54"/>
                  </a:lnTo>
                  <a:lnTo>
                    <a:pt x="603" y="373"/>
                  </a:lnTo>
                  <a:close/>
                  <a:moveTo>
                    <a:pt x="415" y="648"/>
                  </a:moveTo>
                  <a:lnTo>
                    <a:pt x="415" y="1009"/>
                  </a:lnTo>
                  <a:lnTo>
                    <a:pt x="415" y="1009"/>
                  </a:lnTo>
                  <a:cubicBezTo>
                    <a:pt x="446" y="1015"/>
                    <a:pt x="477" y="1019"/>
                    <a:pt x="509" y="1019"/>
                  </a:cubicBezTo>
                  <a:lnTo>
                    <a:pt x="509" y="1019"/>
                  </a:lnTo>
                  <a:cubicBezTo>
                    <a:pt x="590" y="1019"/>
                    <a:pt x="665" y="998"/>
                    <a:pt x="733" y="965"/>
                  </a:cubicBezTo>
                  <a:lnTo>
                    <a:pt x="733" y="965"/>
                  </a:lnTo>
                  <a:lnTo>
                    <a:pt x="415" y="648"/>
                  </a:lnTo>
                  <a:close/>
                  <a:moveTo>
                    <a:pt x="348" y="534"/>
                  </a:moveTo>
                  <a:lnTo>
                    <a:pt x="87" y="795"/>
                  </a:lnTo>
                  <a:lnTo>
                    <a:pt x="87" y="795"/>
                  </a:lnTo>
                  <a:cubicBezTo>
                    <a:pt x="149" y="886"/>
                    <a:pt x="241" y="954"/>
                    <a:pt x="348" y="990"/>
                  </a:cubicBezTo>
                  <a:lnTo>
                    <a:pt x="348" y="990"/>
                  </a:lnTo>
                  <a:lnTo>
                    <a:pt x="348" y="534"/>
                  </a:lnTo>
                  <a:close/>
                  <a:moveTo>
                    <a:pt x="9" y="415"/>
                  </a:moveTo>
                  <a:cubicBezTo>
                    <a:pt x="3" y="446"/>
                    <a:pt x="0" y="477"/>
                    <a:pt x="0" y="509"/>
                  </a:cubicBezTo>
                  <a:lnTo>
                    <a:pt x="0" y="509"/>
                  </a:lnTo>
                  <a:cubicBezTo>
                    <a:pt x="0" y="590"/>
                    <a:pt x="20" y="665"/>
                    <a:pt x="53" y="733"/>
                  </a:cubicBezTo>
                  <a:lnTo>
                    <a:pt x="53" y="733"/>
                  </a:lnTo>
                  <a:lnTo>
                    <a:pt x="371" y="415"/>
                  </a:lnTo>
                  <a:lnTo>
                    <a:pt x="9" y="415"/>
                  </a:lnTo>
                  <a:lnTo>
                    <a:pt x="9" y="415"/>
                  </a:lnTo>
                  <a:close/>
                  <a:moveTo>
                    <a:pt x="222" y="88"/>
                  </a:moveTo>
                  <a:cubicBezTo>
                    <a:pt x="131" y="150"/>
                    <a:pt x="64" y="242"/>
                    <a:pt x="28" y="348"/>
                  </a:cubicBezTo>
                  <a:lnTo>
                    <a:pt x="28" y="348"/>
                  </a:lnTo>
                  <a:lnTo>
                    <a:pt x="482" y="348"/>
                  </a:lnTo>
                  <a:lnTo>
                    <a:pt x="222" y="8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32" name="path"/>
          <p:cNvSpPr/>
          <p:nvPr/>
        </p:nvSpPr>
        <p:spPr>
          <a:xfrm>
            <a:off x="4231491" y="2456713"/>
            <a:ext cx="1083233" cy="999091"/>
          </a:xfrm>
          <a:custGeom>
            <a:rect l="0" t="0" r="0" b="0"/>
            <a:pathLst>
              <a:path w="1705" h="1573">
                <a:moveTo>
                  <a:pt x="863" y="521"/>
                </a:moveTo>
                <a:lnTo>
                  <a:pt x="724" y="324"/>
                </a:lnTo>
                <a:lnTo>
                  <a:pt x="1428" y="344"/>
                </a:lnTo>
                <a:lnTo>
                  <a:pt x="1210" y="1014"/>
                </a:lnTo>
                <a:lnTo>
                  <a:pt x="1067" y="812"/>
                </a:lnTo>
                <a:lnTo>
                  <a:pt x="1067" y="812"/>
                </a:lnTo>
                <a:cubicBezTo>
                  <a:pt x="738" y="1044"/>
                  <a:pt x="563" y="1285"/>
                  <a:pt x="519" y="1573"/>
                </a:cubicBezTo>
                <a:lnTo>
                  <a:pt x="519" y="1573"/>
                </a:lnTo>
                <a:cubicBezTo>
                  <a:pt x="412" y="1280"/>
                  <a:pt x="436" y="895"/>
                  <a:pt x="863" y="521"/>
                </a:cubicBezTo>
              </a:path>
            </a:pathLst>
          </a:custGeom>
          <a:solidFill>
            <a:srgbClr val="FF6D1B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3" name="path"/>
          <p:cNvSpPr/>
          <p:nvPr/>
        </p:nvSpPr>
        <p:spPr>
          <a:xfrm>
            <a:off x="6768961" y="3904086"/>
            <a:ext cx="582776" cy="582777"/>
          </a:xfrm>
          <a:custGeom>
            <a:rect l="0" t="0" r="0" b="0"/>
            <a:pathLst>
              <a:path w="917" h="917">
                <a:moveTo>
                  <a:pt x="630" y="0"/>
                </a:moveTo>
                <a:cubicBezTo>
                  <a:pt x="472" y="0"/>
                  <a:pt x="344" y="128"/>
                  <a:pt x="344" y="286"/>
                </a:cubicBezTo>
                <a:lnTo>
                  <a:pt x="344" y="286"/>
                </a:lnTo>
                <a:cubicBezTo>
                  <a:pt x="344" y="304"/>
                  <a:pt x="345" y="322"/>
                  <a:pt x="348" y="339"/>
                </a:cubicBezTo>
                <a:lnTo>
                  <a:pt x="348" y="339"/>
                </a:lnTo>
                <a:lnTo>
                  <a:pt x="0" y="688"/>
                </a:lnTo>
                <a:lnTo>
                  <a:pt x="0" y="860"/>
                </a:lnTo>
                <a:lnTo>
                  <a:pt x="0" y="860"/>
                </a:lnTo>
                <a:cubicBezTo>
                  <a:pt x="0" y="892"/>
                  <a:pt x="25" y="917"/>
                  <a:pt x="57" y="917"/>
                </a:cubicBezTo>
                <a:lnTo>
                  <a:pt x="57" y="917"/>
                </a:lnTo>
                <a:lnTo>
                  <a:pt x="114" y="917"/>
                </a:lnTo>
                <a:lnTo>
                  <a:pt x="114" y="860"/>
                </a:lnTo>
                <a:lnTo>
                  <a:pt x="229" y="860"/>
                </a:lnTo>
                <a:lnTo>
                  <a:pt x="229" y="745"/>
                </a:lnTo>
                <a:lnTo>
                  <a:pt x="344" y="745"/>
                </a:lnTo>
                <a:lnTo>
                  <a:pt x="344" y="630"/>
                </a:lnTo>
                <a:lnTo>
                  <a:pt x="458" y="630"/>
                </a:lnTo>
                <a:lnTo>
                  <a:pt x="533" y="556"/>
                </a:lnTo>
                <a:lnTo>
                  <a:pt x="533" y="556"/>
                </a:lnTo>
                <a:cubicBezTo>
                  <a:pt x="563" y="567"/>
                  <a:pt x="596" y="573"/>
                  <a:pt x="630" y="573"/>
                </a:cubicBezTo>
                <a:lnTo>
                  <a:pt x="630" y="573"/>
                </a:lnTo>
                <a:cubicBezTo>
                  <a:pt x="789" y="573"/>
                  <a:pt x="917" y="445"/>
                  <a:pt x="917" y="286"/>
                </a:cubicBezTo>
                <a:lnTo>
                  <a:pt x="917" y="286"/>
                </a:lnTo>
                <a:cubicBezTo>
                  <a:pt x="917" y="128"/>
                  <a:pt x="789" y="0"/>
                  <a:pt x="630" y="0"/>
                </a:cubicBezTo>
                <a:moveTo>
                  <a:pt x="716" y="286"/>
                </a:moveTo>
                <a:cubicBezTo>
                  <a:pt x="669" y="286"/>
                  <a:pt x="630" y="248"/>
                  <a:pt x="630" y="200"/>
                </a:cubicBezTo>
                <a:lnTo>
                  <a:pt x="630" y="200"/>
                </a:lnTo>
                <a:cubicBezTo>
                  <a:pt x="630" y="153"/>
                  <a:pt x="669" y="114"/>
                  <a:pt x="716" y="114"/>
                </a:cubicBezTo>
                <a:lnTo>
                  <a:pt x="716" y="114"/>
                </a:lnTo>
                <a:cubicBezTo>
                  <a:pt x="764" y="114"/>
                  <a:pt x="802" y="153"/>
                  <a:pt x="802" y="200"/>
                </a:cubicBezTo>
                <a:lnTo>
                  <a:pt x="802" y="200"/>
                </a:lnTo>
                <a:cubicBezTo>
                  <a:pt x="802" y="248"/>
                  <a:pt x="764" y="286"/>
                  <a:pt x="716" y="286"/>
                </a:cubicBezTo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4" name="path"/>
          <p:cNvSpPr/>
          <p:nvPr/>
        </p:nvSpPr>
        <p:spPr>
          <a:xfrm>
            <a:off x="4660934" y="3885853"/>
            <a:ext cx="570475" cy="570475"/>
          </a:xfrm>
          <a:custGeom>
            <a:rect l="0" t="0" r="0" b="0"/>
            <a:pathLst>
              <a:path w="898" h="898">
                <a:moveTo>
                  <a:pt x="0" y="269"/>
                </a:moveTo>
                <a:lnTo>
                  <a:pt x="449" y="0"/>
                </a:lnTo>
                <a:lnTo>
                  <a:pt x="898" y="269"/>
                </a:lnTo>
                <a:lnTo>
                  <a:pt x="898" y="359"/>
                </a:lnTo>
                <a:lnTo>
                  <a:pt x="0" y="359"/>
                </a:lnTo>
                <a:lnTo>
                  <a:pt x="0" y="269"/>
                </a:lnTo>
                <a:close/>
                <a:moveTo>
                  <a:pt x="0" y="808"/>
                </a:moveTo>
                <a:lnTo>
                  <a:pt x="898" y="808"/>
                </a:lnTo>
                <a:lnTo>
                  <a:pt x="898" y="898"/>
                </a:lnTo>
                <a:lnTo>
                  <a:pt x="0" y="898"/>
                </a:lnTo>
                <a:lnTo>
                  <a:pt x="0" y="808"/>
                </a:lnTo>
                <a:close/>
                <a:moveTo>
                  <a:pt x="89" y="718"/>
                </a:moveTo>
                <a:lnTo>
                  <a:pt x="808" y="718"/>
                </a:lnTo>
                <a:lnTo>
                  <a:pt x="808" y="808"/>
                </a:lnTo>
                <a:lnTo>
                  <a:pt x="89" y="808"/>
                </a:lnTo>
                <a:lnTo>
                  <a:pt x="89" y="718"/>
                </a:lnTo>
                <a:close/>
                <a:moveTo>
                  <a:pt x="89" y="359"/>
                </a:moveTo>
                <a:lnTo>
                  <a:pt x="269" y="359"/>
                </a:lnTo>
                <a:lnTo>
                  <a:pt x="269" y="718"/>
                </a:lnTo>
                <a:lnTo>
                  <a:pt x="89" y="718"/>
                </a:lnTo>
                <a:lnTo>
                  <a:pt x="89" y="359"/>
                </a:lnTo>
                <a:close/>
                <a:moveTo>
                  <a:pt x="359" y="359"/>
                </a:moveTo>
                <a:lnTo>
                  <a:pt x="539" y="359"/>
                </a:lnTo>
                <a:lnTo>
                  <a:pt x="539" y="718"/>
                </a:lnTo>
                <a:lnTo>
                  <a:pt x="359" y="718"/>
                </a:lnTo>
                <a:lnTo>
                  <a:pt x="359" y="359"/>
                </a:lnTo>
                <a:close/>
                <a:moveTo>
                  <a:pt x="628" y="359"/>
                </a:moveTo>
                <a:lnTo>
                  <a:pt x="808" y="359"/>
                </a:lnTo>
                <a:lnTo>
                  <a:pt x="808" y="718"/>
                </a:lnTo>
                <a:lnTo>
                  <a:pt x="628" y="718"/>
                </a:lnTo>
                <a:lnTo>
                  <a:pt x="628" y="35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5" name="picture 33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336" name="textbox 336"/>
          <p:cNvSpPr/>
          <p:nvPr/>
        </p:nvSpPr>
        <p:spPr>
          <a:xfrm>
            <a:off x="3801875" y="1237297"/>
            <a:ext cx="4592954" cy="2691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08"/>
              </a:lnSpc>
            </a:pPr>
            <a:endParaRPr lang="Arial" altLang="Arial" sz="100"/>
          </a:p>
          <a:p>
            <a:pPr marL="1800811" algn="l" rtl="0" eaLnBrk="0">
              <a:lnSpc>
                <a:spcPct val="85000"/>
              </a:lnSpc>
            </a:pPr>
            <a:r>
              <a:rPr sz="7500" spc="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500" spc="7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75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12700" indent="42976" algn="l" rtl="0" eaLnBrk="0">
              <a:lnSpc>
                <a:spcPct val="123000"/>
              </a:lnSpc>
            </a:pPr>
            <a:r>
              <a:rPr sz="36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申论评选标准和评分</a:t>
            </a:r>
            <a:r>
              <a:rPr sz="36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</a:t>
            </a:r>
            <a:r>
              <a:rPr sz="3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则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https://d.book118.com/726105031124010100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2024-09-24T14:52:28.582</cp:lastPrinted>
  <dcterms:created xsi:type="dcterms:W3CDTF">2024-09-24T06:52:28Z</dcterms:created>
  <dcterms:modified xsi:type="dcterms:W3CDTF">2024-09-24T06:52:30Z</dcterms:modified>
</cp:coreProperties>
</file>