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9220200" cy="518795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18537-FE77-4774-B51C-7F3078D93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1659D-9BE3-43A3-91CF-5230AD212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6F663-2617-4CD1-B24F-AA5CBC368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79FC0-1D3A-4D53-A20D-29E17022D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33E8E-33DA-4278-ABAA-7E4A36F49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35E62E-5FC6-4E7C-84F6-5CE2A6270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0BE61-01AF-4A31-84E0-2842686BE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54C95-AC21-4F85-86B4-F8B43FDEA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7EA1F-2CA1-4530-A17F-BED2DBC4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BC5F3-687F-47F5-9596-D52F2B5BC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EFA30-0613-45DE-B96B-756528398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k object 21"/>
          <p:cNvSpPr/>
          <p:nvPr/>
        </p:nvSpPr>
        <p:spPr>
          <a:xfrm>
            <a:off x="0" y="0"/>
            <a:ext cx="439420" cy="5187950"/>
          </a:xfrm>
          <a:custGeom>
            <a:rect l="l" t="t" r="r" b="b"/>
            <a:pathLst>
              <a:path w="439420" h="5187950">
                <a:moveTo>
                  <a:pt x="0" y="5187696"/>
                </a:moveTo>
                <a:lnTo>
                  <a:pt x="438912" y="5187696"/>
                </a:lnTo>
                <a:lnTo>
                  <a:pt x="438912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k object 22"/>
          <p:cNvSpPr/>
          <p:nvPr/>
        </p:nvSpPr>
        <p:spPr>
          <a:xfrm>
            <a:off x="437387" y="0"/>
            <a:ext cx="8782812" cy="5187693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bk object 23"/>
          <p:cNvSpPr/>
          <p:nvPr/>
        </p:nvSpPr>
        <p:spPr>
          <a:xfrm>
            <a:off x="437387" y="0"/>
            <a:ext cx="8783320" cy="5187950"/>
          </a:xfrm>
          <a:custGeom>
            <a:rect l="l" t="t" r="r" b="b"/>
            <a:pathLst>
              <a:path w="8783320" h="5187950">
                <a:moveTo>
                  <a:pt x="0" y="5187696"/>
                </a:moveTo>
                <a:lnTo>
                  <a:pt x="8782812" y="5187696"/>
                </a:lnTo>
                <a:lnTo>
                  <a:pt x="8782812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000000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778254" y="2070049"/>
            <a:ext cx="5663691" cy="8489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83030" y="2905252"/>
            <a:ext cx="6454140" cy="129698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rgbClr val="9644FF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61010" y="1193228"/>
            <a:ext cx="4010787" cy="342404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48403" y="1193228"/>
            <a:ext cx="4010787" cy="342404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8784463" y="278883"/>
            <a:ext cx="38735" cy="19050"/>
          </a:xfrm>
          <a:custGeom>
            <a:rect l="l" t="t" r="r" b="b"/>
            <a:pathLst>
              <a:path w="38734" h="19050">
                <a:moveTo>
                  <a:pt x="0" y="0"/>
                </a:moveTo>
                <a:lnTo>
                  <a:pt x="38123" y="0"/>
                </a:lnTo>
                <a:lnTo>
                  <a:pt x="3812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8715313" y="278883"/>
            <a:ext cx="69215" cy="19050"/>
          </a:xfrm>
          <a:custGeom>
            <a:rect l="l" t="t" r="r" b="b"/>
            <a:pathLst>
              <a:path w="69215" h="19050">
                <a:moveTo>
                  <a:pt x="0" y="0"/>
                </a:moveTo>
                <a:lnTo>
                  <a:pt x="69150" y="0"/>
                </a:lnTo>
                <a:lnTo>
                  <a:pt x="69150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8715313" y="311933"/>
            <a:ext cx="19050" cy="40005"/>
          </a:xfrm>
          <a:custGeom>
            <a:rect l="l" t="t" r="r" b="b"/>
            <a:pathLst>
              <a:path w="19050" h="40004">
                <a:moveTo>
                  <a:pt x="19043" y="0"/>
                </a:moveTo>
                <a:lnTo>
                  <a:pt x="0" y="0"/>
                </a:lnTo>
                <a:lnTo>
                  <a:pt x="0" y="39621"/>
                </a:lnTo>
                <a:lnTo>
                  <a:pt x="19043" y="33529"/>
                </a:lnTo>
                <a:lnTo>
                  <a:pt x="190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k object 20"/>
          <p:cNvSpPr/>
          <p:nvPr/>
        </p:nvSpPr>
        <p:spPr>
          <a:xfrm>
            <a:off x="8822551" y="311934"/>
            <a:ext cx="17145" cy="5715"/>
          </a:xfrm>
          <a:custGeom>
            <a:rect l="l" t="t" r="r" b="b"/>
            <a:pathLst>
              <a:path w="17145" h="5714">
                <a:moveTo>
                  <a:pt x="16618" y="0"/>
                </a:moveTo>
                <a:lnTo>
                  <a:pt x="0" y="0"/>
                </a:lnTo>
                <a:lnTo>
                  <a:pt x="0" y="5316"/>
                </a:lnTo>
                <a:lnTo>
                  <a:pt x="166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k object 21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k object 22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k object 23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k object 24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bk object 25"/>
          <p:cNvSpPr/>
          <p:nvPr/>
        </p:nvSpPr>
        <p:spPr>
          <a:xfrm>
            <a:off x="8822550" y="278884"/>
            <a:ext cx="19050" cy="19050"/>
          </a:xfrm>
          <a:custGeom>
            <a:rect l="l" t="t" r="r" b="b"/>
            <a:pathLst>
              <a:path w="19050" h="19050">
                <a:moveTo>
                  <a:pt x="0" y="0"/>
                </a:moveTo>
                <a:lnTo>
                  <a:pt x="19043" y="0"/>
                </a:lnTo>
                <a:lnTo>
                  <a:pt x="1904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31390" y="2034616"/>
            <a:ext cx="4757419" cy="5746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01395" y="1042263"/>
            <a:ext cx="8217408" cy="36004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rgbClr val="9644FF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34868" y="4824793"/>
            <a:ext cx="2950464" cy="2593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61010" y="4824793"/>
            <a:ext cx="2120646" cy="2593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638544" y="4824793"/>
            <a:ext cx="2120646" cy="2593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hyperlink" Target="https://www.baogaoting.com/" TargetMode="External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png" /><Relationship Id="rId6" Type="http://schemas.openxmlformats.org/officeDocument/2006/relationships/image" Target="../media/image30.png" /><Relationship Id="rId7" Type="http://schemas.openxmlformats.org/officeDocument/2006/relationships/image" Target="../media/image20.png" /><Relationship Id="rId8" Type="http://schemas.openxmlformats.org/officeDocument/2006/relationships/image" Target="../media/image3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Relationship Id="rId3" Type="http://schemas.openxmlformats.org/officeDocument/2006/relationships/image" Target="../media/image33.png" /><Relationship Id="rId4" Type="http://schemas.openxmlformats.org/officeDocument/2006/relationships/image" Target="../media/image3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43.png" /><Relationship Id="rId11" Type="http://schemas.openxmlformats.org/officeDocument/2006/relationships/image" Target="../media/image44.png" /><Relationship Id="rId12" Type="http://schemas.openxmlformats.org/officeDocument/2006/relationships/image" Target="../media/image45.png" /><Relationship Id="rId13" Type="http://schemas.openxmlformats.org/officeDocument/2006/relationships/image" Target="../media/image25.png" /><Relationship Id="rId14" Type="http://schemas.openxmlformats.org/officeDocument/2006/relationships/image" Target="../media/image46.png" /><Relationship Id="rId2" Type="http://schemas.openxmlformats.org/officeDocument/2006/relationships/image" Target="../media/image35.png" /><Relationship Id="rId3" Type="http://schemas.openxmlformats.org/officeDocument/2006/relationships/image" Target="../media/image36.png" /><Relationship Id="rId4" Type="http://schemas.openxmlformats.org/officeDocument/2006/relationships/image" Target="../media/image37.png" /><Relationship Id="rId5" Type="http://schemas.openxmlformats.org/officeDocument/2006/relationships/image" Target="../media/image38.png" /><Relationship Id="rId6" Type="http://schemas.openxmlformats.org/officeDocument/2006/relationships/image" Target="../media/image39.png" /><Relationship Id="rId7" Type="http://schemas.openxmlformats.org/officeDocument/2006/relationships/image" Target="../media/image40.png" /><Relationship Id="rId8" Type="http://schemas.openxmlformats.org/officeDocument/2006/relationships/image" Target="../media/image41.png" /><Relationship Id="rId9" Type="http://schemas.openxmlformats.org/officeDocument/2006/relationships/image" Target="../media/image4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55.png" /><Relationship Id="rId11" Type="http://schemas.openxmlformats.org/officeDocument/2006/relationships/image" Target="../media/image56.png" /><Relationship Id="rId12" Type="http://schemas.openxmlformats.org/officeDocument/2006/relationships/image" Target="../media/image57.png" /><Relationship Id="rId13" Type="http://schemas.openxmlformats.org/officeDocument/2006/relationships/image" Target="../media/image46.png" /><Relationship Id="rId14" Type="http://schemas.openxmlformats.org/officeDocument/2006/relationships/image" Target="../media/image25.png" /><Relationship Id="rId2" Type="http://schemas.openxmlformats.org/officeDocument/2006/relationships/image" Target="../media/image47.png" /><Relationship Id="rId3" Type="http://schemas.openxmlformats.org/officeDocument/2006/relationships/image" Target="../media/image48.png" /><Relationship Id="rId4" Type="http://schemas.openxmlformats.org/officeDocument/2006/relationships/image" Target="../media/image49.png" /><Relationship Id="rId5" Type="http://schemas.openxmlformats.org/officeDocument/2006/relationships/image" Target="../media/image50.png" /><Relationship Id="rId6" Type="http://schemas.openxmlformats.org/officeDocument/2006/relationships/image" Target="../media/image51.png" /><Relationship Id="rId7" Type="http://schemas.openxmlformats.org/officeDocument/2006/relationships/image" Target="../media/image52.png" /><Relationship Id="rId8" Type="http://schemas.openxmlformats.org/officeDocument/2006/relationships/image" Target="../media/image53.png" /><Relationship Id="rId9" Type="http://schemas.openxmlformats.org/officeDocument/2006/relationships/image" Target="../media/image5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66.png" /><Relationship Id="rId11" Type="http://schemas.openxmlformats.org/officeDocument/2006/relationships/image" Target="../media/image67.png" /><Relationship Id="rId12" Type="http://schemas.openxmlformats.org/officeDocument/2006/relationships/image" Target="../media/image20.png" /><Relationship Id="rId2" Type="http://schemas.openxmlformats.org/officeDocument/2006/relationships/image" Target="../media/image58.png" /><Relationship Id="rId3" Type="http://schemas.openxmlformats.org/officeDocument/2006/relationships/image" Target="../media/image59.png" /><Relationship Id="rId4" Type="http://schemas.openxmlformats.org/officeDocument/2006/relationships/image" Target="../media/image60.png" /><Relationship Id="rId5" Type="http://schemas.openxmlformats.org/officeDocument/2006/relationships/image" Target="../media/image61.png" /><Relationship Id="rId6" Type="http://schemas.openxmlformats.org/officeDocument/2006/relationships/image" Target="../media/image62.png" /><Relationship Id="rId7" Type="http://schemas.openxmlformats.org/officeDocument/2006/relationships/image" Target="../media/image63.png" /><Relationship Id="rId8" Type="http://schemas.openxmlformats.org/officeDocument/2006/relationships/image" Target="../media/image64.png" /><Relationship Id="rId9" Type="http://schemas.openxmlformats.org/officeDocument/2006/relationships/image" Target="../media/image6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Relationship Id="rId3" Type="http://schemas.openxmlformats.org/officeDocument/2006/relationships/image" Target="../media/image4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png" /><Relationship Id="rId3" Type="http://schemas.openxmlformats.org/officeDocument/2006/relationships/image" Target="../media/image31.png" /><Relationship Id="rId4" Type="http://schemas.openxmlformats.org/officeDocument/2006/relationships/image" Target="../media/image2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77.png" /><Relationship Id="rId11" Type="http://schemas.openxmlformats.org/officeDocument/2006/relationships/image" Target="../media/image78.png" /><Relationship Id="rId12" Type="http://schemas.openxmlformats.org/officeDocument/2006/relationships/image" Target="../media/image79.png" /><Relationship Id="rId13" Type="http://schemas.openxmlformats.org/officeDocument/2006/relationships/image" Target="../media/image80.png" /><Relationship Id="rId14" Type="http://schemas.openxmlformats.org/officeDocument/2006/relationships/image" Target="../media/image81.png" /><Relationship Id="rId15" Type="http://schemas.openxmlformats.org/officeDocument/2006/relationships/image" Target="../media/image82.png" /><Relationship Id="rId16" Type="http://schemas.openxmlformats.org/officeDocument/2006/relationships/image" Target="../media/image83.png" /><Relationship Id="rId17" Type="http://schemas.openxmlformats.org/officeDocument/2006/relationships/image" Target="../media/image84.png" /><Relationship Id="rId18" Type="http://schemas.openxmlformats.org/officeDocument/2006/relationships/image" Target="../media/image20.png" /><Relationship Id="rId2" Type="http://schemas.openxmlformats.org/officeDocument/2006/relationships/image" Target="../media/image69.png" /><Relationship Id="rId3" Type="http://schemas.openxmlformats.org/officeDocument/2006/relationships/image" Target="../media/image70.png" /><Relationship Id="rId4" Type="http://schemas.openxmlformats.org/officeDocument/2006/relationships/image" Target="../media/image71.png" /><Relationship Id="rId5" Type="http://schemas.openxmlformats.org/officeDocument/2006/relationships/image" Target="../media/image72.png" /><Relationship Id="rId6" Type="http://schemas.openxmlformats.org/officeDocument/2006/relationships/image" Target="../media/image73.png" /><Relationship Id="rId7" Type="http://schemas.openxmlformats.org/officeDocument/2006/relationships/image" Target="../media/image74.png" /><Relationship Id="rId8" Type="http://schemas.openxmlformats.org/officeDocument/2006/relationships/image" Target="../media/image75.png" /><Relationship Id="rId9" Type="http://schemas.openxmlformats.org/officeDocument/2006/relationships/image" Target="../media/image7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5.png" /><Relationship Id="rId3" Type="http://schemas.openxmlformats.org/officeDocument/2006/relationships/image" Target="../media/image25.png" /><Relationship Id="rId4" Type="http://schemas.openxmlformats.org/officeDocument/2006/relationships/image" Target="../media/image3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94.png" /><Relationship Id="rId11" Type="http://schemas.openxmlformats.org/officeDocument/2006/relationships/image" Target="../media/image95.png" /><Relationship Id="rId12" Type="http://schemas.openxmlformats.org/officeDocument/2006/relationships/image" Target="../media/image96.png" /><Relationship Id="rId13" Type="http://schemas.openxmlformats.org/officeDocument/2006/relationships/image" Target="../media/image97.png" /><Relationship Id="rId14" Type="http://schemas.openxmlformats.org/officeDocument/2006/relationships/image" Target="../media/image98.png" /><Relationship Id="rId15" Type="http://schemas.openxmlformats.org/officeDocument/2006/relationships/image" Target="../media/image99.png" /><Relationship Id="rId16" Type="http://schemas.openxmlformats.org/officeDocument/2006/relationships/image" Target="../media/image100.png" /><Relationship Id="rId17" Type="http://schemas.openxmlformats.org/officeDocument/2006/relationships/image" Target="../media/image101.png" /><Relationship Id="rId18" Type="http://schemas.openxmlformats.org/officeDocument/2006/relationships/image" Target="../media/image31.png" /><Relationship Id="rId2" Type="http://schemas.openxmlformats.org/officeDocument/2006/relationships/image" Target="../media/image86.png" /><Relationship Id="rId3" Type="http://schemas.openxmlformats.org/officeDocument/2006/relationships/image" Target="../media/image87.png" /><Relationship Id="rId4" Type="http://schemas.openxmlformats.org/officeDocument/2006/relationships/image" Target="../media/image88.png" /><Relationship Id="rId5" Type="http://schemas.openxmlformats.org/officeDocument/2006/relationships/image" Target="../media/image89.png" /><Relationship Id="rId6" Type="http://schemas.openxmlformats.org/officeDocument/2006/relationships/image" Target="../media/image90.png" /><Relationship Id="rId7" Type="http://schemas.openxmlformats.org/officeDocument/2006/relationships/image" Target="../media/image91.png" /><Relationship Id="rId8" Type="http://schemas.openxmlformats.org/officeDocument/2006/relationships/image" Target="../media/image92.png" /><Relationship Id="rId9" Type="http://schemas.openxmlformats.org/officeDocument/2006/relationships/image" Target="../media/image9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2.png" /><Relationship Id="rId3" Type="http://schemas.openxmlformats.org/officeDocument/2006/relationships/image" Target="../media/image31.png" /><Relationship Id="rId4" Type="http://schemas.openxmlformats.org/officeDocument/2006/relationships/image" Target="../media/image103.png" /><Relationship Id="rId5" Type="http://schemas.openxmlformats.org/officeDocument/2006/relationships/image" Target="../media/image104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13.png" /><Relationship Id="rId11" Type="http://schemas.openxmlformats.org/officeDocument/2006/relationships/image" Target="../media/image114.png" /><Relationship Id="rId12" Type="http://schemas.openxmlformats.org/officeDocument/2006/relationships/image" Target="../media/image115.png" /><Relationship Id="rId13" Type="http://schemas.openxmlformats.org/officeDocument/2006/relationships/image" Target="../media/image116.png" /><Relationship Id="rId14" Type="http://schemas.openxmlformats.org/officeDocument/2006/relationships/image" Target="../media/image117.png" /><Relationship Id="rId15" Type="http://schemas.openxmlformats.org/officeDocument/2006/relationships/image" Target="../media/image118.png" /><Relationship Id="rId16" Type="http://schemas.openxmlformats.org/officeDocument/2006/relationships/image" Target="../media/image119.png" /><Relationship Id="rId17" Type="http://schemas.openxmlformats.org/officeDocument/2006/relationships/image" Target="../media/image120.png" /><Relationship Id="rId18" Type="http://schemas.openxmlformats.org/officeDocument/2006/relationships/image" Target="../media/image121.png" /><Relationship Id="rId19" Type="http://schemas.openxmlformats.org/officeDocument/2006/relationships/image" Target="../media/image122.png" /><Relationship Id="rId2" Type="http://schemas.openxmlformats.org/officeDocument/2006/relationships/image" Target="../media/image105.png" /><Relationship Id="rId20" Type="http://schemas.openxmlformats.org/officeDocument/2006/relationships/image" Target="../media/image123.png" /><Relationship Id="rId21" Type="http://schemas.openxmlformats.org/officeDocument/2006/relationships/image" Target="../media/image124.png" /><Relationship Id="rId22" Type="http://schemas.openxmlformats.org/officeDocument/2006/relationships/image" Target="../media/image125.png" /><Relationship Id="rId23" Type="http://schemas.openxmlformats.org/officeDocument/2006/relationships/image" Target="../media/image20.png" /><Relationship Id="rId24" Type="http://schemas.openxmlformats.org/officeDocument/2006/relationships/image" Target="../media/image126.png" /><Relationship Id="rId25" Type="http://schemas.openxmlformats.org/officeDocument/2006/relationships/image" Target="../media/image127.png" /><Relationship Id="rId3" Type="http://schemas.openxmlformats.org/officeDocument/2006/relationships/image" Target="../media/image106.png" /><Relationship Id="rId4" Type="http://schemas.openxmlformats.org/officeDocument/2006/relationships/image" Target="../media/image107.png" /><Relationship Id="rId5" Type="http://schemas.openxmlformats.org/officeDocument/2006/relationships/image" Target="../media/image108.png" /><Relationship Id="rId6" Type="http://schemas.openxmlformats.org/officeDocument/2006/relationships/image" Target="../media/image109.png" /><Relationship Id="rId7" Type="http://schemas.openxmlformats.org/officeDocument/2006/relationships/image" Target="../media/image110.png" /><Relationship Id="rId8" Type="http://schemas.openxmlformats.org/officeDocument/2006/relationships/image" Target="../media/image111.png" /><Relationship Id="rId9" Type="http://schemas.openxmlformats.org/officeDocument/2006/relationships/image" Target="../media/image11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8.png" /><Relationship Id="rId3" Type="http://schemas.openxmlformats.org/officeDocument/2006/relationships/image" Target="../media/image129.png" /><Relationship Id="rId4" Type="http://schemas.openxmlformats.org/officeDocument/2006/relationships/image" Target="../media/image130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png" /><Relationship Id="rId3" Type="http://schemas.openxmlformats.org/officeDocument/2006/relationships/image" Target="../media/image25.png" /><Relationship Id="rId4" Type="http://schemas.openxmlformats.org/officeDocument/2006/relationships/image" Target="../media/image132.png" /><Relationship Id="rId5" Type="http://schemas.openxmlformats.org/officeDocument/2006/relationships/image" Target="../media/image46.png" /><Relationship Id="rId6" Type="http://schemas.openxmlformats.org/officeDocument/2006/relationships/image" Target="../media/image133.png" /><Relationship Id="rId7" Type="http://schemas.openxmlformats.org/officeDocument/2006/relationships/image" Target="../media/image134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43.png" /><Relationship Id="rId11" Type="http://schemas.openxmlformats.org/officeDocument/2006/relationships/image" Target="../media/image144.png" /><Relationship Id="rId12" Type="http://schemas.openxmlformats.org/officeDocument/2006/relationships/image" Target="../media/image145.png" /><Relationship Id="rId13" Type="http://schemas.openxmlformats.org/officeDocument/2006/relationships/image" Target="../media/image146.png" /><Relationship Id="rId14" Type="http://schemas.openxmlformats.org/officeDocument/2006/relationships/image" Target="../media/image147.png" /><Relationship Id="rId15" Type="http://schemas.openxmlformats.org/officeDocument/2006/relationships/image" Target="../media/image148.png" /><Relationship Id="rId16" Type="http://schemas.openxmlformats.org/officeDocument/2006/relationships/image" Target="../media/image149.png" /><Relationship Id="rId17" Type="http://schemas.openxmlformats.org/officeDocument/2006/relationships/image" Target="../media/image150.png" /><Relationship Id="rId18" Type="http://schemas.openxmlformats.org/officeDocument/2006/relationships/image" Target="../media/image151.png" /><Relationship Id="rId19" Type="http://schemas.openxmlformats.org/officeDocument/2006/relationships/image" Target="../media/image152.png" /><Relationship Id="rId2" Type="http://schemas.openxmlformats.org/officeDocument/2006/relationships/image" Target="../media/image135.png" /><Relationship Id="rId20" Type="http://schemas.openxmlformats.org/officeDocument/2006/relationships/image" Target="../media/image153.png" /><Relationship Id="rId21" Type="http://schemas.openxmlformats.org/officeDocument/2006/relationships/image" Target="../media/image154.png" /><Relationship Id="rId22" Type="http://schemas.openxmlformats.org/officeDocument/2006/relationships/image" Target="../media/image25.png" /><Relationship Id="rId3" Type="http://schemas.openxmlformats.org/officeDocument/2006/relationships/image" Target="../media/image136.png" /><Relationship Id="rId4" Type="http://schemas.openxmlformats.org/officeDocument/2006/relationships/image" Target="../media/image137.png" /><Relationship Id="rId5" Type="http://schemas.openxmlformats.org/officeDocument/2006/relationships/image" Target="../media/image138.png" /><Relationship Id="rId6" Type="http://schemas.openxmlformats.org/officeDocument/2006/relationships/image" Target="../media/image139.png" /><Relationship Id="rId7" Type="http://schemas.openxmlformats.org/officeDocument/2006/relationships/image" Target="../media/image140.png" /><Relationship Id="rId8" Type="http://schemas.openxmlformats.org/officeDocument/2006/relationships/image" Target="../media/image141.png" /><Relationship Id="rId9" Type="http://schemas.openxmlformats.org/officeDocument/2006/relationships/image" Target="../media/image14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5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2022001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2900" y="4879848"/>
            <a:ext cx="748284" cy="1645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674876" y="0"/>
            <a:ext cx="7545324" cy="518769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510283" y="0"/>
            <a:ext cx="7710170" cy="5187950"/>
          </a:xfrm>
          <a:custGeom>
            <a:rect l="l" t="t" r="r" b="b"/>
            <a:pathLst>
              <a:path w="7710170" h="5187950">
                <a:moveTo>
                  <a:pt x="0" y="5187696"/>
                </a:moveTo>
                <a:lnTo>
                  <a:pt x="7709916" y="5187696"/>
                </a:lnTo>
                <a:lnTo>
                  <a:pt x="7709916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0D0D0D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0" y="0"/>
            <a:ext cx="1510665" cy="5187950"/>
          </a:xfrm>
          <a:custGeom>
            <a:rect l="l" t="t" r="r" b="b"/>
            <a:pathLst>
              <a:path w="1510665" h="5187950">
                <a:moveTo>
                  <a:pt x="0" y="5187696"/>
                </a:moveTo>
                <a:lnTo>
                  <a:pt x="1510284" y="5187696"/>
                </a:lnTo>
                <a:lnTo>
                  <a:pt x="1510284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643040" y="1021615"/>
            <a:ext cx="217170" cy="59690"/>
          </a:xfrm>
          <a:custGeom>
            <a:rect l="l" t="t" r="r" b="b"/>
            <a:pathLst>
              <a:path w="217169" h="59690">
                <a:moveTo>
                  <a:pt x="37419" y="0"/>
                </a:moveTo>
                <a:lnTo>
                  <a:pt x="0" y="0"/>
                </a:lnTo>
                <a:lnTo>
                  <a:pt x="4748" y="23133"/>
                </a:lnTo>
                <a:lnTo>
                  <a:pt x="17601" y="42022"/>
                </a:lnTo>
                <a:lnTo>
                  <a:pt x="36640" y="54763"/>
                </a:lnTo>
                <a:lnTo>
                  <a:pt x="59946" y="59451"/>
                </a:lnTo>
                <a:lnTo>
                  <a:pt x="217171" y="59452"/>
                </a:lnTo>
                <a:lnTo>
                  <a:pt x="217171" y="22365"/>
                </a:lnTo>
                <a:lnTo>
                  <a:pt x="59946" y="22365"/>
                </a:lnTo>
                <a:lnTo>
                  <a:pt x="51188" y="20590"/>
                </a:lnTo>
                <a:lnTo>
                  <a:pt x="44035" y="15795"/>
                </a:lnTo>
                <a:lnTo>
                  <a:pt x="39205" y="8694"/>
                </a:lnTo>
                <a:lnTo>
                  <a:pt x="3741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667060" y="1101440"/>
            <a:ext cx="193675" cy="257175"/>
          </a:xfrm>
          <a:custGeom>
            <a:rect l="l" t="t" r="r" b="b"/>
            <a:pathLst>
              <a:path w="193675" h="257175">
                <a:moveTo>
                  <a:pt x="146972" y="0"/>
                </a:moveTo>
                <a:lnTo>
                  <a:pt x="0" y="0"/>
                </a:lnTo>
                <a:lnTo>
                  <a:pt x="0" y="183815"/>
                </a:lnTo>
                <a:lnTo>
                  <a:pt x="3632" y="201675"/>
                </a:lnTo>
                <a:lnTo>
                  <a:pt x="13538" y="216260"/>
                </a:lnTo>
                <a:lnTo>
                  <a:pt x="28230" y="226094"/>
                </a:lnTo>
                <a:lnTo>
                  <a:pt x="46222" y="229701"/>
                </a:lnTo>
                <a:lnTo>
                  <a:pt x="155841" y="229701"/>
                </a:lnTo>
                <a:lnTo>
                  <a:pt x="155841" y="256630"/>
                </a:lnTo>
                <a:lnTo>
                  <a:pt x="191205" y="240011"/>
                </a:lnTo>
                <a:lnTo>
                  <a:pt x="193260" y="229701"/>
                </a:lnTo>
                <a:lnTo>
                  <a:pt x="193260" y="192555"/>
                </a:lnTo>
                <a:lnTo>
                  <a:pt x="45292" y="192555"/>
                </a:lnTo>
                <a:lnTo>
                  <a:pt x="37354" y="184669"/>
                </a:lnTo>
                <a:lnTo>
                  <a:pt x="37354" y="132910"/>
                </a:lnTo>
                <a:lnTo>
                  <a:pt x="193260" y="132910"/>
                </a:lnTo>
                <a:lnTo>
                  <a:pt x="193260" y="95631"/>
                </a:lnTo>
                <a:lnTo>
                  <a:pt x="37354" y="95630"/>
                </a:lnTo>
                <a:lnTo>
                  <a:pt x="37354" y="37145"/>
                </a:lnTo>
                <a:lnTo>
                  <a:pt x="191475" y="37145"/>
                </a:lnTo>
                <a:lnTo>
                  <a:pt x="189563" y="27920"/>
                </a:lnTo>
                <a:lnTo>
                  <a:pt x="179626" y="13369"/>
                </a:lnTo>
                <a:lnTo>
                  <a:pt x="164934" y="3573"/>
                </a:lnTo>
                <a:lnTo>
                  <a:pt x="146972" y="0"/>
                </a:lnTo>
                <a:close/>
              </a:path>
              <a:path w="193675" h="257175">
                <a:moveTo>
                  <a:pt x="193260" y="132910"/>
                </a:moveTo>
                <a:lnTo>
                  <a:pt x="155732" y="132910"/>
                </a:lnTo>
                <a:lnTo>
                  <a:pt x="155732" y="192555"/>
                </a:lnTo>
                <a:lnTo>
                  <a:pt x="193260" y="192555"/>
                </a:lnTo>
                <a:lnTo>
                  <a:pt x="193260" y="132910"/>
                </a:lnTo>
                <a:close/>
              </a:path>
              <a:path w="193675" h="257175">
                <a:moveTo>
                  <a:pt x="115290" y="132910"/>
                </a:moveTo>
                <a:lnTo>
                  <a:pt x="77877" y="132910"/>
                </a:lnTo>
                <a:lnTo>
                  <a:pt x="77877" y="172117"/>
                </a:lnTo>
                <a:lnTo>
                  <a:pt x="115290" y="172117"/>
                </a:lnTo>
                <a:lnTo>
                  <a:pt x="115290" y="132910"/>
                </a:lnTo>
                <a:close/>
              </a:path>
              <a:path w="193675" h="257175">
                <a:moveTo>
                  <a:pt x="115290" y="56429"/>
                </a:moveTo>
                <a:lnTo>
                  <a:pt x="77877" y="56429"/>
                </a:lnTo>
                <a:lnTo>
                  <a:pt x="77877" y="95630"/>
                </a:lnTo>
                <a:lnTo>
                  <a:pt x="115290" y="95631"/>
                </a:lnTo>
                <a:lnTo>
                  <a:pt x="115290" y="56429"/>
                </a:lnTo>
                <a:close/>
              </a:path>
              <a:path w="193675" h="257175">
                <a:moveTo>
                  <a:pt x="191475" y="37145"/>
                </a:moveTo>
                <a:lnTo>
                  <a:pt x="151785" y="37145"/>
                </a:lnTo>
                <a:lnTo>
                  <a:pt x="155678" y="40983"/>
                </a:lnTo>
                <a:lnTo>
                  <a:pt x="155732" y="95631"/>
                </a:lnTo>
                <a:lnTo>
                  <a:pt x="193260" y="95631"/>
                </a:lnTo>
                <a:lnTo>
                  <a:pt x="193260" y="45756"/>
                </a:lnTo>
                <a:lnTo>
                  <a:pt x="191475" y="3714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573258" y="1040512"/>
            <a:ext cx="68490" cy="15482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573258" y="1232746"/>
            <a:ext cx="68489" cy="125131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249065" y="1021550"/>
            <a:ext cx="274320" cy="336550"/>
          </a:xfrm>
          <a:custGeom>
            <a:rect l="l" t="t" r="r" b="b"/>
            <a:pathLst>
              <a:path w="274319" h="336550">
                <a:moveTo>
                  <a:pt x="38841" y="209778"/>
                </a:moveTo>
                <a:lnTo>
                  <a:pt x="0" y="209778"/>
                </a:lnTo>
                <a:lnTo>
                  <a:pt x="13" y="289217"/>
                </a:lnTo>
                <a:lnTo>
                  <a:pt x="3703" y="307367"/>
                </a:lnTo>
                <a:lnTo>
                  <a:pt x="13803" y="322241"/>
                </a:lnTo>
                <a:lnTo>
                  <a:pt x="28783" y="332268"/>
                </a:lnTo>
                <a:lnTo>
                  <a:pt x="47127" y="335945"/>
                </a:lnTo>
                <a:lnTo>
                  <a:pt x="226833" y="335945"/>
                </a:lnTo>
                <a:lnTo>
                  <a:pt x="245181" y="332292"/>
                </a:lnTo>
                <a:lnTo>
                  <a:pt x="260174" y="322285"/>
                </a:lnTo>
                <a:lnTo>
                  <a:pt x="270294" y="307426"/>
                </a:lnTo>
                <a:lnTo>
                  <a:pt x="272311" y="297576"/>
                </a:lnTo>
                <a:lnTo>
                  <a:pt x="59426" y="297576"/>
                </a:lnTo>
                <a:lnTo>
                  <a:pt x="51413" y="295969"/>
                </a:lnTo>
                <a:lnTo>
                  <a:pt x="44870" y="291589"/>
                </a:lnTo>
                <a:lnTo>
                  <a:pt x="40458" y="285092"/>
                </a:lnTo>
                <a:lnTo>
                  <a:pt x="38841" y="277138"/>
                </a:lnTo>
                <a:lnTo>
                  <a:pt x="38841" y="209778"/>
                </a:lnTo>
                <a:close/>
              </a:path>
              <a:path w="274319" h="336550">
                <a:moveTo>
                  <a:pt x="156532" y="170125"/>
                </a:moveTo>
                <a:lnTo>
                  <a:pt x="117691" y="170125"/>
                </a:lnTo>
                <a:lnTo>
                  <a:pt x="117691" y="297576"/>
                </a:lnTo>
                <a:lnTo>
                  <a:pt x="156532" y="297576"/>
                </a:lnTo>
                <a:lnTo>
                  <a:pt x="156532" y="170125"/>
                </a:lnTo>
                <a:close/>
              </a:path>
              <a:path w="274319" h="336550">
                <a:moveTo>
                  <a:pt x="274024" y="209778"/>
                </a:moveTo>
                <a:lnTo>
                  <a:pt x="235182" y="209778"/>
                </a:lnTo>
                <a:lnTo>
                  <a:pt x="235377" y="277138"/>
                </a:lnTo>
                <a:lnTo>
                  <a:pt x="233760" y="285092"/>
                </a:lnTo>
                <a:lnTo>
                  <a:pt x="229348" y="291589"/>
                </a:lnTo>
                <a:lnTo>
                  <a:pt x="222805" y="295969"/>
                </a:lnTo>
                <a:lnTo>
                  <a:pt x="214791" y="297576"/>
                </a:lnTo>
                <a:lnTo>
                  <a:pt x="272311" y="297576"/>
                </a:lnTo>
                <a:lnTo>
                  <a:pt x="274024" y="289217"/>
                </a:lnTo>
                <a:lnTo>
                  <a:pt x="274024" y="209778"/>
                </a:lnTo>
                <a:close/>
              </a:path>
              <a:path w="274319" h="336550">
                <a:moveTo>
                  <a:pt x="46933" y="37021"/>
                </a:moveTo>
                <a:lnTo>
                  <a:pt x="8091" y="37021"/>
                </a:lnTo>
                <a:lnTo>
                  <a:pt x="8091" y="123273"/>
                </a:lnTo>
                <a:lnTo>
                  <a:pt x="11793" y="141494"/>
                </a:lnTo>
                <a:lnTo>
                  <a:pt x="21891" y="156379"/>
                </a:lnTo>
                <a:lnTo>
                  <a:pt x="36870" y="166424"/>
                </a:lnTo>
                <a:lnTo>
                  <a:pt x="55219" y="170125"/>
                </a:lnTo>
                <a:lnTo>
                  <a:pt x="218998" y="170125"/>
                </a:lnTo>
                <a:lnTo>
                  <a:pt x="237345" y="166424"/>
                </a:lnTo>
                <a:lnTo>
                  <a:pt x="252324" y="156379"/>
                </a:lnTo>
                <a:lnTo>
                  <a:pt x="262421" y="141494"/>
                </a:lnTo>
                <a:lnTo>
                  <a:pt x="264413" y="131691"/>
                </a:lnTo>
                <a:lnTo>
                  <a:pt x="67067" y="131691"/>
                </a:lnTo>
                <a:lnTo>
                  <a:pt x="59230" y="130121"/>
                </a:lnTo>
                <a:lnTo>
                  <a:pt x="52831" y="125837"/>
                </a:lnTo>
                <a:lnTo>
                  <a:pt x="48515" y="119484"/>
                </a:lnTo>
                <a:lnTo>
                  <a:pt x="46933" y="111704"/>
                </a:lnTo>
                <a:lnTo>
                  <a:pt x="46933" y="37021"/>
                </a:lnTo>
                <a:close/>
              </a:path>
              <a:path w="274319" h="336550">
                <a:moveTo>
                  <a:pt x="156532" y="0"/>
                </a:moveTo>
                <a:lnTo>
                  <a:pt x="117690" y="0"/>
                </a:lnTo>
                <a:lnTo>
                  <a:pt x="117691" y="131691"/>
                </a:lnTo>
                <a:lnTo>
                  <a:pt x="156532" y="131691"/>
                </a:lnTo>
                <a:lnTo>
                  <a:pt x="156532" y="0"/>
                </a:lnTo>
                <a:close/>
              </a:path>
              <a:path w="274319" h="336550">
                <a:moveTo>
                  <a:pt x="266123" y="37021"/>
                </a:moveTo>
                <a:lnTo>
                  <a:pt x="227287" y="37021"/>
                </a:lnTo>
                <a:lnTo>
                  <a:pt x="227287" y="111704"/>
                </a:lnTo>
                <a:lnTo>
                  <a:pt x="225705" y="119484"/>
                </a:lnTo>
                <a:lnTo>
                  <a:pt x="221390" y="125837"/>
                </a:lnTo>
                <a:lnTo>
                  <a:pt x="214989" y="130121"/>
                </a:lnTo>
                <a:lnTo>
                  <a:pt x="207150" y="131691"/>
                </a:lnTo>
                <a:lnTo>
                  <a:pt x="264413" y="131691"/>
                </a:lnTo>
                <a:lnTo>
                  <a:pt x="266123" y="123273"/>
                </a:lnTo>
                <a:lnTo>
                  <a:pt x="266123" y="3702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989557" y="1185583"/>
            <a:ext cx="147135" cy="17235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904066" y="1125605"/>
            <a:ext cx="46355" cy="45720"/>
          </a:xfrm>
          <a:custGeom>
            <a:rect l="l" t="t" r="r" b="b"/>
            <a:pathLst>
              <a:path w="46355" h="45719">
                <a:moveTo>
                  <a:pt x="22927" y="0"/>
                </a:moveTo>
                <a:lnTo>
                  <a:pt x="14006" y="1787"/>
                </a:lnTo>
                <a:lnTo>
                  <a:pt x="6718" y="6663"/>
                </a:lnTo>
                <a:lnTo>
                  <a:pt x="1803" y="13895"/>
                </a:lnTo>
                <a:lnTo>
                  <a:pt x="0" y="22752"/>
                </a:lnTo>
                <a:lnTo>
                  <a:pt x="1803" y="31609"/>
                </a:lnTo>
                <a:lnTo>
                  <a:pt x="6718" y="38841"/>
                </a:lnTo>
                <a:lnTo>
                  <a:pt x="14006" y="43716"/>
                </a:lnTo>
                <a:lnTo>
                  <a:pt x="22927" y="45504"/>
                </a:lnTo>
                <a:lnTo>
                  <a:pt x="31839" y="43716"/>
                </a:lnTo>
                <a:lnTo>
                  <a:pt x="39108" y="38841"/>
                </a:lnTo>
                <a:lnTo>
                  <a:pt x="44006" y="31609"/>
                </a:lnTo>
                <a:lnTo>
                  <a:pt x="45800" y="22752"/>
                </a:lnTo>
                <a:lnTo>
                  <a:pt x="43998" y="13852"/>
                </a:lnTo>
                <a:lnTo>
                  <a:pt x="39088" y="6640"/>
                </a:lnTo>
                <a:lnTo>
                  <a:pt x="31816" y="1781"/>
                </a:lnTo>
                <a:lnTo>
                  <a:pt x="2292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 flipH="1">
            <a:off x="2927264" y="1189620"/>
            <a:ext cx="0" cy="168910"/>
          </a:xfrm>
          <a:custGeom>
            <a:rect l="l" t="t" r="r" b="b"/>
            <a:pathLst>
              <a:path h="168909">
                <a:moveTo>
                  <a:pt x="0" y="0"/>
                </a:moveTo>
                <a:lnTo>
                  <a:pt x="0" y="168321"/>
                </a:lnTo>
              </a:path>
            </a:pathLst>
          </a:custGeom>
          <a:ln w="42393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074074" y="1167061"/>
            <a:ext cx="297815" cy="320675"/>
          </a:xfrm>
          <a:custGeom>
            <a:rect l="l" t="t" r="r" b="b"/>
            <a:pathLst>
              <a:path w="297814" h="320675">
                <a:moveTo>
                  <a:pt x="258314" y="277713"/>
                </a:moveTo>
                <a:lnTo>
                  <a:pt x="85923" y="277713"/>
                </a:lnTo>
                <a:lnTo>
                  <a:pt x="94991" y="278998"/>
                </a:lnTo>
                <a:lnTo>
                  <a:pt x="103558" y="281937"/>
                </a:lnTo>
                <a:lnTo>
                  <a:pt x="111404" y="286428"/>
                </a:lnTo>
                <a:lnTo>
                  <a:pt x="118313" y="292366"/>
                </a:lnTo>
                <a:lnTo>
                  <a:pt x="127655" y="300729"/>
                </a:lnTo>
                <a:lnTo>
                  <a:pt x="139355" y="309133"/>
                </a:lnTo>
                <a:lnTo>
                  <a:pt x="154228" y="316127"/>
                </a:lnTo>
                <a:lnTo>
                  <a:pt x="173090" y="320260"/>
                </a:lnTo>
                <a:lnTo>
                  <a:pt x="176659" y="320260"/>
                </a:lnTo>
                <a:lnTo>
                  <a:pt x="184447" y="320523"/>
                </a:lnTo>
                <a:lnTo>
                  <a:pt x="223418" y="310659"/>
                </a:lnTo>
                <a:lnTo>
                  <a:pt x="247442" y="292366"/>
                </a:lnTo>
                <a:lnTo>
                  <a:pt x="248902" y="290888"/>
                </a:lnTo>
                <a:lnTo>
                  <a:pt x="251281" y="288060"/>
                </a:lnTo>
                <a:lnTo>
                  <a:pt x="253714" y="284846"/>
                </a:lnTo>
                <a:lnTo>
                  <a:pt x="254309" y="284011"/>
                </a:lnTo>
                <a:lnTo>
                  <a:pt x="254904" y="283240"/>
                </a:lnTo>
                <a:lnTo>
                  <a:pt x="255445" y="282404"/>
                </a:lnTo>
                <a:lnTo>
                  <a:pt x="255931" y="281569"/>
                </a:lnTo>
                <a:lnTo>
                  <a:pt x="256173" y="281337"/>
                </a:lnTo>
                <a:lnTo>
                  <a:pt x="257283" y="279640"/>
                </a:lnTo>
                <a:lnTo>
                  <a:pt x="258314" y="277713"/>
                </a:lnTo>
                <a:close/>
              </a:path>
              <a:path w="297814" h="320675">
                <a:moveTo>
                  <a:pt x="95710" y="234522"/>
                </a:moveTo>
                <a:lnTo>
                  <a:pt x="46652" y="243748"/>
                </a:lnTo>
                <a:lnTo>
                  <a:pt x="20818" y="263442"/>
                </a:lnTo>
                <a:lnTo>
                  <a:pt x="20115" y="264151"/>
                </a:lnTo>
                <a:lnTo>
                  <a:pt x="13018" y="273354"/>
                </a:lnTo>
                <a:lnTo>
                  <a:pt x="7259" y="283371"/>
                </a:lnTo>
                <a:lnTo>
                  <a:pt x="2899" y="294061"/>
                </a:lnTo>
                <a:lnTo>
                  <a:pt x="0" y="305285"/>
                </a:lnTo>
                <a:lnTo>
                  <a:pt x="45854" y="305285"/>
                </a:lnTo>
                <a:lnTo>
                  <a:pt x="47747" y="300201"/>
                </a:lnTo>
                <a:lnTo>
                  <a:pt x="50613" y="295528"/>
                </a:lnTo>
                <a:lnTo>
                  <a:pt x="85923" y="277713"/>
                </a:lnTo>
                <a:lnTo>
                  <a:pt x="258314" y="277713"/>
                </a:lnTo>
                <a:lnTo>
                  <a:pt x="258972" y="276482"/>
                </a:lnTo>
                <a:lnTo>
                  <a:pt x="184445" y="276482"/>
                </a:lnTo>
                <a:lnTo>
                  <a:pt x="150703" y="262932"/>
                </a:lnTo>
                <a:lnTo>
                  <a:pt x="134233" y="249444"/>
                </a:lnTo>
                <a:lnTo>
                  <a:pt x="120733" y="241133"/>
                </a:lnTo>
                <a:lnTo>
                  <a:pt x="108470" y="236619"/>
                </a:lnTo>
                <a:lnTo>
                  <a:pt x="95710" y="234522"/>
                </a:lnTo>
                <a:close/>
              </a:path>
              <a:path w="297814" h="320675">
                <a:moveTo>
                  <a:pt x="170373" y="18853"/>
                </a:moveTo>
                <a:lnTo>
                  <a:pt x="139017" y="30443"/>
                </a:lnTo>
                <a:lnTo>
                  <a:pt x="113663" y="53906"/>
                </a:lnTo>
                <a:lnTo>
                  <a:pt x="99492" y="85292"/>
                </a:lnTo>
                <a:lnTo>
                  <a:pt x="98563" y="118492"/>
                </a:lnTo>
                <a:lnTo>
                  <a:pt x="110226" y="149617"/>
                </a:lnTo>
                <a:lnTo>
                  <a:pt x="145102" y="181569"/>
                </a:lnTo>
                <a:lnTo>
                  <a:pt x="183040" y="190945"/>
                </a:lnTo>
                <a:lnTo>
                  <a:pt x="195571" y="192736"/>
                </a:lnTo>
                <a:lnTo>
                  <a:pt x="223703" y="218711"/>
                </a:lnTo>
                <a:lnTo>
                  <a:pt x="223703" y="219420"/>
                </a:lnTo>
                <a:lnTo>
                  <a:pt x="224298" y="220128"/>
                </a:lnTo>
                <a:lnTo>
                  <a:pt x="224514" y="221073"/>
                </a:lnTo>
                <a:lnTo>
                  <a:pt x="224460" y="221540"/>
                </a:lnTo>
                <a:lnTo>
                  <a:pt x="226248" y="231624"/>
                </a:lnTo>
                <a:lnTo>
                  <a:pt x="216511" y="261000"/>
                </a:lnTo>
                <a:lnTo>
                  <a:pt x="215646" y="262057"/>
                </a:lnTo>
                <a:lnTo>
                  <a:pt x="184445" y="276482"/>
                </a:lnTo>
                <a:lnTo>
                  <a:pt x="258972" y="276482"/>
                </a:lnTo>
                <a:lnTo>
                  <a:pt x="270229" y="235101"/>
                </a:lnTo>
                <a:lnTo>
                  <a:pt x="270261" y="234071"/>
                </a:lnTo>
                <a:lnTo>
                  <a:pt x="268335" y="215995"/>
                </a:lnTo>
                <a:lnTo>
                  <a:pt x="262724" y="198895"/>
                </a:lnTo>
                <a:lnTo>
                  <a:pt x="253676" y="183315"/>
                </a:lnTo>
                <a:lnTo>
                  <a:pt x="241439" y="169803"/>
                </a:lnTo>
                <a:lnTo>
                  <a:pt x="259672" y="148152"/>
                </a:lnTo>
                <a:lnTo>
                  <a:pt x="260029" y="147244"/>
                </a:lnTo>
                <a:lnTo>
                  <a:pt x="184689" y="147239"/>
                </a:lnTo>
                <a:lnTo>
                  <a:pt x="167871" y="143856"/>
                </a:lnTo>
                <a:lnTo>
                  <a:pt x="154103" y="134660"/>
                </a:lnTo>
                <a:lnTo>
                  <a:pt x="144786" y="121023"/>
                </a:lnTo>
                <a:lnTo>
                  <a:pt x="141348" y="104569"/>
                </a:lnTo>
                <a:lnTo>
                  <a:pt x="144521" y="87746"/>
                </a:lnTo>
                <a:lnTo>
                  <a:pt x="153684" y="73941"/>
                </a:lnTo>
                <a:lnTo>
                  <a:pt x="167399" y="64556"/>
                </a:lnTo>
                <a:lnTo>
                  <a:pt x="184283" y="60992"/>
                </a:lnTo>
                <a:lnTo>
                  <a:pt x="267914" y="60992"/>
                </a:lnTo>
                <a:lnTo>
                  <a:pt x="269548" y="58372"/>
                </a:lnTo>
                <a:lnTo>
                  <a:pt x="277446" y="50744"/>
                </a:lnTo>
                <a:lnTo>
                  <a:pt x="286955" y="45219"/>
                </a:lnTo>
                <a:lnTo>
                  <a:pt x="297676" y="42095"/>
                </a:lnTo>
                <a:lnTo>
                  <a:pt x="297676" y="33870"/>
                </a:lnTo>
                <a:lnTo>
                  <a:pt x="235437" y="33870"/>
                </a:lnTo>
                <a:lnTo>
                  <a:pt x="203817" y="19781"/>
                </a:lnTo>
                <a:lnTo>
                  <a:pt x="170373" y="18853"/>
                </a:lnTo>
                <a:close/>
              </a:path>
              <a:path w="297814" h="320675">
                <a:moveTo>
                  <a:pt x="267914" y="60992"/>
                </a:moveTo>
                <a:lnTo>
                  <a:pt x="184283" y="60992"/>
                </a:lnTo>
                <a:lnTo>
                  <a:pt x="201211" y="64207"/>
                </a:lnTo>
                <a:lnTo>
                  <a:pt x="215112" y="73306"/>
                </a:lnTo>
                <a:lnTo>
                  <a:pt x="224562" y="86918"/>
                </a:lnTo>
                <a:lnTo>
                  <a:pt x="228137" y="103667"/>
                </a:lnTo>
                <a:lnTo>
                  <a:pt x="224911" y="120488"/>
                </a:lnTo>
                <a:lnTo>
                  <a:pt x="215754" y="134291"/>
                </a:lnTo>
                <a:lnTo>
                  <a:pt x="202055" y="143676"/>
                </a:lnTo>
                <a:lnTo>
                  <a:pt x="185202" y="147239"/>
                </a:lnTo>
                <a:lnTo>
                  <a:pt x="185040" y="147244"/>
                </a:lnTo>
                <a:lnTo>
                  <a:pt x="260031" y="147239"/>
                </a:lnTo>
                <a:lnTo>
                  <a:pt x="269767" y="122500"/>
                </a:lnTo>
                <a:lnTo>
                  <a:pt x="271255" y="95000"/>
                </a:lnTo>
                <a:lnTo>
                  <a:pt x="263664" y="67805"/>
                </a:lnTo>
                <a:lnTo>
                  <a:pt x="267914" y="60992"/>
                </a:lnTo>
                <a:close/>
              </a:path>
              <a:path w="297814" h="320675">
                <a:moveTo>
                  <a:pt x="141320" y="104435"/>
                </a:moveTo>
                <a:lnTo>
                  <a:pt x="141294" y="104569"/>
                </a:lnTo>
                <a:lnTo>
                  <a:pt x="141320" y="104435"/>
                </a:lnTo>
                <a:close/>
              </a:path>
              <a:path w="297814" h="320675">
                <a:moveTo>
                  <a:pt x="141344" y="104311"/>
                </a:moveTo>
                <a:close/>
              </a:path>
              <a:path w="297814" h="320675">
                <a:moveTo>
                  <a:pt x="297676" y="0"/>
                </a:moveTo>
                <a:lnTo>
                  <a:pt x="279686" y="3444"/>
                </a:lnTo>
                <a:lnTo>
                  <a:pt x="262967" y="10424"/>
                </a:lnTo>
                <a:lnTo>
                  <a:pt x="248044" y="20660"/>
                </a:lnTo>
                <a:lnTo>
                  <a:pt x="235437" y="33870"/>
                </a:lnTo>
                <a:lnTo>
                  <a:pt x="297676" y="33870"/>
                </a:lnTo>
                <a:lnTo>
                  <a:pt x="29767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100"/>
              </a:spcBef>
            </a:pPr>
            <a:r>
              <a:rPr spc="605">
                <a:hlinkClick r:id="rId7"/>
              </a:rPr>
              <a:t>国内手</a:t>
            </a:r>
            <a:r>
              <a:rPr spc="595">
                <a:hlinkClick r:id="rId7"/>
              </a:rPr>
              <a:t>游出海白皮</a:t>
            </a:r>
            <a:r>
              <a:rPr>
                <a:hlinkClick r:id="rId7"/>
              </a:rPr>
              <a:t>书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2233929" y="2693670"/>
            <a:ext cx="6263005" cy="993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90">
                <a:solidFill>
                  <a:srgbClr val="FFFFFF"/>
                </a:solidFill>
                <a:latin typeface="Microsoft JhengHei"/>
                <a:cs typeface="Microsoft JhengHei"/>
                <a:hlinkClick r:id="rId7"/>
              </a:rPr>
              <a:t>—</a:t>
            </a:r>
            <a:r>
              <a:rPr sz="3600" b="1" spc="-295">
                <a:solidFill>
                  <a:srgbClr val="FFFFFF"/>
                </a:solidFill>
                <a:latin typeface="Microsoft JhengHei"/>
                <a:cs typeface="Microsoft JhengHei"/>
                <a:hlinkClick r:id="rId7"/>
              </a:rPr>
              <a:t> </a:t>
            </a:r>
            <a:r>
              <a:rPr sz="3600" b="1" spc="-290">
                <a:solidFill>
                  <a:srgbClr val="FFFFFF"/>
                </a:solidFill>
                <a:latin typeface="Microsoft JhengHei"/>
                <a:cs typeface="Microsoft JhengHei"/>
                <a:hlinkClick r:id="rId7"/>
              </a:rPr>
              <a:t>—</a:t>
            </a:r>
            <a:r>
              <a:rPr sz="3600" b="1" spc="-295">
                <a:solidFill>
                  <a:srgbClr val="FFFFFF"/>
                </a:solidFill>
                <a:latin typeface="Microsoft JhengHei"/>
                <a:cs typeface="Microsoft JhengHei"/>
                <a:hlinkClick r:id="rId7"/>
              </a:rPr>
              <a:t> </a:t>
            </a:r>
            <a:r>
              <a:rPr sz="3600" b="1" spc="605">
                <a:solidFill>
                  <a:srgbClr val="FFFFFF"/>
                </a:solidFill>
                <a:latin typeface="Microsoft JhengHei"/>
                <a:cs typeface="Microsoft JhengHei"/>
                <a:hlinkClick r:id="rId7"/>
              </a:rPr>
              <a:t>东</a:t>
            </a:r>
            <a:r>
              <a:rPr sz="3600" b="1" spc="595">
                <a:solidFill>
                  <a:srgbClr val="FFFFFF"/>
                </a:solidFill>
                <a:latin typeface="Microsoft JhengHei"/>
                <a:cs typeface="Microsoft JhengHei"/>
                <a:hlinkClick r:id="rId7"/>
              </a:rPr>
              <a:t>南亚市场</a:t>
            </a:r>
            <a:r>
              <a:rPr sz="3600" b="1">
                <a:solidFill>
                  <a:srgbClr val="FFFFFF"/>
                </a:solidFill>
                <a:latin typeface="Microsoft JhengHei"/>
                <a:cs typeface="Microsoft JhengHei"/>
                <a:hlinkClick r:id="rId7"/>
              </a:rPr>
              <a:t>篇</a:t>
            </a:r>
            <a:endParaRPr sz="3600">
              <a:latin typeface="Microsoft JhengHei"/>
              <a:cs typeface="Microsoft JhengHei"/>
            </a:endParaRPr>
          </a:p>
          <a:p>
            <a:pPr marL="20955">
              <a:lnSpc>
                <a:spcPct val="100000"/>
              </a:lnSpc>
              <a:spcBef>
                <a:spcPts val="1375"/>
              </a:spcBef>
            </a:pPr>
            <a:r>
              <a:rPr sz="1600" spc="29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行业与买量大盘概况分析丨印尼、</a:t>
            </a:r>
            <a:r>
              <a:rPr sz="1600" spc="30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越</a:t>
            </a:r>
            <a:r>
              <a:rPr sz="1600" spc="29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南、</a:t>
            </a:r>
            <a:r>
              <a:rPr sz="1600" spc="30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泰</a:t>
            </a:r>
            <a:r>
              <a:rPr sz="1600" spc="29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国市</a:t>
            </a:r>
            <a:r>
              <a:rPr sz="1600" spc="30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场</a:t>
            </a:r>
            <a:r>
              <a:rPr sz="1600" spc="29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聚焦</a:t>
            </a:r>
            <a:r>
              <a:rPr sz="1600" spc="30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洞</a:t>
            </a:r>
            <a:r>
              <a:rPr sz="1600" spc="-5">
                <a:solidFill>
                  <a:srgbClr val="FFFFFF"/>
                </a:solidFill>
                <a:latin typeface="宋体"/>
                <a:cs typeface="宋体"/>
                <a:hlinkClick r:id="rId7"/>
              </a:rPr>
              <a:t>察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232151" y="1621028"/>
            <a:ext cx="61087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50">
                <a:solidFill>
                  <a:srgbClr val="FFFFFF"/>
                </a:solidFill>
                <a:latin typeface="Verdana"/>
                <a:cs typeface="Verdana"/>
                <a:hlinkClick r:id="rId7"/>
              </a:rPr>
              <a:t>2023</a:t>
            </a:r>
            <a:endParaRPr sz="2200">
              <a:latin typeface="Verdana"/>
              <a:cs typeface="Verdana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1358450" y="3401297"/>
            <a:ext cx="149860" cy="1784985"/>
          </a:xfrm>
          <a:custGeom>
            <a:rect l="l" t="t" r="r" b="b"/>
            <a:pathLst>
              <a:path w="149859" h="1784985">
                <a:moveTo>
                  <a:pt x="0" y="1784698"/>
                </a:moveTo>
                <a:lnTo>
                  <a:pt x="149268" y="1784698"/>
                </a:lnTo>
                <a:lnTo>
                  <a:pt x="149268" y="0"/>
                </a:lnTo>
                <a:lnTo>
                  <a:pt x="0" y="0"/>
                </a:lnTo>
                <a:lnTo>
                  <a:pt x="0" y="1784698"/>
                </a:lnTo>
                <a:close/>
              </a:path>
            </a:pathLst>
          </a:custGeom>
          <a:solidFill>
            <a:srgbClr val="B3B3B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209181" y="2592167"/>
            <a:ext cx="149860" cy="1767839"/>
          </a:xfrm>
          <a:custGeom>
            <a:rect l="l" t="t" r="r" b="b"/>
            <a:pathLst>
              <a:path w="149859" h="1767839">
                <a:moveTo>
                  <a:pt x="0" y="1767460"/>
                </a:moveTo>
                <a:lnTo>
                  <a:pt x="149268" y="1767460"/>
                </a:lnTo>
                <a:lnTo>
                  <a:pt x="149268" y="0"/>
                </a:lnTo>
                <a:lnTo>
                  <a:pt x="0" y="0"/>
                </a:lnTo>
                <a:lnTo>
                  <a:pt x="0" y="1767460"/>
                </a:lnTo>
                <a:close/>
              </a:path>
            </a:pathLst>
          </a:custGeom>
          <a:solidFill>
            <a:srgbClr val="FFCE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059951" y="3372604"/>
            <a:ext cx="149225" cy="1813560"/>
          </a:xfrm>
          <a:custGeom>
            <a:rect l="l" t="t" r="r" b="b"/>
            <a:pathLst>
              <a:path w="149225" h="1813560">
                <a:moveTo>
                  <a:pt x="0" y="1813390"/>
                </a:moveTo>
                <a:lnTo>
                  <a:pt x="149229" y="1813390"/>
                </a:lnTo>
                <a:lnTo>
                  <a:pt x="149229" y="0"/>
                </a:lnTo>
                <a:lnTo>
                  <a:pt x="0" y="0"/>
                </a:lnTo>
                <a:lnTo>
                  <a:pt x="0" y="1813390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910682" y="2592167"/>
            <a:ext cx="149860" cy="2593975"/>
          </a:xfrm>
          <a:custGeom>
            <a:rect l="l" t="t" r="r" b="b"/>
            <a:pathLst>
              <a:path w="149859" h="2593975">
                <a:moveTo>
                  <a:pt x="0" y="0"/>
                </a:moveTo>
                <a:lnTo>
                  <a:pt x="149268" y="0"/>
                </a:lnTo>
                <a:lnTo>
                  <a:pt x="149268" y="2593827"/>
                </a:lnTo>
                <a:lnTo>
                  <a:pt x="0" y="2593827"/>
                </a:lnTo>
                <a:lnTo>
                  <a:pt x="0" y="0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313682" y="2592167"/>
            <a:ext cx="149860" cy="2593975"/>
          </a:xfrm>
          <a:custGeom>
            <a:rect l="l" t="t" r="r" b="b"/>
            <a:pathLst>
              <a:path w="149859" h="2593975">
                <a:moveTo>
                  <a:pt x="0" y="0"/>
                </a:moveTo>
                <a:lnTo>
                  <a:pt x="149272" y="0"/>
                </a:lnTo>
                <a:lnTo>
                  <a:pt x="149272" y="2593827"/>
                </a:lnTo>
                <a:lnTo>
                  <a:pt x="0" y="2593827"/>
                </a:lnTo>
                <a:lnTo>
                  <a:pt x="0" y="0"/>
                </a:lnTo>
                <a:close/>
              </a:path>
            </a:pathLst>
          </a:custGeom>
          <a:solidFill>
            <a:srgbClr val="FFF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64421" y="4049748"/>
            <a:ext cx="149860" cy="1136650"/>
          </a:xfrm>
          <a:custGeom>
            <a:rect l="l" t="t" r="r" b="b"/>
            <a:pathLst>
              <a:path w="149860" h="1136650">
                <a:moveTo>
                  <a:pt x="0" y="1136246"/>
                </a:moveTo>
                <a:lnTo>
                  <a:pt x="149260" y="1136246"/>
                </a:lnTo>
                <a:lnTo>
                  <a:pt x="149260" y="0"/>
                </a:lnTo>
                <a:lnTo>
                  <a:pt x="0" y="0"/>
                </a:lnTo>
                <a:lnTo>
                  <a:pt x="0" y="1136246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664" y="2592167"/>
            <a:ext cx="161290" cy="2593975"/>
          </a:xfrm>
          <a:custGeom>
            <a:rect l="l" t="t" r="r" b="b"/>
            <a:pathLst>
              <a:path w="161290" h="2593975">
                <a:moveTo>
                  <a:pt x="0" y="0"/>
                </a:moveTo>
                <a:lnTo>
                  <a:pt x="160756" y="0"/>
                </a:lnTo>
                <a:lnTo>
                  <a:pt x="160756" y="2593827"/>
                </a:lnTo>
                <a:lnTo>
                  <a:pt x="0" y="259382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61453" y="4061225"/>
            <a:ext cx="149860" cy="1125220"/>
          </a:xfrm>
          <a:custGeom>
            <a:rect l="l" t="t" r="r" b="b"/>
            <a:pathLst>
              <a:path w="149859" h="1125220">
                <a:moveTo>
                  <a:pt x="0" y="1124769"/>
                </a:moveTo>
                <a:lnTo>
                  <a:pt x="149268" y="1124769"/>
                </a:lnTo>
                <a:lnTo>
                  <a:pt x="149268" y="0"/>
                </a:lnTo>
                <a:lnTo>
                  <a:pt x="0" y="0"/>
                </a:lnTo>
                <a:lnTo>
                  <a:pt x="0" y="11247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462954" y="4049748"/>
            <a:ext cx="149225" cy="1136650"/>
          </a:xfrm>
          <a:custGeom>
            <a:rect l="l" t="t" r="r" b="b"/>
            <a:pathLst>
              <a:path w="149225" h="1136650">
                <a:moveTo>
                  <a:pt x="0" y="1136246"/>
                </a:moveTo>
                <a:lnTo>
                  <a:pt x="149229" y="1136246"/>
                </a:lnTo>
                <a:lnTo>
                  <a:pt x="149229" y="0"/>
                </a:lnTo>
                <a:lnTo>
                  <a:pt x="0" y="0"/>
                </a:lnTo>
                <a:lnTo>
                  <a:pt x="0" y="1136246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612184" y="3361127"/>
            <a:ext cx="149860" cy="1824989"/>
          </a:xfrm>
          <a:custGeom>
            <a:rect l="l" t="t" r="r" b="b"/>
            <a:pathLst>
              <a:path w="149859" h="1824989">
                <a:moveTo>
                  <a:pt x="0" y="0"/>
                </a:moveTo>
                <a:lnTo>
                  <a:pt x="149268" y="0"/>
                </a:lnTo>
                <a:lnTo>
                  <a:pt x="149268" y="1824867"/>
                </a:lnTo>
                <a:lnTo>
                  <a:pt x="0" y="1824867"/>
                </a:lnTo>
                <a:lnTo>
                  <a:pt x="0" y="0"/>
                </a:lnTo>
                <a:close/>
              </a:path>
            </a:pathLst>
          </a:custGeom>
          <a:solidFill>
            <a:srgbClr val="FF5A4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358450" y="3908"/>
            <a:ext cx="149860" cy="3397885"/>
          </a:xfrm>
          <a:custGeom>
            <a:rect l="l" t="t" r="r" b="b"/>
            <a:pathLst>
              <a:path w="149859" h="3397885">
                <a:moveTo>
                  <a:pt x="0" y="0"/>
                </a:moveTo>
                <a:lnTo>
                  <a:pt x="149268" y="0"/>
                </a:lnTo>
                <a:lnTo>
                  <a:pt x="149268" y="3397388"/>
                </a:lnTo>
                <a:lnTo>
                  <a:pt x="0" y="3397388"/>
                </a:lnTo>
                <a:lnTo>
                  <a:pt x="0" y="0"/>
                </a:lnTo>
                <a:close/>
              </a:path>
            </a:pathLst>
          </a:custGeom>
          <a:solidFill>
            <a:srgbClr val="00D1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209181" y="3908"/>
            <a:ext cx="149860" cy="2588260"/>
          </a:xfrm>
          <a:custGeom>
            <a:rect l="l" t="t" r="r" b="b"/>
            <a:pathLst>
              <a:path w="149859" h="2588260">
                <a:moveTo>
                  <a:pt x="0" y="0"/>
                </a:moveTo>
                <a:lnTo>
                  <a:pt x="149268" y="0"/>
                </a:lnTo>
                <a:lnTo>
                  <a:pt x="149268" y="2588258"/>
                </a:lnTo>
                <a:lnTo>
                  <a:pt x="0" y="2588258"/>
                </a:lnTo>
                <a:lnTo>
                  <a:pt x="0" y="0"/>
                </a:lnTo>
                <a:close/>
              </a:path>
            </a:pathLst>
          </a:custGeom>
          <a:solidFill>
            <a:srgbClr val="52CEB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059951" y="3908"/>
            <a:ext cx="149225" cy="3369310"/>
          </a:xfrm>
          <a:custGeom>
            <a:rect l="l" t="t" r="r" b="b"/>
            <a:pathLst>
              <a:path w="149225" h="3369310">
                <a:moveTo>
                  <a:pt x="0" y="0"/>
                </a:moveTo>
                <a:lnTo>
                  <a:pt x="149229" y="0"/>
                </a:lnTo>
                <a:lnTo>
                  <a:pt x="149229" y="3368696"/>
                </a:lnTo>
                <a:lnTo>
                  <a:pt x="0" y="3368696"/>
                </a:lnTo>
                <a:lnTo>
                  <a:pt x="0" y="0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910682" y="3908"/>
            <a:ext cx="149860" cy="2588260"/>
          </a:xfrm>
          <a:custGeom>
            <a:rect l="l" t="t" r="r" b="b"/>
            <a:pathLst>
              <a:path w="149859" h="2588260">
                <a:moveTo>
                  <a:pt x="0" y="0"/>
                </a:moveTo>
                <a:lnTo>
                  <a:pt x="149268" y="0"/>
                </a:lnTo>
                <a:lnTo>
                  <a:pt x="149268" y="2588258"/>
                </a:lnTo>
                <a:lnTo>
                  <a:pt x="0" y="2588258"/>
                </a:lnTo>
                <a:lnTo>
                  <a:pt x="0" y="0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13682" y="1662528"/>
            <a:ext cx="149860" cy="929640"/>
          </a:xfrm>
          <a:custGeom>
            <a:rect l="l" t="t" r="r" b="b"/>
            <a:pathLst>
              <a:path w="149859" h="929639">
                <a:moveTo>
                  <a:pt x="0" y="929638"/>
                </a:moveTo>
                <a:lnTo>
                  <a:pt x="149272" y="929638"/>
                </a:lnTo>
                <a:lnTo>
                  <a:pt x="149272" y="0"/>
                </a:lnTo>
                <a:lnTo>
                  <a:pt x="0" y="0"/>
                </a:lnTo>
                <a:lnTo>
                  <a:pt x="0" y="929638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64421" y="3908"/>
            <a:ext cx="149860" cy="987425"/>
          </a:xfrm>
          <a:custGeom>
            <a:rect l="l" t="t" r="r" b="b"/>
            <a:pathLst>
              <a:path w="149860" h="987425">
                <a:moveTo>
                  <a:pt x="0" y="987214"/>
                </a:moveTo>
                <a:lnTo>
                  <a:pt x="149260" y="987214"/>
                </a:lnTo>
                <a:lnTo>
                  <a:pt x="149260" y="0"/>
                </a:lnTo>
                <a:lnTo>
                  <a:pt x="0" y="0"/>
                </a:lnTo>
                <a:lnTo>
                  <a:pt x="0" y="98721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3664" y="3908"/>
            <a:ext cx="161290" cy="2588260"/>
          </a:xfrm>
          <a:custGeom>
            <a:rect l="l" t="t" r="r" b="b"/>
            <a:pathLst>
              <a:path w="161290" h="2588260">
                <a:moveTo>
                  <a:pt x="0" y="0"/>
                </a:moveTo>
                <a:lnTo>
                  <a:pt x="160756" y="0"/>
                </a:lnTo>
                <a:lnTo>
                  <a:pt x="160756" y="2588258"/>
                </a:lnTo>
                <a:lnTo>
                  <a:pt x="0" y="2588258"/>
                </a:lnTo>
                <a:lnTo>
                  <a:pt x="0" y="0"/>
                </a:lnTo>
                <a:close/>
              </a:path>
            </a:pathLst>
          </a:custGeom>
          <a:solidFill>
            <a:srgbClr val="BB9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761453" y="3908"/>
            <a:ext cx="149860" cy="1647189"/>
          </a:xfrm>
          <a:custGeom>
            <a:rect l="l" t="t" r="r" b="b"/>
            <a:pathLst>
              <a:path w="149859" h="1647189">
                <a:moveTo>
                  <a:pt x="0" y="1647143"/>
                </a:moveTo>
                <a:lnTo>
                  <a:pt x="149268" y="1647143"/>
                </a:lnTo>
                <a:lnTo>
                  <a:pt x="149268" y="0"/>
                </a:lnTo>
                <a:lnTo>
                  <a:pt x="0" y="0"/>
                </a:lnTo>
                <a:lnTo>
                  <a:pt x="0" y="1647143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62954" y="3908"/>
            <a:ext cx="149225" cy="4046220"/>
          </a:xfrm>
          <a:custGeom>
            <a:rect l="l" t="t" r="r" b="b"/>
            <a:pathLst>
              <a:path w="149225" h="4046220">
                <a:moveTo>
                  <a:pt x="0" y="0"/>
                </a:moveTo>
                <a:lnTo>
                  <a:pt x="149229" y="0"/>
                </a:lnTo>
                <a:lnTo>
                  <a:pt x="149229" y="4045840"/>
                </a:lnTo>
                <a:lnTo>
                  <a:pt x="0" y="404584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612184" y="3908"/>
            <a:ext cx="149860" cy="1647189"/>
          </a:xfrm>
          <a:custGeom>
            <a:rect l="l" t="t" r="r" b="b"/>
            <a:pathLst>
              <a:path w="149859" h="1647189">
                <a:moveTo>
                  <a:pt x="0" y="0"/>
                </a:moveTo>
                <a:lnTo>
                  <a:pt x="149268" y="0"/>
                </a:lnTo>
                <a:lnTo>
                  <a:pt x="149268" y="1647143"/>
                </a:lnTo>
                <a:lnTo>
                  <a:pt x="0" y="1647143"/>
                </a:lnTo>
                <a:lnTo>
                  <a:pt x="0" y="0"/>
                </a:lnTo>
                <a:close/>
              </a:path>
            </a:pathLst>
          </a:custGeom>
          <a:solidFill>
            <a:srgbClr val="D6C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64421" y="991123"/>
            <a:ext cx="149860" cy="3058795"/>
          </a:xfrm>
          <a:custGeom>
            <a:rect l="l" t="t" r="r" b="b"/>
            <a:pathLst>
              <a:path w="149860" h="3058795">
                <a:moveTo>
                  <a:pt x="0" y="0"/>
                </a:moveTo>
                <a:lnTo>
                  <a:pt x="149260" y="0"/>
                </a:lnTo>
                <a:lnTo>
                  <a:pt x="149260" y="3058625"/>
                </a:lnTo>
                <a:lnTo>
                  <a:pt x="0" y="3058625"/>
                </a:lnTo>
                <a:lnTo>
                  <a:pt x="0" y="0"/>
                </a:lnTo>
                <a:close/>
              </a:path>
            </a:pathLst>
          </a:custGeom>
          <a:solidFill>
            <a:srgbClr val="D6C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209181" y="4359628"/>
            <a:ext cx="149860" cy="826769"/>
          </a:xfrm>
          <a:custGeom>
            <a:rect l="l" t="t" r="r" b="b"/>
            <a:pathLst>
              <a:path w="149859" h="826769">
                <a:moveTo>
                  <a:pt x="0" y="0"/>
                </a:moveTo>
                <a:lnTo>
                  <a:pt x="149268" y="0"/>
                </a:lnTo>
                <a:lnTo>
                  <a:pt x="149268" y="826367"/>
                </a:lnTo>
                <a:lnTo>
                  <a:pt x="0" y="826367"/>
                </a:lnTo>
                <a:lnTo>
                  <a:pt x="0" y="0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313682" y="3908"/>
            <a:ext cx="149860" cy="1658620"/>
          </a:xfrm>
          <a:custGeom>
            <a:rect l="l" t="t" r="r" b="b"/>
            <a:pathLst>
              <a:path w="149859" h="1658620">
                <a:moveTo>
                  <a:pt x="0" y="0"/>
                </a:moveTo>
                <a:lnTo>
                  <a:pt x="149272" y="0"/>
                </a:lnTo>
                <a:lnTo>
                  <a:pt x="149272" y="1658620"/>
                </a:lnTo>
                <a:lnTo>
                  <a:pt x="0" y="1658620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761453" y="1651051"/>
            <a:ext cx="149860" cy="2410460"/>
          </a:xfrm>
          <a:custGeom>
            <a:rect l="l" t="t" r="r" b="b"/>
            <a:pathLst>
              <a:path w="149859" h="2410460">
                <a:moveTo>
                  <a:pt x="0" y="0"/>
                </a:moveTo>
                <a:lnTo>
                  <a:pt x="149268" y="0"/>
                </a:lnTo>
                <a:lnTo>
                  <a:pt x="149268" y="2410173"/>
                </a:lnTo>
                <a:lnTo>
                  <a:pt x="0" y="2410173"/>
                </a:lnTo>
                <a:lnTo>
                  <a:pt x="0" y="0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8599622" y="2378608"/>
            <a:ext cx="191783" cy="179097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486027" y="876036"/>
            <a:ext cx="50800" cy="71755"/>
          </a:xfrm>
          <a:custGeom>
            <a:rect l="l" t="t" r="r" b="b"/>
            <a:pathLst>
              <a:path w="50800" h="71755">
                <a:moveTo>
                  <a:pt x="50650" y="0"/>
                </a:moveTo>
                <a:lnTo>
                  <a:pt x="0" y="0"/>
                </a:lnTo>
                <a:lnTo>
                  <a:pt x="0" y="71531"/>
                </a:lnTo>
                <a:lnTo>
                  <a:pt x="50650" y="71531"/>
                </a:lnTo>
                <a:lnTo>
                  <a:pt x="5065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4414496" y="850711"/>
            <a:ext cx="194310" cy="0"/>
          </a:xfrm>
          <a:custGeom>
            <a:rect l="l" t="t" r="r" b="b"/>
            <a:pathLst>
              <a:path w="194310">
                <a:moveTo>
                  <a:pt x="0" y="0"/>
                </a:moveTo>
                <a:lnTo>
                  <a:pt x="193712" y="0"/>
                </a:lnTo>
              </a:path>
            </a:pathLst>
          </a:custGeom>
          <a:ln w="50650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4486027" y="753855"/>
            <a:ext cx="50800" cy="71755"/>
          </a:xfrm>
          <a:custGeom>
            <a:rect l="l" t="t" r="r" b="b"/>
            <a:pathLst>
              <a:path w="50800" h="71755">
                <a:moveTo>
                  <a:pt x="50650" y="0"/>
                </a:moveTo>
                <a:lnTo>
                  <a:pt x="0" y="0"/>
                </a:lnTo>
                <a:lnTo>
                  <a:pt x="0" y="71531"/>
                </a:lnTo>
                <a:lnTo>
                  <a:pt x="50650" y="71531"/>
                </a:lnTo>
                <a:lnTo>
                  <a:pt x="5065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578291" y="4514800"/>
            <a:ext cx="168275" cy="143510"/>
          </a:xfrm>
          <a:custGeom>
            <a:rect l="l" t="t" r="r" b="b"/>
            <a:pathLst>
              <a:path w="168275" h="143510">
                <a:moveTo>
                  <a:pt x="83842" y="0"/>
                </a:moveTo>
                <a:lnTo>
                  <a:pt x="0" y="143071"/>
                </a:lnTo>
                <a:lnTo>
                  <a:pt x="167687" y="143071"/>
                </a:lnTo>
                <a:lnTo>
                  <a:pt x="83842" y="0"/>
                </a:lnTo>
                <a:close/>
              </a:path>
            </a:pathLst>
          </a:custGeom>
          <a:solidFill>
            <a:srgbClr val="00D1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7553070" y="3977221"/>
            <a:ext cx="228600" cy="22861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0" y="0"/>
            <a:ext cx="1674875" cy="518769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8390965" y="811108"/>
            <a:ext cx="79375" cy="25400"/>
          </a:xfrm>
          <a:custGeom>
            <a:rect l="l" t="t" r="r" b="b"/>
            <a:pathLst>
              <a:path w="79375" h="25400">
                <a:moveTo>
                  <a:pt x="1595" y="0"/>
                </a:moveTo>
                <a:lnTo>
                  <a:pt x="66" y="1455"/>
                </a:lnTo>
                <a:lnTo>
                  <a:pt x="0" y="23753"/>
                </a:lnTo>
                <a:lnTo>
                  <a:pt x="1529" y="25274"/>
                </a:lnTo>
                <a:lnTo>
                  <a:pt x="77319" y="25274"/>
                </a:lnTo>
                <a:lnTo>
                  <a:pt x="78848" y="23753"/>
                </a:lnTo>
                <a:lnTo>
                  <a:pt x="78848" y="18572"/>
                </a:lnTo>
                <a:lnTo>
                  <a:pt x="11434" y="18572"/>
                </a:lnTo>
                <a:lnTo>
                  <a:pt x="11036" y="15734"/>
                </a:lnTo>
                <a:lnTo>
                  <a:pt x="78848" y="15734"/>
                </a:lnTo>
                <a:lnTo>
                  <a:pt x="78848" y="9505"/>
                </a:lnTo>
                <a:lnTo>
                  <a:pt x="10637" y="9505"/>
                </a:lnTo>
                <a:lnTo>
                  <a:pt x="11036" y="6667"/>
                </a:lnTo>
                <a:lnTo>
                  <a:pt x="78848" y="6667"/>
                </a:lnTo>
                <a:lnTo>
                  <a:pt x="78773" y="1455"/>
                </a:lnTo>
                <a:lnTo>
                  <a:pt x="77319" y="45"/>
                </a:lnTo>
                <a:lnTo>
                  <a:pt x="3457" y="45"/>
                </a:lnTo>
                <a:lnTo>
                  <a:pt x="1595" y="0"/>
                </a:lnTo>
                <a:close/>
              </a:path>
              <a:path w="79375" h="25400">
                <a:moveTo>
                  <a:pt x="78848" y="15734"/>
                </a:moveTo>
                <a:lnTo>
                  <a:pt x="68277" y="15734"/>
                </a:lnTo>
                <a:lnTo>
                  <a:pt x="68277" y="18572"/>
                </a:lnTo>
                <a:lnTo>
                  <a:pt x="78848" y="18572"/>
                </a:lnTo>
                <a:lnTo>
                  <a:pt x="78848" y="15734"/>
                </a:lnTo>
                <a:close/>
              </a:path>
              <a:path w="79375" h="25400">
                <a:moveTo>
                  <a:pt x="78848" y="6667"/>
                </a:moveTo>
                <a:lnTo>
                  <a:pt x="67878" y="6667"/>
                </a:lnTo>
                <a:lnTo>
                  <a:pt x="67878" y="9505"/>
                </a:lnTo>
                <a:lnTo>
                  <a:pt x="78848" y="9505"/>
                </a:lnTo>
                <a:lnTo>
                  <a:pt x="78848" y="6667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8385247" y="842296"/>
            <a:ext cx="91440" cy="0"/>
          </a:xfrm>
          <a:custGeom>
            <a:rect l="l" t="t" r="r" b="b"/>
            <a:pathLst>
              <a:path w="91440">
                <a:moveTo>
                  <a:pt x="0" y="0"/>
                </a:moveTo>
                <a:lnTo>
                  <a:pt x="90814" y="0"/>
                </a:lnTo>
              </a:path>
            </a:pathLst>
          </a:custGeom>
          <a:ln w="6622">
            <a:solidFill>
              <a:srgbClr val="FBFBF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8272027" y="834491"/>
            <a:ext cx="24130" cy="59690"/>
          </a:xfrm>
          <a:custGeom>
            <a:rect l="l" t="t" r="r" b="b"/>
            <a:pathLst>
              <a:path w="24129" h="59690">
                <a:moveTo>
                  <a:pt x="13628" y="0"/>
                </a:moveTo>
                <a:lnTo>
                  <a:pt x="930" y="0"/>
                </a:lnTo>
                <a:lnTo>
                  <a:pt x="11368" y="20968"/>
                </a:lnTo>
                <a:lnTo>
                  <a:pt x="0" y="59282"/>
                </a:lnTo>
                <a:lnTo>
                  <a:pt x="12698" y="59282"/>
                </a:lnTo>
                <a:lnTo>
                  <a:pt x="23667" y="22624"/>
                </a:lnTo>
                <a:lnTo>
                  <a:pt x="24000" y="21600"/>
                </a:lnTo>
                <a:lnTo>
                  <a:pt x="24000" y="20496"/>
                </a:lnTo>
                <a:lnTo>
                  <a:pt x="23667" y="19471"/>
                </a:lnTo>
                <a:lnTo>
                  <a:pt x="13628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8301679" y="811397"/>
            <a:ext cx="61594" cy="82550"/>
          </a:xfrm>
          <a:custGeom>
            <a:rect l="l" t="t" r="r" b="b"/>
            <a:pathLst>
              <a:path w="61594" h="82550">
                <a:moveTo>
                  <a:pt x="59368" y="0"/>
                </a:moveTo>
                <a:lnTo>
                  <a:pt x="2127" y="0"/>
                </a:lnTo>
                <a:lnTo>
                  <a:pt x="0" y="2117"/>
                </a:lnTo>
                <a:lnTo>
                  <a:pt x="0" y="79861"/>
                </a:lnTo>
                <a:lnTo>
                  <a:pt x="2127" y="81981"/>
                </a:lnTo>
                <a:lnTo>
                  <a:pt x="59767" y="81981"/>
                </a:lnTo>
                <a:lnTo>
                  <a:pt x="61562" y="71181"/>
                </a:lnTo>
                <a:lnTo>
                  <a:pt x="12232" y="71181"/>
                </a:lnTo>
                <a:lnTo>
                  <a:pt x="11833" y="70708"/>
                </a:lnTo>
                <a:lnTo>
                  <a:pt x="11833" y="10797"/>
                </a:lnTo>
                <a:lnTo>
                  <a:pt x="57640" y="10797"/>
                </a:lnTo>
                <a:lnTo>
                  <a:pt x="59368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8539021" y="833149"/>
            <a:ext cx="24765" cy="24130"/>
          </a:xfrm>
          <a:custGeom>
            <a:rect l="l" t="t" r="r" b="b"/>
            <a:pathLst>
              <a:path w="24765" h="24130">
                <a:moveTo>
                  <a:pt x="7379" y="0"/>
                </a:moveTo>
                <a:lnTo>
                  <a:pt x="0" y="7570"/>
                </a:lnTo>
                <a:lnTo>
                  <a:pt x="17218" y="23731"/>
                </a:lnTo>
                <a:lnTo>
                  <a:pt x="24532" y="16084"/>
                </a:lnTo>
                <a:lnTo>
                  <a:pt x="7379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8497270" y="807608"/>
            <a:ext cx="91440" cy="88265"/>
          </a:xfrm>
          <a:custGeom>
            <a:rect l="l" t="t" r="r" b="b"/>
            <a:pathLst>
              <a:path w="91440" h="88265">
                <a:moveTo>
                  <a:pt x="28587" y="52741"/>
                </a:moveTo>
                <a:lnTo>
                  <a:pt x="18548" y="52741"/>
                </a:lnTo>
                <a:lnTo>
                  <a:pt x="18548" y="87978"/>
                </a:lnTo>
                <a:lnTo>
                  <a:pt x="28587" y="87978"/>
                </a:lnTo>
                <a:lnTo>
                  <a:pt x="28587" y="52741"/>
                </a:lnTo>
                <a:close/>
              </a:path>
              <a:path w="91440" h="88265">
                <a:moveTo>
                  <a:pt x="81440" y="66141"/>
                </a:moveTo>
                <a:lnTo>
                  <a:pt x="71003" y="66141"/>
                </a:lnTo>
                <a:lnTo>
                  <a:pt x="71003" y="87978"/>
                </a:lnTo>
                <a:lnTo>
                  <a:pt x="81440" y="87978"/>
                </a:lnTo>
                <a:lnTo>
                  <a:pt x="81440" y="66141"/>
                </a:lnTo>
                <a:close/>
              </a:path>
              <a:path w="91440" h="88265">
                <a:moveTo>
                  <a:pt x="28454" y="36422"/>
                </a:moveTo>
                <a:lnTo>
                  <a:pt x="13761" y="36422"/>
                </a:lnTo>
                <a:lnTo>
                  <a:pt x="11144" y="45758"/>
                </a:lnTo>
                <a:lnTo>
                  <a:pt x="7899" y="55105"/>
                </a:lnTo>
                <a:lnTo>
                  <a:pt x="4263" y="63872"/>
                </a:lnTo>
                <a:lnTo>
                  <a:pt x="0" y="72605"/>
                </a:lnTo>
                <a:lnTo>
                  <a:pt x="8044" y="77178"/>
                </a:lnTo>
                <a:lnTo>
                  <a:pt x="11031" y="71230"/>
                </a:lnTo>
                <a:lnTo>
                  <a:pt x="13912" y="64881"/>
                </a:lnTo>
                <a:lnTo>
                  <a:pt x="16308" y="59003"/>
                </a:lnTo>
                <a:lnTo>
                  <a:pt x="18548" y="52741"/>
                </a:lnTo>
                <a:lnTo>
                  <a:pt x="28587" y="52741"/>
                </a:lnTo>
                <a:lnTo>
                  <a:pt x="28587" y="51164"/>
                </a:lnTo>
                <a:lnTo>
                  <a:pt x="41892" y="51164"/>
                </a:lnTo>
                <a:lnTo>
                  <a:pt x="40088" y="49114"/>
                </a:lnTo>
                <a:lnTo>
                  <a:pt x="35511" y="44305"/>
                </a:lnTo>
                <a:lnTo>
                  <a:pt x="28454" y="44305"/>
                </a:lnTo>
                <a:lnTo>
                  <a:pt x="28454" y="36422"/>
                </a:lnTo>
                <a:close/>
              </a:path>
              <a:path w="91440" h="88265">
                <a:moveTo>
                  <a:pt x="41892" y="51164"/>
                </a:moveTo>
                <a:lnTo>
                  <a:pt x="28587" y="51164"/>
                </a:lnTo>
                <a:lnTo>
                  <a:pt x="31313" y="54001"/>
                </a:lnTo>
                <a:lnTo>
                  <a:pt x="35235" y="58258"/>
                </a:lnTo>
                <a:lnTo>
                  <a:pt x="38825" y="62357"/>
                </a:lnTo>
                <a:lnTo>
                  <a:pt x="39690" y="69689"/>
                </a:lnTo>
                <a:lnTo>
                  <a:pt x="71003" y="66141"/>
                </a:lnTo>
                <a:lnTo>
                  <a:pt x="81440" y="66141"/>
                </a:lnTo>
                <a:lnTo>
                  <a:pt x="81440" y="64881"/>
                </a:lnTo>
                <a:lnTo>
                  <a:pt x="91080" y="63777"/>
                </a:lnTo>
                <a:lnTo>
                  <a:pt x="91080" y="59677"/>
                </a:lnTo>
                <a:lnTo>
                  <a:pt x="42814" y="59677"/>
                </a:lnTo>
                <a:lnTo>
                  <a:pt x="46537" y="56445"/>
                </a:lnTo>
                <a:lnTo>
                  <a:pt x="41892" y="51164"/>
                </a:lnTo>
                <a:close/>
              </a:path>
              <a:path w="91440" h="88265">
                <a:moveTo>
                  <a:pt x="81327" y="23732"/>
                </a:moveTo>
                <a:lnTo>
                  <a:pt x="70936" y="23732"/>
                </a:lnTo>
                <a:lnTo>
                  <a:pt x="70936" y="56445"/>
                </a:lnTo>
                <a:lnTo>
                  <a:pt x="42814" y="59677"/>
                </a:lnTo>
                <a:lnTo>
                  <a:pt x="91080" y="59677"/>
                </a:lnTo>
                <a:lnTo>
                  <a:pt x="91080" y="55105"/>
                </a:lnTo>
                <a:lnTo>
                  <a:pt x="81440" y="55105"/>
                </a:lnTo>
                <a:lnTo>
                  <a:pt x="81327" y="23732"/>
                </a:lnTo>
                <a:close/>
              </a:path>
              <a:path w="91440" h="88265">
                <a:moveTo>
                  <a:pt x="91080" y="54001"/>
                </a:moveTo>
                <a:lnTo>
                  <a:pt x="81440" y="55105"/>
                </a:lnTo>
                <a:lnTo>
                  <a:pt x="91080" y="55105"/>
                </a:lnTo>
                <a:lnTo>
                  <a:pt x="91080" y="54001"/>
                </a:lnTo>
                <a:close/>
              </a:path>
              <a:path w="91440" h="88265">
                <a:moveTo>
                  <a:pt x="32376" y="40678"/>
                </a:moveTo>
                <a:lnTo>
                  <a:pt x="28454" y="44305"/>
                </a:lnTo>
                <a:lnTo>
                  <a:pt x="35511" y="44305"/>
                </a:lnTo>
                <a:lnTo>
                  <a:pt x="32509" y="41152"/>
                </a:lnTo>
                <a:lnTo>
                  <a:pt x="32376" y="40678"/>
                </a:lnTo>
                <a:close/>
              </a:path>
              <a:path w="91440" h="88265">
                <a:moveTo>
                  <a:pt x="41219" y="26489"/>
                </a:moveTo>
                <a:lnTo>
                  <a:pt x="997" y="26489"/>
                </a:lnTo>
                <a:lnTo>
                  <a:pt x="997" y="36422"/>
                </a:lnTo>
                <a:lnTo>
                  <a:pt x="41219" y="36422"/>
                </a:lnTo>
                <a:lnTo>
                  <a:pt x="41219" y="26489"/>
                </a:lnTo>
                <a:close/>
              </a:path>
              <a:path w="91440" h="88265">
                <a:moveTo>
                  <a:pt x="56044" y="5284"/>
                </a:moveTo>
                <a:lnTo>
                  <a:pt x="48731" y="13164"/>
                </a:lnTo>
                <a:lnTo>
                  <a:pt x="65884" y="28933"/>
                </a:lnTo>
                <a:lnTo>
                  <a:pt x="70936" y="23732"/>
                </a:lnTo>
                <a:lnTo>
                  <a:pt x="81327" y="23732"/>
                </a:lnTo>
                <a:lnTo>
                  <a:pt x="81310" y="19156"/>
                </a:lnTo>
                <a:lnTo>
                  <a:pt x="70870" y="19156"/>
                </a:lnTo>
                <a:lnTo>
                  <a:pt x="56044" y="5284"/>
                </a:lnTo>
                <a:close/>
              </a:path>
              <a:path w="91440" h="88265">
                <a:moveTo>
                  <a:pt x="28454" y="13721"/>
                </a:moveTo>
                <a:lnTo>
                  <a:pt x="18814" y="13721"/>
                </a:lnTo>
                <a:lnTo>
                  <a:pt x="18814" y="26489"/>
                </a:lnTo>
                <a:lnTo>
                  <a:pt x="28454" y="26489"/>
                </a:lnTo>
                <a:lnTo>
                  <a:pt x="28454" y="13721"/>
                </a:lnTo>
                <a:close/>
              </a:path>
              <a:path w="91440" h="88265">
                <a:moveTo>
                  <a:pt x="81241" y="0"/>
                </a:moveTo>
                <a:lnTo>
                  <a:pt x="70870" y="0"/>
                </a:lnTo>
                <a:lnTo>
                  <a:pt x="70870" y="19156"/>
                </a:lnTo>
                <a:lnTo>
                  <a:pt x="81310" y="19156"/>
                </a:lnTo>
                <a:lnTo>
                  <a:pt x="81241" y="0"/>
                </a:lnTo>
                <a:close/>
              </a:path>
              <a:path w="91440" h="88265">
                <a:moveTo>
                  <a:pt x="40088" y="3389"/>
                </a:moveTo>
                <a:lnTo>
                  <a:pt x="5783" y="3389"/>
                </a:lnTo>
                <a:lnTo>
                  <a:pt x="5783" y="13721"/>
                </a:lnTo>
                <a:lnTo>
                  <a:pt x="40088" y="13721"/>
                </a:lnTo>
                <a:lnTo>
                  <a:pt x="40088" y="3389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8634841" y="807608"/>
            <a:ext cx="66040" cy="88900"/>
          </a:xfrm>
          <a:custGeom>
            <a:rect l="l" t="t" r="r" b="b"/>
            <a:pathLst>
              <a:path w="66040" h="88900">
                <a:moveTo>
                  <a:pt x="56823" y="30517"/>
                </a:moveTo>
                <a:lnTo>
                  <a:pt x="54828" y="30667"/>
                </a:lnTo>
                <a:lnTo>
                  <a:pt x="6429" y="30667"/>
                </a:lnTo>
                <a:lnTo>
                  <a:pt x="6429" y="40678"/>
                </a:lnTo>
                <a:lnTo>
                  <a:pt x="9022" y="40678"/>
                </a:lnTo>
                <a:lnTo>
                  <a:pt x="11930" y="48068"/>
                </a:lnTo>
                <a:lnTo>
                  <a:pt x="15737" y="55011"/>
                </a:lnTo>
                <a:lnTo>
                  <a:pt x="20390" y="61430"/>
                </a:lnTo>
                <a:lnTo>
                  <a:pt x="25842" y="67245"/>
                </a:lnTo>
                <a:lnTo>
                  <a:pt x="19754" y="70898"/>
                </a:lnTo>
                <a:lnTo>
                  <a:pt x="13385" y="74056"/>
                </a:lnTo>
                <a:lnTo>
                  <a:pt x="6779" y="76706"/>
                </a:lnTo>
                <a:lnTo>
                  <a:pt x="67" y="78806"/>
                </a:lnTo>
                <a:lnTo>
                  <a:pt x="579" y="81277"/>
                </a:lnTo>
                <a:lnTo>
                  <a:pt x="2507" y="88451"/>
                </a:lnTo>
                <a:lnTo>
                  <a:pt x="3969" y="88451"/>
                </a:lnTo>
                <a:lnTo>
                  <a:pt x="11839" y="85844"/>
                </a:lnTo>
                <a:lnTo>
                  <a:pt x="19460" y="82611"/>
                </a:lnTo>
                <a:lnTo>
                  <a:pt x="26781" y="78770"/>
                </a:lnTo>
                <a:lnTo>
                  <a:pt x="33753" y="74340"/>
                </a:lnTo>
                <a:lnTo>
                  <a:pt x="53238" y="74340"/>
                </a:lnTo>
                <a:lnTo>
                  <a:pt x="47426" y="71396"/>
                </a:lnTo>
                <a:lnTo>
                  <a:pt x="41798" y="67955"/>
                </a:lnTo>
                <a:lnTo>
                  <a:pt x="41931" y="67482"/>
                </a:lnTo>
                <a:lnTo>
                  <a:pt x="47837" y="61648"/>
                </a:lnTo>
                <a:lnTo>
                  <a:pt x="33753" y="61648"/>
                </a:lnTo>
                <a:lnTo>
                  <a:pt x="27371" y="56003"/>
                </a:lnTo>
                <a:lnTo>
                  <a:pt x="22451" y="48956"/>
                </a:lnTo>
                <a:lnTo>
                  <a:pt x="19327" y="41072"/>
                </a:lnTo>
                <a:lnTo>
                  <a:pt x="59769" y="41072"/>
                </a:lnTo>
                <a:lnTo>
                  <a:pt x="60745" y="38471"/>
                </a:lnTo>
                <a:lnTo>
                  <a:pt x="61277" y="36533"/>
                </a:lnTo>
                <a:lnTo>
                  <a:pt x="61078" y="34443"/>
                </a:lnTo>
                <a:lnTo>
                  <a:pt x="60147" y="32638"/>
                </a:lnTo>
                <a:lnTo>
                  <a:pt x="58751" y="31235"/>
                </a:lnTo>
                <a:lnTo>
                  <a:pt x="56823" y="30517"/>
                </a:lnTo>
                <a:close/>
              </a:path>
              <a:path w="66040" h="88900">
                <a:moveTo>
                  <a:pt x="53238" y="74340"/>
                </a:moveTo>
                <a:lnTo>
                  <a:pt x="33753" y="74340"/>
                </a:lnTo>
                <a:lnTo>
                  <a:pt x="40579" y="78833"/>
                </a:lnTo>
                <a:lnTo>
                  <a:pt x="47665" y="82648"/>
                </a:lnTo>
                <a:lnTo>
                  <a:pt x="55125" y="85844"/>
                </a:lnTo>
                <a:lnTo>
                  <a:pt x="62873" y="88372"/>
                </a:lnTo>
                <a:lnTo>
                  <a:pt x="65731" y="78912"/>
                </a:lnTo>
                <a:lnTo>
                  <a:pt x="59430" y="76890"/>
                </a:lnTo>
                <a:lnTo>
                  <a:pt x="53238" y="74340"/>
                </a:lnTo>
                <a:close/>
              </a:path>
              <a:path w="66040" h="88900">
                <a:moveTo>
                  <a:pt x="59769" y="41072"/>
                </a:moveTo>
                <a:lnTo>
                  <a:pt x="49377" y="41072"/>
                </a:lnTo>
                <a:lnTo>
                  <a:pt x="46468" y="46898"/>
                </a:lnTo>
                <a:lnTo>
                  <a:pt x="42861" y="52309"/>
                </a:lnTo>
                <a:lnTo>
                  <a:pt x="38607" y="57246"/>
                </a:lnTo>
                <a:lnTo>
                  <a:pt x="33753" y="61648"/>
                </a:lnTo>
                <a:lnTo>
                  <a:pt x="47837" y="61648"/>
                </a:lnTo>
                <a:lnTo>
                  <a:pt x="48189" y="61300"/>
                </a:lnTo>
                <a:lnTo>
                  <a:pt x="53457" y="54327"/>
                </a:lnTo>
                <a:lnTo>
                  <a:pt x="57665" y="46679"/>
                </a:lnTo>
                <a:lnTo>
                  <a:pt x="59769" y="41072"/>
                </a:lnTo>
                <a:close/>
              </a:path>
              <a:path w="66040" h="88900">
                <a:moveTo>
                  <a:pt x="40003" y="20342"/>
                </a:moveTo>
                <a:lnTo>
                  <a:pt x="29365" y="20342"/>
                </a:lnTo>
                <a:lnTo>
                  <a:pt x="29365" y="30667"/>
                </a:lnTo>
                <a:lnTo>
                  <a:pt x="40003" y="30667"/>
                </a:lnTo>
                <a:lnTo>
                  <a:pt x="40003" y="20342"/>
                </a:lnTo>
                <a:close/>
              </a:path>
              <a:path w="66040" h="88900">
                <a:moveTo>
                  <a:pt x="63670" y="10089"/>
                </a:moveTo>
                <a:lnTo>
                  <a:pt x="6429" y="10089"/>
                </a:lnTo>
                <a:lnTo>
                  <a:pt x="6429" y="20342"/>
                </a:lnTo>
                <a:lnTo>
                  <a:pt x="61942" y="20342"/>
                </a:lnTo>
                <a:lnTo>
                  <a:pt x="63670" y="10089"/>
                </a:lnTo>
                <a:close/>
              </a:path>
              <a:path w="66040" h="88900">
                <a:moveTo>
                  <a:pt x="39670" y="0"/>
                </a:moveTo>
                <a:lnTo>
                  <a:pt x="29233" y="0"/>
                </a:lnTo>
                <a:lnTo>
                  <a:pt x="29233" y="10089"/>
                </a:lnTo>
                <a:lnTo>
                  <a:pt x="39670" y="10089"/>
                </a:lnTo>
                <a:lnTo>
                  <a:pt x="39670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8385447" y="848247"/>
            <a:ext cx="91440" cy="45085"/>
          </a:xfrm>
          <a:custGeom>
            <a:rect l="l" t="t" r="r" b="b"/>
            <a:pathLst>
              <a:path w="91440" h="45084">
                <a:moveTo>
                  <a:pt x="90814" y="37879"/>
                </a:moveTo>
                <a:lnTo>
                  <a:pt x="0" y="37878"/>
                </a:lnTo>
                <a:lnTo>
                  <a:pt x="0" y="44895"/>
                </a:lnTo>
                <a:lnTo>
                  <a:pt x="90814" y="44895"/>
                </a:lnTo>
                <a:lnTo>
                  <a:pt x="90814" y="37879"/>
                </a:lnTo>
                <a:close/>
              </a:path>
              <a:path w="91440" h="45084">
                <a:moveTo>
                  <a:pt x="50593" y="34883"/>
                </a:moveTo>
                <a:lnTo>
                  <a:pt x="39955" y="34883"/>
                </a:lnTo>
                <a:lnTo>
                  <a:pt x="39955" y="37878"/>
                </a:lnTo>
                <a:lnTo>
                  <a:pt x="50859" y="37878"/>
                </a:lnTo>
                <a:lnTo>
                  <a:pt x="50593" y="34883"/>
                </a:lnTo>
                <a:close/>
              </a:path>
              <a:path w="91440" h="45084">
                <a:moveTo>
                  <a:pt x="84565" y="28261"/>
                </a:moveTo>
                <a:lnTo>
                  <a:pt x="5983" y="28261"/>
                </a:lnTo>
                <a:lnTo>
                  <a:pt x="5983" y="34883"/>
                </a:lnTo>
                <a:lnTo>
                  <a:pt x="84565" y="34883"/>
                </a:lnTo>
                <a:lnTo>
                  <a:pt x="84565" y="28261"/>
                </a:lnTo>
                <a:close/>
              </a:path>
              <a:path w="91440" h="45084">
                <a:moveTo>
                  <a:pt x="50593" y="25581"/>
                </a:moveTo>
                <a:lnTo>
                  <a:pt x="39955" y="25581"/>
                </a:lnTo>
                <a:lnTo>
                  <a:pt x="39955" y="28261"/>
                </a:lnTo>
                <a:lnTo>
                  <a:pt x="50593" y="28261"/>
                </a:lnTo>
                <a:lnTo>
                  <a:pt x="50593" y="25581"/>
                </a:lnTo>
                <a:close/>
              </a:path>
              <a:path w="91440" h="45084">
                <a:moveTo>
                  <a:pt x="7512" y="0"/>
                </a:moveTo>
                <a:lnTo>
                  <a:pt x="5983" y="1442"/>
                </a:lnTo>
                <a:lnTo>
                  <a:pt x="5916" y="24059"/>
                </a:lnTo>
                <a:lnTo>
                  <a:pt x="7446" y="25581"/>
                </a:lnTo>
                <a:lnTo>
                  <a:pt x="83236" y="25581"/>
                </a:lnTo>
                <a:lnTo>
                  <a:pt x="84765" y="24059"/>
                </a:lnTo>
                <a:lnTo>
                  <a:pt x="84765" y="19116"/>
                </a:lnTo>
                <a:lnTo>
                  <a:pt x="16554" y="19116"/>
                </a:lnTo>
                <a:lnTo>
                  <a:pt x="16554" y="15806"/>
                </a:lnTo>
                <a:lnTo>
                  <a:pt x="84765" y="15806"/>
                </a:lnTo>
                <a:lnTo>
                  <a:pt x="84765" y="9736"/>
                </a:lnTo>
                <a:lnTo>
                  <a:pt x="16554" y="9736"/>
                </a:lnTo>
                <a:lnTo>
                  <a:pt x="16554" y="6425"/>
                </a:lnTo>
                <a:lnTo>
                  <a:pt x="84765" y="6425"/>
                </a:lnTo>
                <a:lnTo>
                  <a:pt x="84683" y="1442"/>
                </a:lnTo>
                <a:lnTo>
                  <a:pt x="83236" y="39"/>
                </a:lnTo>
                <a:lnTo>
                  <a:pt x="9374" y="39"/>
                </a:lnTo>
                <a:lnTo>
                  <a:pt x="7512" y="0"/>
                </a:lnTo>
                <a:close/>
              </a:path>
              <a:path w="91440" h="45084">
                <a:moveTo>
                  <a:pt x="84765" y="15806"/>
                </a:moveTo>
                <a:lnTo>
                  <a:pt x="39955" y="15806"/>
                </a:lnTo>
                <a:lnTo>
                  <a:pt x="39690" y="19116"/>
                </a:lnTo>
                <a:lnTo>
                  <a:pt x="50593" y="19116"/>
                </a:lnTo>
                <a:lnTo>
                  <a:pt x="50593" y="15884"/>
                </a:lnTo>
                <a:lnTo>
                  <a:pt x="84765" y="15884"/>
                </a:lnTo>
                <a:close/>
              </a:path>
              <a:path w="91440" h="45084">
                <a:moveTo>
                  <a:pt x="84765" y="15884"/>
                </a:moveTo>
                <a:lnTo>
                  <a:pt x="73795" y="15884"/>
                </a:lnTo>
                <a:lnTo>
                  <a:pt x="73795" y="19116"/>
                </a:lnTo>
                <a:lnTo>
                  <a:pt x="84765" y="19116"/>
                </a:lnTo>
                <a:lnTo>
                  <a:pt x="84765" y="15884"/>
                </a:lnTo>
                <a:close/>
              </a:path>
              <a:path w="91440" h="45084">
                <a:moveTo>
                  <a:pt x="50593" y="6425"/>
                </a:moveTo>
                <a:lnTo>
                  <a:pt x="39955" y="6425"/>
                </a:lnTo>
                <a:lnTo>
                  <a:pt x="39690" y="9736"/>
                </a:lnTo>
                <a:lnTo>
                  <a:pt x="50593" y="9736"/>
                </a:lnTo>
                <a:lnTo>
                  <a:pt x="50593" y="6425"/>
                </a:lnTo>
                <a:close/>
              </a:path>
              <a:path w="91440" h="45084">
                <a:moveTo>
                  <a:pt x="84765" y="6425"/>
                </a:moveTo>
                <a:lnTo>
                  <a:pt x="73795" y="6425"/>
                </a:lnTo>
                <a:lnTo>
                  <a:pt x="73795" y="9736"/>
                </a:lnTo>
                <a:lnTo>
                  <a:pt x="84765" y="9736"/>
                </a:lnTo>
                <a:lnTo>
                  <a:pt x="84765" y="6425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8272027" y="810525"/>
            <a:ext cx="21590" cy="17780"/>
          </a:xfrm>
          <a:custGeom>
            <a:rect l="l" t="t" r="r" b="b"/>
            <a:pathLst>
              <a:path w="21590" h="17780">
                <a:moveTo>
                  <a:pt x="12698" y="0"/>
                </a:moveTo>
                <a:lnTo>
                  <a:pt x="0" y="0"/>
                </a:lnTo>
                <a:lnTo>
                  <a:pt x="8310" y="17740"/>
                </a:lnTo>
                <a:lnTo>
                  <a:pt x="21008" y="17740"/>
                </a:lnTo>
                <a:lnTo>
                  <a:pt x="12698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8605770" y="807922"/>
            <a:ext cx="34290" cy="87630"/>
          </a:xfrm>
          <a:custGeom>
            <a:rect l="l" t="t" r="r" b="b"/>
            <a:pathLst>
              <a:path w="34290" h="87630">
                <a:moveTo>
                  <a:pt x="4587" y="77021"/>
                </a:moveTo>
                <a:lnTo>
                  <a:pt x="6116" y="85613"/>
                </a:lnTo>
                <a:lnTo>
                  <a:pt x="7977" y="86205"/>
                </a:lnTo>
                <a:lnTo>
                  <a:pt x="9905" y="86528"/>
                </a:lnTo>
                <a:lnTo>
                  <a:pt x="11833" y="86560"/>
                </a:lnTo>
                <a:lnTo>
                  <a:pt x="17418" y="87056"/>
                </a:lnTo>
                <a:lnTo>
                  <a:pt x="22338" y="82996"/>
                </a:lnTo>
                <a:lnTo>
                  <a:pt x="22833" y="77967"/>
                </a:lnTo>
                <a:lnTo>
                  <a:pt x="9839" y="77967"/>
                </a:lnTo>
                <a:lnTo>
                  <a:pt x="6315" y="77438"/>
                </a:lnTo>
                <a:lnTo>
                  <a:pt x="5451" y="77257"/>
                </a:lnTo>
                <a:lnTo>
                  <a:pt x="4587" y="77021"/>
                </a:lnTo>
                <a:close/>
              </a:path>
              <a:path w="34290" h="87630">
                <a:moveTo>
                  <a:pt x="22869" y="55185"/>
                </a:moveTo>
                <a:lnTo>
                  <a:pt x="12432" y="55185"/>
                </a:lnTo>
                <a:lnTo>
                  <a:pt x="12432" y="77494"/>
                </a:lnTo>
                <a:lnTo>
                  <a:pt x="9839" y="77967"/>
                </a:lnTo>
                <a:lnTo>
                  <a:pt x="22833" y="77967"/>
                </a:lnTo>
                <a:lnTo>
                  <a:pt x="22869" y="55185"/>
                </a:lnTo>
                <a:close/>
              </a:path>
              <a:path w="34290" h="87630">
                <a:moveTo>
                  <a:pt x="22869" y="26096"/>
                </a:moveTo>
                <a:lnTo>
                  <a:pt x="12432" y="26096"/>
                </a:lnTo>
                <a:lnTo>
                  <a:pt x="12432" y="44700"/>
                </a:lnTo>
                <a:lnTo>
                  <a:pt x="0" y="46987"/>
                </a:lnTo>
                <a:lnTo>
                  <a:pt x="1063" y="57313"/>
                </a:lnTo>
                <a:lnTo>
                  <a:pt x="12432" y="55185"/>
                </a:lnTo>
                <a:lnTo>
                  <a:pt x="22869" y="55185"/>
                </a:lnTo>
                <a:lnTo>
                  <a:pt x="22869" y="53214"/>
                </a:lnTo>
                <a:lnTo>
                  <a:pt x="33906" y="51164"/>
                </a:lnTo>
                <a:lnTo>
                  <a:pt x="32361" y="42728"/>
                </a:lnTo>
                <a:lnTo>
                  <a:pt x="22869" y="42728"/>
                </a:lnTo>
                <a:lnTo>
                  <a:pt x="22869" y="26096"/>
                </a:lnTo>
                <a:close/>
              </a:path>
              <a:path w="34290" h="87630">
                <a:moveTo>
                  <a:pt x="32044" y="40994"/>
                </a:moveTo>
                <a:lnTo>
                  <a:pt x="22869" y="42728"/>
                </a:lnTo>
                <a:lnTo>
                  <a:pt x="32361" y="42728"/>
                </a:lnTo>
                <a:lnTo>
                  <a:pt x="32044" y="40994"/>
                </a:lnTo>
                <a:close/>
              </a:path>
              <a:path w="34290" h="87630">
                <a:moveTo>
                  <a:pt x="32310" y="15766"/>
                </a:moveTo>
                <a:lnTo>
                  <a:pt x="1927" y="15766"/>
                </a:lnTo>
                <a:lnTo>
                  <a:pt x="1927" y="26096"/>
                </a:lnTo>
                <a:lnTo>
                  <a:pt x="32310" y="26096"/>
                </a:lnTo>
                <a:lnTo>
                  <a:pt x="32310" y="15766"/>
                </a:lnTo>
                <a:close/>
              </a:path>
              <a:path w="34290" h="87630">
                <a:moveTo>
                  <a:pt x="22869" y="0"/>
                </a:moveTo>
                <a:lnTo>
                  <a:pt x="12432" y="0"/>
                </a:lnTo>
                <a:lnTo>
                  <a:pt x="12432" y="15766"/>
                </a:lnTo>
                <a:lnTo>
                  <a:pt x="22869" y="15766"/>
                </a:lnTo>
                <a:lnTo>
                  <a:pt x="22869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8398677" y="527365"/>
            <a:ext cx="69850" cy="34925"/>
          </a:xfrm>
          <a:custGeom>
            <a:rect l="l" t="t" r="r" b="b"/>
            <a:pathLst>
              <a:path w="69850" h="34925">
                <a:moveTo>
                  <a:pt x="0" y="0"/>
                </a:moveTo>
                <a:lnTo>
                  <a:pt x="69740" y="0"/>
                </a:lnTo>
                <a:lnTo>
                  <a:pt x="69740" y="34365"/>
                </a:lnTo>
                <a:lnTo>
                  <a:pt x="0" y="34365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8272027" y="544548"/>
            <a:ext cx="127000" cy="0"/>
          </a:xfrm>
          <a:custGeom>
            <a:rect l="l" t="t" r="r" b="b"/>
            <a:pathLst>
              <a:path w="127000">
                <a:moveTo>
                  <a:pt x="0" y="0"/>
                </a:moveTo>
                <a:lnTo>
                  <a:pt x="126649" y="0"/>
                </a:lnTo>
              </a:path>
            </a:pathLst>
          </a:custGeom>
          <a:ln w="34365">
            <a:solidFill>
              <a:srgbClr val="9644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7535741" y="538792"/>
            <a:ext cx="211846" cy="198419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 flipH="1">
            <a:off x="8289445" y="587908"/>
            <a:ext cx="0" cy="149860"/>
          </a:xfrm>
          <a:custGeom>
            <a:rect l="l" t="t" r="r" b="b"/>
            <a:pathLst>
              <a:path h="149859">
                <a:moveTo>
                  <a:pt x="0" y="0"/>
                </a:moveTo>
                <a:lnTo>
                  <a:pt x="0" y="149302"/>
                </a:lnTo>
              </a:path>
            </a:pathLst>
          </a:custGeom>
          <a:ln w="34836">
            <a:solidFill>
              <a:srgbClr val="FBFBF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8468350" y="587823"/>
            <a:ext cx="83820" cy="153035"/>
          </a:xfrm>
          <a:custGeom>
            <a:rect l="l" t="t" r="r" b="b"/>
            <a:pathLst>
              <a:path w="83820" h="153034">
                <a:moveTo>
                  <a:pt x="83236" y="0"/>
                </a:moveTo>
                <a:lnTo>
                  <a:pt x="0" y="321"/>
                </a:lnTo>
                <a:lnTo>
                  <a:pt x="0" y="109895"/>
                </a:lnTo>
                <a:lnTo>
                  <a:pt x="21044" y="148208"/>
                </a:lnTo>
                <a:lnTo>
                  <a:pt x="38759" y="152882"/>
                </a:lnTo>
                <a:lnTo>
                  <a:pt x="41285" y="152875"/>
                </a:lnTo>
                <a:lnTo>
                  <a:pt x="43811" y="152619"/>
                </a:lnTo>
                <a:lnTo>
                  <a:pt x="52188" y="152311"/>
                </a:lnTo>
                <a:lnTo>
                  <a:pt x="60565" y="150856"/>
                </a:lnTo>
                <a:lnTo>
                  <a:pt x="68543" y="148286"/>
                </a:lnTo>
                <a:lnTo>
                  <a:pt x="72786" y="122520"/>
                </a:lnTo>
                <a:lnTo>
                  <a:pt x="47927" y="122520"/>
                </a:lnTo>
                <a:lnTo>
                  <a:pt x="41318" y="120715"/>
                </a:lnTo>
                <a:lnTo>
                  <a:pt x="36704" y="115628"/>
                </a:lnTo>
                <a:lnTo>
                  <a:pt x="34969" y="106270"/>
                </a:lnTo>
                <a:lnTo>
                  <a:pt x="34969" y="30510"/>
                </a:lnTo>
                <a:lnTo>
                  <a:pt x="78183" y="30510"/>
                </a:lnTo>
                <a:lnTo>
                  <a:pt x="83236" y="0"/>
                </a:lnTo>
                <a:close/>
              </a:path>
              <a:path w="83820" h="153034">
                <a:moveTo>
                  <a:pt x="73463" y="118411"/>
                </a:moveTo>
                <a:lnTo>
                  <a:pt x="60233" y="121322"/>
                </a:lnTo>
                <a:lnTo>
                  <a:pt x="55645" y="122036"/>
                </a:lnTo>
                <a:lnTo>
                  <a:pt x="47927" y="122520"/>
                </a:lnTo>
                <a:lnTo>
                  <a:pt x="72786" y="122520"/>
                </a:lnTo>
                <a:lnTo>
                  <a:pt x="73463" y="118411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7768463" y="584591"/>
            <a:ext cx="158750" cy="156210"/>
          </a:xfrm>
          <a:custGeom>
            <a:rect l="l" t="t" r="r" b="b"/>
            <a:pathLst>
              <a:path w="158750" h="156209">
                <a:moveTo>
                  <a:pt x="77937" y="0"/>
                </a:moveTo>
                <a:lnTo>
                  <a:pt x="47227" y="6594"/>
                </a:lnTo>
                <a:lnTo>
                  <a:pt x="22329" y="23694"/>
                </a:lnTo>
                <a:lnTo>
                  <a:pt x="5751" y="48752"/>
                </a:lnTo>
                <a:lnTo>
                  <a:pt x="0" y="79220"/>
                </a:lnTo>
                <a:lnTo>
                  <a:pt x="6687" y="109503"/>
                </a:lnTo>
                <a:lnTo>
                  <a:pt x="24028" y="134055"/>
                </a:lnTo>
                <a:lnTo>
                  <a:pt x="49439" y="150403"/>
                </a:lnTo>
                <a:lnTo>
                  <a:pt x="80337" y="156074"/>
                </a:lnTo>
                <a:lnTo>
                  <a:pt x="110754" y="149605"/>
                </a:lnTo>
                <a:lnTo>
                  <a:pt x="135519" y="132807"/>
                </a:lnTo>
                <a:lnTo>
                  <a:pt x="140344" y="125662"/>
                </a:lnTo>
                <a:lnTo>
                  <a:pt x="77937" y="125662"/>
                </a:lnTo>
                <a:lnTo>
                  <a:pt x="58866" y="123174"/>
                </a:lnTo>
                <a:lnTo>
                  <a:pt x="42800" y="113987"/>
                </a:lnTo>
                <a:lnTo>
                  <a:pt x="31400" y="99530"/>
                </a:lnTo>
                <a:lnTo>
                  <a:pt x="26327" y="81233"/>
                </a:lnTo>
                <a:lnTo>
                  <a:pt x="28850" y="62426"/>
                </a:lnTo>
                <a:lnTo>
                  <a:pt x="38166" y="46582"/>
                </a:lnTo>
                <a:lnTo>
                  <a:pt x="52827" y="35340"/>
                </a:lnTo>
                <a:lnTo>
                  <a:pt x="71382" y="30340"/>
                </a:lnTo>
                <a:lnTo>
                  <a:pt x="139777" y="30340"/>
                </a:lnTo>
                <a:lnTo>
                  <a:pt x="134444" y="22675"/>
                </a:lnTo>
                <a:lnTo>
                  <a:pt x="108991" y="6003"/>
                </a:lnTo>
                <a:lnTo>
                  <a:pt x="77937" y="0"/>
                </a:lnTo>
                <a:close/>
              </a:path>
              <a:path w="158750" h="156209">
                <a:moveTo>
                  <a:pt x="139777" y="30340"/>
                </a:moveTo>
                <a:lnTo>
                  <a:pt x="71382" y="30340"/>
                </a:lnTo>
                <a:lnTo>
                  <a:pt x="90455" y="32825"/>
                </a:lnTo>
                <a:lnTo>
                  <a:pt x="106521" y="42013"/>
                </a:lnTo>
                <a:lnTo>
                  <a:pt x="117920" y="56471"/>
                </a:lnTo>
                <a:lnTo>
                  <a:pt x="122992" y="74769"/>
                </a:lnTo>
                <a:lnTo>
                  <a:pt x="123105" y="78361"/>
                </a:lnTo>
                <a:lnTo>
                  <a:pt x="119941" y="96313"/>
                </a:lnTo>
                <a:lnTo>
                  <a:pt x="110401" y="111184"/>
                </a:lnTo>
                <a:lnTo>
                  <a:pt x="95921" y="121469"/>
                </a:lnTo>
                <a:lnTo>
                  <a:pt x="77937" y="125662"/>
                </a:lnTo>
                <a:lnTo>
                  <a:pt x="140344" y="125662"/>
                </a:lnTo>
                <a:lnTo>
                  <a:pt x="152179" y="108136"/>
                </a:lnTo>
                <a:lnTo>
                  <a:pt x="158281" y="78047"/>
                </a:lnTo>
                <a:lnTo>
                  <a:pt x="151729" y="47521"/>
                </a:lnTo>
                <a:lnTo>
                  <a:pt x="139777" y="3034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7945772" y="538792"/>
            <a:ext cx="156845" cy="201930"/>
          </a:xfrm>
          <a:custGeom>
            <a:rect l="l" t="t" r="r" b="b"/>
            <a:pathLst>
              <a:path w="156845" h="201929">
                <a:moveTo>
                  <a:pt x="129452" y="182652"/>
                </a:moveTo>
                <a:lnTo>
                  <a:pt x="34850" y="182652"/>
                </a:lnTo>
                <a:lnTo>
                  <a:pt x="45313" y="190684"/>
                </a:lnTo>
                <a:lnTo>
                  <a:pt x="57011" y="196601"/>
                </a:lnTo>
                <a:lnTo>
                  <a:pt x="69620" y="200273"/>
                </a:lnTo>
                <a:lnTo>
                  <a:pt x="82817" y="201572"/>
                </a:lnTo>
                <a:lnTo>
                  <a:pt x="111548" y="195430"/>
                </a:lnTo>
                <a:lnTo>
                  <a:pt x="129452" y="182652"/>
                </a:lnTo>
                <a:close/>
              </a:path>
              <a:path w="156845" h="201929">
                <a:moveTo>
                  <a:pt x="34530" y="0"/>
                </a:moveTo>
                <a:lnTo>
                  <a:pt x="0" y="0"/>
                </a:lnTo>
                <a:lnTo>
                  <a:pt x="0" y="198419"/>
                </a:lnTo>
                <a:lnTo>
                  <a:pt x="34850" y="198419"/>
                </a:lnTo>
                <a:lnTo>
                  <a:pt x="34850" y="182652"/>
                </a:lnTo>
                <a:lnTo>
                  <a:pt x="129452" y="182652"/>
                </a:lnTo>
                <a:lnTo>
                  <a:pt x="135001" y="178691"/>
                </a:lnTo>
                <a:lnTo>
                  <a:pt x="141868" y="167914"/>
                </a:lnTo>
                <a:lnTo>
                  <a:pt x="78263" y="167914"/>
                </a:lnTo>
                <a:lnTo>
                  <a:pt x="60604" y="165004"/>
                </a:lnTo>
                <a:lnTo>
                  <a:pt x="45953" y="155956"/>
                </a:lnTo>
                <a:lnTo>
                  <a:pt x="35811" y="142151"/>
                </a:lnTo>
                <a:lnTo>
                  <a:pt x="31678" y="124973"/>
                </a:lnTo>
                <a:lnTo>
                  <a:pt x="34630" y="107557"/>
                </a:lnTo>
                <a:lnTo>
                  <a:pt x="43806" y="93110"/>
                </a:lnTo>
                <a:lnTo>
                  <a:pt x="57804" y="83111"/>
                </a:lnTo>
                <a:lnTo>
                  <a:pt x="75224" y="79037"/>
                </a:lnTo>
                <a:lnTo>
                  <a:pt x="141801" y="79037"/>
                </a:lnTo>
                <a:lnTo>
                  <a:pt x="135001" y="68365"/>
                </a:lnTo>
                <a:lnTo>
                  <a:pt x="129782" y="64640"/>
                </a:lnTo>
                <a:lnTo>
                  <a:pt x="34530" y="64640"/>
                </a:lnTo>
                <a:lnTo>
                  <a:pt x="34530" y="0"/>
                </a:lnTo>
                <a:close/>
              </a:path>
              <a:path w="156845" h="201929">
                <a:moveTo>
                  <a:pt x="141801" y="79037"/>
                </a:moveTo>
                <a:lnTo>
                  <a:pt x="75224" y="79037"/>
                </a:lnTo>
                <a:lnTo>
                  <a:pt x="92883" y="81947"/>
                </a:lnTo>
                <a:lnTo>
                  <a:pt x="107532" y="90995"/>
                </a:lnTo>
                <a:lnTo>
                  <a:pt x="117673" y="104800"/>
                </a:lnTo>
                <a:lnTo>
                  <a:pt x="121809" y="121977"/>
                </a:lnTo>
                <a:lnTo>
                  <a:pt x="121829" y="123531"/>
                </a:lnTo>
                <a:lnTo>
                  <a:pt x="118631" y="140583"/>
                </a:lnTo>
                <a:lnTo>
                  <a:pt x="109373" y="154617"/>
                </a:lnTo>
                <a:lnTo>
                  <a:pt x="95453" y="164204"/>
                </a:lnTo>
                <a:lnTo>
                  <a:pt x="78269" y="167914"/>
                </a:lnTo>
                <a:lnTo>
                  <a:pt x="141868" y="167914"/>
                </a:lnTo>
                <a:lnTo>
                  <a:pt x="150810" y="153882"/>
                </a:lnTo>
                <a:lnTo>
                  <a:pt x="156606" y="123531"/>
                </a:lnTo>
                <a:lnTo>
                  <a:pt x="150810" y="93176"/>
                </a:lnTo>
                <a:lnTo>
                  <a:pt x="141801" y="79037"/>
                </a:lnTo>
                <a:close/>
              </a:path>
              <a:path w="156845" h="201929">
                <a:moveTo>
                  <a:pt x="82817" y="45484"/>
                </a:moveTo>
                <a:lnTo>
                  <a:pt x="82498" y="45799"/>
                </a:lnTo>
                <a:lnTo>
                  <a:pt x="69310" y="47078"/>
                </a:lnTo>
                <a:lnTo>
                  <a:pt x="56702" y="50730"/>
                </a:lnTo>
                <a:lnTo>
                  <a:pt x="44999" y="56627"/>
                </a:lnTo>
                <a:lnTo>
                  <a:pt x="34530" y="64640"/>
                </a:lnTo>
                <a:lnTo>
                  <a:pt x="129782" y="64640"/>
                </a:lnTo>
                <a:lnTo>
                  <a:pt x="111548" y="51626"/>
                </a:lnTo>
                <a:lnTo>
                  <a:pt x="82817" y="45484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8102058" y="587908"/>
            <a:ext cx="156210" cy="149860"/>
          </a:xfrm>
          <a:custGeom>
            <a:rect l="l" t="t" r="r" b="b"/>
            <a:pathLst>
              <a:path w="156209" h="149859">
                <a:moveTo>
                  <a:pt x="38293" y="0"/>
                </a:moveTo>
                <a:lnTo>
                  <a:pt x="0" y="0"/>
                </a:lnTo>
                <a:lnTo>
                  <a:pt x="61795" y="149302"/>
                </a:lnTo>
                <a:lnTo>
                  <a:pt x="93913" y="149302"/>
                </a:lnTo>
                <a:lnTo>
                  <a:pt x="113837" y="101136"/>
                </a:lnTo>
                <a:lnTo>
                  <a:pt x="77864" y="101136"/>
                </a:lnTo>
                <a:lnTo>
                  <a:pt x="38293" y="0"/>
                </a:lnTo>
                <a:close/>
              </a:path>
              <a:path w="156209" h="149859">
                <a:moveTo>
                  <a:pt x="155675" y="0"/>
                </a:moveTo>
                <a:lnTo>
                  <a:pt x="117447" y="0"/>
                </a:lnTo>
                <a:lnTo>
                  <a:pt x="77864" y="101136"/>
                </a:lnTo>
                <a:lnTo>
                  <a:pt x="113837" y="101136"/>
                </a:lnTo>
                <a:lnTo>
                  <a:pt x="155675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8331596" y="585070"/>
            <a:ext cx="114549" cy="154822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8559165" y="584434"/>
            <a:ext cx="140970" cy="156210"/>
          </a:xfrm>
          <a:custGeom>
            <a:rect l="l" t="t" r="r" b="b"/>
            <a:pathLst>
              <a:path w="140970" h="156209">
                <a:moveTo>
                  <a:pt x="78364" y="62158"/>
                </a:moveTo>
                <a:lnTo>
                  <a:pt x="43280" y="64230"/>
                </a:lnTo>
                <a:lnTo>
                  <a:pt x="12932" y="77980"/>
                </a:lnTo>
                <a:lnTo>
                  <a:pt x="0" y="109187"/>
                </a:lnTo>
                <a:lnTo>
                  <a:pt x="4106" y="127610"/>
                </a:lnTo>
                <a:lnTo>
                  <a:pt x="15448" y="142471"/>
                </a:lnTo>
                <a:lnTo>
                  <a:pt x="32562" y="152395"/>
                </a:lnTo>
                <a:lnTo>
                  <a:pt x="53983" y="156009"/>
                </a:lnTo>
                <a:lnTo>
                  <a:pt x="69819" y="155067"/>
                </a:lnTo>
                <a:lnTo>
                  <a:pt x="83086" y="151901"/>
                </a:lnTo>
                <a:lnTo>
                  <a:pt x="94783" y="146000"/>
                </a:lnTo>
                <a:lnTo>
                  <a:pt x="105906" y="136853"/>
                </a:lnTo>
                <a:lnTo>
                  <a:pt x="140876" y="136853"/>
                </a:lnTo>
                <a:lnTo>
                  <a:pt x="140876" y="129654"/>
                </a:lnTo>
                <a:lnTo>
                  <a:pt x="55073" y="129654"/>
                </a:lnTo>
                <a:lnTo>
                  <a:pt x="43986" y="125373"/>
                </a:lnTo>
                <a:lnTo>
                  <a:pt x="37249" y="117946"/>
                </a:lnTo>
                <a:lnTo>
                  <a:pt x="35169" y="108872"/>
                </a:lnTo>
                <a:lnTo>
                  <a:pt x="42139" y="96207"/>
                </a:lnTo>
                <a:lnTo>
                  <a:pt x="59069" y="88746"/>
                </a:lnTo>
                <a:lnTo>
                  <a:pt x="81634" y="87583"/>
                </a:lnTo>
                <a:lnTo>
                  <a:pt x="140876" y="87583"/>
                </a:lnTo>
                <a:lnTo>
                  <a:pt x="140876" y="65984"/>
                </a:lnTo>
                <a:lnTo>
                  <a:pt x="105507" y="65984"/>
                </a:lnTo>
                <a:lnTo>
                  <a:pt x="78364" y="62158"/>
                </a:lnTo>
                <a:close/>
              </a:path>
              <a:path w="140970" h="156209">
                <a:moveTo>
                  <a:pt x="140876" y="136853"/>
                </a:moveTo>
                <a:lnTo>
                  <a:pt x="105906" y="136853"/>
                </a:lnTo>
                <a:lnTo>
                  <a:pt x="105906" y="152619"/>
                </a:lnTo>
                <a:lnTo>
                  <a:pt x="140876" y="152619"/>
                </a:lnTo>
                <a:lnTo>
                  <a:pt x="140876" y="136853"/>
                </a:lnTo>
                <a:close/>
              </a:path>
              <a:path w="140970" h="156209">
                <a:moveTo>
                  <a:pt x="140876" y="87583"/>
                </a:moveTo>
                <a:lnTo>
                  <a:pt x="81634" y="87583"/>
                </a:lnTo>
                <a:lnTo>
                  <a:pt x="105507" y="93814"/>
                </a:lnTo>
                <a:lnTo>
                  <a:pt x="105507" y="96888"/>
                </a:lnTo>
                <a:lnTo>
                  <a:pt x="100243" y="108303"/>
                </a:lnTo>
                <a:lnTo>
                  <a:pt x="92260" y="117803"/>
                </a:lnTo>
                <a:lnTo>
                  <a:pt x="82060" y="124946"/>
                </a:lnTo>
                <a:lnTo>
                  <a:pt x="70138" y="129287"/>
                </a:lnTo>
                <a:lnTo>
                  <a:pt x="55073" y="129654"/>
                </a:lnTo>
                <a:lnTo>
                  <a:pt x="140876" y="129654"/>
                </a:lnTo>
                <a:lnTo>
                  <a:pt x="140876" y="87583"/>
                </a:lnTo>
                <a:close/>
              </a:path>
              <a:path w="140970" h="156209">
                <a:moveTo>
                  <a:pt x="133049" y="30982"/>
                </a:moveTo>
                <a:lnTo>
                  <a:pt x="74859" y="30982"/>
                </a:lnTo>
                <a:lnTo>
                  <a:pt x="90362" y="34079"/>
                </a:lnTo>
                <a:lnTo>
                  <a:pt x="99707" y="42158"/>
                </a:lnTo>
                <a:lnTo>
                  <a:pt x="104290" y="53399"/>
                </a:lnTo>
                <a:lnTo>
                  <a:pt x="105507" y="65984"/>
                </a:lnTo>
                <a:lnTo>
                  <a:pt x="140876" y="65984"/>
                </a:lnTo>
                <a:lnTo>
                  <a:pt x="140876" y="61172"/>
                </a:lnTo>
                <a:lnTo>
                  <a:pt x="137591" y="39110"/>
                </a:lnTo>
                <a:lnTo>
                  <a:pt x="133049" y="30982"/>
                </a:lnTo>
                <a:close/>
              </a:path>
              <a:path w="140970" h="156209">
                <a:moveTo>
                  <a:pt x="74859" y="0"/>
                </a:moveTo>
                <a:lnTo>
                  <a:pt x="75324" y="157"/>
                </a:lnTo>
                <a:lnTo>
                  <a:pt x="43872" y="5022"/>
                </a:lnTo>
                <a:lnTo>
                  <a:pt x="23551" y="17256"/>
                </a:lnTo>
                <a:lnTo>
                  <a:pt x="12629" y="33318"/>
                </a:lnTo>
                <a:lnTo>
                  <a:pt x="9374" y="49667"/>
                </a:lnTo>
                <a:lnTo>
                  <a:pt x="42881" y="49667"/>
                </a:lnTo>
                <a:lnTo>
                  <a:pt x="43502" y="46747"/>
                </a:lnTo>
                <a:lnTo>
                  <a:pt x="47202" y="40324"/>
                </a:lnTo>
                <a:lnTo>
                  <a:pt x="56736" y="33902"/>
                </a:lnTo>
                <a:lnTo>
                  <a:pt x="74859" y="30982"/>
                </a:lnTo>
                <a:lnTo>
                  <a:pt x="133049" y="30982"/>
                </a:lnTo>
                <a:lnTo>
                  <a:pt x="126615" y="19471"/>
                </a:lnTo>
                <a:lnTo>
                  <a:pt x="106265" y="5390"/>
                </a:lnTo>
                <a:lnTo>
                  <a:pt x="74859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8468350" y="527365"/>
            <a:ext cx="34925" cy="34925"/>
          </a:xfrm>
          <a:custGeom>
            <a:rect l="l" t="t" r="r" b="b"/>
            <a:pathLst>
              <a:path w="34925" h="34925">
                <a:moveTo>
                  <a:pt x="0" y="0"/>
                </a:moveTo>
                <a:lnTo>
                  <a:pt x="34836" y="0"/>
                </a:lnTo>
                <a:lnTo>
                  <a:pt x="34836" y="34365"/>
                </a:lnTo>
                <a:lnTo>
                  <a:pt x="0" y="34365"/>
                </a:lnTo>
                <a:lnTo>
                  <a:pt x="0" y="0"/>
                </a:lnTo>
                <a:close/>
              </a:path>
            </a:pathLst>
          </a:custGeom>
          <a:solidFill>
            <a:srgbClr val="FBFBFB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784463" y="278883"/>
            <a:ext cx="38735" cy="19050"/>
          </a:xfrm>
          <a:custGeom>
            <a:rect l="l" t="t" r="r" b="b"/>
            <a:pathLst>
              <a:path w="38734" h="19050">
                <a:moveTo>
                  <a:pt x="0" y="0"/>
                </a:moveTo>
                <a:lnTo>
                  <a:pt x="38123" y="0"/>
                </a:lnTo>
                <a:lnTo>
                  <a:pt x="3812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715313" y="278883"/>
            <a:ext cx="69215" cy="19050"/>
          </a:xfrm>
          <a:custGeom>
            <a:rect l="l" t="t" r="r" b="b"/>
            <a:pathLst>
              <a:path w="69215" h="19050">
                <a:moveTo>
                  <a:pt x="0" y="0"/>
                </a:moveTo>
                <a:lnTo>
                  <a:pt x="69150" y="0"/>
                </a:lnTo>
                <a:lnTo>
                  <a:pt x="69150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715313" y="311933"/>
            <a:ext cx="19050" cy="40005"/>
          </a:xfrm>
          <a:custGeom>
            <a:rect l="l" t="t" r="r" b="b"/>
            <a:pathLst>
              <a:path w="19050" h="40004">
                <a:moveTo>
                  <a:pt x="19043" y="0"/>
                </a:moveTo>
                <a:lnTo>
                  <a:pt x="0" y="0"/>
                </a:lnTo>
                <a:lnTo>
                  <a:pt x="0" y="39621"/>
                </a:lnTo>
                <a:lnTo>
                  <a:pt x="19043" y="33529"/>
                </a:lnTo>
                <a:lnTo>
                  <a:pt x="190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822551" y="311934"/>
            <a:ext cx="17145" cy="5715"/>
          </a:xfrm>
          <a:custGeom>
            <a:rect l="l" t="t" r="r" b="b"/>
            <a:pathLst>
              <a:path w="17145" h="5714">
                <a:moveTo>
                  <a:pt x="16618" y="0"/>
                </a:moveTo>
                <a:lnTo>
                  <a:pt x="0" y="0"/>
                </a:lnTo>
                <a:lnTo>
                  <a:pt x="0" y="5316"/>
                </a:lnTo>
                <a:lnTo>
                  <a:pt x="166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822550" y="278884"/>
            <a:ext cx="19050" cy="19050"/>
          </a:xfrm>
          <a:custGeom>
            <a:rect l="l" t="t" r="r" b="b"/>
            <a:pathLst>
              <a:path w="19050" h="19050">
                <a:moveTo>
                  <a:pt x="0" y="0"/>
                </a:moveTo>
                <a:lnTo>
                  <a:pt x="19043" y="0"/>
                </a:lnTo>
                <a:lnTo>
                  <a:pt x="1904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664336" y="3400579"/>
            <a:ext cx="183515" cy="1783080"/>
          </a:xfrm>
          <a:custGeom>
            <a:rect l="l" t="t" r="r" b="b"/>
            <a:pathLst>
              <a:path w="183514" h="1783079">
                <a:moveTo>
                  <a:pt x="0" y="1782993"/>
                </a:moveTo>
                <a:lnTo>
                  <a:pt x="182904" y="1782993"/>
                </a:lnTo>
                <a:lnTo>
                  <a:pt x="182904" y="0"/>
                </a:lnTo>
                <a:lnTo>
                  <a:pt x="0" y="0"/>
                </a:lnTo>
                <a:lnTo>
                  <a:pt x="0" y="1782993"/>
                </a:lnTo>
                <a:close/>
              </a:path>
            </a:pathLst>
          </a:custGeom>
          <a:solidFill>
            <a:srgbClr val="B3B3B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481432" y="2592215"/>
            <a:ext cx="183515" cy="1765935"/>
          </a:xfrm>
          <a:custGeom>
            <a:rect l="l" t="t" r="r" b="b"/>
            <a:pathLst>
              <a:path w="183514" h="1765935">
                <a:moveTo>
                  <a:pt x="0" y="1765787"/>
                </a:moveTo>
                <a:lnTo>
                  <a:pt x="182904" y="1765787"/>
                </a:lnTo>
                <a:lnTo>
                  <a:pt x="182904" y="0"/>
                </a:lnTo>
                <a:lnTo>
                  <a:pt x="0" y="0"/>
                </a:lnTo>
                <a:lnTo>
                  <a:pt x="0" y="1765787"/>
                </a:lnTo>
                <a:close/>
              </a:path>
            </a:pathLst>
          </a:custGeom>
          <a:solidFill>
            <a:srgbClr val="FFCE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298480" y="3371887"/>
            <a:ext cx="183515" cy="1812289"/>
          </a:xfrm>
          <a:custGeom>
            <a:rect l="l" t="t" r="r" b="b"/>
            <a:pathLst>
              <a:path w="183515" h="1812289">
                <a:moveTo>
                  <a:pt x="0" y="1811686"/>
                </a:moveTo>
                <a:lnTo>
                  <a:pt x="182951" y="1811686"/>
                </a:lnTo>
                <a:lnTo>
                  <a:pt x="182951" y="0"/>
                </a:lnTo>
                <a:lnTo>
                  <a:pt x="0" y="0"/>
                </a:lnTo>
                <a:lnTo>
                  <a:pt x="0" y="1811686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115576" y="2592215"/>
            <a:ext cx="183515" cy="2591435"/>
          </a:xfrm>
          <a:custGeom>
            <a:rect l="l" t="t" r="r" b="b"/>
            <a:pathLst>
              <a:path w="183515" h="2591435">
                <a:moveTo>
                  <a:pt x="0" y="0"/>
                </a:moveTo>
                <a:lnTo>
                  <a:pt x="182904" y="0"/>
                </a:lnTo>
                <a:lnTo>
                  <a:pt x="182904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213001" y="2592215"/>
            <a:ext cx="183515" cy="2591435"/>
          </a:xfrm>
          <a:custGeom>
            <a:rect l="l" t="t" r="r" b="b"/>
            <a:pathLst>
              <a:path w="183514" h="2591435">
                <a:moveTo>
                  <a:pt x="0" y="0"/>
                </a:moveTo>
                <a:lnTo>
                  <a:pt x="182904" y="0"/>
                </a:lnTo>
                <a:lnTo>
                  <a:pt x="182904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83983" y="2592215"/>
            <a:ext cx="183515" cy="2591435"/>
          </a:xfrm>
          <a:custGeom>
            <a:rect l="l" t="t" r="r" b="b"/>
            <a:pathLst>
              <a:path w="183515" h="2591435">
                <a:moveTo>
                  <a:pt x="0" y="0"/>
                </a:moveTo>
                <a:lnTo>
                  <a:pt x="182928" y="0"/>
                </a:lnTo>
                <a:lnTo>
                  <a:pt x="182928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FFF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01065" y="4048409"/>
            <a:ext cx="183515" cy="1135380"/>
          </a:xfrm>
          <a:custGeom>
            <a:rect l="l" t="t" r="r" b="b"/>
            <a:pathLst>
              <a:path w="183515" h="1135379">
                <a:moveTo>
                  <a:pt x="0" y="1135163"/>
                </a:moveTo>
                <a:lnTo>
                  <a:pt x="182918" y="1135163"/>
                </a:lnTo>
                <a:lnTo>
                  <a:pt x="182918" y="0"/>
                </a:lnTo>
                <a:lnTo>
                  <a:pt x="0" y="0"/>
                </a:lnTo>
                <a:lnTo>
                  <a:pt x="0" y="1135163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065" y="2592215"/>
            <a:ext cx="197485" cy="2591435"/>
          </a:xfrm>
          <a:custGeom>
            <a:rect l="l" t="t" r="r" b="b"/>
            <a:pathLst>
              <a:path w="197485" h="2591435">
                <a:moveTo>
                  <a:pt x="0" y="0"/>
                </a:moveTo>
                <a:lnTo>
                  <a:pt x="197000" y="0"/>
                </a:lnTo>
                <a:lnTo>
                  <a:pt x="197000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932720" y="4059886"/>
            <a:ext cx="183515" cy="1123950"/>
          </a:xfrm>
          <a:custGeom>
            <a:rect l="l" t="t" r="r" b="b"/>
            <a:pathLst>
              <a:path w="183515" h="1123950">
                <a:moveTo>
                  <a:pt x="0" y="1123686"/>
                </a:moveTo>
                <a:lnTo>
                  <a:pt x="182904" y="1123686"/>
                </a:lnTo>
                <a:lnTo>
                  <a:pt x="182904" y="0"/>
                </a:lnTo>
                <a:lnTo>
                  <a:pt x="0" y="0"/>
                </a:lnTo>
                <a:lnTo>
                  <a:pt x="0" y="112368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66912" y="4048409"/>
            <a:ext cx="183515" cy="1135380"/>
          </a:xfrm>
          <a:custGeom>
            <a:rect l="l" t="t" r="r" b="b"/>
            <a:pathLst>
              <a:path w="183515" h="1135379">
                <a:moveTo>
                  <a:pt x="0" y="1135163"/>
                </a:moveTo>
                <a:lnTo>
                  <a:pt x="182904" y="1135163"/>
                </a:lnTo>
                <a:lnTo>
                  <a:pt x="182904" y="0"/>
                </a:lnTo>
                <a:lnTo>
                  <a:pt x="0" y="0"/>
                </a:lnTo>
                <a:lnTo>
                  <a:pt x="0" y="1135163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49816" y="3360410"/>
            <a:ext cx="183515" cy="1823720"/>
          </a:xfrm>
          <a:custGeom>
            <a:rect l="l" t="t" r="r" b="b"/>
            <a:pathLst>
              <a:path w="183515" h="1823720">
                <a:moveTo>
                  <a:pt x="0" y="0"/>
                </a:moveTo>
                <a:lnTo>
                  <a:pt x="182904" y="0"/>
                </a:lnTo>
                <a:lnTo>
                  <a:pt x="182904" y="1823163"/>
                </a:lnTo>
                <a:lnTo>
                  <a:pt x="0" y="1823163"/>
                </a:lnTo>
                <a:lnTo>
                  <a:pt x="0" y="0"/>
                </a:lnTo>
                <a:close/>
              </a:path>
            </a:pathLst>
          </a:custGeom>
          <a:solidFill>
            <a:srgbClr val="FF5A4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847240" y="2592215"/>
            <a:ext cx="183515" cy="2591435"/>
          </a:xfrm>
          <a:custGeom>
            <a:rect l="l" t="t" r="r" b="b"/>
            <a:pathLst>
              <a:path w="183514" h="2591435">
                <a:moveTo>
                  <a:pt x="0" y="0"/>
                </a:moveTo>
                <a:lnTo>
                  <a:pt x="182904" y="0"/>
                </a:lnTo>
                <a:lnTo>
                  <a:pt x="182904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B3B3B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395905" y="2592215"/>
            <a:ext cx="183515" cy="2591435"/>
          </a:xfrm>
          <a:custGeom>
            <a:rect l="l" t="t" r="r" b="b"/>
            <a:pathLst>
              <a:path w="183514" h="2591435">
                <a:moveTo>
                  <a:pt x="0" y="0"/>
                </a:moveTo>
                <a:lnTo>
                  <a:pt x="182951" y="0"/>
                </a:lnTo>
                <a:lnTo>
                  <a:pt x="182951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664336" y="6777"/>
            <a:ext cx="183515" cy="3394075"/>
          </a:xfrm>
          <a:custGeom>
            <a:rect l="l" t="t" r="r" b="b"/>
            <a:pathLst>
              <a:path w="183514" h="3394075">
                <a:moveTo>
                  <a:pt x="0" y="0"/>
                </a:moveTo>
                <a:lnTo>
                  <a:pt x="182904" y="0"/>
                </a:lnTo>
                <a:lnTo>
                  <a:pt x="182904" y="3393802"/>
                </a:lnTo>
                <a:lnTo>
                  <a:pt x="0" y="3393802"/>
                </a:lnTo>
                <a:lnTo>
                  <a:pt x="0" y="0"/>
                </a:lnTo>
                <a:close/>
              </a:path>
            </a:pathLst>
          </a:custGeom>
          <a:solidFill>
            <a:srgbClr val="00D1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481432" y="6777"/>
            <a:ext cx="183515" cy="2585720"/>
          </a:xfrm>
          <a:custGeom>
            <a:rect l="l" t="t" r="r" b="b"/>
            <a:pathLst>
              <a:path w="183514" h="2585720">
                <a:moveTo>
                  <a:pt x="0" y="0"/>
                </a:moveTo>
                <a:lnTo>
                  <a:pt x="182904" y="0"/>
                </a:lnTo>
                <a:lnTo>
                  <a:pt x="182904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52CEB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298480" y="6777"/>
            <a:ext cx="183515" cy="3365500"/>
          </a:xfrm>
          <a:custGeom>
            <a:rect l="l" t="t" r="r" b="b"/>
            <a:pathLst>
              <a:path w="183515" h="3365500">
                <a:moveTo>
                  <a:pt x="0" y="0"/>
                </a:moveTo>
                <a:lnTo>
                  <a:pt x="182951" y="0"/>
                </a:lnTo>
                <a:lnTo>
                  <a:pt x="182951" y="3365109"/>
                </a:lnTo>
                <a:lnTo>
                  <a:pt x="0" y="3365109"/>
                </a:lnTo>
                <a:lnTo>
                  <a:pt x="0" y="0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115576" y="6777"/>
            <a:ext cx="183515" cy="2585720"/>
          </a:xfrm>
          <a:custGeom>
            <a:rect l="l" t="t" r="r" b="b"/>
            <a:pathLst>
              <a:path w="183515" h="2585720">
                <a:moveTo>
                  <a:pt x="0" y="0"/>
                </a:moveTo>
                <a:lnTo>
                  <a:pt x="182904" y="0"/>
                </a:lnTo>
                <a:lnTo>
                  <a:pt x="182904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213001" y="6777"/>
            <a:ext cx="183515" cy="2585720"/>
          </a:xfrm>
          <a:custGeom>
            <a:rect l="l" t="t" r="r" b="b"/>
            <a:pathLst>
              <a:path w="183514" h="2585720">
                <a:moveTo>
                  <a:pt x="0" y="0"/>
                </a:moveTo>
                <a:lnTo>
                  <a:pt x="182904" y="0"/>
                </a:lnTo>
                <a:lnTo>
                  <a:pt x="182904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383983" y="1663437"/>
            <a:ext cx="183515" cy="929005"/>
          </a:xfrm>
          <a:custGeom>
            <a:rect l="l" t="t" r="r" b="b"/>
            <a:pathLst>
              <a:path w="183515" h="929005">
                <a:moveTo>
                  <a:pt x="0" y="928777"/>
                </a:moveTo>
                <a:lnTo>
                  <a:pt x="182928" y="928777"/>
                </a:lnTo>
                <a:lnTo>
                  <a:pt x="182928" y="0"/>
                </a:lnTo>
                <a:lnTo>
                  <a:pt x="0" y="0"/>
                </a:lnTo>
                <a:lnTo>
                  <a:pt x="0" y="928777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01065" y="6777"/>
            <a:ext cx="183515" cy="986155"/>
          </a:xfrm>
          <a:custGeom>
            <a:rect l="l" t="t" r="r" b="b"/>
            <a:pathLst>
              <a:path w="183515" h="986155">
                <a:moveTo>
                  <a:pt x="0" y="985875"/>
                </a:moveTo>
                <a:lnTo>
                  <a:pt x="182918" y="985875"/>
                </a:lnTo>
                <a:lnTo>
                  <a:pt x="182918" y="0"/>
                </a:lnTo>
                <a:lnTo>
                  <a:pt x="0" y="0"/>
                </a:lnTo>
                <a:lnTo>
                  <a:pt x="0" y="9858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4065" y="6777"/>
            <a:ext cx="197485" cy="2585720"/>
          </a:xfrm>
          <a:custGeom>
            <a:rect l="l" t="t" r="r" b="b"/>
            <a:pathLst>
              <a:path w="197485" h="2585720">
                <a:moveTo>
                  <a:pt x="0" y="0"/>
                </a:moveTo>
                <a:lnTo>
                  <a:pt x="197000" y="0"/>
                </a:lnTo>
                <a:lnTo>
                  <a:pt x="197000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BB9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932720" y="6777"/>
            <a:ext cx="183515" cy="1645285"/>
          </a:xfrm>
          <a:custGeom>
            <a:rect l="l" t="t" r="r" b="b"/>
            <a:pathLst>
              <a:path w="183515" h="1645285">
                <a:moveTo>
                  <a:pt x="0" y="1645182"/>
                </a:moveTo>
                <a:lnTo>
                  <a:pt x="182904" y="1645182"/>
                </a:lnTo>
                <a:lnTo>
                  <a:pt x="182904" y="0"/>
                </a:lnTo>
                <a:lnTo>
                  <a:pt x="0" y="0"/>
                </a:lnTo>
                <a:lnTo>
                  <a:pt x="0" y="1645182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566912" y="6777"/>
            <a:ext cx="183515" cy="4041775"/>
          </a:xfrm>
          <a:custGeom>
            <a:rect l="l" t="t" r="r" b="b"/>
            <a:pathLst>
              <a:path w="183515" h="4041775">
                <a:moveTo>
                  <a:pt x="0" y="0"/>
                </a:moveTo>
                <a:lnTo>
                  <a:pt x="182904" y="0"/>
                </a:lnTo>
                <a:lnTo>
                  <a:pt x="182904" y="4041632"/>
                </a:lnTo>
                <a:lnTo>
                  <a:pt x="0" y="4041632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749816" y="6777"/>
            <a:ext cx="183515" cy="1645285"/>
          </a:xfrm>
          <a:custGeom>
            <a:rect l="l" t="t" r="r" b="b"/>
            <a:pathLst>
              <a:path w="183515" h="1645285">
                <a:moveTo>
                  <a:pt x="0" y="0"/>
                </a:moveTo>
                <a:lnTo>
                  <a:pt x="182904" y="0"/>
                </a:lnTo>
                <a:lnTo>
                  <a:pt x="182904" y="1645182"/>
                </a:lnTo>
                <a:lnTo>
                  <a:pt x="0" y="1645182"/>
                </a:lnTo>
                <a:lnTo>
                  <a:pt x="0" y="0"/>
                </a:lnTo>
                <a:close/>
              </a:path>
            </a:pathLst>
          </a:custGeom>
          <a:solidFill>
            <a:srgbClr val="D6C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847240" y="6777"/>
            <a:ext cx="183515" cy="2585720"/>
          </a:xfrm>
          <a:custGeom>
            <a:rect l="l" t="t" r="r" b="b"/>
            <a:pathLst>
              <a:path w="183514" h="2585720">
                <a:moveTo>
                  <a:pt x="0" y="0"/>
                </a:moveTo>
                <a:lnTo>
                  <a:pt x="182904" y="0"/>
                </a:lnTo>
                <a:lnTo>
                  <a:pt x="182904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2395905" y="6777"/>
            <a:ext cx="183515" cy="2585720"/>
          </a:xfrm>
          <a:custGeom>
            <a:rect l="l" t="t" r="r" b="b"/>
            <a:pathLst>
              <a:path w="183514" h="2585720">
                <a:moveTo>
                  <a:pt x="0" y="0"/>
                </a:moveTo>
                <a:lnTo>
                  <a:pt x="182951" y="0"/>
                </a:lnTo>
                <a:lnTo>
                  <a:pt x="182951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2761761" y="6777"/>
            <a:ext cx="183515" cy="1697355"/>
          </a:xfrm>
          <a:custGeom>
            <a:rect l="l" t="t" r="r" b="b"/>
            <a:pathLst>
              <a:path w="183514" h="1697355">
                <a:moveTo>
                  <a:pt x="0" y="1696781"/>
                </a:moveTo>
                <a:lnTo>
                  <a:pt x="182904" y="1696781"/>
                </a:lnTo>
                <a:lnTo>
                  <a:pt x="182904" y="0"/>
                </a:lnTo>
                <a:lnTo>
                  <a:pt x="0" y="0"/>
                </a:lnTo>
                <a:lnTo>
                  <a:pt x="0" y="1696781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2578857" y="6777"/>
            <a:ext cx="183515" cy="2110105"/>
          </a:xfrm>
          <a:custGeom>
            <a:rect l="l" t="t" r="r" b="b"/>
            <a:pathLst>
              <a:path w="183514" h="2110105">
                <a:moveTo>
                  <a:pt x="0" y="2109571"/>
                </a:moveTo>
                <a:lnTo>
                  <a:pt x="182904" y="2109571"/>
                </a:lnTo>
                <a:lnTo>
                  <a:pt x="182904" y="0"/>
                </a:lnTo>
                <a:lnTo>
                  <a:pt x="0" y="0"/>
                </a:lnTo>
                <a:lnTo>
                  <a:pt x="0" y="2109571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761761" y="2712580"/>
            <a:ext cx="183515" cy="2471420"/>
          </a:xfrm>
          <a:custGeom>
            <a:rect l="l" t="t" r="r" b="b"/>
            <a:pathLst>
              <a:path w="183514" h="2471420">
                <a:moveTo>
                  <a:pt x="0" y="2470993"/>
                </a:moveTo>
                <a:lnTo>
                  <a:pt x="182904" y="2470993"/>
                </a:lnTo>
                <a:lnTo>
                  <a:pt x="182904" y="0"/>
                </a:lnTo>
                <a:lnTo>
                  <a:pt x="0" y="0"/>
                </a:lnTo>
                <a:lnTo>
                  <a:pt x="0" y="2470993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030144" y="2156470"/>
            <a:ext cx="183515" cy="3027680"/>
          </a:xfrm>
          <a:custGeom>
            <a:rect l="l" t="t" r="r" b="b"/>
            <a:pathLst>
              <a:path w="183514" h="3027679">
                <a:moveTo>
                  <a:pt x="0" y="0"/>
                </a:moveTo>
                <a:lnTo>
                  <a:pt x="182904" y="0"/>
                </a:lnTo>
                <a:lnTo>
                  <a:pt x="182904" y="3027102"/>
                </a:lnTo>
                <a:lnTo>
                  <a:pt x="0" y="3027102"/>
                </a:lnTo>
                <a:lnTo>
                  <a:pt x="0" y="0"/>
                </a:lnTo>
                <a:close/>
              </a:path>
            </a:pathLst>
          </a:custGeom>
          <a:solidFill>
            <a:srgbClr val="FFF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578857" y="2724057"/>
            <a:ext cx="183515" cy="2459990"/>
          </a:xfrm>
          <a:custGeom>
            <a:rect l="l" t="t" r="r" b="b"/>
            <a:pathLst>
              <a:path w="183514" h="2459990">
                <a:moveTo>
                  <a:pt x="0" y="2459516"/>
                </a:moveTo>
                <a:lnTo>
                  <a:pt x="182904" y="2459516"/>
                </a:lnTo>
                <a:lnTo>
                  <a:pt x="182904" y="0"/>
                </a:lnTo>
                <a:lnTo>
                  <a:pt x="0" y="0"/>
                </a:lnTo>
                <a:lnTo>
                  <a:pt x="0" y="2459516"/>
                </a:lnTo>
                <a:close/>
              </a:path>
            </a:pathLst>
          </a:custGeom>
          <a:solidFill>
            <a:srgbClr val="BB9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01065" y="992653"/>
            <a:ext cx="183515" cy="3056255"/>
          </a:xfrm>
          <a:custGeom>
            <a:rect l="l" t="t" r="r" b="b"/>
            <a:pathLst>
              <a:path w="183515" h="3056254">
                <a:moveTo>
                  <a:pt x="0" y="0"/>
                </a:moveTo>
                <a:lnTo>
                  <a:pt x="182918" y="0"/>
                </a:lnTo>
                <a:lnTo>
                  <a:pt x="182918" y="3055756"/>
                </a:lnTo>
                <a:lnTo>
                  <a:pt x="0" y="3055756"/>
                </a:lnTo>
                <a:lnTo>
                  <a:pt x="0" y="0"/>
                </a:lnTo>
                <a:close/>
              </a:path>
            </a:pathLst>
          </a:custGeom>
          <a:solidFill>
            <a:srgbClr val="D6C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481432" y="4358002"/>
            <a:ext cx="183515" cy="826135"/>
          </a:xfrm>
          <a:custGeom>
            <a:rect l="l" t="t" r="r" b="b"/>
            <a:pathLst>
              <a:path w="183514" h="826135">
                <a:moveTo>
                  <a:pt x="0" y="0"/>
                </a:moveTo>
                <a:lnTo>
                  <a:pt x="182904" y="0"/>
                </a:lnTo>
                <a:lnTo>
                  <a:pt x="182904" y="825571"/>
                </a:lnTo>
                <a:lnTo>
                  <a:pt x="0" y="825571"/>
                </a:lnTo>
                <a:lnTo>
                  <a:pt x="0" y="0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83983" y="6777"/>
            <a:ext cx="183515" cy="1656714"/>
          </a:xfrm>
          <a:custGeom>
            <a:rect l="l" t="t" r="r" b="b"/>
            <a:pathLst>
              <a:path w="183515" h="1656714">
                <a:moveTo>
                  <a:pt x="0" y="0"/>
                </a:moveTo>
                <a:lnTo>
                  <a:pt x="182928" y="0"/>
                </a:lnTo>
                <a:lnTo>
                  <a:pt x="182928" y="1656659"/>
                </a:lnTo>
                <a:lnTo>
                  <a:pt x="0" y="1656659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932720" y="1651960"/>
            <a:ext cx="183515" cy="2407920"/>
          </a:xfrm>
          <a:custGeom>
            <a:rect l="l" t="t" r="r" b="b"/>
            <a:pathLst>
              <a:path w="183515" h="2407920">
                <a:moveTo>
                  <a:pt x="0" y="0"/>
                </a:moveTo>
                <a:lnTo>
                  <a:pt x="182904" y="0"/>
                </a:lnTo>
                <a:lnTo>
                  <a:pt x="182904" y="2407926"/>
                </a:lnTo>
                <a:lnTo>
                  <a:pt x="0" y="2407926"/>
                </a:lnTo>
                <a:lnTo>
                  <a:pt x="0" y="0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2578857" y="2116349"/>
            <a:ext cx="183515" cy="608330"/>
          </a:xfrm>
          <a:custGeom>
            <a:rect l="l" t="t" r="r" b="b"/>
            <a:pathLst>
              <a:path w="183514" h="608330">
                <a:moveTo>
                  <a:pt x="0" y="0"/>
                </a:moveTo>
                <a:lnTo>
                  <a:pt x="182904" y="0"/>
                </a:lnTo>
                <a:lnTo>
                  <a:pt x="182904" y="607708"/>
                </a:lnTo>
                <a:lnTo>
                  <a:pt x="0" y="607708"/>
                </a:lnTo>
                <a:lnTo>
                  <a:pt x="0" y="0"/>
                </a:lnTo>
                <a:close/>
              </a:path>
            </a:pathLst>
          </a:custGeom>
          <a:solidFill>
            <a:srgbClr val="9C69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2397863" y="3434962"/>
            <a:ext cx="181610" cy="946150"/>
          </a:xfrm>
          <a:custGeom>
            <a:rect l="l" t="t" r="r" b="b"/>
            <a:pathLst>
              <a:path w="181610" h="946150">
                <a:moveTo>
                  <a:pt x="0" y="0"/>
                </a:moveTo>
                <a:lnTo>
                  <a:pt x="180993" y="0"/>
                </a:lnTo>
                <a:lnTo>
                  <a:pt x="180993" y="945993"/>
                </a:lnTo>
                <a:lnTo>
                  <a:pt x="0" y="945993"/>
                </a:lnTo>
                <a:lnTo>
                  <a:pt x="0" y="0"/>
                </a:lnTo>
                <a:close/>
              </a:path>
            </a:pathLst>
          </a:custGeom>
          <a:solidFill>
            <a:srgbClr val="BB9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>
            <a:spLocks noGrp="1"/>
          </p:cNvSpPr>
          <p:nvPr>
            <p:ph type="title"/>
          </p:nvPr>
        </p:nvSpPr>
        <p:spPr>
          <a:xfrm>
            <a:off x="3507104" y="597788"/>
            <a:ext cx="842644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0" spc="5">
                <a:solidFill>
                  <a:srgbClr val="0A1122"/>
                </a:solidFill>
                <a:latin typeface="宋体"/>
                <a:cs typeface="宋体"/>
              </a:rPr>
              <a:t>报告说明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50" name="object 50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3034665">
              <a:lnSpc>
                <a:spcPct val="100000"/>
              </a:lnSpc>
              <a:spcBef>
                <a:spcPts val="760"/>
              </a:spcBef>
            </a:pPr>
            <a:r>
              <a:rPr spc="10"/>
              <a:t>数据</a:t>
            </a:r>
            <a:r>
              <a:rPr/>
              <a:t>来源</a:t>
            </a:r>
          </a:p>
          <a:p>
            <a:pPr marL="3034665" marR="158115">
              <a:lnSpc>
                <a:spcPts val="1980"/>
              </a:lnSpc>
              <a:spcBef>
                <a:spcPts val="175"/>
              </a:spcBef>
            </a:pPr>
            <a:r>
              <a:rPr>
                <a:solidFill>
                  <a:srgbClr val="252525"/>
                </a:solidFill>
              </a:rPr>
              <a:t>借助</a:t>
            </a:r>
            <a:r>
              <a:rPr spc="260">
                <a:solidFill>
                  <a:srgbClr val="252525"/>
                </a:solidFill>
              </a:rPr>
              <a:t>于</a:t>
            </a:r>
            <a:r>
              <a:rPr spc="-85">
                <a:solidFill>
                  <a:srgbClr val="252525"/>
                </a:solidFill>
                <a:latin typeface="Verdana"/>
                <a:cs typeface="Verdana"/>
              </a:rPr>
              <a:t>CAS</a:t>
            </a:r>
            <a:r>
              <a:rPr spc="-10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>
                <a:solidFill>
                  <a:srgbClr val="252525"/>
                </a:solidFill>
              </a:rPr>
              <a:t>广告素材智能分析系</a:t>
            </a:r>
            <a:r>
              <a:rPr spc="-15">
                <a:solidFill>
                  <a:srgbClr val="252525"/>
                </a:solidFill>
              </a:rPr>
              <a:t>统</a:t>
            </a:r>
            <a:r>
              <a:rPr>
                <a:solidFill>
                  <a:srgbClr val="252525"/>
                </a:solidFill>
              </a:rPr>
              <a:t>数据</a:t>
            </a:r>
            <a:r>
              <a:rPr spc="-15">
                <a:solidFill>
                  <a:srgbClr val="252525"/>
                </a:solidFill>
              </a:rPr>
              <a:t>，</a:t>
            </a:r>
            <a:r>
              <a:rPr>
                <a:solidFill>
                  <a:srgbClr val="252525"/>
                </a:solidFill>
              </a:rPr>
              <a:t>本次</a:t>
            </a:r>
            <a:r>
              <a:rPr spc="-15">
                <a:solidFill>
                  <a:srgbClr val="252525"/>
                </a:solidFill>
              </a:rPr>
              <a:t>报</a:t>
            </a:r>
            <a:r>
              <a:rPr>
                <a:solidFill>
                  <a:srgbClr val="252525"/>
                </a:solidFill>
              </a:rPr>
              <a:t>告的</a:t>
            </a:r>
            <a:r>
              <a:rPr spc="-15">
                <a:solidFill>
                  <a:srgbClr val="252525"/>
                </a:solidFill>
              </a:rPr>
              <a:t>数</a:t>
            </a:r>
            <a:r>
              <a:rPr>
                <a:solidFill>
                  <a:srgbClr val="252525"/>
                </a:solidFill>
              </a:rPr>
              <a:t>据样</a:t>
            </a:r>
            <a:r>
              <a:rPr spc="-15">
                <a:solidFill>
                  <a:srgbClr val="252525"/>
                </a:solidFill>
              </a:rPr>
              <a:t>本</a:t>
            </a:r>
            <a:r>
              <a:rPr>
                <a:solidFill>
                  <a:srgbClr val="252525"/>
                </a:solidFill>
              </a:rPr>
              <a:t>已经</a:t>
            </a:r>
            <a:r>
              <a:rPr spc="-15">
                <a:solidFill>
                  <a:srgbClr val="252525"/>
                </a:solidFill>
              </a:rPr>
              <a:t>覆</a:t>
            </a:r>
            <a:r>
              <a:rPr>
                <a:solidFill>
                  <a:srgbClr val="252525"/>
                </a:solidFill>
              </a:rPr>
              <a:t>盖</a:t>
            </a:r>
            <a:r>
              <a:rPr spc="-295">
                <a:solidFill>
                  <a:srgbClr val="252525"/>
                </a:solidFill>
              </a:rPr>
              <a:t> </a:t>
            </a:r>
            <a:r>
              <a:rPr spc="-130">
                <a:solidFill>
                  <a:srgbClr val="252525"/>
                </a:solidFill>
                <a:latin typeface="Verdana"/>
                <a:cs typeface="Verdana"/>
              </a:rPr>
              <a:t>20</a:t>
            </a:r>
            <a:r>
              <a:rPr spc="-10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>
                <a:solidFill>
                  <a:srgbClr val="252525"/>
                </a:solidFill>
              </a:rPr>
              <a:t>多个投 放渠道累计超</a:t>
            </a:r>
            <a:r>
              <a:rPr spc="-300">
                <a:solidFill>
                  <a:srgbClr val="252525"/>
                </a:solidFill>
              </a:rPr>
              <a:t> </a:t>
            </a:r>
            <a:r>
              <a:rPr spc="-130">
                <a:solidFill>
                  <a:srgbClr val="252525"/>
                </a:solidFill>
                <a:latin typeface="Verdana"/>
                <a:cs typeface="Verdana"/>
              </a:rPr>
              <a:t>350</a:t>
            </a:r>
            <a:r>
              <a:rPr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>
                <a:solidFill>
                  <a:srgbClr val="252525"/>
                </a:solidFill>
              </a:rPr>
              <a:t>万条东南亚手游市场</a:t>
            </a:r>
            <a:r>
              <a:rPr spc="-15">
                <a:solidFill>
                  <a:srgbClr val="252525"/>
                </a:solidFill>
              </a:rPr>
              <a:t>情</a:t>
            </a:r>
            <a:r>
              <a:rPr>
                <a:solidFill>
                  <a:srgbClr val="252525"/>
                </a:solidFill>
              </a:rPr>
              <a:t>报数</a:t>
            </a:r>
            <a:r>
              <a:rPr spc="-15">
                <a:solidFill>
                  <a:srgbClr val="252525"/>
                </a:solidFill>
              </a:rPr>
              <a:t>据</a:t>
            </a:r>
            <a:r>
              <a:rPr>
                <a:solidFill>
                  <a:srgbClr val="252525"/>
                </a:solidFill>
              </a:rPr>
              <a:t>。部</a:t>
            </a:r>
            <a:r>
              <a:rPr spc="-15">
                <a:solidFill>
                  <a:srgbClr val="252525"/>
                </a:solidFill>
              </a:rPr>
              <a:t>分</a:t>
            </a:r>
            <a:r>
              <a:rPr>
                <a:solidFill>
                  <a:srgbClr val="252525"/>
                </a:solidFill>
              </a:rPr>
              <a:t>数据</a:t>
            </a:r>
            <a:r>
              <a:rPr spc="-15">
                <a:solidFill>
                  <a:srgbClr val="252525"/>
                </a:solidFill>
              </a:rPr>
              <a:t>引</a:t>
            </a:r>
            <a:r>
              <a:rPr>
                <a:solidFill>
                  <a:srgbClr val="252525"/>
                </a:solidFill>
              </a:rPr>
              <a:t>用自</a:t>
            </a:r>
            <a:r>
              <a:rPr spc="-15">
                <a:solidFill>
                  <a:srgbClr val="252525"/>
                </a:solidFill>
              </a:rPr>
              <a:t>公</a:t>
            </a:r>
            <a:r>
              <a:rPr>
                <a:solidFill>
                  <a:srgbClr val="252525"/>
                </a:solidFill>
              </a:rPr>
              <a:t>开报</a:t>
            </a:r>
            <a:r>
              <a:rPr spc="-15">
                <a:solidFill>
                  <a:srgbClr val="252525"/>
                </a:solidFill>
              </a:rPr>
              <a:t>告</a:t>
            </a:r>
            <a:r>
              <a:rPr>
                <a:solidFill>
                  <a:srgbClr val="252525"/>
                </a:solidFill>
              </a:rPr>
              <a:t>及 </a:t>
            </a:r>
            <a:r>
              <a:rPr spc="-65">
                <a:solidFill>
                  <a:srgbClr val="252525"/>
                </a:solidFill>
                <a:latin typeface="Verdana"/>
                <a:cs typeface="Verdana"/>
              </a:rPr>
              <a:t>Statista</a:t>
            </a:r>
            <a:r>
              <a:rPr>
                <a:solidFill>
                  <a:srgbClr val="252525"/>
                </a:solidFill>
              </a:rPr>
              <a:t>、</a:t>
            </a:r>
            <a:r>
              <a:rPr spc="-60">
                <a:solidFill>
                  <a:srgbClr val="252525"/>
                </a:solidFill>
                <a:latin typeface="Verdana"/>
                <a:cs typeface="Verdana"/>
              </a:rPr>
              <a:t>Sensor</a:t>
            </a:r>
            <a:r>
              <a:rPr spc="-15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pc="-70">
                <a:solidFill>
                  <a:srgbClr val="252525"/>
                </a:solidFill>
                <a:latin typeface="Verdana"/>
                <a:cs typeface="Verdana"/>
              </a:rPr>
              <a:t>Tower</a:t>
            </a:r>
            <a:r>
              <a:rPr>
                <a:solidFill>
                  <a:srgbClr val="252525"/>
                </a:solidFill>
              </a:rPr>
              <a:t>、</a:t>
            </a:r>
            <a:r>
              <a:rPr spc="-85">
                <a:solidFill>
                  <a:srgbClr val="252525"/>
                </a:solidFill>
                <a:latin typeface="Verdana"/>
                <a:cs typeface="Verdana"/>
              </a:rPr>
              <a:t>Data</a:t>
            </a:r>
            <a:r>
              <a:rPr spc="-14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pc="-55">
                <a:solidFill>
                  <a:srgbClr val="252525"/>
                </a:solidFill>
                <a:latin typeface="Verdana"/>
                <a:cs typeface="Verdana"/>
              </a:rPr>
              <a:t>Reportal</a:t>
            </a:r>
            <a:r>
              <a:rPr spc="-12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>
                <a:solidFill>
                  <a:srgbClr val="252525"/>
                </a:solidFill>
              </a:rPr>
              <a:t>等第三方数据及资讯</a:t>
            </a:r>
            <a:r>
              <a:rPr spc="-15">
                <a:solidFill>
                  <a:srgbClr val="252525"/>
                </a:solidFill>
              </a:rPr>
              <a:t>网</a:t>
            </a:r>
            <a:r>
              <a:rPr>
                <a:solidFill>
                  <a:srgbClr val="252525"/>
                </a:solidFill>
              </a:rPr>
              <a:t>站。</a:t>
            </a:r>
          </a:p>
          <a:p>
            <a:pPr marL="3021965">
              <a:lnSpc>
                <a:spcPct val="100000"/>
              </a:lnSpc>
              <a:spcBef>
                <a:spcPts val="20"/>
              </a:spcBef>
            </a:pPr>
            <a:endParaRPr sz="1300"/>
          </a:p>
          <a:p>
            <a:pPr marL="3034665">
              <a:lnSpc>
                <a:spcPct val="100000"/>
              </a:lnSpc>
            </a:pPr>
            <a:r>
              <a:rPr spc="10"/>
              <a:t>统计</a:t>
            </a:r>
            <a:r>
              <a:rPr/>
              <a:t>周期</a:t>
            </a:r>
          </a:p>
          <a:p>
            <a:pPr marL="3034665">
              <a:lnSpc>
                <a:spcPct val="100000"/>
              </a:lnSpc>
              <a:spcBef>
                <a:spcPts val="660"/>
              </a:spcBef>
            </a:pPr>
            <a:r>
              <a:rPr>
                <a:solidFill>
                  <a:srgbClr val="252525"/>
                </a:solidFill>
              </a:rPr>
              <a:t>买量统计数据：数据范</a:t>
            </a:r>
            <a:r>
              <a:rPr spc="-10">
                <a:solidFill>
                  <a:srgbClr val="252525"/>
                </a:solidFill>
              </a:rPr>
              <a:t>围</a:t>
            </a:r>
            <a:r>
              <a:rPr spc="5">
                <a:solidFill>
                  <a:srgbClr val="252525"/>
                </a:solidFill>
              </a:rPr>
              <a:t>自</a:t>
            </a:r>
            <a:r>
              <a:rPr spc="-315">
                <a:solidFill>
                  <a:srgbClr val="252525"/>
                </a:solidFill>
              </a:rPr>
              <a:t> </a:t>
            </a:r>
            <a:r>
              <a:rPr spc="-130">
                <a:solidFill>
                  <a:srgbClr val="252525"/>
                </a:solidFill>
                <a:latin typeface="Verdana"/>
                <a:cs typeface="Verdana"/>
              </a:rPr>
              <a:t>2022</a:t>
            </a:r>
            <a:r>
              <a:rPr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pc="5">
                <a:solidFill>
                  <a:srgbClr val="252525"/>
                </a:solidFill>
              </a:rPr>
              <a:t>年</a:t>
            </a:r>
            <a:r>
              <a:rPr spc="-290">
                <a:solidFill>
                  <a:srgbClr val="252525"/>
                </a:solidFill>
              </a:rPr>
              <a:t> </a:t>
            </a:r>
            <a:r>
              <a:rPr spc="-125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>
                <a:solidFill>
                  <a:srgbClr val="252525"/>
                </a:solidFill>
              </a:rPr>
              <a:t>月</a:t>
            </a:r>
            <a:r>
              <a:rPr spc="5">
                <a:solidFill>
                  <a:srgbClr val="252525"/>
                </a:solidFill>
              </a:rPr>
              <a:t>至</a:t>
            </a:r>
            <a:r>
              <a:rPr spc="-290">
                <a:solidFill>
                  <a:srgbClr val="252525"/>
                </a:solidFill>
              </a:rPr>
              <a:t> </a:t>
            </a:r>
            <a:r>
              <a:rPr spc="-130">
                <a:solidFill>
                  <a:srgbClr val="252525"/>
                </a:solidFill>
                <a:latin typeface="Verdana"/>
                <a:cs typeface="Verdana"/>
              </a:rPr>
              <a:t>2023</a:t>
            </a:r>
            <a:r>
              <a:rPr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pc="5">
                <a:solidFill>
                  <a:srgbClr val="252525"/>
                </a:solidFill>
              </a:rPr>
              <a:t>年</a:t>
            </a:r>
            <a:r>
              <a:rPr spc="-290">
                <a:solidFill>
                  <a:srgbClr val="252525"/>
                </a:solidFill>
              </a:rPr>
              <a:t> </a:t>
            </a:r>
            <a:r>
              <a:rPr spc="-125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>
                <a:solidFill>
                  <a:srgbClr val="252525"/>
                </a:solidFill>
              </a:rPr>
              <a:t>月。</a:t>
            </a:r>
          </a:p>
          <a:p>
            <a:pPr marL="3021965">
              <a:lnSpc>
                <a:spcPct val="100000"/>
              </a:lnSpc>
              <a:spcBef>
                <a:spcPts val="15"/>
              </a:spcBef>
            </a:pPr>
            <a:endParaRPr sz="2050"/>
          </a:p>
          <a:p>
            <a:pPr marL="3034665">
              <a:lnSpc>
                <a:spcPct val="100000"/>
              </a:lnSpc>
            </a:pPr>
            <a:r>
              <a:rPr spc="10"/>
              <a:t>研究</a:t>
            </a:r>
            <a:r>
              <a:rPr/>
              <a:t>区域</a:t>
            </a:r>
            <a:r>
              <a:rPr spc="-15"/>
              <a:t>范</a:t>
            </a:r>
            <a:r>
              <a:rPr/>
              <a:t>围</a:t>
            </a:r>
          </a:p>
          <a:p>
            <a:pPr marL="3034665" marR="5080">
              <a:lnSpc>
                <a:spcPct val="150000"/>
              </a:lnSpc>
            </a:pPr>
            <a:r>
              <a:rPr>
                <a:solidFill>
                  <a:srgbClr val="252525"/>
                </a:solidFill>
              </a:rPr>
              <a:t>东南亚</a:t>
            </a:r>
            <a:r>
              <a:rPr spc="-15">
                <a:solidFill>
                  <a:srgbClr val="252525"/>
                </a:solidFill>
              </a:rPr>
              <a:t>市</a:t>
            </a:r>
            <a:r>
              <a:rPr>
                <a:solidFill>
                  <a:srgbClr val="252525"/>
                </a:solidFill>
              </a:rPr>
              <a:t>场，</a:t>
            </a:r>
            <a:r>
              <a:rPr spc="-15">
                <a:solidFill>
                  <a:srgbClr val="252525"/>
                </a:solidFill>
              </a:rPr>
              <a:t>包</a:t>
            </a:r>
            <a:r>
              <a:rPr>
                <a:solidFill>
                  <a:srgbClr val="252525"/>
                </a:solidFill>
              </a:rPr>
              <a:t>括印</a:t>
            </a:r>
            <a:r>
              <a:rPr spc="-15">
                <a:solidFill>
                  <a:srgbClr val="252525"/>
                </a:solidFill>
              </a:rPr>
              <a:t>尼、</a:t>
            </a:r>
            <a:r>
              <a:rPr>
                <a:solidFill>
                  <a:srgbClr val="252525"/>
                </a:solidFill>
              </a:rPr>
              <a:t>泰国、</a:t>
            </a:r>
            <a:r>
              <a:rPr spc="-15">
                <a:solidFill>
                  <a:srgbClr val="252525"/>
                </a:solidFill>
              </a:rPr>
              <a:t>新</a:t>
            </a:r>
            <a:r>
              <a:rPr>
                <a:solidFill>
                  <a:srgbClr val="252525"/>
                </a:solidFill>
              </a:rPr>
              <a:t>加坡</a:t>
            </a:r>
            <a:r>
              <a:rPr spc="-15">
                <a:solidFill>
                  <a:srgbClr val="252525"/>
                </a:solidFill>
              </a:rPr>
              <a:t>、</a:t>
            </a:r>
            <a:r>
              <a:rPr>
                <a:solidFill>
                  <a:srgbClr val="252525"/>
                </a:solidFill>
              </a:rPr>
              <a:t>马来</a:t>
            </a:r>
            <a:r>
              <a:rPr spc="-15">
                <a:solidFill>
                  <a:srgbClr val="252525"/>
                </a:solidFill>
              </a:rPr>
              <a:t>西亚</a:t>
            </a:r>
            <a:r>
              <a:rPr>
                <a:solidFill>
                  <a:srgbClr val="252525"/>
                </a:solidFill>
              </a:rPr>
              <a:t>、越南</a:t>
            </a:r>
            <a:r>
              <a:rPr spc="-15">
                <a:solidFill>
                  <a:srgbClr val="252525"/>
                </a:solidFill>
              </a:rPr>
              <a:t>、</a:t>
            </a:r>
            <a:r>
              <a:rPr>
                <a:solidFill>
                  <a:srgbClr val="252525"/>
                </a:solidFill>
              </a:rPr>
              <a:t>菲律</a:t>
            </a:r>
            <a:r>
              <a:rPr spc="-15">
                <a:solidFill>
                  <a:srgbClr val="252525"/>
                </a:solidFill>
              </a:rPr>
              <a:t>宾</a:t>
            </a:r>
            <a:r>
              <a:rPr>
                <a:solidFill>
                  <a:srgbClr val="252525"/>
                </a:solidFill>
              </a:rPr>
              <a:t>、柬</a:t>
            </a:r>
            <a:r>
              <a:rPr spc="-15">
                <a:solidFill>
                  <a:srgbClr val="252525"/>
                </a:solidFill>
              </a:rPr>
              <a:t>埔寨</a:t>
            </a:r>
            <a:r>
              <a:rPr>
                <a:solidFill>
                  <a:srgbClr val="252525"/>
                </a:solidFill>
              </a:rPr>
              <a:t>、老挝、 缅甸等</a:t>
            </a:r>
            <a:r>
              <a:rPr spc="-295">
                <a:solidFill>
                  <a:srgbClr val="252525"/>
                </a:solidFill>
              </a:rPr>
              <a:t> </a:t>
            </a:r>
            <a:r>
              <a:rPr spc="-130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>
                <a:solidFill>
                  <a:srgbClr val="252525"/>
                </a:solidFill>
              </a:rPr>
              <a:t>余个国家市场。</a:t>
            </a:r>
          </a:p>
          <a:p>
            <a:pPr marL="3021965">
              <a:lnSpc>
                <a:spcPct val="100000"/>
              </a:lnSpc>
              <a:spcBef>
                <a:spcPts val="5"/>
              </a:spcBef>
            </a:pPr>
            <a:endParaRPr sz="1450"/>
          </a:p>
          <a:p>
            <a:pPr marL="3034665">
              <a:lnSpc>
                <a:spcPct val="100000"/>
              </a:lnSpc>
            </a:pPr>
            <a:r>
              <a:rPr spc="10"/>
              <a:t>研究</a:t>
            </a:r>
            <a:r>
              <a:rPr/>
              <a:t>类型</a:t>
            </a:r>
            <a:r>
              <a:rPr spc="-15"/>
              <a:t>范</a:t>
            </a:r>
            <a:r>
              <a:rPr/>
              <a:t>围</a:t>
            </a:r>
          </a:p>
          <a:p>
            <a:pPr marL="3034665" marR="99060">
              <a:lnSpc>
                <a:spcPct val="150000"/>
              </a:lnSpc>
            </a:pPr>
            <a:r>
              <a:rPr spc="-25">
                <a:solidFill>
                  <a:srgbClr val="252525"/>
                </a:solidFill>
              </a:rPr>
              <a:t>手游，包括但不限于动作、冒险、街机、角色扮演、卡牌、博弈（娱乐场）、模拟、 策略、休闲游戏、竞速、体育、音乐等细分类别</a:t>
            </a:r>
          </a:p>
        </p:txBody>
      </p:sp>
      <p:sp>
        <p:nvSpPr>
          <p:cNvPr id="51" name="object 51"/>
          <p:cNvSpPr/>
          <p:nvPr/>
        </p:nvSpPr>
        <p:spPr>
          <a:xfrm>
            <a:off x="45" y="0"/>
            <a:ext cx="2403302" cy="518769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784463" y="278883"/>
            <a:ext cx="38735" cy="19050"/>
          </a:xfrm>
          <a:custGeom>
            <a:rect l="l" t="t" r="r" b="b"/>
            <a:pathLst>
              <a:path w="38734" h="19050">
                <a:moveTo>
                  <a:pt x="0" y="0"/>
                </a:moveTo>
                <a:lnTo>
                  <a:pt x="38123" y="0"/>
                </a:lnTo>
                <a:lnTo>
                  <a:pt x="3812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715313" y="278883"/>
            <a:ext cx="69215" cy="19050"/>
          </a:xfrm>
          <a:custGeom>
            <a:rect l="l" t="t" r="r" b="b"/>
            <a:pathLst>
              <a:path w="69215" h="19050">
                <a:moveTo>
                  <a:pt x="0" y="0"/>
                </a:moveTo>
                <a:lnTo>
                  <a:pt x="69150" y="0"/>
                </a:lnTo>
                <a:lnTo>
                  <a:pt x="69150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715313" y="311933"/>
            <a:ext cx="19050" cy="40005"/>
          </a:xfrm>
          <a:custGeom>
            <a:rect l="l" t="t" r="r" b="b"/>
            <a:pathLst>
              <a:path w="19050" h="40004">
                <a:moveTo>
                  <a:pt x="19043" y="0"/>
                </a:moveTo>
                <a:lnTo>
                  <a:pt x="0" y="0"/>
                </a:lnTo>
                <a:lnTo>
                  <a:pt x="0" y="39621"/>
                </a:lnTo>
                <a:lnTo>
                  <a:pt x="19043" y="33529"/>
                </a:lnTo>
                <a:lnTo>
                  <a:pt x="190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822551" y="311934"/>
            <a:ext cx="17145" cy="5715"/>
          </a:xfrm>
          <a:custGeom>
            <a:rect l="l" t="t" r="r" b="b"/>
            <a:pathLst>
              <a:path w="17145" h="5714">
                <a:moveTo>
                  <a:pt x="16618" y="0"/>
                </a:moveTo>
                <a:lnTo>
                  <a:pt x="0" y="0"/>
                </a:lnTo>
                <a:lnTo>
                  <a:pt x="0" y="5316"/>
                </a:lnTo>
                <a:lnTo>
                  <a:pt x="166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822550" y="278884"/>
            <a:ext cx="19050" cy="19050"/>
          </a:xfrm>
          <a:custGeom>
            <a:rect l="l" t="t" r="r" b="b"/>
            <a:pathLst>
              <a:path w="19050" h="19050">
                <a:moveTo>
                  <a:pt x="0" y="0"/>
                </a:moveTo>
                <a:lnTo>
                  <a:pt x="19043" y="0"/>
                </a:lnTo>
                <a:lnTo>
                  <a:pt x="1904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0" y="0"/>
            <a:ext cx="429895" cy="5187950"/>
          </a:xfrm>
          <a:custGeom>
            <a:rect l="l" t="t" r="r" b="b"/>
            <a:pathLst>
              <a:path w="429895" h="5187950">
                <a:moveTo>
                  <a:pt x="429768" y="5187693"/>
                </a:moveTo>
                <a:lnTo>
                  <a:pt x="429768" y="0"/>
                </a:lnTo>
                <a:lnTo>
                  <a:pt x="0" y="0"/>
                </a:lnTo>
                <a:lnTo>
                  <a:pt x="0" y="5187693"/>
                </a:lnTo>
                <a:lnTo>
                  <a:pt x="429768" y="5187693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40436" y="1568194"/>
            <a:ext cx="6320027" cy="321750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829767" y="410337"/>
            <a:ext cx="587311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>
                <a:solidFill>
                  <a:srgbClr val="252525"/>
                </a:solidFill>
              </a:rPr>
              <a:t>全球增长解决方案，赋</a:t>
            </a:r>
            <a:r>
              <a:rPr sz="2000" spc="-15">
                <a:solidFill>
                  <a:srgbClr val="252525"/>
                </a:solidFill>
              </a:rPr>
              <a:t>能</a:t>
            </a:r>
            <a:r>
              <a:rPr sz="2000">
                <a:solidFill>
                  <a:srgbClr val="252525"/>
                </a:solidFill>
              </a:rPr>
              <a:t>移动</a:t>
            </a:r>
            <a:r>
              <a:rPr sz="2000" spc="-15">
                <a:solidFill>
                  <a:srgbClr val="252525"/>
                </a:solidFill>
              </a:rPr>
              <a:t>业</a:t>
            </a:r>
            <a:r>
              <a:rPr sz="2000">
                <a:solidFill>
                  <a:srgbClr val="252525"/>
                </a:solidFill>
              </a:rPr>
              <a:t>务扩</a:t>
            </a:r>
            <a:r>
              <a:rPr sz="2000" spc="-15">
                <a:solidFill>
                  <a:srgbClr val="252525"/>
                </a:solidFill>
              </a:rPr>
              <a:t>张</a:t>
            </a:r>
            <a:r>
              <a:rPr sz="2000">
                <a:solidFill>
                  <a:srgbClr val="252525"/>
                </a:solidFill>
              </a:rPr>
              <a:t>的全</a:t>
            </a:r>
            <a:r>
              <a:rPr sz="2000" spc="-15">
                <a:solidFill>
                  <a:srgbClr val="252525"/>
                </a:solidFill>
              </a:rPr>
              <a:t>生</a:t>
            </a:r>
            <a:r>
              <a:rPr sz="2000">
                <a:solidFill>
                  <a:srgbClr val="252525"/>
                </a:solidFill>
              </a:rPr>
              <a:t>命周期</a:t>
            </a:r>
            <a:endParaRPr sz="2000"/>
          </a:p>
        </p:txBody>
      </p:sp>
      <p:sp>
        <p:nvSpPr>
          <p:cNvPr id="15" name="object 15"/>
          <p:cNvSpPr txBox="1"/>
          <p:nvPr/>
        </p:nvSpPr>
        <p:spPr>
          <a:xfrm>
            <a:off x="7282688" y="3785413"/>
            <a:ext cx="109537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Microsoft JhengHei"/>
                <a:cs typeface="Microsoft JhengHei"/>
              </a:rPr>
              <a:t>扫码立即领取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008114" y="1505153"/>
            <a:ext cx="1630680" cy="7905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1400" b="1">
                <a:latin typeface="Microsoft JhengHei"/>
                <a:cs typeface="Microsoft JhengHei"/>
              </a:rPr>
              <a:t>更多出海数据指南及</a:t>
            </a:r>
            <a:endParaRPr sz="14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400" b="1">
                <a:latin typeface="Microsoft JhengHei"/>
                <a:cs typeface="Microsoft JhengHei"/>
              </a:rPr>
              <a:t>产品免费体验</a:t>
            </a:r>
            <a:endParaRPr sz="1400">
              <a:latin typeface="Microsoft JhengHei"/>
              <a:cs typeface="Microsoft JhengHei"/>
            </a:endParaRPr>
          </a:p>
          <a:p>
            <a:pPr marL="4445" algn="ctr">
              <a:lnSpc>
                <a:spcPct val="100000"/>
              </a:lnSpc>
              <a:spcBef>
                <a:spcPts val="1215"/>
              </a:spcBef>
            </a:pPr>
            <a:r>
              <a:rPr sz="1200">
                <a:latin typeface="宋体"/>
                <a:cs typeface="宋体"/>
              </a:rPr>
              <a:t>请扫描下方二维码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7153656" y="2392680"/>
            <a:ext cx="1350263" cy="135026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827519" y="3823716"/>
            <a:ext cx="251459" cy="18897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8578595" y="3823716"/>
            <a:ext cx="251459" cy="18897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82396" y="1086612"/>
            <a:ext cx="1074419" cy="199644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869696" y="1486662"/>
            <a:ext cx="397192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汇量科技为出海开发者和营销人员提供用户获取、变现、分析、创意自动化和 智能媒体采买等工具套件，帮助移动应用提升广告营销</a:t>
            </a:r>
            <a:r>
              <a:rPr sz="900" spc="110">
                <a:latin typeface="宋体"/>
                <a:cs typeface="宋体"/>
              </a:rPr>
              <a:t>R</a:t>
            </a:r>
            <a:r>
              <a:rPr sz="900" spc="160">
                <a:latin typeface="宋体"/>
                <a:cs typeface="宋体"/>
              </a:rPr>
              <a:t>O</a:t>
            </a:r>
            <a:r>
              <a:rPr sz="900" spc="-260">
                <a:latin typeface="宋体"/>
                <a:cs typeface="宋体"/>
              </a:rPr>
              <a:t>I</a:t>
            </a:r>
            <a:r>
              <a:rPr sz="900">
                <a:latin typeface="宋体"/>
                <a:cs typeface="宋体"/>
              </a:rPr>
              <a:t>、突破增长平台期。</a:t>
            </a:r>
            <a:endParaRPr sz="9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220200" cy="5187950"/>
          </a:xfrm>
          <a:custGeom>
            <a:rect l="l" t="t" r="r" b="b"/>
            <a:pathLst>
              <a:path w="9220200" h="5187950">
                <a:moveTo>
                  <a:pt x="0" y="5187696"/>
                </a:moveTo>
                <a:lnTo>
                  <a:pt x="9220200" y="5187696"/>
                </a:lnTo>
                <a:lnTo>
                  <a:pt x="9220200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784463" y="278883"/>
            <a:ext cx="38735" cy="19050"/>
          </a:xfrm>
          <a:custGeom>
            <a:rect l="l" t="t" r="r" b="b"/>
            <a:pathLst>
              <a:path w="38734" h="19050">
                <a:moveTo>
                  <a:pt x="0" y="0"/>
                </a:moveTo>
                <a:lnTo>
                  <a:pt x="38123" y="0"/>
                </a:lnTo>
                <a:lnTo>
                  <a:pt x="3812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715313" y="278883"/>
            <a:ext cx="69215" cy="19050"/>
          </a:xfrm>
          <a:custGeom>
            <a:rect l="l" t="t" r="r" b="b"/>
            <a:pathLst>
              <a:path w="69215" h="19050">
                <a:moveTo>
                  <a:pt x="0" y="0"/>
                </a:moveTo>
                <a:lnTo>
                  <a:pt x="69150" y="0"/>
                </a:lnTo>
                <a:lnTo>
                  <a:pt x="69150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715313" y="311933"/>
            <a:ext cx="19050" cy="40005"/>
          </a:xfrm>
          <a:custGeom>
            <a:rect l="l" t="t" r="r" b="b"/>
            <a:pathLst>
              <a:path w="19050" h="40004">
                <a:moveTo>
                  <a:pt x="19043" y="0"/>
                </a:moveTo>
                <a:lnTo>
                  <a:pt x="0" y="0"/>
                </a:lnTo>
                <a:lnTo>
                  <a:pt x="0" y="39621"/>
                </a:lnTo>
                <a:lnTo>
                  <a:pt x="19043" y="33529"/>
                </a:lnTo>
                <a:lnTo>
                  <a:pt x="190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822551" y="311934"/>
            <a:ext cx="17145" cy="5715"/>
          </a:xfrm>
          <a:custGeom>
            <a:rect l="l" t="t" r="r" b="b"/>
            <a:pathLst>
              <a:path w="17145" h="5714">
                <a:moveTo>
                  <a:pt x="16618" y="0"/>
                </a:moveTo>
                <a:lnTo>
                  <a:pt x="0" y="0"/>
                </a:lnTo>
                <a:lnTo>
                  <a:pt x="0" y="5316"/>
                </a:lnTo>
                <a:lnTo>
                  <a:pt x="166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822550" y="278884"/>
            <a:ext cx="19050" cy="19050"/>
          </a:xfrm>
          <a:custGeom>
            <a:rect l="l" t="t" r="r" b="b"/>
            <a:pathLst>
              <a:path w="19050" h="19050">
                <a:moveTo>
                  <a:pt x="0" y="0"/>
                </a:moveTo>
                <a:lnTo>
                  <a:pt x="19043" y="0"/>
                </a:lnTo>
                <a:lnTo>
                  <a:pt x="1904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664336" y="3400579"/>
            <a:ext cx="183515" cy="1783080"/>
          </a:xfrm>
          <a:custGeom>
            <a:rect l="l" t="t" r="r" b="b"/>
            <a:pathLst>
              <a:path w="183514" h="1783079">
                <a:moveTo>
                  <a:pt x="0" y="1782993"/>
                </a:moveTo>
                <a:lnTo>
                  <a:pt x="182904" y="1782993"/>
                </a:lnTo>
                <a:lnTo>
                  <a:pt x="182904" y="0"/>
                </a:lnTo>
                <a:lnTo>
                  <a:pt x="0" y="0"/>
                </a:lnTo>
                <a:lnTo>
                  <a:pt x="0" y="1782993"/>
                </a:lnTo>
                <a:close/>
              </a:path>
            </a:pathLst>
          </a:custGeom>
          <a:solidFill>
            <a:srgbClr val="B3B3B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1481432" y="2592215"/>
            <a:ext cx="183515" cy="1765935"/>
          </a:xfrm>
          <a:custGeom>
            <a:rect l="l" t="t" r="r" b="b"/>
            <a:pathLst>
              <a:path w="183514" h="1765935">
                <a:moveTo>
                  <a:pt x="0" y="1765787"/>
                </a:moveTo>
                <a:lnTo>
                  <a:pt x="182904" y="1765787"/>
                </a:lnTo>
                <a:lnTo>
                  <a:pt x="182904" y="0"/>
                </a:lnTo>
                <a:lnTo>
                  <a:pt x="0" y="0"/>
                </a:lnTo>
                <a:lnTo>
                  <a:pt x="0" y="1765787"/>
                </a:lnTo>
                <a:close/>
              </a:path>
            </a:pathLst>
          </a:custGeom>
          <a:solidFill>
            <a:srgbClr val="FFCE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1298480" y="3371887"/>
            <a:ext cx="183515" cy="1812289"/>
          </a:xfrm>
          <a:custGeom>
            <a:rect l="l" t="t" r="r" b="b"/>
            <a:pathLst>
              <a:path w="183515" h="1812289">
                <a:moveTo>
                  <a:pt x="0" y="1811686"/>
                </a:moveTo>
                <a:lnTo>
                  <a:pt x="182951" y="1811686"/>
                </a:lnTo>
                <a:lnTo>
                  <a:pt x="182951" y="0"/>
                </a:lnTo>
                <a:lnTo>
                  <a:pt x="0" y="0"/>
                </a:lnTo>
                <a:lnTo>
                  <a:pt x="0" y="1811686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115576" y="2592215"/>
            <a:ext cx="183515" cy="2591435"/>
          </a:xfrm>
          <a:custGeom>
            <a:rect l="l" t="t" r="r" b="b"/>
            <a:pathLst>
              <a:path w="183515" h="2591435">
                <a:moveTo>
                  <a:pt x="0" y="0"/>
                </a:moveTo>
                <a:lnTo>
                  <a:pt x="182904" y="0"/>
                </a:lnTo>
                <a:lnTo>
                  <a:pt x="182904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213001" y="2592215"/>
            <a:ext cx="183515" cy="2591435"/>
          </a:xfrm>
          <a:custGeom>
            <a:rect l="l" t="t" r="r" b="b"/>
            <a:pathLst>
              <a:path w="183514" h="2591435">
                <a:moveTo>
                  <a:pt x="0" y="0"/>
                </a:moveTo>
                <a:lnTo>
                  <a:pt x="182904" y="0"/>
                </a:lnTo>
                <a:lnTo>
                  <a:pt x="182904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83983" y="2592215"/>
            <a:ext cx="183515" cy="2591435"/>
          </a:xfrm>
          <a:custGeom>
            <a:rect l="l" t="t" r="r" b="b"/>
            <a:pathLst>
              <a:path w="183515" h="2591435">
                <a:moveTo>
                  <a:pt x="0" y="0"/>
                </a:moveTo>
                <a:lnTo>
                  <a:pt x="182928" y="0"/>
                </a:lnTo>
                <a:lnTo>
                  <a:pt x="182928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FFF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01065" y="4048409"/>
            <a:ext cx="183515" cy="1135380"/>
          </a:xfrm>
          <a:custGeom>
            <a:rect l="l" t="t" r="r" b="b"/>
            <a:pathLst>
              <a:path w="183515" h="1135379">
                <a:moveTo>
                  <a:pt x="0" y="1135163"/>
                </a:moveTo>
                <a:lnTo>
                  <a:pt x="182918" y="1135163"/>
                </a:lnTo>
                <a:lnTo>
                  <a:pt x="182918" y="0"/>
                </a:lnTo>
                <a:lnTo>
                  <a:pt x="0" y="0"/>
                </a:lnTo>
                <a:lnTo>
                  <a:pt x="0" y="1135163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4065" y="2592215"/>
            <a:ext cx="197485" cy="2591435"/>
          </a:xfrm>
          <a:custGeom>
            <a:rect l="l" t="t" r="r" b="b"/>
            <a:pathLst>
              <a:path w="197485" h="2591435">
                <a:moveTo>
                  <a:pt x="0" y="0"/>
                </a:moveTo>
                <a:lnTo>
                  <a:pt x="197000" y="0"/>
                </a:lnTo>
                <a:lnTo>
                  <a:pt x="197000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932720" y="4059886"/>
            <a:ext cx="183515" cy="1123950"/>
          </a:xfrm>
          <a:custGeom>
            <a:rect l="l" t="t" r="r" b="b"/>
            <a:pathLst>
              <a:path w="183515" h="1123950">
                <a:moveTo>
                  <a:pt x="0" y="1123686"/>
                </a:moveTo>
                <a:lnTo>
                  <a:pt x="182904" y="1123686"/>
                </a:lnTo>
                <a:lnTo>
                  <a:pt x="182904" y="0"/>
                </a:lnTo>
                <a:lnTo>
                  <a:pt x="0" y="0"/>
                </a:lnTo>
                <a:lnTo>
                  <a:pt x="0" y="1123686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566912" y="4048409"/>
            <a:ext cx="183515" cy="1135380"/>
          </a:xfrm>
          <a:custGeom>
            <a:rect l="l" t="t" r="r" b="b"/>
            <a:pathLst>
              <a:path w="183515" h="1135379">
                <a:moveTo>
                  <a:pt x="0" y="1135163"/>
                </a:moveTo>
                <a:lnTo>
                  <a:pt x="182904" y="1135163"/>
                </a:lnTo>
                <a:lnTo>
                  <a:pt x="182904" y="0"/>
                </a:lnTo>
                <a:lnTo>
                  <a:pt x="0" y="0"/>
                </a:lnTo>
                <a:lnTo>
                  <a:pt x="0" y="1135163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749816" y="3360410"/>
            <a:ext cx="183515" cy="1823720"/>
          </a:xfrm>
          <a:custGeom>
            <a:rect l="l" t="t" r="r" b="b"/>
            <a:pathLst>
              <a:path w="183515" h="1823720">
                <a:moveTo>
                  <a:pt x="0" y="0"/>
                </a:moveTo>
                <a:lnTo>
                  <a:pt x="182904" y="0"/>
                </a:lnTo>
                <a:lnTo>
                  <a:pt x="182904" y="1823163"/>
                </a:lnTo>
                <a:lnTo>
                  <a:pt x="0" y="1823163"/>
                </a:lnTo>
                <a:lnTo>
                  <a:pt x="0" y="0"/>
                </a:lnTo>
                <a:close/>
              </a:path>
            </a:pathLst>
          </a:custGeom>
          <a:solidFill>
            <a:srgbClr val="FF5A4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847240" y="2592215"/>
            <a:ext cx="183515" cy="2591435"/>
          </a:xfrm>
          <a:custGeom>
            <a:rect l="l" t="t" r="r" b="b"/>
            <a:pathLst>
              <a:path w="183514" h="2591435">
                <a:moveTo>
                  <a:pt x="0" y="0"/>
                </a:moveTo>
                <a:lnTo>
                  <a:pt x="182904" y="0"/>
                </a:lnTo>
                <a:lnTo>
                  <a:pt x="182904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B3B3B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395905" y="2592215"/>
            <a:ext cx="183515" cy="2591435"/>
          </a:xfrm>
          <a:custGeom>
            <a:rect l="l" t="t" r="r" b="b"/>
            <a:pathLst>
              <a:path w="183514" h="2591435">
                <a:moveTo>
                  <a:pt x="0" y="0"/>
                </a:moveTo>
                <a:lnTo>
                  <a:pt x="182951" y="0"/>
                </a:lnTo>
                <a:lnTo>
                  <a:pt x="182951" y="2591358"/>
                </a:lnTo>
                <a:lnTo>
                  <a:pt x="0" y="2591358"/>
                </a:lnTo>
                <a:lnTo>
                  <a:pt x="0" y="0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664336" y="6777"/>
            <a:ext cx="183515" cy="3394075"/>
          </a:xfrm>
          <a:custGeom>
            <a:rect l="l" t="t" r="r" b="b"/>
            <a:pathLst>
              <a:path w="183514" h="3394075">
                <a:moveTo>
                  <a:pt x="0" y="0"/>
                </a:moveTo>
                <a:lnTo>
                  <a:pt x="182904" y="0"/>
                </a:lnTo>
                <a:lnTo>
                  <a:pt x="182904" y="3393802"/>
                </a:lnTo>
                <a:lnTo>
                  <a:pt x="0" y="3393802"/>
                </a:lnTo>
                <a:lnTo>
                  <a:pt x="0" y="0"/>
                </a:lnTo>
                <a:close/>
              </a:path>
            </a:pathLst>
          </a:custGeom>
          <a:solidFill>
            <a:srgbClr val="00D1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481432" y="6777"/>
            <a:ext cx="183515" cy="2585720"/>
          </a:xfrm>
          <a:custGeom>
            <a:rect l="l" t="t" r="r" b="b"/>
            <a:pathLst>
              <a:path w="183514" h="2585720">
                <a:moveTo>
                  <a:pt x="0" y="0"/>
                </a:moveTo>
                <a:lnTo>
                  <a:pt x="182904" y="0"/>
                </a:lnTo>
                <a:lnTo>
                  <a:pt x="182904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52CEB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298480" y="6777"/>
            <a:ext cx="183515" cy="3365500"/>
          </a:xfrm>
          <a:custGeom>
            <a:rect l="l" t="t" r="r" b="b"/>
            <a:pathLst>
              <a:path w="183515" h="3365500">
                <a:moveTo>
                  <a:pt x="0" y="0"/>
                </a:moveTo>
                <a:lnTo>
                  <a:pt x="182951" y="0"/>
                </a:lnTo>
                <a:lnTo>
                  <a:pt x="182951" y="3365109"/>
                </a:lnTo>
                <a:lnTo>
                  <a:pt x="0" y="3365109"/>
                </a:lnTo>
                <a:lnTo>
                  <a:pt x="0" y="0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030144" y="6777"/>
            <a:ext cx="183515" cy="2150110"/>
          </a:xfrm>
          <a:custGeom>
            <a:rect l="l" t="t" r="r" b="b"/>
            <a:pathLst>
              <a:path w="183514" h="2150110">
                <a:moveTo>
                  <a:pt x="0" y="2149693"/>
                </a:moveTo>
                <a:lnTo>
                  <a:pt x="182904" y="2149693"/>
                </a:lnTo>
                <a:lnTo>
                  <a:pt x="182904" y="0"/>
                </a:lnTo>
                <a:lnTo>
                  <a:pt x="0" y="0"/>
                </a:lnTo>
                <a:lnTo>
                  <a:pt x="0" y="214969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115576" y="6777"/>
            <a:ext cx="183515" cy="2585720"/>
          </a:xfrm>
          <a:custGeom>
            <a:rect l="l" t="t" r="r" b="b"/>
            <a:pathLst>
              <a:path w="183515" h="2585720">
                <a:moveTo>
                  <a:pt x="0" y="0"/>
                </a:moveTo>
                <a:lnTo>
                  <a:pt x="182904" y="0"/>
                </a:lnTo>
                <a:lnTo>
                  <a:pt x="182904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213001" y="6777"/>
            <a:ext cx="183515" cy="2585720"/>
          </a:xfrm>
          <a:custGeom>
            <a:rect l="l" t="t" r="r" b="b"/>
            <a:pathLst>
              <a:path w="183514" h="2585720">
                <a:moveTo>
                  <a:pt x="0" y="0"/>
                </a:moveTo>
                <a:lnTo>
                  <a:pt x="182904" y="0"/>
                </a:lnTo>
                <a:lnTo>
                  <a:pt x="182904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383983" y="1663437"/>
            <a:ext cx="183515" cy="929005"/>
          </a:xfrm>
          <a:custGeom>
            <a:rect l="l" t="t" r="r" b="b"/>
            <a:pathLst>
              <a:path w="183515" h="929005">
                <a:moveTo>
                  <a:pt x="0" y="928777"/>
                </a:moveTo>
                <a:lnTo>
                  <a:pt x="182928" y="928777"/>
                </a:lnTo>
                <a:lnTo>
                  <a:pt x="182928" y="0"/>
                </a:lnTo>
                <a:lnTo>
                  <a:pt x="0" y="0"/>
                </a:lnTo>
                <a:lnTo>
                  <a:pt x="0" y="928777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201065" y="6777"/>
            <a:ext cx="183515" cy="986155"/>
          </a:xfrm>
          <a:custGeom>
            <a:rect l="l" t="t" r="r" b="b"/>
            <a:pathLst>
              <a:path w="183515" h="986155">
                <a:moveTo>
                  <a:pt x="0" y="985875"/>
                </a:moveTo>
                <a:lnTo>
                  <a:pt x="182918" y="985875"/>
                </a:lnTo>
                <a:lnTo>
                  <a:pt x="182918" y="0"/>
                </a:lnTo>
                <a:lnTo>
                  <a:pt x="0" y="0"/>
                </a:lnTo>
                <a:lnTo>
                  <a:pt x="0" y="9858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065" y="6777"/>
            <a:ext cx="197485" cy="2585720"/>
          </a:xfrm>
          <a:custGeom>
            <a:rect l="l" t="t" r="r" b="b"/>
            <a:pathLst>
              <a:path w="197485" h="2585720">
                <a:moveTo>
                  <a:pt x="0" y="0"/>
                </a:moveTo>
                <a:lnTo>
                  <a:pt x="197000" y="0"/>
                </a:lnTo>
                <a:lnTo>
                  <a:pt x="197000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BB9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932720" y="6777"/>
            <a:ext cx="183515" cy="1645285"/>
          </a:xfrm>
          <a:custGeom>
            <a:rect l="l" t="t" r="r" b="b"/>
            <a:pathLst>
              <a:path w="183515" h="1645285">
                <a:moveTo>
                  <a:pt x="0" y="1645182"/>
                </a:moveTo>
                <a:lnTo>
                  <a:pt x="182904" y="1645182"/>
                </a:lnTo>
                <a:lnTo>
                  <a:pt x="182904" y="0"/>
                </a:lnTo>
                <a:lnTo>
                  <a:pt x="0" y="0"/>
                </a:lnTo>
                <a:lnTo>
                  <a:pt x="0" y="1645182"/>
                </a:lnTo>
                <a:close/>
              </a:path>
            </a:pathLst>
          </a:custGeom>
          <a:solidFill>
            <a:srgbClr val="255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566912" y="6777"/>
            <a:ext cx="183515" cy="4041775"/>
          </a:xfrm>
          <a:custGeom>
            <a:rect l="l" t="t" r="r" b="b"/>
            <a:pathLst>
              <a:path w="183515" h="4041775">
                <a:moveTo>
                  <a:pt x="0" y="0"/>
                </a:moveTo>
                <a:lnTo>
                  <a:pt x="182904" y="0"/>
                </a:lnTo>
                <a:lnTo>
                  <a:pt x="182904" y="4041632"/>
                </a:lnTo>
                <a:lnTo>
                  <a:pt x="0" y="4041632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749816" y="6777"/>
            <a:ext cx="183515" cy="1645285"/>
          </a:xfrm>
          <a:custGeom>
            <a:rect l="l" t="t" r="r" b="b"/>
            <a:pathLst>
              <a:path w="183515" h="1645285">
                <a:moveTo>
                  <a:pt x="0" y="0"/>
                </a:moveTo>
                <a:lnTo>
                  <a:pt x="182904" y="0"/>
                </a:lnTo>
                <a:lnTo>
                  <a:pt x="182904" y="1645182"/>
                </a:lnTo>
                <a:lnTo>
                  <a:pt x="0" y="1645182"/>
                </a:lnTo>
                <a:lnTo>
                  <a:pt x="0" y="0"/>
                </a:lnTo>
                <a:close/>
              </a:path>
            </a:pathLst>
          </a:custGeom>
          <a:solidFill>
            <a:srgbClr val="D6C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847240" y="6777"/>
            <a:ext cx="183515" cy="2585720"/>
          </a:xfrm>
          <a:custGeom>
            <a:rect l="l" t="t" r="r" b="b"/>
            <a:pathLst>
              <a:path w="183514" h="2585720">
                <a:moveTo>
                  <a:pt x="0" y="0"/>
                </a:moveTo>
                <a:lnTo>
                  <a:pt x="182904" y="0"/>
                </a:lnTo>
                <a:lnTo>
                  <a:pt x="182904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2395905" y="6777"/>
            <a:ext cx="183515" cy="2585720"/>
          </a:xfrm>
          <a:custGeom>
            <a:rect l="l" t="t" r="r" b="b"/>
            <a:pathLst>
              <a:path w="183514" h="2585720">
                <a:moveTo>
                  <a:pt x="0" y="0"/>
                </a:moveTo>
                <a:lnTo>
                  <a:pt x="182951" y="0"/>
                </a:lnTo>
                <a:lnTo>
                  <a:pt x="182951" y="2585437"/>
                </a:lnTo>
                <a:lnTo>
                  <a:pt x="0" y="258543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761761" y="6777"/>
            <a:ext cx="183515" cy="1697355"/>
          </a:xfrm>
          <a:custGeom>
            <a:rect l="l" t="t" r="r" b="b"/>
            <a:pathLst>
              <a:path w="183514" h="1697355">
                <a:moveTo>
                  <a:pt x="0" y="1696781"/>
                </a:moveTo>
                <a:lnTo>
                  <a:pt x="182904" y="1696781"/>
                </a:lnTo>
                <a:lnTo>
                  <a:pt x="182904" y="0"/>
                </a:lnTo>
                <a:lnTo>
                  <a:pt x="0" y="0"/>
                </a:lnTo>
                <a:lnTo>
                  <a:pt x="0" y="1696781"/>
                </a:lnTo>
                <a:close/>
              </a:path>
            </a:pathLst>
          </a:custGeom>
          <a:solidFill>
            <a:srgbClr val="33333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578857" y="6777"/>
            <a:ext cx="183515" cy="2110105"/>
          </a:xfrm>
          <a:custGeom>
            <a:rect l="l" t="t" r="r" b="b"/>
            <a:pathLst>
              <a:path w="183514" h="2110105">
                <a:moveTo>
                  <a:pt x="0" y="2109571"/>
                </a:moveTo>
                <a:lnTo>
                  <a:pt x="182904" y="2109571"/>
                </a:lnTo>
                <a:lnTo>
                  <a:pt x="182904" y="0"/>
                </a:lnTo>
                <a:lnTo>
                  <a:pt x="0" y="0"/>
                </a:lnTo>
                <a:lnTo>
                  <a:pt x="0" y="2109571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761761" y="2712580"/>
            <a:ext cx="183515" cy="2471420"/>
          </a:xfrm>
          <a:custGeom>
            <a:rect l="l" t="t" r="r" b="b"/>
            <a:pathLst>
              <a:path w="183514" h="2471420">
                <a:moveTo>
                  <a:pt x="0" y="2470993"/>
                </a:moveTo>
                <a:lnTo>
                  <a:pt x="182904" y="2470993"/>
                </a:lnTo>
                <a:lnTo>
                  <a:pt x="182904" y="0"/>
                </a:lnTo>
                <a:lnTo>
                  <a:pt x="0" y="0"/>
                </a:lnTo>
                <a:lnTo>
                  <a:pt x="0" y="2470993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030144" y="2156470"/>
            <a:ext cx="183515" cy="3027680"/>
          </a:xfrm>
          <a:custGeom>
            <a:rect l="l" t="t" r="r" b="b"/>
            <a:pathLst>
              <a:path w="183514" h="3027679">
                <a:moveTo>
                  <a:pt x="0" y="0"/>
                </a:moveTo>
                <a:lnTo>
                  <a:pt x="182904" y="0"/>
                </a:lnTo>
                <a:lnTo>
                  <a:pt x="182904" y="3027102"/>
                </a:lnTo>
                <a:lnTo>
                  <a:pt x="0" y="3027102"/>
                </a:lnTo>
                <a:lnTo>
                  <a:pt x="0" y="0"/>
                </a:lnTo>
                <a:close/>
              </a:path>
            </a:pathLst>
          </a:custGeom>
          <a:solidFill>
            <a:srgbClr val="FFF1B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2578857" y="2724057"/>
            <a:ext cx="183515" cy="2459990"/>
          </a:xfrm>
          <a:custGeom>
            <a:rect l="l" t="t" r="r" b="b"/>
            <a:pathLst>
              <a:path w="183514" h="2459990">
                <a:moveTo>
                  <a:pt x="0" y="2459516"/>
                </a:moveTo>
                <a:lnTo>
                  <a:pt x="182904" y="2459516"/>
                </a:lnTo>
                <a:lnTo>
                  <a:pt x="182904" y="0"/>
                </a:lnTo>
                <a:lnTo>
                  <a:pt x="0" y="0"/>
                </a:lnTo>
                <a:lnTo>
                  <a:pt x="0" y="2459516"/>
                </a:lnTo>
                <a:close/>
              </a:path>
            </a:pathLst>
          </a:custGeom>
          <a:solidFill>
            <a:srgbClr val="BB9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201065" y="992653"/>
            <a:ext cx="183515" cy="3056255"/>
          </a:xfrm>
          <a:custGeom>
            <a:rect l="l" t="t" r="r" b="b"/>
            <a:pathLst>
              <a:path w="183515" h="3056254">
                <a:moveTo>
                  <a:pt x="0" y="0"/>
                </a:moveTo>
                <a:lnTo>
                  <a:pt x="182918" y="0"/>
                </a:lnTo>
                <a:lnTo>
                  <a:pt x="182918" y="3055756"/>
                </a:lnTo>
                <a:lnTo>
                  <a:pt x="0" y="3055756"/>
                </a:lnTo>
                <a:lnTo>
                  <a:pt x="0" y="0"/>
                </a:lnTo>
                <a:close/>
              </a:path>
            </a:pathLst>
          </a:custGeom>
          <a:solidFill>
            <a:srgbClr val="D6C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481432" y="4358002"/>
            <a:ext cx="183515" cy="826135"/>
          </a:xfrm>
          <a:custGeom>
            <a:rect l="l" t="t" r="r" b="b"/>
            <a:pathLst>
              <a:path w="183514" h="826135">
                <a:moveTo>
                  <a:pt x="0" y="0"/>
                </a:moveTo>
                <a:lnTo>
                  <a:pt x="182904" y="0"/>
                </a:lnTo>
                <a:lnTo>
                  <a:pt x="182904" y="825571"/>
                </a:lnTo>
                <a:lnTo>
                  <a:pt x="0" y="825571"/>
                </a:lnTo>
                <a:lnTo>
                  <a:pt x="0" y="0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383983" y="6777"/>
            <a:ext cx="183515" cy="1656714"/>
          </a:xfrm>
          <a:custGeom>
            <a:rect l="l" t="t" r="r" b="b"/>
            <a:pathLst>
              <a:path w="183515" h="1656714">
                <a:moveTo>
                  <a:pt x="0" y="0"/>
                </a:moveTo>
                <a:lnTo>
                  <a:pt x="182928" y="0"/>
                </a:lnTo>
                <a:lnTo>
                  <a:pt x="182928" y="1656659"/>
                </a:lnTo>
                <a:lnTo>
                  <a:pt x="0" y="1656659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932720" y="1651960"/>
            <a:ext cx="183515" cy="2407920"/>
          </a:xfrm>
          <a:custGeom>
            <a:rect l="l" t="t" r="r" b="b"/>
            <a:pathLst>
              <a:path w="183515" h="2407920">
                <a:moveTo>
                  <a:pt x="0" y="0"/>
                </a:moveTo>
                <a:lnTo>
                  <a:pt x="182904" y="0"/>
                </a:lnTo>
                <a:lnTo>
                  <a:pt x="182904" y="2407926"/>
                </a:lnTo>
                <a:lnTo>
                  <a:pt x="0" y="2407926"/>
                </a:lnTo>
                <a:lnTo>
                  <a:pt x="0" y="0"/>
                </a:lnTo>
                <a:close/>
              </a:path>
            </a:pathLst>
          </a:custGeom>
          <a:solidFill>
            <a:srgbClr val="4D4D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2761761" y="1703559"/>
            <a:ext cx="183515" cy="1009015"/>
          </a:xfrm>
          <a:custGeom>
            <a:rect l="l" t="t" r="r" b="b"/>
            <a:pathLst>
              <a:path w="183514" h="1009014">
                <a:moveTo>
                  <a:pt x="0" y="0"/>
                </a:moveTo>
                <a:lnTo>
                  <a:pt x="182904" y="0"/>
                </a:lnTo>
                <a:lnTo>
                  <a:pt x="182904" y="1009021"/>
                </a:lnTo>
                <a:lnTo>
                  <a:pt x="0" y="100902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578857" y="2116349"/>
            <a:ext cx="183515" cy="608330"/>
          </a:xfrm>
          <a:custGeom>
            <a:rect l="l" t="t" r="r" b="b"/>
            <a:pathLst>
              <a:path w="183514" h="608330">
                <a:moveTo>
                  <a:pt x="0" y="0"/>
                </a:moveTo>
                <a:lnTo>
                  <a:pt x="182904" y="0"/>
                </a:lnTo>
                <a:lnTo>
                  <a:pt x="182904" y="607708"/>
                </a:lnTo>
                <a:lnTo>
                  <a:pt x="0" y="607708"/>
                </a:lnTo>
                <a:lnTo>
                  <a:pt x="0" y="0"/>
                </a:lnTo>
                <a:close/>
              </a:path>
            </a:pathLst>
          </a:custGeom>
          <a:solidFill>
            <a:srgbClr val="9C69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2397863" y="3434962"/>
            <a:ext cx="181610" cy="946150"/>
          </a:xfrm>
          <a:custGeom>
            <a:rect l="l" t="t" r="r" b="b"/>
            <a:pathLst>
              <a:path w="181610" h="946150">
                <a:moveTo>
                  <a:pt x="0" y="0"/>
                </a:moveTo>
                <a:lnTo>
                  <a:pt x="180993" y="0"/>
                </a:lnTo>
                <a:lnTo>
                  <a:pt x="180993" y="945993"/>
                </a:lnTo>
                <a:lnTo>
                  <a:pt x="0" y="945993"/>
                </a:lnTo>
                <a:lnTo>
                  <a:pt x="0" y="0"/>
                </a:lnTo>
                <a:close/>
              </a:path>
            </a:pathLst>
          </a:custGeom>
          <a:solidFill>
            <a:srgbClr val="BB92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4309617" y="1436370"/>
            <a:ext cx="3916045" cy="650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9644FF"/>
                </a:solidFill>
                <a:latin typeface="Microsoft JhengHei"/>
                <a:cs typeface="Microsoft JhengHei"/>
              </a:rPr>
              <a:t>东南亚手游市场总览</a:t>
            </a:r>
            <a:endParaRPr sz="1200">
              <a:latin typeface="Microsoft JhengHei"/>
              <a:cs typeface="Microsoft JhengHei"/>
            </a:endParaRPr>
          </a:p>
          <a:p>
            <a:pPr marL="12700" marR="5080">
              <a:lnSpc>
                <a:spcPct val="130000"/>
              </a:lnSpc>
              <a:spcBef>
                <a:spcPts val="365"/>
              </a:spcBef>
            </a:pP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用户量、收入的国家分布，下载量</a:t>
            </a:r>
            <a:r>
              <a:rPr sz="1000" spc="-20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内购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收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入的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类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型分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布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，发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行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商的国 家分布，手游下载量</a:t>
            </a:r>
            <a:r>
              <a:rPr sz="1000" spc="-220">
                <a:solidFill>
                  <a:srgbClr val="404040"/>
                </a:solidFill>
                <a:latin typeface="宋体"/>
                <a:cs typeface="宋体"/>
              </a:rPr>
              <a:t> </a:t>
            </a:r>
            <a:r>
              <a:rPr sz="1000" spc="-25">
                <a:solidFill>
                  <a:srgbClr val="404040"/>
                </a:solidFill>
                <a:latin typeface="Verdana"/>
                <a:cs typeface="Verdana"/>
              </a:rPr>
              <a:t>&amp;</a:t>
            </a:r>
            <a:r>
              <a:rPr sz="1000" spc="-11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内购收</a:t>
            </a: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入</a:t>
            </a:r>
            <a:r>
              <a:rPr sz="1000" spc="-80">
                <a:solidFill>
                  <a:srgbClr val="404040"/>
                </a:solidFill>
                <a:latin typeface="Verdana"/>
                <a:cs typeface="Verdana"/>
              </a:rPr>
              <a:t>Top</a:t>
            </a:r>
            <a:r>
              <a:rPr sz="1000" spc="-7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1000" spc="-120">
                <a:solidFill>
                  <a:srgbClr val="404040"/>
                </a:solidFill>
                <a:latin typeface="Verdana"/>
                <a:cs typeface="Verdana"/>
              </a:rPr>
              <a:t>10</a:t>
            </a:r>
            <a:r>
              <a:rPr sz="1000" spc="-9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榜单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310253" y="2261593"/>
            <a:ext cx="3319779" cy="545465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94"/>
              </a:spcBef>
            </a:pPr>
            <a:r>
              <a:rPr sz="1200" b="1">
                <a:solidFill>
                  <a:srgbClr val="9644FF"/>
                </a:solidFill>
                <a:latin typeface="Microsoft JhengHei"/>
                <a:cs typeface="Microsoft JhengHei"/>
              </a:rPr>
              <a:t>东南亚市场手游买量大盘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在投产品规模，变现方式占比，素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材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量趋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势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，素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材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类型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分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析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674745" y="1341501"/>
            <a:ext cx="480695" cy="2338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050">
              <a:lnSpc>
                <a:spcPct val="100000"/>
              </a:lnSpc>
              <a:spcBef>
                <a:spcPts val="105"/>
              </a:spcBef>
            </a:pPr>
            <a:r>
              <a:rPr sz="3200" b="1" spc="-540">
                <a:solidFill>
                  <a:srgbClr val="CCCCCC"/>
                </a:solidFill>
                <a:latin typeface="Verdana"/>
                <a:cs typeface="Verdana"/>
              </a:rPr>
              <a:t>01</a:t>
            </a:r>
            <a:endParaRPr sz="32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365"/>
              </a:spcBef>
            </a:pPr>
            <a:r>
              <a:rPr sz="3200" b="1" spc="-540">
                <a:solidFill>
                  <a:srgbClr val="CCCCCC"/>
                </a:solidFill>
                <a:latin typeface="Verdana"/>
                <a:cs typeface="Verdana"/>
              </a:rPr>
              <a:t>02</a:t>
            </a:r>
            <a:endParaRPr sz="3200">
              <a:latin typeface="Verdana"/>
              <a:cs typeface="Verdana"/>
            </a:endParaRPr>
          </a:p>
          <a:p>
            <a:pPr marL="24765">
              <a:lnSpc>
                <a:spcPct val="100000"/>
              </a:lnSpc>
              <a:spcBef>
                <a:spcPts val="3315"/>
              </a:spcBef>
            </a:pPr>
            <a:r>
              <a:rPr sz="3200" b="1" spc="-535">
                <a:solidFill>
                  <a:srgbClr val="CCCCCC"/>
                </a:solidFill>
                <a:latin typeface="Verdana"/>
                <a:cs typeface="Verdana"/>
              </a:rPr>
              <a:t>03</a:t>
            </a:r>
            <a:endParaRPr sz="3200">
              <a:latin typeface="Verdana"/>
              <a:cs typeface="Verdana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4307840" y="3248406"/>
            <a:ext cx="3954145" cy="460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9644FF"/>
                </a:solidFill>
                <a:latin typeface="Microsoft JhengHei"/>
                <a:cs typeface="Microsoft JhengHei"/>
              </a:rPr>
              <a:t>国内手游出海东南亚洞察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出海在投产品规模，出海在投产品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变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现方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式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占比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，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出海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产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品素</a:t>
            </a:r>
            <a:r>
              <a:rPr sz="1000" spc="5">
                <a:solidFill>
                  <a:srgbClr val="404040"/>
                </a:solidFill>
                <a:latin typeface="宋体"/>
                <a:cs typeface="宋体"/>
              </a:rPr>
              <a:t>材</a:t>
            </a:r>
            <a:r>
              <a:rPr sz="1000" spc="-5">
                <a:solidFill>
                  <a:srgbClr val="404040"/>
                </a:solidFill>
                <a:latin typeface="宋体"/>
                <a:cs typeface="宋体"/>
              </a:rPr>
              <a:t>展现量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3693667" y="4120693"/>
            <a:ext cx="467359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40">
                <a:solidFill>
                  <a:srgbClr val="CCCCCC"/>
                </a:solidFill>
                <a:latin typeface="Verdana"/>
                <a:cs typeface="Verdana"/>
              </a:rPr>
              <a:t>04</a:t>
            </a:r>
            <a:endParaRPr sz="3200">
              <a:latin typeface="Verdana"/>
              <a:cs typeface="Verdana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4326763" y="4097618"/>
            <a:ext cx="1701800" cy="535940"/>
          </a:xfrm>
          <a:prstGeom prst="rect">
            <a:avLst/>
          </a:prstGeom>
        </p:spPr>
        <p:txBody>
          <a:bodyPr vert="horz" wrap="square" lIns="0" tIns="1079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>
                <a:solidFill>
                  <a:srgbClr val="9644FF"/>
                </a:solidFill>
                <a:latin typeface="Microsoft JhengHei"/>
                <a:cs typeface="Microsoft JhengHei"/>
              </a:rPr>
              <a:t>东南亚重点国家市场分析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25"/>
              </a:spcBef>
            </a:pP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印尼，越南，泰国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8" name="object 58"/>
          <p:cNvSpPr txBox="1">
            <a:spLocks noGrp="1"/>
          </p:cNvSpPr>
          <p:nvPr>
            <p:ph type="title"/>
          </p:nvPr>
        </p:nvSpPr>
        <p:spPr>
          <a:xfrm>
            <a:off x="3681221" y="593293"/>
            <a:ext cx="467359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540">
                <a:solidFill>
                  <a:srgbClr val="CCCCCC"/>
                </a:solidFill>
                <a:latin typeface="Verdana"/>
                <a:cs typeface="Verdana"/>
              </a:rPr>
              <a:t>00</a:t>
            </a:r>
            <a:endParaRPr sz="3200">
              <a:latin typeface="Verdana"/>
              <a:cs typeface="Verdana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309617" y="699897"/>
            <a:ext cx="2811145" cy="457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9644FF"/>
                </a:solidFill>
                <a:latin typeface="Microsoft JhengHei"/>
                <a:cs typeface="Microsoft JhengHei"/>
              </a:rPr>
              <a:t>前言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人口结构，宏观经济，互联网经济</a:t>
            </a:r>
            <a:r>
              <a:rPr sz="1000">
                <a:solidFill>
                  <a:srgbClr val="404040"/>
                </a:solidFill>
                <a:latin typeface="宋体"/>
                <a:cs typeface="宋体"/>
              </a:rPr>
              <a:t>，</a:t>
            </a: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互联</a:t>
            </a:r>
            <a:r>
              <a:rPr sz="1000">
                <a:solidFill>
                  <a:srgbClr val="404040"/>
                </a:solidFill>
                <a:latin typeface="宋体"/>
                <a:cs typeface="宋体"/>
              </a:rPr>
              <a:t>网</a:t>
            </a:r>
            <a:r>
              <a:rPr sz="1000" spc="-10">
                <a:solidFill>
                  <a:srgbClr val="404040"/>
                </a:solidFill>
                <a:latin typeface="宋体"/>
                <a:cs typeface="宋体"/>
              </a:rPr>
              <a:t>渗透率</a:t>
            </a:r>
            <a:endParaRPr sz="1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78254" y="2070049"/>
            <a:ext cx="76962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919">
                <a:solidFill>
                  <a:srgbClr val="CCCCCC"/>
                </a:solidFill>
                <a:latin typeface="Verdana"/>
                <a:cs typeface="Verdana"/>
              </a:rPr>
              <a:t>00</a:t>
            </a:r>
            <a:endParaRPr sz="5400">
              <a:latin typeface="Verdana"/>
              <a:cs typeface="Verdana"/>
            </a:endParaRPr>
          </a:p>
        </p:txBody>
      </p:sp>
      <p:sp>
        <p:nvSpPr>
          <p:cNvPr id="3" name="object 3"/>
          <p:cNvSpPr/>
          <p:nvPr/>
        </p:nvSpPr>
        <p:spPr>
          <a:xfrm flipH="1">
            <a:off x="2891027" y="2214372"/>
            <a:ext cx="0" cy="877569"/>
          </a:xfrm>
          <a:custGeom>
            <a:rect l="l" t="t" r="r" b="b"/>
            <a:pathLst>
              <a:path h="877569">
                <a:moveTo>
                  <a:pt x="0" y="0"/>
                </a:moveTo>
                <a:lnTo>
                  <a:pt x="0" y="877188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214877" y="2281174"/>
            <a:ext cx="915669" cy="1064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300">
                <a:solidFill>
                  <a:srgbClr val="FFFFFF"/>
                </a:solidFill>
                <a:latin typeface="微软雅黑"/>
                <a:cs typeface="微软雅黑"/>
              </a:rPr>
              <a:t>前言</a:t>
            </a:r>
            <a:endParaRPr sz="3200">
              <a:latin typeface="微软雅黑"/>
              <a:cs typeface="微软雅黑"/>
            </a:endParaRPr>
          </a:p>
          <a:p>
            <a:pPr marL="34290">
              <a:lnSpc>
                <a:spcPct val="100000"/>
              </a:lnSpc>
              <a:spcBef>
                <a:spcPts val="2900"/>
              </a:spcBef>
            </a:pPr>
            <a:r>
              <a:rPr sz="1200" spc="595">
                <a:solidFill>
                  <a:srgbClr val="925BFC"/>
                </a:solidFill>
                <a:latin typeface="Wingdings"/>
                <a:cs typeface="Wingdings"/>
              </a:rPr>
              <a:t>◼</a:t>
            </a:r>
            <a:r>
              <a:rPr sz="1200" spc="65">
                <a:solidFill>
                  <a:srgbClr val="925BFC"/>
                </a:solidFill>
                <a:latin typeface="Times New Roman"/>
                <a:cs typeface="Times New Roman"/>
              </a:rPr>
              <a:t> </a:t>
            </a:r>
            <a:r>
              <a:rPr sz="1200" spc="5">
                <a:solidFill>
                  <a:srgbClr val="F1F1F1"/>
                </a:solidFill>
                <a:latin typeface="宋体"/>
                <a:cs typeface="宋体"/>
              </a:rPr>
              <a:t>人口结</a:t>
            </a:r>
            <a:r>
              <a:rPr sz="1200" spc="-190">
                <a:solidFill>
                  <a:srgbClr val="F1F1F1"/>
                </a:solidFill>
                <a:latin typeface="宋体"/>
                <a:cs typeface="宋体"/>
              </a:rPr>
              <a:t>构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36722" y="3466592"/>
            <a:ext cx="1116330" cy="866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宏观经济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115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互联网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经济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115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互联网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渗透</a:t>
            </a:r>
            <a:r>
              <a:rPr sz="1200" spc="-844">
                <a:solidFill>
                  <a:srgbClr val="F1F1F1"/>
                </a:solidFill>
                <a:latin typeface="宋体"/>
                <a:cs typeface="宋体"/>
              </a:rPr>
              <a:t>率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784463" y="278883"/>
            <a:ext cx="38735" cy="19050"/>
          </a:xfrm>
          <a:custGeom>
            <a:rect l="l" t="t" r="r" b="b"/>
            <a:pathLst>
              <a:path w="38734" h="19050">
                <a:moveTo>
                  <a:pt x="0" y="0"/>
                </a:moveTo>
                <a:lnTo>
                  <a:pt x="38123" y="0"/>
                </a:lnTo>
                <a:lnTo>
                  <a:pt x="3812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715313" y="278883"/>
            <a:ext cx="69215" cy="19050"/>
          </a:xfrm>
          <a:custGeom>
            <a:rect l="l" t="t" r="r" b="b"/>
            <a:pathLst>
              <a:path w="69215" h="19050">
                <a:moveTo>
                  <a:pt x="0" y="0"/>
                </a:moveTo>
                <a:lnTo>
                  <a:pt x="69150" y="0"/>
                </a:lnTo>
                <a:lnTo>
                  <a:pt x="69150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715313" y="311933"/>
            <a:ext cx="19050" cy="40005"/>
          </a:xfrm>
          <a:custGeom>
            <a:rect l="l" t="t" r="r" b="b"/>
            <a:pathLst>
              <a:path w="19050" h="40004">
                <a:moveTo>
                  <a:pt x="19043" y="0"/>
                </a:moveTo>
                <a:lnTo>
                  <a:pt x="0" y="0"/>
                </a:lnTo>
                <a:lnTo>
                  <a:pt x="0" y="39621"/>
                </a:lnTo>
                <a:lnTo>
                  <a:pt x="19043" y="33529"/>
                </a:lnTo>
                <a:lnTo>
                  <a:pt x="190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822551" y="311934"/>
            <a:ext cx="17145" cy="5715"/>
          </a:xfrm>
          <a:custGeom>
            <a:rect l="l" t="t" r="r" b="b"/>
            <a:pathLst>
              <a:path w="17145" h="5714">
                <a:moveTo>
                  <a:pt x="16618" y="0"/>
                </a:moveTo>
                <a:lnTo>
                  <a:pt x="0" y="0"/>
                </a:lnTo>
                <a:lnTo>
                  <a:pt x="0" y="5316"/>
                </a:lnTo>
                <a:lnTo>
                  <a:pt x="166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822550" y="278884"/>
            <a:ext cx="19050" cy="19050"/>
          </a:xfrm>
          <a:custGeom>
            <a:rect l="l" t="t" r="r" b="b"/>
            <a:pathLst>
              <a:path w="19050" h="19050">
                <a:moveTo>
                  <a:pt x="0" y="0"/>
                </a:moveTo>
                <a:lnTo>
                  <a:pt x="19043" y="0"/>
                </a:lnTo>
                <a:lnTo>
                  <a:pt x="1904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721352" y="3140964"/>
            <a:ext cx="219710" cy="1210310"/>
          </a:xfrm>
          <a:custGeom>
            <a:rect l="l" t="t" r="r" b="b"/>
            <a:pathLst>
              <a:path w="219710" h="1210310">
                <a:moveTo>
                  <a:pt x="0" y="1210056"/>
                </a:moveTo>
                <a:lnTo>
                  <a:pt x="219455" y="1210056"/>
                </a:lnTo>
                <a:lnTo>
                  <a:pt x="219455" y="0"/>
                </a:lnTo>
                <a:lnTo>
                  <a:pt x="0" y="0"/>
                </a:lnTo>
                <a:lnTo>
                  <a:pt x="0" y="1210056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378196" y="3846576"/>
            <a:ext cx="219710" cy="504825"/>
          </a:xfrm>
          <a:custGeom>
            <a:rect l="l" t="t" r="r" b="b"/>
            <a:pathLst>
              <a:path w="219710" h="504825">
                <a:moveTo>
                  <a:pt x="0" y="504444"/>
                </a:moveTo>
                <a:lnTo>
                  <a:pt x="219455" y="504444"/>
                </a:lnTo>
                <a:lnTo>
                  <a:pt x="219455" y="0"/>
                </a:lnTo>
                <a:lnTo>
                  <a:pt x="0" y="0"/>
                </a:lnTo>
                <a:lnTo>
                  <a:pt x="0" y="504444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036564" y="3922776"/>
            <a:ext cx="218440" cy="428625"/>
          </a:xfrm>
          <a:custGeom>
            <a:rect l="l" t="t" r="r" b="b"/>
            <a:pathLst>
              <a:path w="218439" h="428625">
                <a:moveTo>
                  <a:pt x="0" y="428244"/>
                </a:moveTo>
                <a:lnTo>
                  <a:pt x="217932" y="428244"/>
                </a:lnTo>
                <a:lnTo>
                  <a:pt x="217932" y="0"/>
                </a:lnTo>
                <a:lnTo>
                  <a:pt x="0" y="0"/>
                </a:lnTo>
                <a:lnTo>
                  <a:pt x="0" y="428244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693407" y="4038600"/>
            <a:ext cx="219710" cy="312420"/>
          </a:xfrm>
          <a:custGeom>
            <a:rect l="l" t="t" r="r" b="b"/>
            <a:pathLst>
              <a:path w="219709" h="312420">
                <a:moveTo>
                  <a:pt x="219456" y="0"/>
                </a:moveTo>
                <a:lnTo>
                  <a:pt x="0" y="0"/>
                </a:lnTo>
                <a:lnTo>
                  <a:pt x="0" y="312420"/>
                </a:lnTo>
                <a:lnTo>
                  <a:pt x="219456" y="312420"/>
                </a:lnTo>
                <a:lnTo>
                  <a:pt x="219456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350252" y="4203192"/>
            <a:ext cx="219710" cy="147955"/>
          </a:xfrm>
          <a:custGeom>
            <a:rect l="l" t="t" r="r" b="b"/>
            <a:pathLst>
              <a:path w="219709" h="147954">
                <a:moveTo>
                  <a:pt x="219455" y="0"/>
                </a:moveTo>
                <a:lnTo>
                  <a:pt x="0" y="0"/>
                </a:lnTo>
                <a:lnTo>
                  <a:pt x="0" y="147827"/>
                </a:lnTo>
                <a:lnTo>
                  <a:pt x="219455" y="147827"/>
                </a:lnTo>
                <a:lnTo>
                  <a:pt x="219455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8007095" y="4338828"/>
            <a:ext cx="219710" cy="0"/>
          </a:xfrm>
          <a:custGeom>
            <a:rect l="l" t="t" r="r" b="b"/>
            <a:pathLst>
              <a:path w="219709">
                <a:moveTo>
                  <a:pt x="0" y="0"/>
                </a:moveTo>
                <a:lnTo>
                  <a:pt x="219455" y="0"/>
                </a:lnTo>
              </a:path>
            </a:pathLst>
          </a:custGeom>
          <a:ln w="24384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940808" y="2999232"/>
            <a:ext cx="219710" cy="1351915"/>
          </a:xfrm>
          <a:custGeom>
            <a:rect l="l" t="t" r="r" b="b"/>
            <a:pathLst>
              <a:path w="219710" h="1351914">
                <a:moveTo>
                  <a:pt x="219455" y="0"/>
                </a:moveTo>
                <a:lnTo>
                  <a:pt x="0" y="0"/>
                </a:lnTo>
                <a:lnTo>
                  <a:pt x="0" y="1351788"/>
                </a:lnTo>
                <a:lnTo>
                  <a:pt x="219455" y="1351788"/>
                </a:lnTo>
                <a:lnTo>
                  <a:pt x="219455" y="0"/>
                </a:lnTo>
                <a:close/>
              </a:path>
            </a:pathLst>
          </a:custGeom>
          <a:solidFill>
            <a:srgbClr val="99EC8E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597652" y="3784092"/>
            <a:ext cx="219710" cy="567055"/>
          </a:xfrm>
          <a:custGeom>
            <a:rect l="l" t="t" r="r" b="b"/>
            <a:pathLst>
              <a:path w="219710" h="567054">
                <a:moveTo>
                  <a:pt x="219456" y="0"/>
                </a:moveTo>
                <a:lnTo>
                  <a:pt x="0" y="0"/>
                </a:lnTo>
                <a:lnTo>
                  <a:pt x="0" y="566927"/>
                </a:lnTo>
                <a:lnTo>
                  <a:pt x="219456" y="566927"/>
                </a:lnTo>
                <a:lnTo>
                  <a:pt x="219456" y="0"/>
                </a:lnTo>
                <a:close/>
              </a:path>
            </a:pathLst>
          </a:custGeom>
          <a:solidFill>
            <a:srgbClr val="99EC8E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6254496" y="3887724"/>
            <a:ext cx="219710" cy="463550"/>
          </a:xfrm>
          <a:custGeom>
            <a:rect l="l" t="t" r="r" b="b"/>
            <a:pathLst>
              <a:path w="219710" h="463550">
                <a:moveTo>
                  <a:pt x="219455" y="0"/>
                </a:moveTo>
                <a:lnTo>
                  <a:pt x="0" y="0"/>
                </a:lnTo>
                <a:lnTo>
                  <a:pt x="0" y="463296"/>
                </a:lnTo>
                <a:lnTo>
                  <a:pt x="219455" y="463296"/>
                </a:lnTo>
                <a:lnTo>
                  <a:pt x="219455" y="0"/>
                </a:lnTo>
                <a:close/>
              </a:path>
            </a:pathLst>
          </a:custGeom>
          <a:solidFill>
            <a:srgbClr val="99EC8E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912864" y="4046220"/>
            <a:ext cx="218440" cy="304800"/>
          </a:xfrm>
          <a:custGeom>
            <a:rect l="l" t="t" r="r" b="b"/>
            <a:pathLst>
              <a:path w="218440" h="304800">
                <a:moveTo>
                  <a:pt x="217931" y="0"/>
                </a:moveTo>
                <a:lnTo>
                  <a:pt x="0" y="0"/>
                </a:lnTo>
                <a:lnTo>
                  <a:pt x="0" y="304800"/>
                </a:lnTo>
                <a:lnTo>
                  <a:pt x="217931" y="304800"/>
                </a:lnTo>
                <a:lnTo>
                  <a:pt x="217931" y="0"/>
                </a:lnTo>
                <a:close/>
              </a:path>
            </a:pathLst>
          </a:custGeom>
          <a:solidFill>
            <a:srgbClr val="99EC8E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7569707" y="4186428"/>
            <a:ext cx="219710" cy="165100"/>
          </a:xfrm>
          <a:custGeom>
            <a:rect l="l" t="t" r="r" b="b"/>
            <a:pathLst>
              <a:path w="219709" h="165100">
                <a:moveTo>
                  <a:pt x="219456" y="0"/>
                </a:moveTo>
                <a:lnTo>
                  <a:pt x="0" y="0"/>
                </a:lnTo>
                <a:lnTo>
                  <a:pt x="0" y="164592"/>
                </a:lnTo>
                <a:lnTo>
                  <a:pt x="219456" y="164592"/>
                </a:lnTo>
                <a:lnTo>
                  <a:pt x="219456" y="0"/>
                </a:lnTo>
                <a:close/>
              </a:path>
            </a:pathLst>
          </a:custGeom>
          <a:solidFill>
            <a:srgbClr val="99EC8E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8226552" y="4336542"/>
            <a:ext cx="219710" cy="0"/>
          </a:xfrm>
          <a:custGeom>
            <a:rect l="l" t="t" r="r" b="b"/>
            <a:pathLst>
              <a:path w="219709">
                <a:moveTo>
                  <a:pt x="0" y="0"/>
                </a:moveTo>
                <a:lnTo>
                  <a:pt x="219455" y="0"/>
                </a:lnTo>
              </a:path>
            </a:pathLst>
          </a:custGeom>
          <a:ln w="28956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4611623" y="4351020"/>
            <a:ext cx="3944620" cy="0"/>
          </a:xfrm>
          <a:custGeom>
            <a:rect l="l" t="t" r="r" b="b"/>
            <a:pathLst>
              <a:path w="3944620">
                <a:moveTo>
                  <a:pt x="0" y="0"/>
                </a:moveTo>
                <a:lnTo>
                  <a:pt x="3944111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4940046" y="3031998"/>
            <a:ext cx="3287395" cy="516890"/>
          </a:xfrm>
          <a:custGeom>
            <a:rect l="l" t="t" r="r" b="b"/>
            <a:pathLst>
              <a:path w="3287395" h="516889">
                <a:moveTo>
                  <a:pt x="0" y="393192"/>
                </a:moveTo>
                <a:lnTo>
                  <a:pt x="50582" y="403486"/>
                </a:lnTo>
                <a:lnTo>
                  <a:pt x="101162" y="415306"/>
                </a:lnTo>
                <a:lnTo>
                  <a:pt x="151738" y="428194"/>
                </a:lnTo>
                <a:lnTo>
                  <a:pt x="202311" y="441693"/>
                </a:lnTo>
                <a:lnTo>
                  <a:pt x="252883" y="455345"/>
                </a:lnTo>
                <a:lnTo>
                  <a:pt x="303454" y="468691"/>
                </a:lnTo>
                <a:lnTo>
                  <a:pt x="354024" y="481274"/>
                </a:lnTo>
                <a:lnTo>
                  <a:pt x="404595" y="492636"/>
                </a:lnTo>
                <a:lnTo>
                  <a:pt x="455167" y="502320"/>
                </a:lnTo>
                <a:lnTo>
                  <a:pt x="505740" y="509867"/>
                </a:lnTo>
                <a:lnTo>
                  <a:pt x="556316" y="514820"/>
                </a:lnTo>
                <a:lnTo>
                  <a:pt x="606896" y="516721"/>
                </a:lnTo>
                <a:lnTo>
                  <a:pt x="657478" y="515112"/>
                </a:lnTo>
                <a:lnTo>
                  <a:pt x="704425" y="510240"/>
                </a:lnTo>
                <a:lnTo>
                  <a:pt x="751375" y="502386"/>
                </a:lnTo>
                <a:lnTo>
                  <a:pt x="798329" y="491898"/>
                </a:lnTo>
                <a:lnTo>
                  <a:pt x="845285" y="479122"/>
                </a:lnTo>
                <a:lnTo>
                  <a:pt x="892245" y="464404"/>
                </a:lnTo>
                <a:lnTo>
                  <a:pt x="939206" y="448091"/>
                </a:lnTo>
                <a:lnTo>
                  <a:pt x="986170" y="430530"/>
                </a:lnTo>
                <a:lnTo>
                  <a:pt x="1033136" y="412066"/>
                </a:lnTo>
                <a:lnTo>
                  <a:pt x="1080104" y="393047"/>
                </a:lnTo>
                <a:lnTo>
                  <a:pt x="1127073" y="373819"/>
                </a:lnTo>
                <a:lnTo>
                  <a:pt x="1174043" y="354729"/>
                </a:lnTo>
                <a:lnTo>
                  <a:pt x="1221014" y="336124"/>
                </a:lnTo>
                <a:lnTo>
                  <a:pt x="1267986" y="318349"/>
                </a:lnTo>
                <a:lnTo>
                  <a:pt x="1314957" y="301752"/>
                </a:lnTo>
                <a:lnTo>
                  <a:pt x="1361904" y="284505"/>
                </a:lnTo>
                <a:lnTo>
                  <a:pt x="1408854" y="264953"/>
                </a:lnTo>
                <a:lnTo>
                  <a:pt x="1455806" y="243700"/>
                </a:lnTo>
                <a:lnTo>
                  <a:pt x="1502761" y="221348"/>
                </a:lnTo>
                <a:lnTo>
                  <a:pt x="1549718" y="198501"/>
                </a:lnTo>
                <a:lnTo>
                  <a:pt x="1596675" y="175762"/>
                </a:lnTo>
                <a:lnTo>
                  <a:pt x="1643633" y="153733"/>
                </a:lnTo>
                <a:lnTo>
                  <a:pt x="1690592" y="133018"/>
                </a:lnTo>
                <a:lnTo>
                  <a:pt x="1737549" y="114221"/>
                </a:lnTo>
                <a:lnTo>
                  <a:pt x="1784506" y="97944"/>
                </a:lnTo>
                <a:lnTo>
                  <a:pt x="1831461" y="84791"/>
                </a:lnTo>
                <a:lnTo>
                  <a:pt x="1878413" y="75364"/>
                </a:lnTo>
                <a:lnTo>
                  <a:pt x="1925363" y="70267"/>
                </a:lnTo>
                <a:lnTo>
                  <a:pt x="1972309" y="70104"/>
                </a:lnTo>
                <a:lnTo>
                  <a:pt x="2013410" y="75546"/>
                </a:lnTo>
                <a:lnTo>
                  <a:pt x="2054510" y="86903"/>
                </a:lnTo>
                <a:lnTo>
                  <a:pt x="2095610" y="103291"/>
                </a:lnTo>
                <a:lnTo>
                  <a:pt x="2136709" y="123825"/>
                </a:lnTo>
                <a:lnTo>
                  <a:pt x="2177807" y="147621"/>
                </a:lnTo>
                <a:lnTo>
                  <a:pt x="2218905" y="173795"/>
                </a:lnTo>
                <a:lnTo>
                  <a:pt x="2260001" y="201464"/>
                </a:lnTo>
                <a:lnTo>
                  <a:pt x="2301097" y="229743"/>
                </a:lnTo>
                <a:lnTo>
                  <a:pt x="2342190" y="257747"/>
                </a:lnTo>
                <a:lnTo>
                  <a:pt x="2383282" y="284595"/>
                </a:lnTo>
                <a:lnTo>
                  <a:pt x="2424372" y="309400"/>
                </a:lnTo>
                <a:lnTo>
                  <a:pt x="2465460" y="331279"/>
                </a:lnTo>
                <a:lnTo>
                  <a:pt x="2506546" y="349348"/>
                </a:lnTo>
                <a:lnTo>
                  <a:pt x="2547630" y="362723"/>
                </a:lnTo>
                <a:lnTo>
                  <a:pt x="2588710" y="370521"/>
                </a:lnTo>
                <a:lnTo>
                  <a:pt x="2629788" y="371856"/>
                </a:lnTo>
                <a:lnTo>
                  <a:pt x="2670887" y="367116"/>
                </a:lnTo>
                <a:lnTo>
                  <a:pt x="2711984" y="357607"/>
                </a:lnTo>
                <a:lnTo>
                  <a:pt x="2753078" y="343822"/>
                </a:lnTo>
                <a:lnTo>
                  <a:pt x="2794170" y="326255"/>
                </a:lnTo>
                <a:lnTo>
                  <a:pt x="2835261" y="305398"/>
                </a:lnTo>
                <a:lnTo>
                  <a:pt x="2876351" y="281746"/>
                </a:lnTo>
                <a:lnTo>
                  <a:pt x="2917439" y="255792"/>
                </a:lnTo>
                <a:lnTo>
                  <a:pt x="2958528" y="228028"/>
                </a:lnTo>
                <a:lnTo>
                  <a:pt x="2999617" y="198949"/>
                </a:lnTo>
                <a:lnTo>
                  <a:pt x="3040705" y="169047"/>
                </a:lnTo>
                <a:lnTo>
                  <a:pt x="3081795" y="138817"/>
                </a:lnTo>
                <a:lnTo>
                  <a:pt x="3122886" y="108751"/>
                </a:lnTo>
                <a:lnTo>
                  <a:pt x="3163978" y="79343"/>
                </a:lnTo>
                <a:lnTo>
                  <a:pt x="3205072" y="51086"/>
                </a:lnTo>
                <a:lnTo>
                  <a:pt x="3246169" y="24474"/>
                </a:lnTo>
                <a:lnTo>
                  <a:pt x="3287268" y="0"/>
                </a:lnTo>
              </a:path>
            </a:pathLst>
          </a:custGeom>
          <a:ln w="19050">
            <a:solidFill>
              <a:srgbClr val="40404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4685157" y="2897505"/>
            <a:ext cx="2940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50">
                <a:solidFill>
                  <a:srgbClr val="9644FF"/>
                </a:solidFill>
                <a:latin typeface="Verdana"/>
                <a:cs typeface="Verdana"/>
              </a:rPr>
              <a:t>2.7</a:t>
            </a: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8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342382" y="3671773"/>
            <a:ext cx="2940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35">
                <a:solidFill>
                  <a:srgbClr val="9644FF"/>
                </a:solidFill>
                <a:latin typeface="Verdana"/>
                <a:cs typeface="Verdana"/>
              </a:rPr>
              <a:t>1.</a:t>
            </a: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16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99734" y="3761613"/>
            <a:ext cx="2940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60">
                <a:solidFill>
                  <a:srgbClr val="9644FF"/>
                </a:solidFill>
                <a:latin typeface="Verdana"/>
                <a:cs typeface="Verdana"/>
              </a:rPr>
              <a:t>0.98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904359" y="2756662"/>
            <a:ext cx="2940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60">
                <a:solidFill>
                  <a:srgbClr val="2AA21A"/>
                </a:solidFill>
                <a:latin typeface="Verdana"/>
                <a:cs typeface="Verdana"/>
              </a:rPr>
              <a:t>3.10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918709" y="3164205"/>
            <a:ext cx="3155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4">
                <a:solidFill>
                  <a:srgbClr val="404040"/>
                </a:solidFill>
                <a:latin typeface="Verdana"/>
                <a:cs typeface="Verdana"/>
              </a:rPr>
              <a:t>3</a:t>
            </a:r>
            <a:r>
              <a:rPr sz="1200" b="1" spc="-215">
                <a:solidFill>
                  <a:srgbClr val="404040"/>
                </a:solidFill>
                <a:latin typeface="Verdana"/>
                <a:cs typeface="Verdana"/>
              </a:rPr>
              <a:t>0</a:t>
            </a:r>
            <a:r>
              <a:rPr sz="1200" b="1" spc="-100">
                <a:solidFill>
                  <a:srgbClr val="404040"/>
                </a:solidFill>
                <a:latin typeface="Verdana"/>
                <a:cs typeface="Verdana"/>
              </a:rPr>
              <a:t>.</a:t>
            </a:r>
            <a:r>
              <a:rPr sz="1200" b="1" spc="-204">
                <a:solidFill>
                  <a:srgbClr val="404040"/>
                </a:solidFill>
                <a:latin typeface="Verdana"/>
                <a:cs typeface="Verdana"/>
              </a:rPr>
              <a:t>3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441441" y="3259328"/>
            <a:ext cx="3155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4">
                <a:solidFill>
                  <a:srgbClr val="404040"/>
                </a:solidFill>
                <a:latin typeface="Verdana"/>
                <a:cs typeface="Verdana"/>
              </a:rPr>
              <a:t>2</a:t>
            </a:r>
            <a:r>
              <a:rPr sz="1200" b="1" spc="-215">
                <a:solidFill>
                  <a:srgbClr val="404040"/>
                </a:solidFill>
                <a:latin typeface="Verdana"/>
                <a:cs typeface="Verdana"/>
              </a:rPr>
              <a:t>6</a:t>
            </a:r>
            <a:r>
              <a:rPr sz="1200" b="1" spc="-100">
                <a:solidFill>
                  <a:srgbClr val="404040"/>
                </a:solidFill>
                <a:latin typeface="Verdana"/>
                <a:cs typeface="Verdana"/>
              </a:rPr>
              <a:t>.</a:t>
            </a:r>
            <a:r>
              <a:rPr sz="1200" b="1" spc="-204">
                <a:solidFill>
                  <a:srgbClr val="404040"/>
                </a:solidFill>
                <a:latin typeface="Verdana"/>
                <a:cs typeface="Verdana"/>
              </a:rPr>
              <a:t>3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098540" y="3045333"/>
            <a:ext cx="3155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4">
                <a:solidFill>
                  <a:srgbClr val="404040"/>
                </a:solidFill>
                <a:latin typeface="Verdana"/>
                <a:cs typeface="Verdana"/>
              </a:rPr>
              <a:t>3</a:t>
            </a:r>
            <a:r>
              <a:rPr sz="1200" b="1" spc="-215">
                <a:solidFill>
                  <a:srgbClr val="404040"/>
                </a:solidFill>
                <a:latin typeface="Verdana"/>
                <a:cs typeface="Verdana"/>
              </a:rPr>
              <a:t>3</a:t>
            </a:r>
            <a:r>
              <a:rPr sz="1200" b="1" spc="-100">
                <a:solidFill>
                  <a:srgbClr val="404040"/>
                </a:solidFill>
                <a:latin typeface="Verdana"/>
                <a:cs typeface="Verdana"/>
              </a:rPr>
              <a:t>.</a:t>
            </a:r>
            <a:r>
              <a:rPr sz="1200" b="1" spc="-204">
                <a:solidFill>
                  <a:srgbClr val="404040"/>
                </a:solidFill>
                <a:latin typeface="Verdana"/>
                <a:cs typeface="Verdana"/>
              </a:rPr>
              <a:t>3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756018" y="2813431"/>
            <a:ext cx="3155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4">
                <a:solidFill>
                  <a:srgbClr val="404040"/>
                </a:solidFill>
                <a:latin typeface="Verdana"/>
                <a:cs typeface="Verdana"/>
              </a:rPr>
              <a:t>4</a:t>
            </a:r>
            <a:r>
              <a:rPr sz="1200" b="1" spc="-215">
                <a:solidFill>
                  <a:srgbClr val="404040"/>
                </a:solidFill>
                <a:latin typeface="Verdana"/>
                <a:cs typeface="Verdana"/>
              </a:rPr>
              <a:t>0</a:t>
            </a:r>
            <a:r>
              <a:rPr sz="1200" b="1" spc="-100">
                <a:solidFill>
                  <a:srgbClr val="404040"/>
                </a:solidFill>
                <a:latin typeface="Verdana"/>
                <a:cs typeface="Verdana"/>
              </a:rPr>
              <a:t>.</a:t>
            </a:r>
            <a:r>
              <a:rPr sz="1200" b="1" spc="-204">
                <a:solidFill>
                  <a:srgbClr val="404040"/>
                </a:solidFill>
                <a:latin typeface="Verdana"/>
                <a:cs typeface="Verdana"/>
              </a:rPr>
              <a:t>9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475981" y="3115818"/>
            <a:ext cx="190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solidFill>
                  <a:srgbClr val="404040"/>
                </a:solidFill>
                <a:latin typeface="Verdana"/>
                <a:cs typeface="Verdana"/>
              </a:rPr>
              <a:t>31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070595" y="2742641"/>
            <a:ext cx="31559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180">
                <a:solidFill>
                  <a:srgbClr val="404040"/>
                </a:solidFill>
                <a:latin typeface="Verdana"/>
                <a:cs typeface="Verdana"/>
              </a:rPr>
              <a:t>43.2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813553" y="4415129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414517" y="4415129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6128130" y="4415129"/>
            <a:ext cx="2546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6785609" y="4415129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328661" y="4415129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043798" y="4415129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4946903" y="2561844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3151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5205221" y="2470226"/>
            <a:ext cx="2876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585858"/>
                </a:solidFill>
                <a:latin typeface="Verdana"/>
                <a:cs typeface="Verdana"/>
              </a:rPr>
              <a:t>2022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5515102" y="2472258"/>
            <a:ext cx="1012278" cy="17556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6710171" y="256184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73151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6967473" y="2470226"/>
            <a:ext cx="28765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585858"/>
                </a:solidFill>
                <a:latin typeface="Verdana"/>
                <a:cs typeface="Verdana"/>
              </a:rPr>
              <a:t>2035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7277734" y="2472258"/>
            <a:ext cx="1011936" cy="17556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5645022" y="2042541"/>
            <a:ext cx="2006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东南亚主要国家人口结构对比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09524" y="190246"/>
            <a:ext cx="203835" cy="433070"/>
          </a:xfrm>
          <a:prstGeom prst="rect">
            <a:avLst/>
          </a:prstGeom>
        </p:spPr>
        <p:txBody>
          <a:bodyPr vert="horz" wrap="square" lIns="0" tIns="36195" rIns="0" bIns="0" rtlCol="0">
            <a:spAutoFit/>
          </a:bodyPr>
          <a:lstStyle/>
          <a:p>
            <a:pPr marL="12700" marR="5080">
              <a:lnSpc>
                <a:spcPts val="1520"/>
              </a:lnSpc>
              <a:spcBef>
                <a:spcPts val="285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前 言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857503" y="907541"/>
            <a:ext cx="5282565" cy="748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2021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年，东南亚人口总数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已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达到</a:t>
            </a:r>
            <a:r>
              <a:rPr sz="1100" spc="-31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6.8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亿，年龄中位数仅为</a:t>
            </a:r>
            <a:r>
              <a:rPr sz="1100" spc="-31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29.8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岁。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65500"/>
              </a:lnSpc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印尼、菲律宾、越南人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口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总数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位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列前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，到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2035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年，预计印尼人口总数将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超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过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3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亿。 菲律宾的人口年龄中位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最低</a:t>
            </a:r>
            <a:r>
              <a:rPr sz="1100" spc="-100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100">
                <a:solidFill>
                  <a:srgbClr val="252525"/>
                </a:solidFill>
                <a:latin typeface="Verdana"/>
                <a:cs typeface="Verdana"/>
              </a:rPr>
              <a:t>26.3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岁</a:t>
            </a:r>
            <a:r>
              <a:rPr sz="1100" spc="-5">
                <a:solidFill>
                  <a:srgbClr val="252525"/>
                </a:solidFill>
                <a:latin typeface="宋体"/>
                <a:cs typeface="宋体"/>
              </a:rPr>
              <a:t>），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坡则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最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 spc="-100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100">
                <a:solidFill>
                  <a:srgbClr val="252525"/>
                </a:solidFill>
                <a:latin typeface="Verdana"/>
                <a:cs typeface="Verdana"/>
              </a:rPr>
              <a:t>43.2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）。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2" name="object 52"/>
          <p:cNvSpPr txBox="1">
            <a:spLocks noGrp="1"/>
          </p:cNvSpPr>
          <p:nvPr>
            <p:ph type="title"/>
          </p:nvPr>
        </p:nvSpPr>
        <p:spPr>
          <a:xfrm>
            <a:off x="829767" y="414909"/>
            <a:ext cx="3586479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0" spc="10">
                <a:solidFill>
                  <a:srgbClr val="252525"/>
                </a:solidFill>
                <a:latin typeface="宋体"/>
                <a:cs typeface="宋体"/>
              </a:rPr>
              <a:t>年轻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化的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南亚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人口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红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利充沛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6772147" y="4929937"/>
            <a:ext cx="216344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40">
                <a:solidFill>
                  <a:srgbClr val="7E7E7E"/>
                </a:solidFill>
                <a:latin typeface="Verdana"/>
                <a:cs typeface="Verdana"/>
              </a:rPr>
              <a:t>Data</a:t>
            </a:r>
            <a:r>
              <a:rPr sz="600" spc="-9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 spc="-35">
                <a:solidFill>
                  <a:srgbClr val="7E7E7E"/>
                </a:solidFill>
                <a:latin typeface="Verdana"/>
                <a:cs typeface="Verdana"/>
              </a:rPr>
              <a:t>Reportal,</a:t>
            </a:r>
            <a:r>
              <a:rPr sz="600" spc="-11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 spc="-35">
                <a:solidFill>
                  <a:srgbClr val="7E7E7E"/>
                </a:solidFill>
                <a:latin typeface="Verdana"/>
                <a:cs typeface="Verdana"/>
              </a:rPr>
              <a:t>Statista</a:t>
            </a:r>
            <a:r>
              <a:rPr sz="600" spc="-35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6155435" y="3604260"/>
            <a:ext cx="1109471" cy="40843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737360" y="2887980"/>
            <a:ext cx="2273935" cy="344805"/>
          </a:xfrm>
          <a:custGeom>
            <a:rect l="l" t="t" r="r" b="b"/>
            <a:pathLst>
              <a:path w="2273935" h="344805">
                <a:moveTo>
                  <a:pt x="2269363" y="0"/>
                </a:moveTo>
                <a:lnTo>
                  <a:pt x="4444" y="0"/>
                </a:lnTo>
                <a:lnTo>
                  <a:pt x="0" y="4445"/>
                </a:lnTo>
                <a:lnTo>
                  <a:pt x="0" y="339979"/>
                </a:lnTo>
                <a:lnTo>
                  <a:pt x="4444" y="344424"/>
                </a:lnTo>
                <a:lnTo>
                  <a:pt x="2269363" y="344424"/>
                </a:lnTo>
                <a:lnTo>
                  <a:pt x="2273807" y="339979"/>
                </a:lnTo>
                <a:lnTo>
                  <a:pt x="2273807" y="4445"/>
                </a:lnTo>
                <a:lnTo>
                  <a:pt x="2269363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1737360" y="3262884"/>
            <a:ext cx="2273935" cy="344805"/>
          </a:xfrm>
          <a:custGeom>
            <a:rect l="l" t="t" r="r" b="b"/>
            <a:pathLst>
              <a:path w="2273935" h="344804">
                <a:moveTo>
                  <a:pt x="2269363" y="0"/>
                </a:moveTo>
                <a:lnTo>
                  <a:pt x="4444" y="0"/>
                </a:lnTo>
                <a:lnTo>
                  <a:pt x="0" y="4444"/>
                </a:lnTo>
                <a:lnTo>
                  <a:pt x="0" y="339978"/>
                </a:lnTo>
                <a:lnTo>
                  <a:pt x="4444" y="344424"/>
                </a:lnTo>
                <a:lnTo>
                  <a:pt x="2269363" y="344424"/>
                </a:lnTo>
                <a:lnTo>
                  <a:pt x="2273807" y="339978"/>
                </a:lnTo>
                <a:lnTo>
                  <a:pt x="2273807" y="4444"/>
                </a:lnTo>
                <a:lnTo>
                  <a:pt x="2269363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1737360" y="3636264"/>
            <a:ext cx="2273935" cy="344805"/>
          </a:xfrm>
          <a:custGeom>
            <a:rect l="l" t="t" r="r" b="b"/>
            <a:pathLst>
              <a:path w="2273935" h="344804">
                <a:moveTo>
                  <a:pt x="2269363" y="0"/>
                </a:moveTo>
                <a:lnTo>
                  <a:pt x="4444" y="0"/>
                </a:lnTo>
                <a:lnTo>
                  <a:pt x="0" y="4444"/>
                </a:lnTo>
                <a:lnTo>
                  <a:pt x="0" y="339991"/>
                </a:lnTo>
                <a:lnTo>
                  <a:pt x="4444" y="344423"/>
                </a:lnTo>
                <a:lnTo>
                  <a:pt x="2269363" y="344423"/>
                </a:lnTo>
                <a:lnTo>
                  <a:pt x="2273807" y="339991"/>
                </a:lnTo>
                <a:lnTo>
                  <a:pt x="2273807" y="4444"/>
                </a:lnTo>
                <a:lnTo>
                  <a:pt x="2269363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1737360" y="4008120"/>
            <a:ext cx="2273935" cy="344805"/>
          </a:xfrm>
          <a:custGeom>
            <a:rect l="l" t="t" r="r" b="b"/>
            <a:pathLst>
              <a:path w="2273935" h="344804">
                <a:moveTo>
                  <a:pt x="2269363" y="0"/>
                </a:moveTo>
                <a:lnTo>
                  <a:pt x="4444" y="0"/>
                </a:lnTo>
                <a:lnTo>
                  <a:pt x="0" y="4432"/>
                </a:lnTo>
                <a:lnTo>
                  <a:pt x="0" y="339991"/>
                </a:lnTo>
                <a:lnTo>
                  <a:pt x="4444" y="344423"/>
                </a:lnTo>
                <a:lnTo>
                  <a:pt x="2269363" y="344423"/>
                </a:lnTo>
                <a:lnTo>
                  <a:pt x="2273807" y="339991"/>
                </a:lnTo>
                <a:lnTo>
                  <a:pt x="2273807" y="4432"/>
                </a:lnTo>
                <a:lnTo>
                  <a:pt x="2269363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1737360" y="2810256"/>
            <a:ext cx="1376934" cy="198653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1231493" y="2963037"/>
            <a:ext cx="427990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latin typeface="Microsoft JhengHei"/>
                <a:cs typeface="Microsoft JhengHei"/>
              </a:rPr>
              <a:t>东南亚</a:t>
            </a:r>
            <a:endParaRPr sz="1050">
              <a:latin typeface="Microsoft JhengHei"/>
              <a:cs typeface="Microsoft JhengHei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364361" y="3337941"/>
            <a:ext cx="29400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latin typeface="Microsoft JhengHei"/>
                <a:cs typeface="Microsoft JhengHei"/>
              </a:rPr>
              <a:t>北美</a:t>
            </a:r>
            <a:endParaRPr sz="1050">
              <a:latin typeface="Microsoft JhengHei"/>
              <a:cs typeface="Microsoft JhengHei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1364361" y="3713226"/>
            <a:ext cx="29400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latin typeface="Microsoft JhengHei"/>
                <a:cs typeface="Microsoft JhengHei"/>
              </a:rPr>
              <a:t>欧洲</a:t>
            </a:r>
            <a:endParaRPr sz="1050">
              <a:latin typeface="Microsoft JhengHei"/>
              <a:cs typeface="Microsoft JhengHei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909015" y="4037482"/>
            <a:ext cx="825500" cy="3244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7995">
              <a:lnSpc>
                <a:spcPct val="100000"/>
              </a:lnSpc>
              <a:spcBef>
                <a:spcPts val="105"/>
              </a:spcBef>
            </a:pPr>
            <a:r>
              <a:rPr sz="1050" b="1" spc="5">
                <a:latin typeface="Microsoft JhengHei"/>
                <a:cs typeface="Microsoft JhengHei"/>
              </a:rPr>
              <a:t>非洲</a:t>
            </a:r>
            <a:endParaRPr sz="10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900" b="1">
                <a:latin typeface="Microsoft JhengHei"/>
                <a:cs typeface="Microsoft JhengHei"/>
              </a:rPr>
              <a:t>（撒哈拉以南）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2441448" y="3464052"/>
            <a:ext cx="1109472" cy="40843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graphicFrame>
        <p:nvGraphicFramePr>
          <p:cNvPr id="65" name="object 65"/>
          <p:cNvGraphicFramePr>
            <a:graphicFrameLocks noGrp="1"/>
          </p:cNvGraphicFramePr>
          <p:nvPr/>
        </p:nvGraphicFramePr>
        <p:xfrm>
          <a:off x="1737360" y="2887980"/>
          <a:ext cx="2273935" cy="14649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73935"/>
              </a:tblGrid>
              <a:tr h="359664">
                <a:tc>
                  <a:txBody>
                    <a:bodyPr vert="horz" wrap="square"/>
                    <a:lstStyle/>
                    <a:p>
                      <a:pPr marR="211454" algn="r">
                        <a:lnSpc>
                          <a:spcPct val="100000"/>
                        </a:lnSpc>
                        <a:spcBef>
                          <a:spcPts val="520"/>
                        </a:spcBef>
                      </a:pPr>
                      <a:r>
                        <a:rPr sz="1200" b="1" spc="-5">
                          <a:solidFill>
                            <a:srgbClr val="7934FC"/>
                          </a:solidFill>
                          <a:latin typeface="Verdana"/>
                          <a:cs typeface="Verdana"/>
                        </a:rPr>
                        <a:t>29.</a:t>
                      </a:r>
                      <a:r>
                        <a:rPr sz="1200" b="1" spc="-10">
                          <a:solidFill>
                            <a:srgbClr val="7934FC"/>
                          </a:solidFill>
                          <a:latin typeface="Verdana"/>
                          <a:cs typeface="Verdana"/>
                        </a:rPr>
                        <a:t>8</a:t>
                      </a:r>
                      <a:r>
                        <a:rPr sz="1200" b="1">
                          <a:solidFill>
                            <a:srgbClr val="7934FC"/>
                          </a:solidFill>
                          <a:latin typeface="Microsoft JhengHei"/>
                          <a:cs typeface="Microsoft JhengHei"/>
                        </a:rPr>
                        <a:t>岁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66040" marB="0">
                    <a:lnB w="381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374141">
                <a:tc>
                  <a:txBody>
                    <a:bodyPr vert="horz" wrap="square"/>
                    <a:lstStyle/>
                    <a:p>
                      <a:pPr marR="212725" algn="r">
                        <a:lnSpc>
                          <a:spcPct val="100000"/>
                        </a:lnSpc>
                        <a:spcBef>
                          <a:spcPts val="960"/>
                        </a:spcBef>
                      </a:pPr>
                      <a:r>
                        <a:rPr sz="1200" b="1">
                          <a:solidFill>
                            <a:srgbClr val="AE85FD"/>
                          </a:solidFill>
                          <a:latin typeface="Verdana"/>
                          <a:cs typeface="Verdana"/>
                        </a:rPr>
                        <a:t>3</a:t>
                      </a:r>
                      <a:r>
                        <a:rPr sz="1200" b="1" spc="-10">
                          <a:solidFill>
                            <a:srgbClr val="AE85FD"/>
                          </a:solidFill>
                          <a:latin typeface="Verdana"/>
                          <a:cs typeface="Verdana"/>
                        </a:rPr>
                        <a:t>7</a:t>
                      </a:r>
                      <a:r>
                        <a:rPr sz="1200" b="1" spc="-5">
                          <a:solidFill>
                            <a:srgbClr val="AE85FD"/>
                          </a:solidFill>
                          <a:latin typeface="Verdana"/>
                          <a:cs typeface="Verdana"/>
                        </a:rPr>
                        <a:t>.9</a:t>
                      </a:r>
                      <a:r>
                        <a:rPr sz="1200" b="1">
                          <a:solidFill>
                            <a:srgbClr val="AE85FD"/>
                          </a:solidFill>
                          <a:latin typeface="Microsoft JhengHei"/>
                          <a:cs typeface="Microsoft JhengHei"/>
                        </a:rPr>
                        <a:t>岁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121920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372618">
                <a:tc>
                  <a:txBody>
                    <a:bodyPr vert="horz" wrap="square"/>
                    <a:lstStyle/>
                    <a:p>
                      <a:pPr marR="211454" algn="r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200" b="1" spc="-5">
                          <a:solidFill>
                            <a:srgbClr val="AE85FD"/>
                          </a:solidFill>
                          <a:latin typeface="Verdana"/>
                          <a:cs typeface="Verdana"/>
                        </a:rPr>
                        <a:t>41.</a:t>
                      </a:r>
                      <a:r>
                        <a:rPr sz="1200" b="1" spc="-10">
                          <a:solidFill>
                            <a:srgbClr val="AE85FD"/>
                          </a:solidFill>
                          <a:latin typeface="Verdana"/>
                          <a:cs typeface="Verdana"/>
                        </a:rPr>
                        <a:t>7</a:t>
                      </a:r>
                      <a:r>
                        <a:rPr sz="1200" b="1">
                          <a:solidFill>
                            <a:srgbClr val="AE85FD"/>
                          </a:solidFill>
                          <a:latin typeface="Microsoft JhengHei"/>
                          <a:cs typeface="Microsoft JhengHei"/>
                        </a:rPr>
                        <a:t>岁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118110" marB="0">
                    <a:lnT w="38100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358140">
                <a:tc>
                  <a:txBody>
                    <a:bodyPr vert="horz" wrap="square"/>
                    <a:lstStyle/>
                    <a:p>
                      <a:pPr marR="212725" algn="r">
                        <a:lnSpc>
                          <a:spcPct val="100000"/>
                        </a:lnSpc>
                        <a:spcBef>
                          <a:spcPts val="980"/>
                        </a:spcBef>
                      </a:pPr>
                      <a:r>
                        <a:rPr sz="1200" b="1">
                          <a:solidFill>
                            <a:srgbClr val="AE85FD"/>
                          </a:solidFill>
                          <a:latin typeface="Verdana"/>
                          <a:cs typeface="Verdana"/>
                        </a:rPr>
                        <a:t>1</a:t>
                      </a:r>
                      <a:r>
                        <a:rPr sz="1200" b="1" spc="-10">
                          <a:solidFill>
                            <a:srgbClr val="AE85FD"/>
                          </a:solidFill>
                          <a:latin typeface="Verdana"/>
                          <a:cs typeface="Verdana"/>
                        </a:rPr>
                        <a:t>8</a:t>
                      </a:r>
                      <a:r>
                        <a:rPr sz="1200" b="1" spc="-5">
                          <a:solidFill>
                            <a:srgbClr val="AE85FD"/>
                          </a:solidFill>
                          <a:latin typeface="Verdana"/>
                          <a:cs typeface="Verdana"/>
                        </a:rPr>
                        <a:t>.7</a:t>
                      </a:r>
                      <a:r>
                        <a:rPr sz="1200" b="1">
                          <a:solidFill>
                            <a:srgbClr val="AE85FD"/>
                          </a:solidFill>
                          <a:latin typeface="Microsoft JhengHei"/>
                          <a:cs typeface="Microsoft JhengHei"/>
                        </a:rPr>
                        <a:t>岁</a:t>
                      </a:r>
                      <a:endParaRPr sz="1200">
                        <a:latin typeface="Microsoft JhengHei"/>
                        <a:cs typeface="Microsoft JhengHei"/>
                      </a:endParaRPr>
                    </a:p>
                  </a:txBody>
                  <a:tcPr marL="0" marR="0" marT="124460" marB="0">
                    <a:lnT w="28575">
                      <a:solidFill>
                        <a:srgbClr val="FFFFFF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66" name="object 66"/>
          <p:cNvSpPr txBox="1"/>
          <p:nvPr/>
        </p:nvSpPr>
        <p:spPr>
          <a:xfrm>
            <a:off x="1683257" y="2044954"/>
            <a:ext cx="2317115" cy="734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88900" algn="ctr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latin typeface="Verdana"/>
                <a:cs typeface="Verdana"/>
              </a:rPr>
              <a:t>2021</a:t>
            </a:r>
            <a:r>
              <a:rPr sz="1200" b="1" spc="-19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年东南亚人口结构与北美、</a:t>
            </a:r>
            <a:endParaRPr sz="1200">
              <a:latin typeface="Microsoft JhengHei"/>
              <a:cs typeface="Microsoft JhengHei"/>
            </a:endParaRPr>
          </a:p>
          <a:p>
            <a:pPr marR="88265" algn="ctr">
              <a:lnSpc>
                <a:spcPct val="100000"/>
              </a:lnSpc>
            </a:pPr>
            <a:r>
              <a:rPr sz="1200" b="1" spc="-5">
                <a:latin typeface="Microsoft JhengHei"/>
                <a:cs typeface="Microsoft JhengHei"/>
              </a:rPr>
              <a:t>欧洲、非洲对比</a:t>
            </a:r>
            <a:endParaRPr sz="1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00">
              <a:latin typeface="Microsoft JhengHei"/>
              <a:cs typeface="Microsoft JhengHei"/>
            </a:endParaRPr>
          </a:p>
          <a:p>
            <a:pPr marL="300355">
              <a:lnSpc>
                <a:spcPct val="100000"/>
              </a:lnSpc>
              <a:tabLst>
                <a:tab pos="1418590"/>
              </a:tabLst>
            </a:pPr>
            <a:r>
              <a:rPr sz="1500" u="sng" spc="-7" baseline="2777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人口总数（亿）</a:t>
            </a:r>
            <a:r>
              <a:rPr sz="1500" spc="-7" baseline="2777">
                <a:latin typeface="宋体"/>
                <a:cs typeface="宋体"/>
              </a:rPr>
              <a:t>	</a:t>
            </a:r>
            <a:r>
              <a:rPr sz="1000" u="sng" spc="-5">
                <a:uFill>
                  <a:solidFill>
                    <a:srgbClr val="000000"/>
                  </a:solidFill>
                </a:uFill>
                <a:latin typeface="宋体"/>
                <a:cs typeface="宋体"/>
              </a:rPr>
              <a:t>人口年龄中位数</a:t>
            </a:r>
            <a:endParaRPr sz="1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784463" y="278883"/>
            <a:ext cx="38735" cy="19050"/>
          </a:xfrm>
          <a:custGeom>
            <a:rect l="l" t="t" r="r" b="b"/>
            <a:pathLst>
              <a:path w="38734" h="19050">
                <a:moveTo>
                  <a:pt x="0" y="0"/>
                </a:moveTo>
                <a:lnTo>
                  <a:pt x="38123" y="0"/>
                </a:lnTo>
                <a:lnTo>
                  <a:pt x="3812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715313" y="278883"/>
            <a:ext cx="69215" cy="19050"/>
          </a:xfrm>
          <a:custGeom>
            <a:rect l="l" t="t" r="r" b="b"/>
            <a:pathLst>
              <a:path w="69215" h="19050">
                <a:moveTo>
                  <a:pt x="0" y="0"/>
                </a:moveTo>
                <a:lnTo>
                  <a:pt x="69150" y="0"/>
                </a:lnTo>
                <a:lnTo>
                  <a:pt x="69150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715313" y="311933"/>
            <a:ext cx="19050" cy="40005"/>
          </a:xfrm>
          <a:custGeom>
            <a:rect l="l" t="t" r="r" b="b"/>
            <a:pathLst>
              <a:path w="19050" h="40004">
                <a:moveTo>
                  <a:pt x="19043" y="0"/>
                </a:moveTo>
                <a:lnTo>
                  <a:pt x="0" y="0"/>
                </a:lnTo>
                <a:lnTo>
                  <a:pt x="0" y="39621"/>
                </a:lnTo>
                <a:lnTo>
                  <a:pt x="19043" y="33529"/>
                </a:lnTo>
                <a:lnTo>
                  <a:pt x="190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822551" y="311934"/>
            <a:ext cx="17145" cy="5715"/>
          </a:xfrm>
          <a:custGeom>
            <a:rect l="l" t="t" r="r" b="b"/>
            <a:pathLst>
              <a:path w="17145" h="5714">
                <a:moveTo>
                  <a:pt x="16618" y="0"/>
                </a:moveTo>
                <a:lnTo>
                  <a:pt x="0" y="0"/>
                </a:lnTo>
                <a:lnTo>
                  <a:pt x="0" y="5316"/>
                </a:lnTo>
                <a:lnTo>
                  <a:pt x="166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822550" y="278884"/>
            <a:ext cx="19050" cy="19050"/>
          </a:xfrm>
          <a:custGeom>
            <a:rect l="l" t="t" r="r" b="b"/>
            <a:pathLst>
              <a:path w="19050" h="19050">
                <a:moveTo>
                  <a:pt x="0" y="0"/>
                </a:moveTo>
                <a:lnTo>
                  <a:pt x="19043" y="0"/>
                </a:lnTo>
                <a:lnTo>
                  <a:pt x="1904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09524" y="190246"/>
            <a:ext cx="203835" cy="43180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510"/>
              </a:lnSpc>
              <a:spcBef>
                <a:spcPts val="295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前 言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829767" y="414909"/>
            <a:ext cx="470471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0" spc="10">
                <a:solidFill>
                  <a:srgbClr val="252525"/>
                </a:solidFill>
                <a:latin typeface="宋体"/>
                <a:cs typeface="宋体"/>
              </a:rPr>
              <a:t>越南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、马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来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西亚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菲律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宾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实现</a:t>
            </a:r>
            <a:r>
              <a:rPr sz="2000" b="0" spc="-59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2000" spc="-290">
                <a:solidFill>
                  <a:srgbClr val="252525"/>
                </a:solidFill>
                <a:latin typeface="Verdana"/>
                <a:cs typeface="Verdana"/>
              </a:rPr>
              <a:t>GDP</a:t>
            </a:r>
            <a:r>
              <a:rPr sz="2000" spc="-25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b="0" spc="10">
                <a:solidFill>
                  <a:srgbClr val="252525"/>
                </a:solidFill>
                <a:latin typeface="宋体"/>
                <a:cs typeface="宋体"/>
              </a:rPr>
              <a:t>高增速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868423" y="2892552"/>
            <a:ext cx="501650" cy="1347470"/>
          </a:xfrm>
          <a:custGeom>
            <a:rect l="l" t="t" r="r" b="b"/>
            <a:pathLst>
              <a:path w="501650" h="1347470">
                <a:moveTo>
                  <a:pt x="0" y="1347216"/>
                </a:moveTo>
                <a:lnTo>
                  <a:pt x="501395" y="1347216"/>
                </a:lnTo>
                <a:lnTo>
                  <a:pt x="501395" y="0"/>
                </a:lnTo>
                <a:lnTo>
                  <a:pt x="0" y="0"/>
                </a:lnTo>
                <a:lnTo>
                  <a:pt x="0" y="1347216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2871216" y="3739896"/>
            <a:ext cx="501650" cy="500380"/>
          </a:xfrm>
          <a:custGeom>
            <a:rect l="l" t="t" r="r" b="b"/>
            <a:pathLst>
              <a:path w="501650" h="500379">
                <a:moveTo>
                  <a:pt x="0" y="499872"/>
                </a:moveTo>
                <a:lnTo>
                  <a:pt x="501395" y="499872"/>
                </a:lnTo>
                <a:lnTo>
                  <a:pt x="501395" y="0"/>
                </a:lnTo>
                <a:lnTo>
                  <a:pt x="0" y="0"/>
                </a:lnTo>
                <a:lnTo>
                  <a:pt x="0" y="499872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874008" y="3759708"/>
            <a:ext cx="501650" cy="480059"/>
          </a:xfrm>
          <a:custGeom>
            <a:rect l="l" t="t" r="r" b="b"/>
            <a:pathLst>
              <a:path w="501650" h="480059">
                <a:moveTo>
                  <a:pt x="0" y="480059"/>
                </a:moveTo>
                <a:lnTo>
                  <a:pt x="501396" y="480059"/>
                </a:lnTo>
                <a:lnTo>
                  <a:pt x="501396" y="0"/>
                </a:lnTo>
                <a:lnTo>
                  <a:pt x="0" y="0"/>
                </a:lnTo>
                <a:lnTo>
                  <a:pt x="0" y="480059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876800" y="3822192"/>
            <a:ext cx="501650" cy="417830"/>
          </a:xfrm>
          <a:custGeom>
            <a:rect l="l" t="t" r="r" b="b"/>
            <a:pathLst>
              <a:path w="501650" h="417829">
                <a:moveTo>
                  <a:pt x="501396" y="0"/>
                </a:moveTo>
                <a:lnTo>
                  <a:pt x="0" y="0"/>
                </a:lnTo>
                <a:lnTo>
                  <a:pt x="0" y="417575"/>
                </a:lnTo>
                <a:lnTo>
                  <a:pt x="501396" y="417575"/>
                </a:lnTo>
                <a:lnTo>
                  <a:pt x="501396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879591" y="3822192"/>
            <a:ext cx="501650" cy="417830"/>
          </a:xfrm>
          <a:custGeom>
            <a:rect l="l" t="t" r="r" b="b"/>
            <a:pathLst>
              <a:path w="501650" h="417829">
                <a:moveTo>
                  <a:pt x="501396" y="0"/>
                </a:moveTo>
                <a:lnTo>
                  <a:pt x="0" y="0"/>
                </a:lnTo>
                <a:lnTo>
                  <a:pt x="0" y="417575"/>
                </a:lnTo>
                <a:lnTo>
                  <a:pt x="501396" y="417575"/>
                </a:lnTo>
                <a:lnTo>
                  <a:pt x="501396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6882383" y="3831336"/>
            <a:ext cx="501650" cy="408940"/>
          </a:xfrm>
          <a:custGeom>
            <a:rect l="l" t="t" r="r" b="b"/>
            <a:pathLst>
              <a:path w="501650" h="408939">
                <a:moveTo>
                  <a:pt x="501396" y="0"/>
                </a:moveTo>
                <a:lnTo>
                  <a:pt x="0" y="0"/>
                </a:lnTo>
                <a:lnTo>
                  <a:pt x="0" y="408432"/>
                </a:lnTo>
                <a:lnTo>
                  <a:pt x="501396" y="408432"/>
                </a:lnTo>
                <a:lnTo>
                  <a:pt x="501396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616963" y="4239767"/>
            <a:ext cx="6017260" cy="0"/>
          </a:xfrm>
          <a:custGeom>
            <a:rect l="l" t="t" r="r" b="b"/>
            <a:pathLst>
              <a:path w="6017259">
                <a:moveTo>
                  <a:pt x="0" y="0"/>
                </a:moveTo>
                <a:lnTo>
                  <a:pt x="6016752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119122" y="2991511"/>
            <a:ext cx="5013960" cy="889635"/>
          </a:xfrm>
          <a:custGeom>
            <a:rect l="l" t="t" r="r" b="b"/>
            <a:pathLst>
              <a:path w="5013959" h="889635">
                <a:moveTo>
                  <a:pt x="0" y="490828"/>
                </a:moveTo>
                <a:lnTo>
                  <a:pt x="45581" y="508875"/>
                </a:lnTo>
                <a:lnTo>
                  <a:pt x="91162" y="527864"/>
                </a:lnTo>
                <a:lnTo>
                  <a:pt x="136744" y="547647"/>
                </a:lnTo>
                <a:lnTo>
                  <a:pt x="182325" y="568074"/>
                </a:lnTo>
                <a:lnTo>
                  <a:pt x="227907" y="588997"/>
                </a:lnTo>
                <a:lnTo>
                  <a:pt x="273488" y="610267"/>
                </a:lnTo>
                <a:lnTo>
                  <a:pt x="319070" y="631736"/>
                </a:lnTo>
                <a:lnTo>
                  <a:pt x="364651" y="653254"/>
                </a:lnTo>
                <a:lnTo>
                  <a:pt x="410233" y="674673"/>
                </a:lnTo>
                <a:lnTo>
                  <a:pt x="455814" y="695844"/>
                </a:lnTo>
                <a:lnTo>
                  <a:pt x="501396" y="716618"/>
                </a:lnTo>
                <a:lnTo>
                  <a:pt x="546977" y="736847"/>
                </a:lnTo>
                <a:lnTo>
                  <a:pt x="592558" y="756382"/>
                </a:lnTo>
                <a:lnTo>
                  <a:pt x="638140" y="775073"/>
                </a:lnTo>
                <a:lnTo>
                  <a:pt x="683721" y="792773"/>
                </a:lnTo>
                <a:lnTo>
                  <a:pt x="729303" y="809332"/>
                </a:lnTo>
                <a:lnTo>
                  <a:pt x="774884" y="824601"/>
                </a:lnTo>
                <a:lnTo>
                  <a:pt x="820466" y="838433"/>
                </a:lnTo>
                <a:lnTo>
                  <a:pt x="866047" y="850677"/>
                </a:lnTo>
                <a:lnTo>
                  <a:pt x="911629" y="861186"/>
                </a:lnTo>
                <a:lnTo>
                  <a:pt x="957210" y="869810"/>
                </a:lnTo>
                <a:lnTo>
                  <a:pt x="1002791" y="876400"/>
                </a:lnTo>
                <a:lnTo>
                  <a:pt x="1052931" y="881747"/>
                </a:lnTo>
                <a:lnTo>
                  <a:pt x="1103071" y="885684"/>
                </a:lnTo>
                <a:lnTo>
                  <a:pt x="1153210" y="888225"/>
                </a:lnTo>
                <a:lnTo>
                  <a:pt x="1203350" y="889388"/>
                </a:lnTo>
                <a:lnTo>
                  <a:pt x="1253489" y="889188"/>
                </a:lnTo>
                <a:lnTo>
                  <a:pt x="1303629" y="887641"/>
                </a:lnTo>
                <a:lnTo>
                  <a:pt x="1353769" y="884763"/>
                </a:lnTo>
                <a:lnTo>
                  <a:pt x="1403908" y="880570"/>
                </a:lnTo>
                <a:lnTo>
                  <a:pt x="1454048" y="875078"/>
                </a:lnTo>
                <a:lnTo>
                  <a:pt x="1504187" y="868304"/>
                </a:lnTo>
                <a:lnTo>
                  <a:pt x="1554327" y="860263"/>
                </a:lnTo>
                <a:lnTo>
                  <a:pt x="1604467" y="850971"/>
                </a:lnTo>
                <a:lnTo>
                  <a:pt x="1654606" y="840444"/>
                </a:lnTo>
                <a:lnTo>
                  <a:pt x="1704746" y="828698"/>
                </a:lnTo>
                <a:lnTo>
                  <a:pt x="1754885" y="815750"/>
                </a:lnTo>
                <a:lnTo>
                  <a:pt x="1805025" y="801615"/>
                </a:lnTo>
                <a:lnTo>
                  <a:pt x="1855165" y="786309"/>
                </a:lnTo>
                <a:lnTo>
                  <a:pt x="1905304" y="769848"/>
                </a:lnTo>
                <a:lnTo>
                  <a:pt x="1955444" y="752248"/>
                </a:lnTo>
                <a:lnTo>
                  <a:pt x="2005583" y="733525"/>
                </a:lnTo>
                <a:lnTo>
                  <a:pt x="2047366" y="716211"/>
                </a:lnTo>
                <a:lnTo>
                  <a:pt x="2089150" y="696512"/>
                </a:lnTo>
                <a:lnTo>
                  <a:pt x="2130933" y="674651"/>
                </a:lnTo>
                <a:lnTo>
                  <a:pt x="2172716" y="650845"/>
                </a:lnTo>
                <a:lnTo>
                  <a:pt x="2214499" y="625317"/>
                </a:lnTo>
                <a:lnTo>
                  <a:pt x="2256282" y="598284"/>
                </a:lnTo>
                <a:lnTo>
                  <a:pt x="2298065" y="569968"/>
                </a:lnTo>
                <a:lnTo>
                  <a:pt x="2339848" y="540589"/>
                </a:lnTo>
                <a:lnTo>
                  <a:pt x="2381631" y="510366"/>
                </a:lnTo>
                <a:lnTo>
                  <a:pt x="2423414" y="479519"/>
                </a:lnTo>
                <a:lnTo>
                  <a:pt x="2465197" y="448269"/>
                </a:lnTo>
                <a:lnTo>
                  <a:pt x="2506980" y="416835"/>
                </a:lnTo>
                <a:lnTo>
                  <a:pt x="2548763" y="385437"/>
                </a:lnTo>
                <a:lnTo>
                  <a:pt x="2590546" y="354296"/>
                </a:lnTo>
                <a:lnTo>
                  <a:pt x="2632329" y="323632"/>
                </a:lnTo>
                <a:lnTo>
                  <a:pt x="2674112" y="293663"/>
                </a:lnTo>
                <a:lnTo>
                  <a:pt x="2715895" y="264611"/>
                </a:lnTo>
                <a:lnTo>
                  <a:pt x="2757678" y="236695"/>
                </a:lnTo>
                <a:lnTo>
                  <a:pt x="2799461" y="210136"/>
                </a:lnTo>
                <a:lnTo>
                  <a:pt x="2841244" y="185153"/>
                </a:lnTo>
                <a:lnTo>
                  <a:pt x="2883027" y="161966"/>
                </a:lnTo>
                <a:lnTo>
                  <a:pt x="2924810" y="140796"/>
                </a:lnTo>
                <a:lnTo>
                  <a:pt x="2966593" y="121861"/>
                </a:lnTo>
                <a:lnTo>
                  <a:pt x="3008376" y="105383"/>
                </a:lnTo>
                <a:lnTo>
                  <a:pt x="3058515" y="88173"/>
                </a:lnTo>
                <a:lnTo>
                  <a:pt x="3108655" y="72859"/>
                </a:lnTo>
                <a:lnTo>
                  <a:pt x="3158794" y="59340"/>
                </a:lnTo>
                <a:lnTo>
                  <a:pt x="3208934" y="47514"/>
                </a:lnTo>
                <a:lnTo>
                  <a:pt x="3259073" y="37280"/>
                </a:lnTo>
                <a:lnTo>
                  <a:pt x="3309213" y="28535"/>
                </a:lnTo>
                <a:lnTo>
                  <a:pt x="3359353" y="21178"/>
                </a:lnTo>
                <a:lnTo>
                  <a:pt x="3409492" y="15108"/>
                </a:lnTo>
                <a:lnTo>
                  <a:pt x="3459632" y="10222"/>
                </a:lnTo>
                <a:lnTo>
                  <a:pt x="3509771" y="6419"/>
                </a:lnTo>
                <a:lnTo>
                  <a:pt x="3559911" y="3597"/>
                </a:lnTo>
                <a:lnTo>
                  <a:pt x="3610051" y="1654"/>
                </a:lnTo>
                <a:lnTo>
                  <a:pt x="3660190" y="489"/>
                </a:lnTo>
                <a:lnTo>
                  <a:pt x="3710330" y="0"/>
                </a:lnTo>
                <a:lnTo>
                  <a:pt x="3760469" y="84"/>
                </a:lnTo>
                <a:lnTo>
                  <a:pt x="3810609" y="642"/>
                </a:lnTo>
                <a:lnTo>
                  <a:pt x="3860749" y="1570"/>
                </a:lnTo>
                <a:lnTo>
                  <a:pt x="3910888" y="2767"/>
                </a:lnTo>
                <a:lnTo>
                  <a:pt x="3961028" y="4131"/>
                </a:lnTo>
                <a:lnTo>
                  <a:pt x="4011167" y="5561"/>
                </a:lnTo>
                <a:lnTo>
                  <a:pt x="4061307" y="7616"/>
                </a:lnTo>
                <a:lnTo>
                  <a:pt x="4111447" y="10858"/>
                </a:lnTo>
                <a:lnTo>
                  <a:pt x="4161586" y="15192"/>
                </a:lnTo>
                <a:lnTo>
                  <a:pt x="4211726" y="20521"/>
                </a:lnTo>
                <a:lnTo>
                  <a:pt x="4261865" y="26749"/>
                </a:lnTo>
                <a:lnTo>
                  <a:pt x="4312005" y="33779"/>
                </a:lnTo>
                <a:lnTo>
                  <a:pt x="4362145" y="41515"/>
                </a:lnTo>
                <a:lnTo>
                  <a:pt x="4412284" y="49861"/>
                </a:lnTo>
                <a:lnTo>
                  <a:pt x="4462424" y="58721"/>
                </a:lnTo>
                <a:lnTo>
                  <a:pt x="4512563" y="67998"/>
                </a:lnTo>
                <a:lnTo>
                  <a:pt x="4562703" y="77596"/>
                </a:lnTo>
                <a:lnTo>
                  <a:pt x="4612843" y="87418"/>
                </a:lnTo>
                <a:lnTo>
                  <a:pt x="4662982" y="97370"/>
                </a:lnTo>
                <a:lnTo>
                  <a:pt x="4713122" y="107353"/>
                </a:lnTo>
                <a:lnTo>
                  <a:pt x="4763261" y="117272"/>
                </a:lnTo>
                <a:lnTo>
                  <a:pt x="4813401" y="127030"/>
                </a:lnTo>
                <a:lnTo>
                  <a:pt x="4863541" y="136532"/>
                </a:lnTo>
                <a:lnTo>
                  <a:pt x="4913680" y="145681"/>
                </a:lnTo>
                <a:lnTo>
                  <a:pt x="4963820" y="154380"/>
                </a:lnTo>
                <a:lnTo>
                  <a:pt x="5013959" y="162533"/>
                </a:lnTo>
              </a:path>
            </a:pathLst>
          </a:custGeom>
          <a:ln w="34925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1971801" y="2649474"/>
            <a:ext cx="2940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60">
                <a:solidFill>
                  <a:srgbClr val="7934FC"/>
                </a:solidFill>
                <a:latin typeface="Verdana"/>
                <a:cs typeface="Verdana"/>
              </a:rPr>
              <a:t>1.32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974975" y="3561080"/>
            <a:ext cx="2940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60">
                <a:solidFill>
                  <a:srgbClr val="7934FC"/>
                </a:solidFill>
                <a:latin typeface="Verdana"/>
                <a:cs typeface="Verdana"/>
              </a:rPr>
              <a:t>0.49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981194" y="3578428"/>
            <a:ext cx="2940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35">
                <a:solidFill>
                  <a:srgbClr val="7934FC"/>
                </a:solidFill>
                <a:latin typeface="Verdana"/>
                <a:cs typeface="Verdana"/>
              </a:rPr>
              <a:t>0.</a:t>
            </a:r>
            <a:r>
              <a:rPr sz="1100" b="1" spc="-185">
                <a:solidFill>
                  <a:srgbClr val="7934FC"/>
                </a:solidFill>
                <a:latin typeface="Verdana"/>
                <a:cs typeface="Verdana"/>
              </a:rPr>
              <a:t>41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984240" y="3578428"/>
            <a:ext cx="2940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35">
                <a:solidFill>
                  <a:srgbClr val="7934FC"/>
                </a:solidFill>
                <a:latin typeface="Verdana"/>
                <a:cs typeface="Verdana"/>
              </a:rPr>
              <a:t>0.</a:t>
            </a:r>
            <a:r>
              <a:rPr sz="1100" b="1" spc="-185">
                <a:solidFill>
                  <a:srgbClr val="7934FC"/>
                </a:solidFill>
                <a:latin typeface="Verdana"/>
                <a:cs typeface="Verdana"/>
              </a:rPr>
              <a:t>41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987031" y="3589147"/>
            <a:ext cx="2940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60">
                <a:solidFill>
                  <a:srgbClr val="7934FC"/>
                </a:solidFill>
                <a:latin typeface="Verdana"/>
                <a:cs typeface="Verdana"/>
              </a:rPr>
              <a:t>0.40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942845" y="3194050"/>
            <a:ext cx="3524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>
                <a:solidFill>
                  <a:srgbClr val="EBFAE8"/>
                </a:solidFill>
                <a:latin typeface="Verdana"/>
                <a:cs typeface="Verdana"/>
              </a:rPr>
              <a:t>5.</a:t>
            </a:r>
            <a:r>
              <a:rPr sz="1200" spc="-155">
                <a:solidFill>
                  <a:srgbClr val="EBFAE8"/>
                </a:solidFill>
                <a:latin typeface="Verdana"/>
                <a:cs typeface="Verdana"/>
              </a:rPr>
              <a:t>3</a:t>
            </a:r>
            <a:r>
              <a:rPr sz="1200" spc="-295">
                <a:solidFill>
                  <a:srgbClr val="EBFAE8"/>
                </a:solidFill>
                <a:latin typeface="Verdana"/>
                <a:cs typeface="Verdana"/>
              </a:rPr>
              <a:t>%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2932938" y="3909771"/>
            <a:ext cx="35242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45">
                <a:solidFill>
                  <a:srgbClr val="EBFAE8"/>
                </a:solidFill>
                <a:latin typeface="Verdana"/>
                <a:cs typeface="Verdana"/>
              </a:rPr>
              <a:t>2</a:t>
            </a:r>
            <a:r>
              <a:rPr sz="1200" spc="-90">
                <a:solidFill>
                  <a:srgbClr val="EBFAE8"/>
                </a:solidFill>
                <a:latin typeface="Verdana"/>
                <a:cs typeface="Verdana"/>
              </a:rPr>
              <a:t>.</a:t>
            </a:r>
            <a:r>
              <a:rPr sz="1200" spc="-165">
                <a:solidFill>
                  <a:srgbClr val="EBFAE8"/>
                </a:solidFill>
                <a:latin typeface="Verdana"/>
                <a:cs typeface="Verdana"/>
              </a:rPr>
              <a:t>6</a:t>
            </a:r>
            <a:r>
              <a:rPr sz="1200" spc="-290">
                <a:solidFill>
                  <a:srgbClr val="EBFAE8"/>
                </a:solidFill>
                <a:latin typeface="Verdana"/>
                <a:cs typeface="Verdana"/>
              </a:rPr>
              <a:t>%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949065" y="3437001"/>
            <a:ext cx="352425" cy="351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40"/>
              </a:lnSpc>
              <a:spcBef>
                <a:spcPts val="100"/>
              </a:spcBef>
            </a:pPr>
            <a:r>
              <a:rPr sz="1200" spc="-120">
                <a:solidFill>
                  <a:srgbClr val="2AA21A"/>
                </a:solidFill>
                <a:latin typeface="Verdana"/>
                <a:cs typeface="Verdana"/>
              </a:rPr>
              <a:t>3.</a:t>
            </a:r>
            <a:r>
              <a:rPr sz="1200" spc="-155">
                <a:solidFill>
                  <a:srgbClr val="2AA21A"/>
                </a:solidFill>
                <a:latin typeface="Verdana"/>
                <a:cs typeface="Verdana"/>
              </a:rPr>
              <a:t>6</a:t>
            </a:r>
            <a:r>
              <a:rPr sz="1200" spc="-295">
                <a:solidFill>
                  <a:srgbClr val="2AA21A"/>
                </a:solidFill>
                <a:latin typeface="Verdana"/>
                <a:cs typeface="Verdana"/>
              </a:rPr>
              <a:t>%</a:t>
            </a:r>
            <a:endParaRPr sz="1200">
              <a:latin typeface="Verdana"/>
              <a:cs typeface="Verdana"/>
            </a:endParaRPr>
          </a:p>
          <a:p>
            <a:pPr marL="41275">
              <a:lnSpc>
                <a:spcPts val="1220"/>
              </a:lnSpc>
            </a:pPr>
            <a:r>
              <a:rPr sz="1100" b="1" spc="-160">
                <a:solidFill>
                  <a:srgbClr val="7934FC"/>
                </a:solidFill>
                <a:latin typeface="Verdana"/>
                <a:cs typeface="Verdana"/>
              </a:rPr>
              <a:t>0.47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952238" y="2807970"/>
            <a:ext cx="3524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>
                <a:solidFill>
                  <a:srgbClr val="2AA21A"/>
                </a:solidFill>
                <a:latin typeface="Verdana"/>
                <a:cs typeface="Verdana"/>
              </a:rPr>
              <a:t>8.</a:t>
            </a:r>
            <a:r>
              <a:rPr sz="1200" spc="-155">
                <a:solidFill>
                  <a:srgbClr val="2AA21A"/>
                </a:solidFill>
                <a:latin typeface="Verdana"/>
                <a:cs typeface="Verdana"/>
              </a:rPr>
              <a:t>0</a:t>
            </a:r>
            <a:r>
              <a:rPr sz="1200" spc="-295">
                <a:solidFill>
                  <a:srgbClr val="2AA21A"/>
                </a:solidFill>
                <a:latin typeface="Verdana"/>
                <a:cs typeface="Verdana"/>
              </a:rPr>
              <a:t>%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55284" y="2707894"/>
            <a:ext cx="3524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>
                <a:solidFill>
                  <a:srgbClr val="2AA21A"/>
                </a:solidFill>
                <a:latin typeface="Verdana"/>
                <a:cs typeface="Verdana"/>
              </a:rPr>
              <a:t>8.</a:t>
            </a:r>
            <a:r>
              <a:rPr sz="1200" spc="-155">
                <a:solidFill>
                  <a:srgbClr val="2AA21A"/>
                </a:solidFill>
                <a:latin typeface="Verdana"/>
                <a:cs typeface="Verdana"/>
              </a:rPr>
              <a:t>7</a:t>
            </a:r>
            <a:r>
              <a:rPr sz="1200" spc="-295">
                <a:solidFill>
                  <a:srgbClr val="2AA21A"/>
                </a:solidFill>
                <a:latin typeface="Verdana"/>
                <a:cs typeface="Verdana"/>
              </a:rPr>
              <a:t>%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958076" y="2865247"/>
            <a:ext cx="3524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>
                <a:solidFill>
                  <a:srgbClr val="2AA21A"/>
                </a:solidFill>
                <a:latin typeface="Verdana"/>
                <a:cs typeface="Verdana"/>
              </a:rPr>
              <a:t>7.</a:t>
            </a:r>
            <a:r>
              <a:rPr sz="1200" spc="-155">
                <a:solidFill>
                  <a:srgbClr val="2AA21A"/>
                </a:solidFill>
                <a:latin typeface="Verdana"/>
                <a:cs typeface="Verdana"/>
              </a:rPr>
              <a:t>6</a:t>
            </a:r>
            <a:r>
              <a:rPr sz="1200" spc="-295">
                <a:solidFill>
                  <a:srgbClr val="2AA21A"/>
                </a:solidFill>
                <a:latin typeface="Verdana"/>
                <a:cs typeface="Verdana"/>
              </a:rPr>
              <a:t>%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991614" y="430479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994786" y="430479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939921" y="4304792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001005" y="430479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889752" y="4304792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6949185" y="4304792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0" name="object 40"/>
          <p:cNvSpPr/>
          <p:nvPr/>
        </p:nvSpPr>
        <p:spPr>
          <a:xfrm>
            <a:off x="3284220" y="243154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74675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3833114" y="2348738"/>
            <a:ext cx="505967" cy="17526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4475098" y="2348738"/>
            <a:ext cx="887222" cy="17526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461253" y="243154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34925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3541521" y="1928241"/>
            <a:ext cx="2451100" cy="596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635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东南亚主要国家宏观经济情况对比</a:t>
            </a:r>
            <a:endParaRPr sz="1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tabLst>
                <a:tab pos="670560"/>
                <a:tab pos="2190750"/>
              </a:tabLst>
            </a:pPr>
            <a:r>
              <a:rPr sz="1000" spc="-70">
                <a:solidFill>
                  <a:srgbClr val="585858"/>
                </a:solidFill>
                <a:latin typeface="Verdana"/>
                <a:cs typeface="Verdana"/>
              </a:rPr>
              <a:t>GDP	</a:t>
            </a:r>
            <a:r>
              <a:rPr sz="1000" spc="-125">
                <a:solidFill>
                  <a:srgbClr val="585858"/>
                </a:solidFill>
                <a:latin typeface="Verdana"/>
                <a:cs typeface="Verdana"/>
              </a:rPr>
              <a:t>202</a:t>
            </a:r>
            <a:r>
              <a:rPr sz="1000" spc="-12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000">
                <a:solidFill>
                  <a:srgbClr val="585858"/>
                </a:solidFill>
                <a:latin typeface="Verdana"/>
                <a:cs typeface="Verdana"/>
              </a:rPr>
              <a:t>	</a:t>
            </a:r>
            <a:r>
              <a:rPr sz="1000" spc="-70">
                <a:solidFill>
                  <a:srgbClr val="585858"/>
                </a:solidFill>
                <a:latin typeface="Verdana"/>
                <a:cs typeface="Verdana"/>
              </a:rPr>
              <a:t>GDP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6011290" y="2348738"/>
            <a:ext cx="379475" cy="17526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857503" y="907541"/>
            <a:ext cx="6106160" cy="4718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从宏观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济情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况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来看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尼在东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亚的</a:t>
            </a:r>
            <a:r>
              <a:rPr sz="1100" spc="-27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75">
                <a:solidFill>
                  <a:srgbClr val="252525"/>
                </a:solidFill>
                <a:latin typeface="Verdana"/>
                <a:cs typeface="Verdana"/>
              </a:rPr>
              <a:t>GDP</a:t>
            </a:r>
            <a:r>
              <a:rPr sz="1100" spc="-10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总量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最高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2022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年达到</a:t>
            </a:r>
            <a:r>
              <a:rPr sz="1100" spc="-27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1.32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万亿美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元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，增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速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为</a:t>
            </a:r>
            <a:r>
              <a:rPr sz="1100" spc="-26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60">
                <a:solidFill>
                  <a:srgbClr val="252525"/>
                </a:solidFill>
                <a:latin typeface="Verdana"/>
                <a:cs typeface="Verdana"/>
              </a:rPr>
              <a:t>5.3%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越南、马来西亚、菲律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宾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 spc="-31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GDP</a:t>
            </a:r>
            <a:r>
              <a:rPr sz="1100" spc="-13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增速达到</a:t>
            </a:r>
            <a:r>
              <a:rPr sz="1100" spc="-28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95">
                <a:solidFill>
                  <a:srgbClr val="252525"/>
                </a:solidFill>
                <a:latin typeface="Verdana"/>
                <a:cs typeface="Verdana"/>
              </a:rPr>
              <a:t>8%</a:t>
            </a:r>
            <a:r>
              <a:rPr sz="1100" spc="-13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左右，展现较高的经济增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长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潜力。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7102856" y="4929937"/>
            <a:ext cx="182880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30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30">
                <a:solidFill>
                  <a:srgbClr val="7E7E7E"/>
                </a:solidFill>
                <a:latin typeface="Verdana"/>
                <a:cs typeface="Verdana"/>
              </a:rPr>
              <a:t>World</a:t>
            </a:r>
            <a:r>
              <a:rPr sz="600" spc="-10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 spc="-40">
                <a:solidFill>
                  <a:srgbClr val="7E7E7E"/>
                </a:solidFill>
                <a:latin typeface="Verdana"/>
                <a:cs typeface="Verdana"/>
              </a:rPr>
              <a:t>Bank</a:t>
            </a:r>
            <a:r>
              <a:rPr sz="600" spc="-75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600" spc="-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4314444" y="3374136"/>
            <a:ext cx="1109472" cy="40690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784463" y="278883"/>
            <a:ext cx="38735" cy="19050"/>
          </a:xfrm>
          <a:custGeom>
            <a:rect l="l" t="t" r="r" b="b"/>
            <a:pathLst>
              <a:path w="38734" h="19050">
                <a:moveTo>
                  <a:pt x="0" y="0"/>
                </a:moveTo>
                <a:lnTo>
                  <a:pt x="38123" y="0"/>
                </a:lnTo>
                <a:lnTo>
                  <a:pt x="3812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715313" y="278883"/>
            <a:ext cx="69215" cy="19050"/>
          </a:xfrm>
          <a:custGeom>
            <a:rect l="l" t="t" r="r" b="b"/>
            <a:pathLst>
              <a:path w="69215" h="19050">
                <a:moveTo>
                  <a:pt x="0" y="0"/>
                </a:moveTo>
                <a:lnTo>
                  <a:pt x="69150" y="0"/>
                </a:lnTo>
                <a:lnTo>
                  <a:pt x="69150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715313" y="311933"/>
            <a:ext cx="19050" cy="40005"/>
          </a:xfrm>
          <a:custGeom>
            <a:rect l="l" t="t" r="r" b="b"/>
            <a:pathLst>
              <a:path w="19050" h="40004">
                <a:moveTo>
                  <a:pt x="19043" y="0"/>
                </a:moveTo>
                <a:lnTo>
                  <a:pt x="0" y="0"/>
                </a:lnTo>
                <a:lnTo>
                  <a:pt x="0" y="39621"/>
                </a:lnTo>
                <a:lnTo>
                  <a:pt x="19043" y="33529"/>
                </a:lnTo>
                <a:lnTo>
                  <a:pt x="190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822551" y="311934"/>
            <a:ext cx="17145" cy="5715"/>
          </a:xfrm>
          <a:custGeom>
            <a:rect l="l" t="t" r="r" b="b"/>
            <a:pathLst>
              <a:path w="17145" h="5714">
                <a:moveTo>
                  <a:pt x="16618" y="0"/>
                </a:moveTo>
                <a:lnTo>
                  <a:pt x="0" y="0"/>
                </a:lnTo>
                <a:lnTo>
                  <a:pt x="0" y="5316"/>
                </a:lnTo>
                <a:lnTo>
                  <a:pt x="166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822550" y="278884"/>
            <a:ext cx="19050" cy="19050"/>
          </a:xfrm>
          <a:custGeom>
            <a:rect l="l" t="t" r="r" b="b"/>
            <a:pathLst>
              <a:path w="19050" h="19050">
                <a:moveTo>
                  <a:pt x="0" y="0"/>
                </a:moveTo>
                <a:lnTo>
                  <a:pt x="19043" y="0"/>
                </a:lnTo>
                <a:lnTo>
                  <a:pt x="1904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09524" y="190246"/>
            <a:ext cx="203835" cy="43180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510"/>
              </a:lnSpc>
              <a:spcBef>
                <a:spcPts val="295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前 言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829767" y="411861"/>
            <a:ext cx="521271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335">
                <a:solidFill>
                  <a:srgbClr val="252525"/>
                </a:solidFill>
                <a:latin typeface="Verdana"/>
                <a:cs typeface="Verdana"/>
              </a:rPr>
              <a:t>2025</a:t>
            </a:r>
            <a:r>
              <a:rPr sz="2000" spc="-26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b="0" spc="10">
                <a:solidFill>
                  <a:srgbClr val="252525"/>
                </a:solidFill>
                <a:latin typeface="宋体"/>
                <a:cs typeface="宋体"/>
              </a:rPr>
              <a:t>年越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南的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互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联网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经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济市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场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份额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将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超新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加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坡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092708" y="4160520"/>
            <a:ext cx="241300" cy="131445"/>
          </a:xfrm>
          <a:custGeom>
            <a:rect l="l" t="t" r="r" b="b"/>
            <a:pathLst>
              <a:path w="241300" h="131445">
                <a:moveTo>
                  <a:pt x="0" y="131063"/>
                </a:moveTo>
                <a:lnTo>
                  <a:pt x="240791" y="131063"/>
                </a:lnTo>
                <a:lnTo>
                  <a:pt x="240791" y="0"/>
                </a:lnTo>
                <a:lnTo>
                  <a:pt x="0" y="0"/>
                </a:lnTo>
                <a:lnTo>
                  <a:pt x="0" y="131063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572767" y="3997452"/>
            <a:ext cx="241300" cy="294640"/>
          </a:xfrm>
          <a:custGeom>
            <a:rect l="l" t="t" r="r" b="b"/>
            <a:pathLst>
              <a:path w="241300" h="294639">
                <a:moveTo>
                  <a:pt x="0" y="294132"/>
                </a:moveTo>
                <a:lnTo>
                  <a:pt x="240792" y="294132"/>
                </a:lnTo>
                <a:lnTo>
                  <a:pt x="240792" y="0"/>
                </a:lnTo>
                <a:lnTo>
                  <a:pt x="0" y="0"/>
                </a:lnTo>
                <a:lnTo>
                  <a:pt x="0" y="294132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2052827" y="3875532"/>
            <a:ext cx="239395" cy="416559"/>
          </a:xfrm>
          <a:custGeom>
            <a:rect l="l" t="t" r="r" b="b"/>
            <a:pathLst>
              <a:path w="239394" h="416559">
                <a:moveTo>
                  <a:pt x="0" y="416051"/>
                </a:moveTo>
                <a:lnTo>
                  <a:pt x="239268" y="416051"/>
                </a:lnTo>
                <a:lnTo>
                  <a:pt x="239268" y="0"/>
                </a:lnTo>
                <a:lnTo>
                  <a:pt x="0" y="0"/>
                </a:lnTo>
                <a:lnTo>
                  <a:pt x="0" y="416051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532888" y="3817620"/>
            <a:ext cx="239395" cy="474345"/>
          </a:xfrm>
          <a:custGeom>
            <a:rect l="l" t="t" r="r" b="b"/>
            <a:pathLst>
              <a:path w="239394" h="474345">
                <a:moveTo>
                  <a:pt x="239268" y="0"/>
                </a:moveTo>
                <a:lnTo>
                  <a:pt x="0" y="0"/>
                </a:lnTo>
                <a:lnTo>
                  <a:pt x="0" y="473963"/>
                </a:lnTo>
                <a:lnTo>
                  <a:pt x="239268" y="473963"/>
                </a:lnTo>
                <a:lnTo>
                  <a:pt x="239268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3012948" y="3634740"/>
            <a:ext cx="239395" cy="657225"/>
          </a:xfrm>
          <a:custGeom>
            <a:rect l="l" t="t" r="r" b="b"/>
            <a:pathLst>
              <a:path w="239395" h="657225">
                <a:moveTo>
                  <a:pt x="239267" y="0"/>
                </a:moveTo>
                <a:lnTo>
                  <a:pt x="0" y="0"/>
                </a:lnTo>
                <a:lnTo>
                  <a:pt x="0" y="656843"/>
                </a:lnTo>
                <a:lnTo>
                  <a:pt x="239267" y="656843"/>
                </a:lnTo>
                <a:lnTo>
                  <a:pt x="239267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3493008" y="3499104"/>
            <a:ext cx="239395" cy="792480"/>
          </a:xfrm>
          <a:custGeom>
            <a:rect l="l" t="t" r="r" b="b"/>
            <a:pathLst>
              <a:path w="239395" h="792479">
                <a:moveTo>
                  <a:pt x="239267" y="0"/>
                </a:moveTo>
                <a:lnTo>
                  <a:pt x="0" y="0"/>
                </a:lnTo>
                <a:lnTo>
                  <a:pt x="0" y="792480"/>
                </a:lnTo>
                <a:lnTo>
                  <a:pt x="239267" y="792480"/>
                </a:lnTo>
                <a:lnTo>
                  <a:pt x="239267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973067" y="2944368"/>
            <a:ext cx="239395" cy="1347470"/>
          </a:xfrm>
          <a:custGeom>
            <a:rect l="l" t="t" r="r" b="b"/>
            <a:pathLst>
              <a:path w="239395" h="1347470">
                <a:moveTo>
                  <a:pt x="239268" y="0"/>
                </a:moveTo>
                <a:lnTo>
                  <a:pt x="0" y="0"/>
                </a:lnTo>
                <a:lnTo>
                  <a:pt x="0" y="1347215"/>
                </a:lnTo>
                <a:lnTo>
                  <a:pt x="239268" y="1347215"/>
                </a:lnTo>
                <a:lnTo>
                  <a:pt x="239268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972311" y="4291584"/>
            <a:ext cx="3360420" cy="0"/>
          </a:xfrm>
          <a:custGeom>
            <a:rect l="l" t="t" r="r" b="b"/>
            <a:pathLst>
              <a:path w="3360420">
                <a:moveTo>
                  <a:pt x="0" y="0"/>
                </a:moveTo>
                <a:lnTo>
                  <a:pt x="336042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1085799" y="3918610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320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565910" y="3819245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720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988057" y="3708857"/>
            <a:ext cx="3702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65">
                <a:solidFill>
                  <a:srgbClr val="9644FF"/>
                </a:solidFill>
                <a:latin typeface="Verdana"/>
                <a:cs typeface="Verdana"/>
              </a:rPr>
              <a:t>1,020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467736" y="3575126"/>
            <a:ext cx="3702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65">
                <a:solidFill>
                  <a:srgbClr val="9644FF"/>
                </a:solidFill>
                <a:latin typeface="Verdana"/>
                <a:cs typeface="Verdana"/>
              </a:rPr>
              <a:t>1,160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947797" y="3391661"/>
            <a:ext cx="3695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40">
                <a:solidFill>
                  <a:srgbClr val="9644FF"/>
                </a:solidFill>
                <a:latin typeface="Verdana"/>
                <a:cs typeface="Verdana"/>
              </a:rPr>
              <a:t>1,</a:t>
            </a: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610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427857" y="3256915"/>
            <a:ext cx="3695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40">
                <a:solidFill>
                  <a:srgbClr val="9644FF"/>
                </a:solidFill>
                <a:latin typeface="Verdana"/>
                <a:cs typeface="Verdana"/>
              </a:rPr>
              <a:t>1,</a:t>
            </a: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940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907916" y="2701290"/>
            <a:ext cx="3695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40">
                <a:solidFill>
                  <a:srgbClr val="9644FF"/>
                </a:solidFill>
                <a:latin typeface="Verdana"/>
                <a:cs typeface="Verdana"/>
              </a:rPr>
              <a:t>3,</a:t>
            </a: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300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080922" y="4366666"/>
            <a:ext cx="31730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92125"/>
                <a:tab pos="972185"/>
                <a:tab pos="1452245"/>
                <a:tab pos="1932305"/>
                <a:tab pos="2412365"/>
                <a:tab pos="2864485"/>
              </a:tabLst>
            </a:pPr>
            <a:r>
              <a:rPr sz="900" spc="-105">
                <a:latin typeface="Verdana"/>
                <a:cs typeface="Verdana"/>
              </a:rPr>
              <a:t>20</a:t>
            </a:r>
            <a:r>
              <a:rPr sz="900" spc="-95">
                <a:latin typeface="Verdana"/>
                <a:cs typeface="Verdana"/>
              </a:rPr>
              <a:t>1</a:t>
            </a:r>
            <a:r>
              <a:rPr sz="900" spc="-105">
                <a:latin typeface="Verdana"/>
                <a:cs typeface="Verdana"/>
              </a:rPr>
              <a:t>5</a:t>
            </a:r>
            <a:r>
              <a:rPr sz="900">
                <a:latin typeface="Verdana"/>
                <a:cs typeface="Verdana"/>
              </a:rPr>
              <a:t>	</a:t>
            </a:r>
            <a:r>
              <a:rPr sz="900" spc="-105">
                <a:latin typeface="Verdana"/>
                <a:cs typeface="Verdana"/>
              </a:rPr>
              <a:t>2</a:t>
            </a:r>
            <a:r>
              <a:rPr sz="900" spc="-110">
                <a:latin typeface="Verdana"/>
                <a:cs typeface="Verdana"/>
              </a:rPr>
              <a:t>0</a:t>
            </a:r>
            <a:r>
              <a:rPr sz="900" spc="-100">
                <a:latin typeface="Verdana"/>
                <a:cs typeface="Verdana"/>
              </a:rPr>
              <a:t>1</a:t>
            </a:r>
            <a:r>
              <a:rPr sz="900" spc="-105">
                <a:latin typeface="Verdana"/>
                <a:cs typeface="Verdana"/>
              </a:rPr>
              <a:t>8</a:t>
            </a:r>
            <a:r>
              <a:rPr sz="900">
                <a:latin typeface="Verdana"/>
                <a:cs typeface="Verdana"/>
              </a:rPr>
              <a:t>	</a:t>
            </a:r>
            <a:r>
              <a:rPr sz="900" spc="-105">
                <a:latin typeface="Verdana"/>
                <a:cs typeface="Verdana"/>
              </a:rPr>
              <a:t>2</a:t>
            </a:r>
            <a:r>
              <a:rPr sz="900" spc="-110">
                <a:latin typeface="Verdana"/>
                <a:cs typeface="Verdana"/>
              </a:rPr>
              <a:t>0</a:t>
            </a:r>
            <a:r>
              <a:rPr sz="900" spc="-100">
                <a:latin typeface="Verdana"/>
                <a:cs typeface="Verdana"/>
              </a:rPr>
              <a:t>1</a:t>
            </a:r>
            <a:r>
              <a:rPr sz="900" spc="-105">
                <a:latin typeface="Verdana"/>
                <a:cs typeface="Verdana"/>
              </a:rPr>
              <a:t>9</a:t>
            </a:r>
            <a:r>
              <a:rPr sz="900">
                <a:latin typeface="Verdana"/>
                <a:cs typeface="Verdana"/>
              </a:rPr>
              <a:t>	</a:t>
            </a:r>
            <a:r>
              <a:rPr sz="900" spc="-105">
                <a:latin typeface="Verdana"/>
                <a:cs typeface="Verdana"/>
              </a:rPr>
              <a:t>2</a:t>
            </a:r>
            <a:r>
              <a:rPr sz="900" spc="-110">
                <a:latin typeface="Verdana"/>
                <a:cs typeface="Verdana"/>
              </a:rPr>
              <a:t>0</a:t>
            </a:r>
            <a:r>
              <a:rPr sz="900" spc="-100">
                <a:latin typeface="Verdana"/>
                <a:cs typeface="Verdana"/>
              </a:rPr>
              <a:t>2</a:t>
            </a:r>
            <a:r>
              <a:rPr sz="900" spc="-105">
                <a:latin typeface="Verdana"/>
                <a:cs typeface="Verdana"/>
              </a:rPr>
              <a:t>0</a:t>
            </a:r>
            <a:r>
              <a:rPr sz="900">
                <a:latin typeface="Verdana"/>
                <a:cs typeface="Verdana"/>
              </a:rPr>
              <a:t>	</a:t>
            </a:r>
            <a:r>
              <a:rPr sz="900" spc="-105">
                <a:latin typeface="Verdana"/>
                <a:cs typeface="Verdana"/>
              </a:rPr>
              <a:t>2</a:t>
            </a:r>
            <a:r>
              <a:rPr sz="900" spc="-110">
                <a:latin typeface="Verdana"/>
                <a:cs typeface="Verdana"/>
              </a:rPr>
              <a:t>0</a:t>
            </a:r>
            <a:r>
              <a:rPr sz="900" spc="-100">
                <a:latin typeface="Verdana"/>
                <a:cs typeface="Verdana"/>
              </a:rPr>
              <a:t>2</a:t>
            </a:r>
            <a:r>
              <a:rPr sz="900" spc="-105">
                <a:latin typeface="Verdana"/>
                <a:cs typeface="Verdana"/>
              </a:rPr>
              <a:t>1</a:t>
            </a:r>
            <a:r>
              <a:rPr sz="900">
                <a:latin typeface="Verdana"/>
                <a:cs typeface="Verdana"/>
              </a:rPr>
              <a:t>	</a:t>
            </a:r>
            <a:r>
              <a:rPr sz="900" spc="-105">
                <a:latin typeface="Verdana"/>
                <a:cs typeface="Verdana"/>
              </a:rPr>
              <a:t>2</a:t>
            </a:r>
            <a:r>
              <a:rPr sz="900" spc="-110">
                <a:latin typeface="Verdana"/>
                <a:cs typeface="Verdana"/>
              </a:rPr>
              <a:t>0</a:t>
            </a:r>
            <a:r>
              <a:rPr sz="900" spc="-100">
                <a:latin typeface="Verdana"/>
                <a:cs typeface="Verdana"/>
              </a:rPr>
              <a:t>2</a:t>
            </a:r>
            <a:r>
              <a:rPr sz="900" spc="-105">
                <a:latin typeface="Verdana"/>
                <a:cs typeface="Verdana"/>
              </a:rPr>
              <a:t>2</a:t>
            </a:r>
            <a:r>
              <a:rPr sz="900">
                <a:latin typeface="Verdana"/>
                <a:cs typeface="Verdana"/>
              </a:rPr>
              <a:t>	</a:t>
            </a:r>
            <a:r>
              <a:rPr sz="900" spc="-105">
                <a:latin typeface="Verdana"/>
                <a:cs typeface="Verdana"/>
              </a:rPr>
              <a:t>2</a:t>
            </a:r>
            <a:r>
              <a:rPr sz="900" spc="-110">
                <a:latin typeface="Verdana"/>
                <a:cs typeface="Verdana"/>
              </a:rPr>
              <a:t>0</a:t>
            </a:r>
            <a:r>
              <a:rPr sz="900" spc="-100">
                <a:latin typeface="Verdana"/>
                <a:cs typeface="Verdana"/>
              </a:rPr>
              <a:t>2</a:t>
            </a:r>
            <a:r>
              <a:rPr sz="900" spc="-120">
                <a:latin typeface="Verdana"/>
                <a:cs typeface="Verdana"/>
              </a:rPr>
              <a:t>5*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46480" y="2214499"/>
            <a:ext cx="3378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东南亚互联网经济市场份额走势（单位：亿美元）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57503" y="907541"/>
            <a:ext cx="5921375" cy="748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东南亚的互联网经济市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份额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年上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升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，增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速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较快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预计到</a:t>
            </a:r>
            <a:r>
              <a:rPr sz="1100" spc="-32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2025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年将实现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3300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亿美元。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2018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年，印尼、泰国、新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坡分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互联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网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经济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市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场份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额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的前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名。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预计到</a:t>
            </a:r>
            <a:r>
              <a:rPr sz="1100" spc="-26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2025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印尼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保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持首位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市场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额实现</a:t>
            </a:r>
            <a:r>
              <a:rPr sz="1100" spc="-27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1000</a:t>
            </a:r>
            <a:r>
              <a:rPr sz="1100" spc="-10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亿美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元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，越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将超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越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新加坡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成为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第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三名。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5931408" y="2810256"/>
            <a:ext cx="533400" cy="100965"/>
          </a:xfrm>
          <a:custGeom>
            <a:rect l="l" t="t" r="r" b="b"/>
            <a:pathLst>
              <a:path w="533400" h="100964">
                <a:moveTo>
                  <a:pt x="0" y="100583"/>
                </a:moveTo>
                <a:lnTo>
                  <a:pt x="533400" y="100583"/>
                </a:lnTo>
                <a:lnTo>
                  <a:pt x="533400" y="0"/>
                </a:lnTo>
                <a:lnTo>
                  <a:pt x="0" y="0"/>
                </a:lnTo>
                <a:lnTo>
                  <a:pt x="0" y="100583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5931408" y="3113532"/>
            <a:ext cx="238125" cy="102235"/>
          </a:xfrm>
          <a:custGeom>
            <a:rect l="l" t="t" r="r" b="b"/>
            <a:pathLst>
              <a:path w="238125" h="102235">
                <a:moveTo>
                  <a:pt x="0" y="102107"/>
                </a:moveTo>
                <a:lnTo>
                  <a:pt x="237743" y="102107"/>
                </a:lnTo>
                <a:lnTo>
                  <a:pt x="237743" y="0"/>
                </a:lnTo>
                <a:lnTo>
                  <a:pt x="0" y="0"/>
                </a:lnTo>
                <a:lnTo>
                  <a:pt x="0" y="102107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5931408" y="3416808"/>
            <a:ext cx="198120" cy="102235"/>
          </a:xfrm>
          <a:custGeom>
            <a:rect l="l" t="t" r="r" b="b"/>
            <a:pathLst>
              <a:path w="198120" h="102235">
                <a:moveTo>
                  <a:pt x="0" y="102107"/>
                </a:moveTo>
                <a:lnTo>
                  <a:pt x="198120" y="102107"/>
                </a:lnTo>
                <a:lnTo>
                  <a:pt x="198120" y="0"/>
                </a:lnTo>
                <a:lnTo>
                  <a:pt x="0" y="0"/>
                </a:lnTo>
                <a:lnTo>
                  <a:pt x="0" y="102107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5931408" y="3721608"/>
            <a:ext cx="178435" cy="100965"/>
          </a:xfrm>
          <a:custGeom>
            <a:rect l="l" t="t" r="r" b="b"/>
            <a:pathLst>
              <a:path w="178435" h="100964">
                <a:moveTo>
                  <a:pt x="178307" y="0"/>
                </a:moveTo>
                <a:lnTo>
                  <a:pt x="0" y="0"/>
                </a:lnTo>
                <a:lnTo>
                  <a:pt x="0" y="100584"/>
                </a:lnTo>
                <a:lnTo>
                  <a:pt x="178307" y="100584"/>
                </a:lnTo>
                <a:lnTo>
                  <a:pt x="178307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931408" y="4024884"/>
            <a:ext cx="158750" cy="100965"/>
          </a:xfrm>
          <a:custGeom>
            <a:rect l="l" t="t" r="r" b="b"/>
            <a:pathLst>
              <a:path w="158750" h="100964">
                <a:moveTo>
                  <a:pt x="158495" y="0"/>
                </a:moveTo>
                <a:lnTo>
                  <a:pt x="0" y="0"/>
                </a:lnTo>
                <a:lnTo>
                  <a:pt x="0" y="100584"/>
                </a:lnTo>
                <a:lnTo>
                  <a:pt x="158495" y="100584"/>
                </a:lnTo>
                <a:lnTo>
                  <a:pt x="158495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931408" y="4328160"/>
            <a:ext cx="99060" cy="102235"/>
          </a:xfrm>
          <a:custGeom>
            <a:rect l="l" t="t" r="r" b="b"/>
            <a:pathLst>
              <a:path w="99060" h="102235">
                <a:moveTo>
                  <a:pt x="99059" y="0"/>
                </a:moveTo>
                <a:lnTo>
                  <a:pt x="0" y="0"/>
                </a:lnTo>
                <a:lnTo>
                  <a:pt x="0" y="102108"/>
                </a:lnTo>
                <a:lnTo>
                  <a:pt x="99059" y="102108"/>
                </a:lnTo>
                <a:lnTo>
                  <a:pt x="99059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5931408" y="2910840"/>
            <a:ext cx="1973580" cy="102235"/>
          </a:xfrm>
          <a:custGeom>
            <a:rect l="l" t="t" r="r" b="b"/>
            <a:pathLst>
              <a:path w="1973579" h="102235">
                <a:moveTo>
                  <a:pt x="1973580" y="0"/>
                </a:moveTo>
                <a:lnTo>
                  <a:pt x="0" y="0"/>
                </a:lnTo>
                <a:lnTo>
                  <a:pt x="0" y="102107"/>
                </a:lnTo>
                <a:lnTo>
                  <a:pt x="1973580" y="102107"/>
                </a:lnTo>
                <a:lnTo>
                  <a:pt x="1973580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5931408" y="3215640"/>
            <a:ext cx="848994" cy="100965"/>
          </a:xfrm>
          <a:custGeom>
            <a:rect l="l" t="t" r="r" b="b"/>
            <a:pathLst>
              <a:path w="848994" h="100964">
                <a:moveTo>
                  <a:pt x="848867" y="0"/>
                </a:moveTo>
                <a:lnTo>
                  <a:pt x="0" y="0"/>
                </a:lnTo>
                <a:lnTo>
                  <a:pt x="0" y="100583"/>
                </a:lnTo>
                <a:lnTo>
                  <a:pt x="848867" y="100583"/>
                </a:lnTo>
                <a:lnTo>
                  <a:pt x="84886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5931408" y="3518916"/>
            <a:ext cx="434340" cy="100965"/>
          </a:xfrm>
          <a:custGeom>
            <a:rect l="l" t="t" r="r" b="b"/>
            <a:pathLst>
              <a:path w="434339" h="100964">
                <a:moveTo>
                  <a:pt x="434339" y="0"/>
                </a:moveTo>
                <a:lnTo>
                  <a:pt x="0" y="0"/>
                </a:lnTo>
                <a:lnTo>
                  <a:pt x="0" y="100583"/>
                </a:lnTo>
                <a:lnTo>
                  <a:pt x="434339" y="100583"/>
                </a:lnTo>
                <a:lnTo>
                  <a:pt x="434339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5931408" y="3822192"/>
            <a:ext cx="650875" cy="102235"/>
          </a:xfrm>
          <a:custGeom>
            <a:rect l="l" t="t" r="r" b="b"/>
            <a:pathLst>
              <a:path w="650875" h="102235">
                <a:moveTo>
                  <a:pt x="650747" y="0"/>
                </a:moveTo>
                <a:lnTo>
                  <a:pt x="0" y="0"/>
                </a:lnTo>
                <a:lnTo>
                  <a:pt x="0" y="102107"/>
                </a:lnTo>
                <a:lnTo>
                  <a:pt x="650747" y="102107"/>
                </a:lnTo>
                <a:lnTo>
                  <a:pt x="65074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5931408" y="4125467"/>
            <a:ext cx="414655" cy="102235"/>
          </a:xfrm>
          <a:custGeom>
            <a:rect l="l" t="t" r="r" b="b"/>
            <a:pathLst>
              <a:path w="414654" h="102235">
                <a:moveTo>
                  <a:pt x="414527" y="0"/>
                </a:moveTo>
                <a:lnTo>
                  <a:pt x="0" y="0"/>
                </a:lnTo>
                <a:lnTo>
                  <a:pt x="0" y="102107"/>
                </a:lnTo>
                <a:lnTo>
                  <a:pt x="414527" y="102107"/>
                </a:lnTo>
                <a:lnTo>
                  <a:pt x="41452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5931408" y="4430267"/>
            <a:ext cx="414655" cy="100965"/>
          </a:xfrm>
          <a:custGeom>
            <a:rect l="l" t="t" r="r" b="b"/>
            <a:pathLst>
              <a:path w="414654" h="100964">
                <a:moveTo>
                  <a:pt x="414527" y="0"/>
                </a:moveTo>
                <a:lnTo>
                  <a:pt x="0" y="0"/>
                </a:lnTo>
                <a:lnTo>
                  <a:pt x="0" y="100583"/>
                </a:lnTo>
                <a:lnTo>
                  <a:pt x="414527" y="100583"/>
                </a:lnTo>
                <a:lnTo>
                  <a:pt x="41452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 flipH="1">
            <a:off x="5931408" y="2759964"/>
            <a:ext cx="0" cy="1821180"/>
          </a:xfrm>
          <a:custGeom>
            <a:rect l="l" t="t" r="r" b="b"/>
            <a:pathLst>
              <a:path h="1821179">
                <a:moveTo>
                  <a:pt x="0" y="0"/>
                </a:moveTo>
                <a:lnTo>
                  <a:pt x="0" y="182118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6528943" y="2764917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270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232905" y="3068269"/>
            <a:ext cx="2540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90">
                <a:solidFill>
                  <a:srgbClr val="9644FF"/>
                </a:solidFill>
                <a:latin typeface="Verdana"/>
                <a:cs typeface="Verdana"/>
              </a:rPr>
              <a:t>120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193282" y="3372358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100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6173851" y="3676269"/>
            <a:ext cx="1778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90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154039" y="3980180"/>
            <a:ext cx="1778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9644FF"/>
                </a:solidFill>
                <a:latin typeface="Verdana"/>
                <a:cs typeface="Verdana"/>
              </a:rPr>
              <a:t>80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6094857" y="4283455"/>
            <a:ext cx="1778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90">
                <a:solidFill>
                  <a:srgbClr val="9644FF"/>
                </a:solidFill>
                <a:latin typeface="Verdana"/>
                <a:cs typeface="Verdana"/>
              </a:rPr>
              <a:t>50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7968488" y="2866136"/>
            <a:ext cx="3695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40">
                <a:solidFill>
                  <a:srgbClr val="4FDF3B"/>
                </a:solidFill>
                <a:latin typeface="Verdana"/>
                <a:cs typeface="Verdana"/>
              </a:rPr>
              <a:t>1,</a:t>
            </a:r>
            <a:r>
              <a:rPr sz="1100" b="1" spc="-185">
                <a:solidFill>
                  <a:srgbClr val="4FDF3B"/>
                </a:solidFill>
                <a:latin typeface="Verdana"/>
                <a:cs typeface="Verdana"/>
              </a:rPr>
              <a:t>000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6844410" y="3170047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4FDF3B"/>
                </a:solidFill>
                <a:latin typeface="Verdana"/>
                <a:cs typeface="Verdana"/>
              </a:rPr>
              <a:t>430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430136" y="3473272"/>
            <a:ext cx="2540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90">
                <a:solidFill>
                  <a:srgbClr val="4FDF3B"/>
                </a:solidFill>
                <a:latin typeface="Verdana"/>
                <a:cs typeface="Verdana"/>
              </a:rPr>
              <a:t>220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6647180" y="3777488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4FDF3B"/>
                </a:solidFill>
                <a:latin typeface="Verdana"/>
                <a:cs typeface="Verdana"/>
              </a:rPr>
              <a:t>330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6410325" y="4081373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4FDF3B"/>
                </a:solidFill>
                <a:latin typeface="Verdana"/>
                <a:cs typeface="Verdana"/>
              </a:rPr>
              <a:t>210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6410325" y="4385259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4FDF3B"/>
                </a:solidFill>
                <a:latin typeface="Verdana"/>
                <a:cs typeface="Verdana"/>
              </a:rPr>
              <a:t>210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5594096" y="2820670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5594096" y="3124581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5478907" y="3428492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594096" y="3732403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365241" y="4035653"/>
            <a:ext cx="4826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5478907" y="4339844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7780019" y="3817620"/>
            <a:ext cx="67310" cy="66040"/>
          </a:xfrm>
          <a:custGeom>
            <a:rect l="l" t="t" r="r" b="b"/>
            <a:pathLst>
              <a:path w="67309" h="66039">
                <a:moveTo>
                  <a:pt x="0" y="65531"/>
                </a:moveTo>
                <a:lnTo>
                  <a:pt x="67055" y="65531"/>
                </a:lnTo>
                <a:lnTo>
                  <a:pt x="67055" y="0"/>
                </a:lnTo>
                <a:lnTo>
                  <a:pt x="0" y="0"/>
                </a:lnTo>
                <a:lnTo>
                  <a:pt x="0" y="65531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 txBox="1"/>
          <p:nvPr/>
        </p:nvSpPr>
        <p:spPr>
          <a:xfrm>
            <a:off x="7863585" y="3762883"/>
            <a:ext cx="2647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5">
                <a:solidFill>
                  <a:srgbClr val="0D0D0D"/>
                </a:solidFill>
                <a:latin typeface="Verdana"/>
                <a:cs typeface="Verdana"/>
              </a:rPr>
              <a:t>2</a:t>
            </a:r>
            <a:r>
              <a:rPr sz="900" spc="-110">
                <a:solidFill>
                  <a:srgbClr val="0D0D0D"/>
                </a:solidFill>
                <a:latin typeface="Verdana"/>
                <a:cs typeface="Verdana"/>
              </a:rPr>
              <a:t>0</a:t>
            </a:r>
            <a:r>
              <a:rPr sz="900" spc="-100">
                <a:solidFill>
                  <a:srgbClr val="0D0D0D"/>
                </a:solidFill>
                <a:latin typeface="Verdana"/>
                <a:cs typeface="Verdana"/>
              </a:rPr>
              <a:t>1</a:t>
            </a:r>
            <a:r>
              <a:rPr sz="900" spc="-105">
                <a:solidFill>
                  <a:srgbClr val="0D0D0D"/>
                </a:solidFill>
                <a:latin typeface="Verdana"/>
                <a:cs typeface="Verdana"/>
              </a:rPr>
              <a:t>8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7780019" y="4047744"/>
            <a:ext cx="67310" cy="66040"/>
          </a:xfrm>
          <a:custGeom>
            <a:rect l="l" t="t" r="r" b="b"/>
            <a:pathLst>
              <a:path w="67309" h="66039">
                <a:moveTo>
                  <a:pt x="0" y="65531"/>
                </a:moveTo>
                <a:lnTo>
                  <a:pt x="67055" y="65531"/>
                </a:lnTo>
                <a:lnTo>
                  <a:pt x="67055" y="0"/>
                </a:lnTo>
                <a:lnTo>
                  <a:pt x="0" y="0"/>
                </a:lnTo>
                <a:lnTo>
                  <a:pt x="0" y="65531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7863585" y="3993286"/>
            <a:ext cx="3213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5">
                <a:solidFill>
                  <a:srgbClr val="0D0D0D"/>
                </a:solidFill>
                <a:latin typeface="Verdana"/>
                <a:cs typeface="Verdana"/>
              </a:rPr>
              <a:t>2</a:t>
            </a:r>
            <a:r>
              <a:rPr sz="900" spc="-110">
                <a:solidFill>
                  <a:srgbClr val="0D0D0D"/>
                </a:solidFill>
                <a:latin typeface="Verdana"/>
                <a:cs typeface="Verdana"/>
              </a:rPr>
              <a:t>0</a:t>
            </a:r>
            <a:r>
              <a:rPr sz="900" spc="-100">
                <a:solidFill>
                  <a:srgbClr val="0D0D0D"/>
                </a:solidFill>
                <a:latin typeface="Verdana"/>
                <a:cs typeface="Verdana"/>
              </a:rPr>
              <a:t>2</a:t>
            </a:r>
            <a:r>
              <a:rPr sz="900" spc="-120">
                <a:solidFill>
                  <a:srgbClr val="0D0D0D"/>
                </a:solidFill>
                <a:latin typeface="Verdana"/>
                <a:cs typeface="Verdana"/>
              </a:rPr>
              <a:t>5*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5470652" y="2214499"/>
            <a:ext cx="2768600" cy="374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1375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东南亚主要国家互联网经济市场份额预测</a:t>
            </a:r>
            <a:endParaRPr sz="1200">
              <a:latin typeface="Microsoft JhengHei"/>
              <a:cs typeface="Microsoft JhengHei"/>
            </a:endParaRPr>
          </a:p>
          <a:p>
            <a:pPr algn="ctr">
              <a:lnSpc>
                <a:spcPts val="1375"/>
              </a:lnSpc>
            </a:pPr>
            <a:r>
              <a:rPr sz="1200" b="1">
                <a:latin typeface="Microsoft JhengHei"/>
                <a:cs typeface="Microsoft JhengHei"/>
              </a:rPr>
              <a:t>（单位：亿美元）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2246376" y="3476244"/>
            <a:ext cx="1109472" cy="40843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6528816" y="3476244"/>
            <a:ext cx="1109472" cy="40843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 txBox="1"/>
          <p:nvPr/>
        </p:nvSpPr>
        <p:spPr>
          <a:xfrm>
            <a:off x="6913880" y="4929937"/>
            <a:ext cx="201803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40">
                <a:solidFill>
                  <a:srgbClr val="7E7E7E"/>
                </a:solidFill>
                <a:latin typeface="Verdana"/>
                <a:cs typeface="Verdana"/>
              </a:rPr>
              <a:t>Statista,</a:t>
            </a:r>
            <a:r>
              <a:rPr sz="600" spc="-95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中金证券，</a:t>
            </a:r>
            <a:r>
              <a:rPr sz="600" spc="-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784463" y="278883"/>
            <a:ext cx="38735" cy="19050"/>
          </a:xfrm>
          <a:custGeom>
            <a:rect l="l" t="t" r="r" b="b"/>
            <a:pathLst>
              <a:path w="38734" h="19050">
                <a:moveTo>
                  <a:pt x="0" y="0"/>
                </a:moveTo>
                <a:lnTo>
                  <a:pt x="38123" y="0"/>
                </a:lnTo>
                <a:lnTo>
                  <a:pt x="3812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715313" y="278883"/>
            <a:ext cx="69215" cy="19050"/>
          </a:xfrm>
          <a:custGeom>
            <a:rect l="l" t="t" r="r" b="b"/>
            <a:pathLst>
              <a:path w="69215" h="19050">
                <a:moveTo>
                  <a:pt x="0" y="0"/>
                </a:moveTo>
                <a:lnTo>
                  <a:pt x="69150" y="0"/>
                </a:lnTo>
                <a:lnTo>
                  <a:pt x="69150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8313121" y="285125"/>
            <a:ext cx="116205" cy="108585"/>
          </a:xfrm>
          <a:custGeom>
            <a:rect l="l" t="t" r="r" b="b"/>
            <a:pathLst>
              <a:path w="116204" h="108585">
                <a:moveTo>
                  <a:pt x="0" y="0"/>
                </a:moveTo>
                <a:lnTo>
                  <a:pt x="0" y="108335"/>
                </a:lnTo>
                <a:lnTo>
                  <a:pt x="19040" y="108336"/>
                </a:lnTo>
                <a:lnTo>
                  <a:pt x="19039" y="33050"/>
                </a:lnTo>
                <a:lnTo>
                  <a:pt x="39959" y="33050"/>
                </a:lnTo>
                <a:lnTo>
                  <a:pt x="25719" y="42"/>
                </a:lnTo>
                <a:lnTo>
                  <a:pt x="0" y="0"/>
                </a:lnTo>
                <a:close/>
              </a:path>
              <a:path w="116204" h="108585">
                <a:moveTo>
                  <a:pt x="39959" y="33050"/>
                </a:moveTo>
                <a:lnTo>
                  <a:pt x="19039" y="33050"/>
                </a:lnTo>
                <a:lnTo>
                  <a:pt x="51524" y="108336"/>
                </a:lnTo>
                <a:lnTo>
                  <a:pt x="64318" y="108336"/>
                </a:lnTo>
                <a:lnTo>
                  <a:pt x="78814" y="74732"/>
                </a:lnTo>
                <a:lnTo>
                  <a:pt x="57943" y="74732"/>
                </a:lnTo>
                <a:lnTo>
                  <a:pt x="39959" y="33050"/>
                </a:lnTo>
                <a:close/>
              </a:path>
              <a:path w="116204" h="108585">
                <a:moveTo>
                  <a:pt x="115714" y="33431"/>
                </a:moveTo>
                <a:lnTo>
                  <a:pt x="96631" y="33431"/>
                </a:lnTo>
                <a:lnTo>
                  <a:pt x="96631" y="108336"/>
                </a:lnTo>
                <a:lnTo>
                  <a:pt x="115714" y="108336"/>
                </a:lnTo>
                <a:lnTo>
                  <a:pt x="115714" y="33431"/>
                </a:lnTo>
                <a:close/>
              </a:path>
              <a:path w="116204" h="108585">
                <a:moveTo>
                  <a:pt x="115714" y="0"/>
                </a:moveTo>
                <a:lnTo>
                  <a:pt x="90168" y="42"/>
                </a:lnTo>
                <a:lnTo>
                  <a:pt x="57943" y="74732"/>
                </a:lnTo>
                <a:lnTo>
                  <a:pt x="78814" y="74732"/>
                </a:lnTo>
                <a:lnTo>
                  <a:pt x="96631" y="33431"/>
                </a:lnTo>
                <a:lnTo>
                  <a:pt x="115714" y="33431"/>
                </a:lnTo>
                <a:lnTo>
                  <a:pt x="1157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715313" y="311933"/>
            <a:ext cx="19050" cy="40005"/>
          </a:xfrm>
          <a:custGeom>
            <a:rect l="l" t="t" r="r" b="b"/>
            <a:pathLst>
              <a:path w="19050" h="40004">
                <a:moveTo>
                  <a:pt x="19043" y="0"/>
                </a:moveTo>
                <a:lnTo>
                  <a:pt x="0" y="0"/>
                </a:lnTo>
                <a:lnTo>
                  <a:pt x="0" y="39621"/>
                </a:lnTo>
                <a:lnTo>
                  <a:pt x="19043" y="33529"/>
                </a:lnTo>
                <a:lnTo>
                  <a:pt x="1904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822551" y="311934"/>
            <a:ext cx="17145" cy="5715"/>
          </a:xfrm>
          <a:custGeom>
            <a:rect l="l" t="t" r="r" b="b"/>
            <a:pathLst>
              <a:path w="17145" h="5714">
                <a:moveTo>
                  <a:pt x="16618" y="0"/>
                </a:moveTo>
                <a:lnTo>
                  <a:pt x="0" y="0"/>
                </a:lnTo>
                <a:lnTo>
                  <a:pt x="0" y="5316"/>
                </a:lnTo>
                <a:lnTo>
                  <a:pt x="1661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439943" y="310131"/>
            <a:ext cx="86995" cy="85725"/>
          </a:xfrm>
          <a:custGeom>
            <a:rect l="l" t="t" r="r" b="b"/>
            <a:pathLst>
              <a:path w="86995" h="85725">
                <a:moveTo>
                  <a:pt x="43372" y="0"/>
                </a:moveTo>
                <a:lnTo>
                  <a:pt x="43050" y="3"/>
                </a:lnTo>
                <a:lnTo>
                  <a:pt x="42891" y="3"/>
                </a:lnTo>
                <a:lnTo>
                  <a:pt x="26045" y="3546"/>
                </a:lnTo>
                <a:lnTo>
                  <a:pt x="12362" y="12857"/>
                </a:lnTo>
                <a:lnTo>
                  <a:pt x="3221" y="26547"/>
                </a:lnTo>
                <a:lnTo>
                  <a:pt x="0" y="43224"/>
                </a:lnTo>
                <a:lnTo>
                  <a:pt x="3592" y="59827"/>
                </a:lnTo>
                <a:lnTo>
                  <a:pt x="13037" y="73315"/>
                </a:lnTo>
                <a:lnTo>
                  <a:pt x="26924" y="82327"/>
                </a:lnTo>
                <a:lnTo>
                  <a:pt x="43843" y="85503"/>
                </a:lnTo>
                <a:lnTo>
                  <a:pt x="60571" y="82011"/>
                </a:lnTo>
                <a:lnTo>
                  <a:pt x="74202" y="72820"/>
                </a:lnTo>
                <a:lnTo>
                  <a:pt x="77048" y="68623"/>
                </a:lnTo>
                <a:lnTo>
                  <a:pt x="42891" y="68623"/>
                </a:lnTo>
                <a:lnTo>
                  <a:pt x="32473" y="67277"/>
                </a:lnTo>
                <a:lnTo>
                  <a:pt x="23692" y="62270"/>
                </a:lnTo>
                <a:lnTo>
                  <a:pt x="17457" y="54384"/>
                </a:lnTo>
                <a:lnTo>
                  <a:pt x="14673" y="44398"/>
                </a:lnTo>
                <a:lnTo>
                  <a:pt x="16040" y="34132"/>
                </a:lnTo>
                <a:lnTo>
                  <a:pt x="21117" y="25478"/>
                </a:lnTo>
                <a:lnTo>
                  <a:pt x="29115" y="19331"/>
                </a:lnTo>
                <a:lnTo>
                  <a:pt x="39245" y="16587"/>
                </a:lnTo>
                <a:lnTo>
                  <a:pt x="76814" y="16587"/>
                </a:lnTo>
                <a:lnTo>
                  <a:pt x="74036" y="12525"/>
                </a:lnTo>
                <a:lnTo>
                  <a:pt x="60252" y="3362"/>
                </a:lnTo>
                <a:lnTo>
                  <a:pt x="43372" y="0"/>
                </a:lnTo>
                <a:close/>
              </a:path>
              <a:path w="86995" h="85725">
                <a:moveTo>
                  <a:pt x="76814" y="16587"/>
                </a:moveTo>
                <a:lnTo>
                  <a:pt x="39245" y="16587"/>
                </a:lnTo>
                <a:lnTo>
                  <a:pt x="49663" y="17933"/>
                </a:lnTo>
                <a:lnTo>
                  <a:pt x="58444" y="22939"/>
                </a:lnTo>
                <a:lnTo>
                  <a:pt x="64679" y="30824"/>
                </a:lnTo>
                <a:lnTo>
                  <a:pt x="67463" y="40808"/>
                </a:lnTo>
                <a:lnTo>
                  <a:pt x="67423" y="43224"/>
                </a:lnTo>
                <a:lnTo>
                  <a:pt x="65850" y="52476"/>
                </a:lnTo>
                <a:lnTo>
                  <a:pt x="60660" y="60647"/>
                </a:lnTo>
                <a:lnTo>
                  <a:pt x="52743" y="66306"/>
                </a:lnTo>
                <a:lnTo>
                  <a:pt x="42891" y="68623"/>
                </a:lnTo>
                <a:lnTo>
                  <a:pt x="77048" y="68623"/>
                </a:lnTo>
                <a:lnTo>
                  <a:pt x="83378" y="59284"/>
                </a:lnTo>
                <a:lnTo>
                  <a:pt x="86643" y="43224"/>
                </a:lnTo>
                <a:lnTo>
                  <a:pt x="86587" y="42021"/>
                </a:lnTo>
                <a:lnTo>
                  <a:pt x="83330" y="26115"/>
                </a:lnTo>
                <a:lnTo>
                  <a:pt x="76814" y="1658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536873" y="284997"/>
            <a:ext cx="85725" cy="109855"/>
          </a:xfrm>
          <a:custGeom>
            <a:rect l="l" t="t" r="r" b="b"/>
            <a:pathLst>
              <a:path w="85725" h="109854">
                <a:moveTo>
                  <a:pt x="70720" y="99742"/>
                </a:moveTo>
                <a:lnTo>
                  <a:pt x="19040" y="99742"/>
                </a:lnTo>
                <a:lnTo>
                  <a:pt x="24770" y="104121"/>
                </a:lnTo>
                <a:lnTo>
                  <a:pt x="31170" y="107344"/>
                </a:lnTo>
                <a:lnTo>
                  <a:pt x="38066" y="109342"/>
                </a:lnTo>
                <a:lnTo>
                  <a:pt x="43150" y="109837"/>
                </a:lnTo>
                <a:lnTo>
                  <a:pt x="67476" y="102055"/>
                </a:lnTo>
                <a:lnTo>
                  <a:pt x="70720" y="99742"/>
                </a:lnTo>
                <a:close/>
              </a:path>
              <a:path w="85725" h="109854">
                <a:moveTo>
                  <a:pt x="19039" y="0"/>
                </a:moveTo>
                <a:lnTo>
                  <a:pt x="0" y="0"/>
                </a:lnTo>
                <a:lnTo>
                  <a:pt x="0" y="108293"/>
                </a:lnTo>
                <a:lnTo>
                  <a:pt x="19040" y="108293"/>
                </a:lnTo>
                <a:lnTo>
                  <a:pt x="19040" y="99742"/>
                </a:lnTo>
                <a:lnTo>
                  <a:pt x="70720" y="99742"/>
                </a:lnTo>
                <a:lnTo>
                  <a:pt x="73792" y="97550"/>
                </a:lnTo>
                <a:lnTo>
                  <a:pt x="77705" y="91405"/>
                </a:lnTo>
                <a:lnTo>
                  <a:pt x="42808" y="91405"/>
                </a:lnTo>
                <a:lnTo>
                  <a:pt x="33177" y="89818"/>
                </a:lnTo>
                <a:lnTo>
                  <a:pt x="25189" y="84884"/>
                </a:lnTo>
                <a:lnTo>
                  <a:pt x="19659" y="77357"/>
                </a:lnTo>
                <a:lnTo>
                  <a:pt x="17407" y="67991"/>
                </a:lnTo>
                <a:lnTo>
                  <a:pt x="19017" y="58496"/>
                </a:lnTo>
                <a:lnTo>
                  <a:pt x="24021" y="50620"/>
                </a:lnTo>
                <a:lnTo>
                  <a:pt x="31657" y="45170"/>
                </a:lnTo>
                <a:lnTo>
                  <a:pt x="41160" y="42949"/>
                </a:lnTo>
                <a:lnTo>
                  <a:pt x="77558" y="42949"/>
                </a:lnTo>
                <a:lnTo>
                  <a:pt x="73792" y="37036"/>
                </a:lnTo>
                <a:lnTo>
                  <a:pt x="71556" y="35441"/>
                </a:lnTo>
                <a:lnTo>
                  <a:pt x="19039" y="35441"/>
                </a:lnTo>
                <a:lnTo>
                  <a:pt x="19039" y="0"/>
                </a:lnTo>
                <a:close/>
              </a:path>
              <a:path w="85725" h="109854">
                <a:moveTo>
                  <a:pt x="77558" y="42949"/>
                </a:moveTo>
                <a:lnTo>
                  <a:pt x="41160" y="42949"/>
                </a:lnTo>
                <a:lnTo>
                  <a:pt x="50793" y="44537"/>
                </a:lnTo>
                <a:lnTo>
                  <a:pt x="58782" y="49471"/>
                </a:lnTo>
                <a:lnTo>
                  <a:pt x="64311" y="56998"/>
                </a:lnTo>
                <a:lnTo>
                  <a:pt x="66561" y="66364"/>
                </a:lnTo>
                <a:lnTo>
                  <a:pt x="66552" y="67292"/>
                </a:lnTo>
                <a:lnTo>
                  <a:pt x="64831" y="76470"/>
                </a:lnTo>
                <a:lnTo>
                  <a:pt x="59780" y="84131"/>
                </a:lnTo>
                <a:lnTo>
                  <a:pt x="52185" y="89369"/>
                </a:lnTo>
                <a:lnTo>
                  <a:pt x="42808" y="91405"/>
                </a:lnTo>
                <a:lnTo>
                  <a:pt x="77705" y="91405"/>
                </a:lnTo>
                <a:lnTo>
                  <a:pt x="82443" y="83964"/>
                </a:lnTo>
                <a:lnTo>
                  <a:pt x="85616" y="67292"/>
                </a:lnTo>
                <a:lnTo>
                  <a:pt x="82442" y="50620"/>
                </a:lnTo>
                <a:lnTo>
                  <a:pt x="77558" y="42949"/>
                </a:lnTo>
                <a:close/>
              </a:path>
              <a:path w="85725" h="109854">
                <a:moveTo>
                  <a:pt x="45280" y="24542"/>
                </a:moveTo>
                <a:lnTo>
                  <a:pt x="45280" y="25138"/>
                </a:lnTo>
                <a:lnTo>
                  <a:pt x="38066" y="25841"/>
                </a:lnTo>
                <a:lnTo>
                  <a:pt x="31170" y="27839"/>
                </a:lnTo>
                <a:lnTo>
                  <a:pt x="24769" y="31062"/>
                </a:lnTo>
                <a:lnTo>
                  <a:pt x="19039" y="35441"/>
                </a:lnTo>
                <a:lnTo>
                  <a:pt x="71556" y="35441"/>
                </a:lnTo>
                <a:lnTo>
                  <a:pt x="60970" y="27891"/>
                </a:lnTo>
                <a:lnTo>
                  <a:pt x="45280" y="2454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622489" y="311933"/>
            <a:ext cx="85090" cy="61594"/>
          </a:xfrm>
          <a:custGeom>
            <a:rect l="l" t="t" r="r" b="b"/>
            <a:pathLst>
              <a:path w="85090" h="61594">
                <a:moveTo>
                  <a:pt x="20860" y="0"/>
                </a:moveTo>
                <a:lnTo>
                  <a:pt x="0" y="0"/>
                </a:lnTo>
                <a:lnTo>
                  <a:pt x="25334" y="61211"/>
                </a:lnTo>
                <a:lnTo>
                  <a:pt x="44022" y="55233"/>
                </a:lnTo>
                <a:lnTo>
                  <a:pt x="42504" y="55233"/>
                </a:lnTo>
                <a:lnTo>
                  <a:pt x="20860" y="0"/>
                </a:lnTo>
                <a:close/>
              </a:path>
              <a:path w="85090" h="61594">
                <a:moveTo>
                  <a:pt x="85004" y="0"/>
                </a:moveTo>
                <a:lnTo>
                  <a:pt x="64114" y="0"/>
                </a:lnTo>
                <a:lnTo>
                  <a:pt x="42504" y="55233"/>
                </a:lnTo>
                <a:lnTo>
                  <a:pt x="44022" y="55233"/>
                </a:lnTo>
                <a:lnTo>
                  <a:pt x="64910" y="48551"/>
                </a:lnTo>
                <a:lnTo>
                  <a:pt x="8500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748621" y="310734"/>
            <a:ext cx="56515" cy="29845"/>
          </a:xfrm>
          <a:custGeom>
            <a:rect l="l" t="t" r="r" b="b"/>
            <a:pathLst>
              <a:path w="56515" h="29845">
                <a:moveTo>
                  <a:pt x="29434" y="0"/>
                </a:moveTo>
                <a:lnTo>
                  <a:pt x="14769" y="2494"/>
                </a:lnTo>
                <a:lnTo>
                  <a:pt x="5770" y="8604"/>
                </a:lnTo>
                <a:lnTo>
                  <a:pt x="1243" y="16269"/>
                </a:lnTo>
                <a:lnTo>
                  <a:pt x="0" y="23428"/>
                </a:lnTo>
                <a:lnTo>
                  <a:pt x="1553" y="29668"/>
                </a:lnTo>
                <a:lnTo>
                  <a:pt x="17214" y="24658"/>
                </a:lnTo>
                <a:lnTo>
                  <a:pt x="17486" y="21804"/>
                </a:lnTo>
                <a:lnTo>
                  <a:pt x="17486" y="19752"/>
                </a:lnTo>
                <a:lnTo>
                  <a:pt x="19984" y="14663"/>
                </a:lnTo>
                <a:lnTo>
                  <a:pt x="28963" y="14663"/>
                </a:lnTo>
                <a:lnTo>
                  <a:pt x="35299" y="14531"/>
                </a:lnTo>
                <a:lnTo>
                  <a:pt x="48869" y="14531"/>
                </a:lnTo>
                <a:lnTo>
                  <a:pt x="56425" y="12114"/>
                </a:lnTo>
                <a:lnTo>
                  <a:pt x="56000" y="11452"/>
                </a:lnTo>
                <a:lnTo>
                  <a:pt x="50541" y="6086"/>
                </a:lnTo>
                <a:lnTo>
                  <a:pt x="41959" y="1770"/>
                </a:lnTo>
                <a:lnTo>
                  <a:pt x="29434" y="0"/>
                </a:lnTo>
                <a:close/>
              </a:path>
              <a:path w="56515" h="29845">
                <a:moveTo>
                  <a:pt x="48869" y="14531"/>
                </a:moveTo>
                <a:lnTo>
                  <a:pt x="35299" y="14531"/>
                </a:lnTo>
                <a:lnTo>
                  <a:pt x="40260" y="17286"/>
                </a:lnTo>
                <a:lnTo>
                  <a:pt x="48869" y="1453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822550" y="278884"/>
            <a:ext cx="19050" cy="19050"/>
          </a:xfrm>
          <a:custGeom>
            <a:rect l="l" t="t" r="r" b="b"/>
            <a:pathLst>
              <a:path w="19050" h="19050">
                <a:moveTo>
                  <a:pt x="0" y="0"/>
                </a:moveTo>
                <a:lnTo>
                  <a:pt x="19043" y="0"/>
                </a:lnTo>
                <a:lnTo>
                  <a:pt x="19043" y="18767"/>
                </a:lnTo>
                <a:lnTo>
                  <a:pt x="0" y="1876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109524" y="190246"/>
            <a:ext cx="203835" cy="43180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>
              <a:lnSpc>
                <a:spcPts val="1510"/>
              </a:lnSpc>
              <a:spcBef>
                <a:spcPts val="295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前 言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829767" y="410337"/>
            <a:ext cx="513524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0" spc="1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亚互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联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网渗</a:t>
            </a:r>
            <a:r>
              <a:rPr sz="2000" b="0" spc="-15">
                <a:solidFill>
                  <a:srgbClr val="252525"/>
                </a:solidFill>
                <a:latin typeface="宋体"/>
                <a:cs typeface="宋体"/>
              </a:rPr>
              <a:t>透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率未达</a:t>
            </a:r>
            <a:r>
              <a:rPr sz="2000" b="0" spc="-51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2000" spc="-15">
                <a:solidFill>
                  <a:srgbClr val="252525"/>
                </a:solidFill>
                <a:latin typeface="Century Gothic"/>
                <a:cs typeface="Century Gothic"/>
              </a:rPr>
              <a:t>8</a:t>
            </a:r>
            <a:r>
              <a:rPr sz="2000" spc="-40">
                <a:solidFill>
                  <a:srgbClr val="252525"/>
                </a:solidFill>
                <a:latin typeface="Century Gothic"/>
                <a:cs typeface="Century Gothic"/>
              </a:rPr>
              <a:t> </a:t>
            </a:r>
            <a:r>
              <a:rPr sz="2000" b="0" spc="10">
                <a:solidFill>
                  <a:srgbClr val="252525"/>
                </a:solidFill>
                <a:latin typeface="宋体"/>
                <a:cs typeface="宋体"/>
              </a:rPr>
              <a:t>成，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存</a:t>
            </a:r>
            <a:r>
              <a:rPr sz="2000" b="0" spc="-10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2000" b="0">
                <a:solidFill>
                  <a:srgbClr val="252525"/>
                </a:solidFill>
                <a:latin typeface="宋体"/>
                <a:cs typeface="宋体"/>
              </a:rPr>
              <a:t>增长空间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653539" y="3334511"/>
            <a:ext cx="1656714" cy="0"/>
          </a:xfrm>
          <a:custGeom>
            <a:rect l="l" t="t" r="r" b="b"/>
            <a:pathLst>
              <a:path w="1656714">
                <a:moveTo>
                  <a:pt x="1656207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594103" y="2953512"/>
            <a:ext cx="231775" cy="247015"/>
          </a:xfrm>
          <a:custGeom>
            <a:rect l="l" t="t" r="r" b="b"/>
            <a:pathLst>
              <a:path w="231775" h="247014">
                <a:moveTo>
                  <a:pt x="115570" y="0"/>
                </a:moveTo>
                <a:lnTo>
                  <a:pt x="91580" y="5262"/>
                </a:lnTo>
                <a:lnTo>
                  <a:pt x="73104" y="20288"/>
                </a:lnTo>
                <a:lnTo>
                  <a:pt x="61223" y="43934"/>
                </a:lnTo>
                <a:lnTo>
                  <a:pt x="57022" y="75056"/>
                </a:lnTo>
                <a:lnTo>
                  <a:pt x="58725" y="97559"/>
                </a:lnTo>
                <a:lnTo>
                  <a:pt x="63595" y="119729"/>
                </a:lnTo>
                <a:lnTo>
                  <a:pt x="71274" y="140136"/>
                </a:lnTo>
                <a:lnTo>
                  <a:pt x="81407" y="157352"/>
                </a:lnTo>
                <a:lnTo>
                  <a:pt x="11430" y="181990"/>
                </a:lnTo>
                <a:lnTo>
                  <a:pt x="4445" y="184150"/>
                </a:lnTo>
                <a:lnTo>
                  <a:pt x="0" y="191515"/>
                </a:lnTo>
                <a:lnTo>
                  <a:pt x="0" y="238506"/>
                </a:lnTo>
                <a:lnTo>
                  <a:pt x="7493" y="246887"/>
                </a:lnTo>
                <a:lnTo>
                  <a:pt x="224154" y="246887"/>
                </a:lnTo>
                <a:lnTo>
                  <a:pt x="231647" y="238506"/>
                </a:lnTo>
                <a:lnTo>
                  <a:pt x="231647" y="191515"/>
                </a:lnTo>
                <a:lnTo>
                  <a:pt x="226695" y="184150"/>
                </a:lnTo>
                <a:lnTo>
                  <a:pt x="219709" y="181990"/>
                </a:lnTo>
                <a:lnTo>
                  <a:pt x="149859" y="157352"/>
                </a:lnTo>
                <a:lnTo>
                  <a:pt x="160133" y="140136"/>
                </a:lnTo>
                <a:lnTo>
                  <a:pt x="167751" y="119729"/>
                </a:lnTo>
                <a:lnTo>
                  <a:pt x="172487" y="97559"/>
                </a:lnTo>
                <a:lnTo>
                  <a:pt x="174116" y="75056"/>
                </a:lnTo>
                <a:lnTo>
                  <a:pt x="169987" y="43934"/>
                </a:lnTo>
                <a:lnTo>
                  <a:pt x="158226" y="20288"/>
                </a:lnTo>
                <a:lnTo>
                  <a:pt x="139773" y="5262"/>
                </a:lnTo>
                <a:lnTo>
                  <a:pt x="115570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766316" y="2953512"/>
            <a:ext cx="231775" cy="247015"/>
          </a:xfrm>
          <a:custGeom>
            <a:rect l="l" t="t" r="r" b="b"/>
            <a:pathLst>
              <a:path w="231775" h="247014">
                <a:moveTo>
                  <a:pt x="115569" y="0"/>
                </a:moveTo>
                <a:lnTo>
                  <a:pt x="91580" y="5262"/>
                </a:lnTo>
                <a:lnTo>
                  <a:pt x="73104" y="20288"/>
                </a:lnTo>
                <a:lnTo>
                  <a:pt x="61223" y="43934"/>
                </a:lnTo>
                <a:lnTo>
                  <a:pt x="57022" y="75056"/>
                </a:lnTo>
                <a:lnTo>
                  <a:pt x="58725" y="97559"/>
                </a:lnTo>
                <a:lnTo>
                  <a:pt x="63595" y="119729"/>
                </a:lnTo>
                <a:lnTo>
                  <a:pt x="71274" y="140136"/>
                </a:lnTo>
                <a:lnTo>
                  <a:pt x="81406" y="157352"/>
                </a:lnTo>
                <a:lnTo>
                  <a:pt x="11429" y="181990"/>
                </a:lnTo>
                <a:lnTo>
                  <a:pt x="4444" y="184150"/>
                </a:lnTo>
                <a:lnTo>
                  <a:pt x="0" y="191515"/>
                </a:lnTo>
                <a:lnTo>
                  <a:pt x="0" y="238506"/>
                </a:lnTo>
                <a:lnTo>
                  <a:pt x="7492" y="246887"/>
                </a:lnTo>
                <a:lnTo>
                  <a:pt x="224154" y="246887"/>
                </a:lnTo>
                <a:lnTo>
                  <a:pt x="231647" y="238506"/>
                </a:lnTo>
                <a:lnTo>
                  <a:pt x="231647" y="191515"/>
                </a:lnTo>
                <a:lnTo>
                  <a:pt x="226694" y="184150"/>
                </a:lnTo>
                <a:lnTo>
                  <a:pt x="219709" y="181990"/>
                </a:lnTo>
                <a:lnTo>
                  <a:pt x="149859" y="157352"/>
                </a:lnTo>
                <a:lnTo>
                  <a:pt x="160133" y="140136"/>
                </a:lnTo>
                <a:lnTo>
                  <a:pt x="167751" y="119729"/>
                </a:lnTo>
                <a:lnTo>
                  <a:pt x="172487" y="97559"/>
                </a:lnTo>
                <a:lnTo>
                  <a:pt x="174116" y="75056"/>
                </a:lnTo>
                <a:lnTo>
                  <a:pt x="169987" y="43934"/>
                </a:lnTo>
                <a:lnTo>
                  <a:pt x="158226" y="20288"/>
                </a:lnTo>
                <a:lnTo>
                  <a:pt x="139773" y="5262"/>
                </a:lnTo>
                <a:lnTo>
                  <a:pt x="115569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37004" y="2953512"/>
            <a:ext cx="231775" cy="247015"/>
          </a:xfrm>
          <a:custGeom>
            <a:rect l="l" t="t" r="r" b="b"/>
            <a:pathLst>
              <a:path w="231775" h="247014">
                <a:moveTo>
                  <a:pt x="115569" y="0"/>
                </a:moveTo>
                <a:lnTo>
                  <a:pt x="91580" y="5262"/>
                </a:lnTo>
                <a:lnTo>
                  <a:pt x="73104" y="20288"/>
                </a:lnTo>
                <a:lnTo>
                  <a:pt x="61223" y="43934"/>
                </a:lnTo>
                <a:lnTo>
                  <a:pt x="57022" y="75056"/>
                </a:lnTo>
                <a:lnTo>
                  <a:pt x="58725" y="97559"/>
                </a:lnTo>
                <a:lnTo>
                  <a:pt x="63595" y="119729"/>
                </a:lnTo>
                <a:lnTo>
                  <a:pt x="71274" y="140136"/>
                </a:lnTo>
                <a:lnTo>
                  <a:pt x="81406" y="157352"/>
                </a:lnTo>
                <a:lnTo>
                  <a:pt x="11429" y="181990"/>
                </a:lnTo>
                <a:lnTo>
                  <a:pt x="4444" y="184150"/>
                </a:lnTo>
                <a:lnTo>
                  <a:pt x="0" y="191515"/>
                </a:lnTo>
                <a:lnTo>
                  <a:pt x="0" y="238506"/>
                </a:lnTo>
                <a:lnTo>
                  <a:pt x="7493" y="246887"/>
                </a:lnTo>
                <a:lnTo>
                  <a:pt x="224154" y="246887"/>
                </a:lnTo>
                <a:lnTo>
                  <a:pt x="231647" y="238506"/>
                </a:lnTo>
                <a:lnTo>
                  <a:pt x="231647" y="191515"/>
                </a:lnTo>
                <a:lnTo>
                  <a:pt x="226694" y="184150"/>
                </a:lnTo>
                <a:lnTo>
                  <a:pt x="219709" y="181990"/>
                </a:lnTo>
                <a:lnTo>
                  <a:pt x="149859" y="157352"/>
                </a:lnTo>
                <a:lnTo>
                  <a:pt x="160133" y="140136"/>
                </a:lnTo>
                <a:lnTo>
                  <a:pt x="167751" y="119729"/>
                </a:lnTo>
                <a:lnTo>
                  <a:pt x="172487" y="97559"/>
                </a:lnTo>
                <a:lnTo>
                  <a:pt x="174116" y="75056"/>
                </a:lnTo>
                <a:lnTo>
                  <a:pt x="169987" y="43934"/>
                </a:lnTo>
                <a:lnTo>
                  <a:pt x="158226" y="20288"/>
                </a:lnTo>
                <a:lnTo>
                  <a:pt x="139773" y="5262"/>
                </a:lnTo>
                <a:lnTo>
                  <a:pt x="115569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2109216" y="2953512"/>
            <a:ext cx="231775" cy="247015"/>
          </a:xfrm>
          <a:custGeom>
            <a:rect l="l" t="t" r="r" b="b"/>
            <a:pathLst>
              <a:path w="231775" h="247014">
                <a:moveTo>
                  <a:pt x="115569" y="0"/>
                </a:moveTo>
                <a:lnTo>
                  <a:pt x="91580" y="5262"/>
                </a:lnTo>
                <a:lnTo>
                  <a:pt x="73104" y="20288"/>
                </a:lnTo>
                <a:lnTo>
                  <a:pt x="61223" y="43934"/>
                </a:lnTo>
                <a:lnTo>
                  <a:pt x="57022" y="75056"/>
                </a:lnTo>
                <a:lnTo>
                  <a:pt x="58725" y="97559"/>
                </a:lnTo>
                <a:lnTo>
                  <a:pt x="63595" y="119729"/>
                </a:lnTo>
                <a:lnTo>
                  <a:pt x="71274" y="140136"/>
                </a:lnTo>
                <a:lnTo>
                  <a:pt x="81406" y="157352"/>
                </a:lnTo>
                <a:lnTo>
                  <a:pt x="11429" y="181990"/>
                </a:lnTo>
                <a:lnTo>
                  <a:pt x="4444" y="184150"/>
                </a:lnTo>
                <a:lnTo>
                  <a:pt x="0" y="191515"/>
                </a:lnTo>
                <a:lnTo>
                  <a:pt x="0" y="238506"/>
                </a:lnTo>
                <a:lnTo>
                  <a:pt x="7492" y="246887"/>
                </a:lnTo>
                <a:lnTo>
                  <a:pt x="224154" y="246887"/>
                </a:lnTo>
                <a:lnTo>
                  <a:pt x="231647" y="238506"/>
                </a:lnTo>
                <a:lnTo>
                  <a:pt x="231647" y="191515"/>
                </a:lnTo>
                <a:lnTo>
                  <a:pt x="226694" y="184150"/>
                </a:lnTo>
                <a:lnTo>
                  <a:pt x="219709" y="181990"/>
                </a:lnTo>
                <a:lnTo>
                  <a:pt x="149859" y="157352"/>
                </a:lnTo>
                <a:lnTo>
                  <a:pt x="160133" y="140136"/>
                </a:lnTo>
                <a:lnTo>
                  <a:pt x="167751" y="119729"/>
                </a:lnTo>
                <a:lnTo>
                  <a:pt x="172487" y="97559"/>
                </a:lnTo>
                <a:lnTo>
                  <a:pt x="174116" y="75056"/>
                </a:lnTo>
                <a:lnTo>
                  <a:pt x="169987" y="43934"/>
                </a:lnTo>
                <a:lnTo>
                  <a:pt x="158226" y="20288"/>
                </a:lnTo>
                <a:lnTo>
                  <a:pt x="139773" y="5262"/>
                </a:lnTo>
                <a:lnTo>
                  <a:pt x="115569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281427" y="2953512"/>
            <a:ext cx="231775" cy="247015"/>
          </a:xfrm>
          <a:custGeom>
            <a:rect l="l" t="t" r="r" b="b"/>
            <a:pathLst>
              <a:path w="231775" h="247014">
                <a:moveTo>
                  <a:pt x="115570" y="0"/>
                </a:moveTo>
                <a:lnTo>
                  <a:pt x="91580" y="5262"/>
                </a:lnTo>
                <a:lnTo>
                  <a:pt x="73104" y="20288"/>
                </a:lnTo>
                <a:lnTo>
                  <a:pt x="61223" y="43934"/>
                </a:lnTo>
                <a:lnTo>
                  <a:pt x="57023" y="75056"/>
                </a:lnTo>
                <a:lnTo>
                  <a:pt x="58725" y="97559"/>
                </a:lnTo>
                <a:lnTo>
                  <a:pt x="63595" y="119729"/>
                </a:lnTo>
                <a:lnTo>
                  <a:pt x="71274" y="140136"/>
                </a:lnTo>
                <a:lnTo>
                  <a:pt x="81407" y="157352"/>
                </a:lnTo>
                <a:lnTo>
                  <a:pt x="11430" y="181990"/>
                </a:lnTo>
                <a:lnTo>
                  <a:pt x="4445" y="184150"/>
                </a:lnTo>
                <a:lnTo>
                  <a:pt x="0" y="191515"/>
                </a:lnTo>
                <a:lnTo>
                  <a:pt x="0" y="238506"/>
                </a:lnTo>
                <a:lnTo>
                  <a:pt x="7493" y="246887"/>
                </a:lnTo>
                <a:lnTo>
                  <a:pt x="224155" y="246887"/>
                </a:lnTo>
                <a:lnTo>
                  <a:pt x="231648" y="238506"/>
                </a:lnTo>
                <a:lnTo>
                  <a:pt x="231648" y="191515"/>
                </a:lnTo>
                <a:lnTo>
                  <a:pt x="226695" y="184150"/>
                </a:lnTo>
                <a:lnTo>
                  <a:pt x="219710" y="181990"/>
                </a:lnTo>
                <a:lnTo>
                  <a:pt x="149860" y="157352"/>
                </a:lnTo>
                <a:lnTo>
                  <a:pt x="160133" y="140136"/>
                </a:lnTo>
                <a:lnTo>
                  <a:pt x="167751" y="119729"/>
                </a:lnTo>
                <a:lnTo>
                  <a:pt x="172487" y="97559"/>
                </a:lnTo>
                <a:lnTo>
                  <a:pt x="174117" y="75056"/>
                </a:lnTo>
                <a:lnTo>
                  <a:pt x="169987" y="43934"/>
                </a:lnTo>
                <a:lnTo>
                  <a:pt x="158226" y="20288"/>
                </a:lnTo>
                <a:lnTo>
                  <a:pt x="139773" y="5262"/>
                </a:lnTo>
                <a:lnTo>
                  <a:pt x="115570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453639" y="2953512"/>
            <a:ext cx="230504" cy="247015"/>
          </a:xfrm>
          <a:custGeom>
            <a:rect l="l" t="t" r="r" b="b"/>
            <a:pathLst>
              <a:path w="230503" h="247014">
                <a:moveTo>
                  <a:pt x="114808" y="0"/>
                </a:moveTo>
                <a:lnTo>
                  <a:pt x="90985" y="5262"/>
                </a:lnTo>
                <a:lnTo>
                  <a:pt x="72628" y="20288"/>
                </a:lnTo>
                <a:lnTo>
                  <a:pt x="60819" y="43934"/>
                </a:lnTo>
                <a:lnTo>
                  <a:pt x="56642" y="75056"/>
                </a:lnTo>
                <a:lnTo>
                  <a:pt x="58340" y="97559"/>
                </a:lnTo>
                <a:lnTo>
                  <a:pt x="63182" y="119729"/>
                </a:lnTo>
                <a:lnTo>
                  <a:pt x="70786" y="140136"/>
                </a:lnTo>
                <a:lnTo>
                  <a:pt x="80772" y="157352"/>
                </a:lnTo>
                <a:lnTo>
                  <a:pt x="11303" y="181990"/>
                </a:lnTo>
                <a:lnTo>
                  <a:pt x="4445" y="184150"/>
                </a:lnTo>
                <a:lnTo>
                  <a:pt x="0" y="191515"/>
                </a:lnTo>
                <a:lnTo>
                  <a:pt x="0" y="238506"/>
                </a:lnTo>
                <a:lnTo>
                  <a:pt x="7366" y="246887"/>
                </a:lnTo>
                <a:lnTo>
                  <a:pt x="222758" y="246887"/>
                </a:lnTo>
                <a:lnTo>
                  <a:pt x="230124" y="238506"/>
                </a:lnTo>
                <a:lnTo>
                  <a:pt x="230124" y="191515"/>
                </a:lnTo>
                <a:lnTo>
                  <a:pt x="225171" y="184150"/>
                </a:lnTo>
                <a:lnTo>
                  <a:pt x="218312" y="181990"/>
                </a:lnTo>
                <a:lnTo>
                  <a:pt x="148844" y="157352"/>
                </a:lnTo>
                <a:lnTo>
                  <a:pt x="159043" y="140136"/>
                </a:lnTo>
                <a:lnTo>
                  <a:pt x="166624" y="119729"/>
                </a:lnTo>
                <a:lnTo>
                  <a:pt x="171346" y="97559"/>
                </a:lnTo>
                <a:lnTo>
                  <a:pt x="172974" y="75056"/>
                </a:lnTo>
                <a:lnTo>
                  <a:pt x="168868" y="43934"/>
                </a:lnTo>
                <a:lnTo>
                  <a:pt x="157178" y="20288"/>
                </a:lnTo>
                <a:lnTo>
                  <a:pt x="138844" y="5262"/>
                </a:lnTo>
                <a:lnTo>
                  <a:pt x="114808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624327" y="2953512"/>
            <a:ext cx="231775" cy="247015"/>
          </a:xfrm>
          <a:custGeom>
            <a:rect l="l" t="t" r="r" b="b"/>
            <a:pathLst>
              <a:path w="231775" h="247014">
                <a:moveTo>
                  <a:pt x="115570" y="0"/>
                </a:moveTo>
                <a:lnTo>
                  <a:pt x="91580" y="5262"/>
                </a:lnTo>
                <a:lnTo>
                  <a:pt x="73104" y="20288"/>
                </a:lnTo>
                <a:lnTo>
                  <a:pt x="61223" y="43934"/>
                </a:lnTo>
                <a:lnTo>
                  <a:pt x="57023" y="75056"/>
                </a:lnTo>
                <a:lnTo>
                  <a:pt x="58725" y="97559"/>
                </a:lnTo>
                <a:lnTo>
                  <a:pt x="63595" y="119729"/>
                </a:lnTo>
                <a:lnTo>
                  <a:pt x="71274" y="140136"/>
                </a:lnTo>
                <a:lnTo>
                  <a:pt x="81407" y="157352"/>
                </a:lnTo>
                <a:lnTo>
                  <a:pt x="11430" y="181990"/>
                </a:lnTo>
                <a:lnTo>
                  <a:pt x="4445" y="184150"/>
                </a:lnTo>
                <a:lnTo>
                  <a:pt x="0" y="191515"/>
                </a:lnTo>
                <a:lnTo>
                  <a:pt x="0" y="238506"/>
                </a:lnTo>
                <a:lnTo>
                  <a:pt x="7493" y="246887"/>
                </a:lnTo>
                <a:lnTo>
                  <a:pt x="224155" y="246887"/>
                </a:lnTo>
                <a:lnTo>
                  <a:pt x="231648" y="238506"/>
                </a:lnTo>
                <a:lnTo>
                  <a:pt x="231648" y="191515"/>
                </a:lnTo>
                <a:lnTo>
                  <a:pt x="226695" y="184150"/>
                </a:lnTo>
                <a:lnTo>
                  <a:pt x="219710" y="181990"/>
                </a:lnTo>
                <a:lnTo>
                  <a:pt x="149860" y="157352"/>
                </a:lnTo>
                <a:lnTo>
                  <a:pt x="160133" y="140136"/>
                </a:lnTo>
                <a:lnTo>
                  <a:pt x="167751" y="119729"/>
                </a:lnTo>
                <a:lnTo>
                  <a:pt x="172487" y="97559"/>
                </a:lnTo>
                <a:lnTo>
                  <a:pt x="174117" y="75056"/>
                </a:lnTo>
                <a:lnTo>
                  <a:pt x="169987" y="43934"/>
                </a:lnTo>
                <a:lnTo>
                  <a:pt x="158226" y="20288"/>
                </a:lnTo>
                <a:lnTo>
                  <a:pt x="139773" y="5262"/>
                </a:lnTo>
                <a:lnTo>
                  <a:pt x="115570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796539" y="2953512"/>
            <a:ext cx="231648" cy="2468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968751" y="2953512"/>
            <a:ext cx="402336" cy="24688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653539" y="3858767"/>
            <a:ext cx="1656714" cy="0"/>
          </a:xfrm>
          <a:custGeom>
            <a:rect l="l" t="t" r="r" b="b"/>
            <a:pathLst>
              <a:path w="1656714">
                <a:moveTo>
                  <a:pt x="1656207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594103" y="3477767"/>
            <a:ext cx="231775" cy="245745"/>
          </a:xfrm>
          <a:custGeom>
            <a:rect l="l" t="t" r="r" b="b"/>
            <a:pathLst>
              <a:path w="231775" h="245745">
                <a:moveTo>
                  <a:pt x="115570" y="0"/>
                </a:moveTo>
                <a:lnTo>
                  <a:pt x="91580" y="5236"/>
                </a:lnTo>
                <a:lnTo>
                  <a:pt x="73104" y="20177"/>
                </a:lnTo>
                <a:lnTo>
                  <a:pt x="61223" y="43666"/>
                </a:lnTo>
                <a:lnTo>
                  <a:pt x="57022" y="74548"/>
                </a:lnTo>
                <a:lnTo>
                  <a:pt x="58725" y="96936"/>
                </a:lnTo>
                <a:lnTo>
                  <a:pt x="63595" y="118967"/>
                </a:lnTo>
                <a:lnTo>
                  <a:pt x="71274" y="139235"/>
                </a:lnTo>
                <a:lnTo>
                  <a:pt x="81407" y="156336"/>
                </a:lnTo>
                <a:lnTo>
                  <a:pt x="11430" y="180847"/>
                </a:lnTo>
                <a:lnTo>
                  <a:pt x="4445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493" y="245363"/>
                </a:lnTo>
                <a:lnTo>
                  <a:pt x="224154" y="245363"/>
                </a:lnTo>
                <a:lnTo>
                  <a:pt x="231647" y="236981"/>
                </a:lnTo>
                <a:lnTo>
                  <a:pt x="231647" y="190245"/>
                </a:lnTo>
                <a:lnTo>
                  <a:pt x="226695" y="183006"/>
                </a:lnTo>
                <a:lnTo>
                  <a:pt x="219709" y="180847"/>
                </a:lnTo>
                <a:lnTo>
                  <a:pt x="149859" y="156336"/>
                </a:lnTo>
                <a:lnTo>
                  <a:pt x="160133" y="139235"/>
                </a:lnTo>
                <a:lnTo>
                  <a:pt x="167751" y="118967"/>
                </a:lnTo>
                <a:lnTo>
                  <a:pt x="172487" y="96936"/>
                </a:lnTo>
                <a:lnTo>
                  <a:pt x="174116" y="74548"/>
                </a:lnTo>
                <a:lnTo>
                  <a:pt x="169987" y="43666"/>
                </a:lnTo>
                <a:lnTo>
                  <a:pt x="158226" y="20177"/>
                </a:lnTo>
                <a:lnTo>
                  <a:pt x="139773" y="5236"/>
                </a:lnTo>
                <a:lnTo>
                  <a:pt x="115570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766316" y="3477767"/>
            <a:ext cx="231775" cy="245745"/>
          </a:xfrm>
          <a:custGeom>
            <a:rect l="l" t="t" r="r" b="b"/>
            <a:pathLst>
              <a:path w="231775" h="245745">
                <a:moveTo>
                  <a:pt x="115569" y="0"/>
                </a:moveTo>
                <a:lnTo>
                  <a:pt x="91580" y="5236"/>
                </a:lnTo>
                <a:lnTo>
                  <a:pt x="73104" y="20177"/>
                </a:lnTo>
                <a:lnTo>
                  <a:pt x="61223" y="43666"/>
                </a:lnTo>
                <a:lnTo>
                  <a:pt x="57022" y="74548"/>
                </a:lnTo>
                <a:lnTo>
                  <a:pt x="58725" y="96936"/>
                </a:lnTo>
                <a:lnTo>
                  <a:pt x="63595" y="118967"/>
                </a:lnTo>
                <a:lnTo>
                  <a:pt x="71274" y="139235"/>
                </a:lnTo>
                <a:lnTo>
                  <a:pt x="81406" y="156336"/>
                </a:lnTo>
                <a:lnTo>
                  <a:pt x="11429" y="180847"/>
                </a:lnTo>
                <a:lnTo>
                  <a:pt x="4444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492" y="245363"/>
                </a:lnTo>
                <a:lnTo>
                  <a:pt x="224154" y="245363"/>
                </a:lnTo>
                <a:lnTo>
                  <a:pt x="231647" y="236981"/>
                </a:lnTo>
                <a:lnTo>
                  <a:pt x="231647" y="190245"/>
                </a:lnTo>
                <a:lnTo>
                  <a:pt x="226694" y="183006"/>
                </a:lnTo>
                <a:lnTo>
                  <a:pt x="219709" y="180847"/>
                </a:lnTo>
                <a:lnTo>
                  <a:pt x="149859" y="156336"/>
                </a:lnTo>
                <a:lnTo>
                  <a:pt x="160133" y="139235"/>
                </a:lnTo>
                <a:lnTo>
                  <a:pt x="167751" y="118967"/>
                </a:lnTo>
                <a:lnTo>
                  <a:pt x="172487" y="96936"/>
                </a:lnTo>
                <a:lnTo>
                  <a:pt x="174116" y="74548"/>
                </a:lnTo>
                <a:lnTo>
                  <a:pt x="169987" y="43666"/>
                </a:lnTo>
                <a:lnTo>
                  <a:pt x="158226" y="20177"/>
                </a:lnTo>
                <a:lnTo>
                  <a:pt x="139773" y="5236"/>
                </a:lnTo>
                <a:lnTo>
                  <a:pt x="115569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937004" y="3477767"/>
            <a:ext cx="231775" cy="245745"/>
          </a:xfrm>
          <a:custGeom>
            <a:rect l="l" t="t" r="r" b="b"/>
            <a:pathLst>
              <a:path w="231775" h="245745">
                <a:moveTo>
                  <a:pt x="115569" y="0"/>
                </a:moveTo>
                <a:lnTo>
                  <a:pt x="91580" y="5236"/>
                </a:lnTo>
                <a:lnTo>
                  <a:pt x="73104" y="20177"/>
                </a:lnTo>
                <a:lnTo>
                  <a:pt x="61223" y="43666"/>
                </a:lnTo>
                <a:lnTo>
                  <a:pt x="57022" y="74548"/>
                </a:lnTo>
                <a:lnTo>
                  <a:pt x="58725" y="96936"/>
                </a:lnTo>
                <a:lnTo>
                  <a:pt x="63595" y="118967"/>
                </a:lnTo>
                <a:lnTo>
                  <a:pt x="71274" y="139235"/>
                </a:lnTo>
                <a:lnTo>
                  <a:pt x="81406" y="156336"/>
                </a:lnTo>
                <a:lnTo>
                  <a:pt x="11429" y="180847"/>
                </a:lnTo>
                <a:lnTo>
                  <a:pt x="4444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493" y="245363"/>
                </a:lnTo>
                <a:lnTo>
                  <a:pt x="224154" y="245363"/>
                </a:lnTo>
                <a:lnTo>
                  <a:pt x="231647" y="236981"/>
                </a:lnTo>
                <a:lnTo>
                  <a:pt x="231647" y="190245"/>
                </a:lnTo>
                <a:lnTo>
                  <a:pt x="226694" y="183006"/>
                </a:lnTo>
                <a:lnTo>
                  <a:pt x="219709" y="180847"/>
                </a:lnTo>
                <a:lnTo>
                  <a:pt x="149859" y="156336"/>
                </a:lnTo>
                <a:lnTo>
                  <a:pt x="160133" y="139235"/>
                </a:lnTo>
                <a:lnTo>
                  <a:pt x="167751" y="118967"/>
                </a:lnTo>
                <a:lnTo>
                  <a:pt x="172487" y="96936"/>
                </a:lnTo>
                <a:lnTo>
                  <a:pt x="174116" y="74548"/>
                </a:lnTo>
                <a:lnTo>
                  <a:pt x="169987" y="43666"/>
                </a:lnTo>
                <a:lnTo>
                  <a:pt x="158226" y="20177"/>
                </a:lnTo>
                <a:lnTo>
                  <a:pt x="139773" y="5236"/>
                </a:lnTo>
                <a:lnTo>
                  <a:pt x="115569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109216" y="3477767"/>
            <a:ext cx="231775" cy="245745"/>
          </a:xfrm>
          <a:custGeom>
            <a:rect l="l" t="t" r="r" b="b"/>
            <a:pathLst>
              <a:path w="231775" h="245745">
                <a:moveTo>
                  <a:pt x="115569" y="0"/>
                </a:moveTo>
                <a:lnTo>
                  <a:pt x="91580" y="5236"/>
                </a:lnTo>
                <a:lnTo>
                  <a:pt x="73104" y="20177"/>
                </a:lnTo>
                <a:lnTo>
                  <a:pt x="61223" y="43666"/>
                </a:lnTo>
                <a:lnTo>
                  <a:pt x="57022" y="74548"/>
                </a:lnTo>
                <a:lnTo>
                  <a:pt x="58725" y="96936"/>
                </a:lnTo>
                <a:lnTo>
                  <a:pt x="63595" y="118967"/>
                </a:lnTo>
                <a:lnTo>
                  <a:pt x="71274" y="139235"/>
                </a:lnTo>
                <a:lnTo>
                  <a:pt x="81406" y="156336"/>
                </a:lnTo>
                <a:lnTo>
                  <a:pt x="11429" y="180847"/>
                </a:lnTo>
                <a:lnTo>
                  <a:pt x="4444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492" y="245363"/>
                </a:lnTo>
                <a:lnTo>
                  <a:pt x="224154" y="245363"/>
                </a:lnTo>
                <a:lnTo>
                  <a:pt x="231647" y="236981"/>
                </a:lnTo>
                <a:lnTo>
                  <a:pt x="231647" y="190245"/>
                </a:lnTo>
                <a:lnTo>
                  <a:pt x="226694" y="183006"/>
                </a:lnTo>
                <a:lnTo>
                  <a:pt x="219709" y="180847"/>
                </a:lnTo>
                <a:lnTo>
                  <a:pt x="149859" y="156336"/>
                </a:lnTo>
                <a:lnTo>
                  <a:pt x="160133" y="139235"/>
                </a:lnTo>
                <a:lnTo>
                  <a:pt x="167751" y="118967"/>
                </a:lnTo>
                <a:lnTo>
                  <a:pt x="172487" y="96936"/>
                </a:lnTo>
                <a:lnTo>
                  <a:pt x="174116" y="74548"/>
                </a:lnTo>
                <a:lnTo>
                  <a:pt x="169987" y="43666"/>
                </a:lnTo>
                <a:lnTo>
                  <a:pt x="158226" y="20177"/>
                </a:lnTo>
                <a:lnTo>
                  <a:pt x="139773" y="5236"/>
                </a:lnTo>
                <a:lnTo>
                  <a:pt x="115569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2281427" y="3477767"/>
            <a:ext cx="231775" cy="245745"/>
          </a:xfrm>
          <a:custGeom>
            <a:rect l="l" t="t" r="r" b="b"/>
            <a:pathLst>
              <a:path w="231775" h="245745">
                <a:moveTo>
                  <a:pt x="115570" y="0"/>
                </a:moveTo>
                <a:lnTo>
                  <a:pt x="91580" y="5236"/>
                </a:lnTo>
                <a:lnTo>
                  <a:pt x="73104" y="20177"/>
                </a:lnTo>
                <a:lnTo>
                  <a:pt x="61223" y="43666"/>
                </a:lnTo>
                <a:lnTo>
                  <a:pt x="57023" y="74548"/>
                </a:lnTo>
                <a:lnTo>
                  <a:pt x="58725" y="96936"/>
                </a:lnTo>
                <a:lnTo>
                  <a:pt x="63595" y="118967"/>
                </a:lnTo>
                <a:lnTo>
                  <a:pt x="71274" y="139235"/>
                </a:lnTo>
                <a:lnTo>
                  <a:pt x="81407" y="156336"/>
                </a:lnTo>
                <a:lnTo>
                  <a:pt x="11430" y="180847"/>
                </a:lnTo>
                <a:lnTo>
                  <a:pt x="4445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493" y="245363"/>
                </a:lnTo>
                <a:lnTo>
                  <a:pt x="224155" y="245363"/>
                </a:lnTo>
                <a:lnTo>
                  <a:pt x="231648" y="236981"/>
                </a:lnTo>
                <a:lnTo>
                  <a:pt x="231648" y="190245"/>
                </a:lnTo>
                <a:lnTo>
                  <a:pt x="226695" y="183006"/>
                </a:lnTo>
                <a:lnTo>
                  <a:pt x="219710" y="180847"/>
                </a:lnTo>
                <a:lnTo>
                  <a:pt x="149860" y="156336"/>
                </a:lnTo>
                <a:lnTo>
                  <a:pt x="160133" y="139235"/>
                </a:lnTo>
                <a:lnTo>
                  <a:pt x="167751" y="118967"/>
                </a:lnTo>
                <a:lnTo>
                  <a:pt x="172487" y="96936"/>
                </a:lnTo>
                <a:lnTo>
                  <a:pt x="174117" y="74548"/>
                </a:lnTo>
                <a:lnTo>
                  <a:pt x="169987" y="43666"/>
                </a:lnTo>
                <a:lnTo>
                  <a:pt x="158226" y="20177"/>
                </a:lnTo>
                <a:lnTo>
                  <a:pt x="139773" y="5236"/>
                </a:lnTo>
                <a:lnTo>
                  <a:pt x="115570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453639" y="3477767"/>
            <a:ext cx="230504" cy="245745"/>
          </a:xfrm>
          <a:custGeom>
            <a:rect l="l" t="t" r="r" b="b"/>
            <a:pathLst>
              <a:path w="230503" h="245745">
                <a:moveTo>
                  <a:pt x="114808" y="0"/>
                </a:moveTo>
                <a:lnTo>
                  <a:pt x="90985" y="5236"/>
                </a:lnTo>
                <a:lnTo>
                  <a:pt x="72628" y="20177"/>
                </a:lnTo>
                <a:lnTo>
                  <a:pt x="60819" y="43666"/>
                </a:lnTo>
                <a:lnTo>
                  <a:pt x="56642" y="74548"/>
                </a:lnTo>
                <a:lnTo>
                  <a:pt x="58340" y="96936"/>
                </a:lnTo>
                <a:lnTo>
                  <a:pt x="63182" y="118967"/>
                </a:lnTo>
                <a:lnTo>
                  <a:pt x="70786" y="139235"/>
                </a:lnTo>
                <a:lnTo>
                  <a:pt x="80772" y="156336"/>
                </a:lnTo>
                <a:lnTo>
                  <a:pt x="11303" y="180847"/>
                </a:lnTo>
                <a:lnTo>
                  <a:pt x="4445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366" y="245363"/>
                </a:lnTo>
                <a:lnTo>
                  <a:pt x="222758" y="245363"/>
                </a:lnTo>
                <a:lnTo>
                  <a:pt x="230124" y="236981"/>
                </a:lnTo>
                <a:lnTo>
                  <a:pt x="230124" y="190245"/>
                </a:lnTo>
                <a:lnTo>
                  <a:pt x="225171" y="183006"/>
                </a:lnTo>
                <a:lnTo>
                  <a:pt x="218312" y="180847"/>
                </a:lnTo>
                <a:lnTo>
                  <a:pt x="148844" y="156336"/>
                </a:lnTo>
                <a:lnTo>
                  <a:pt x="159043" y="139235"/>
                </a:lnTo>
                <a:lnTo>
                  <a:pt x="166624" y="118967"/>
                </a:lnTo>
                <a:lnTo>
                  <a:pt x="171346" y="96936"/>
                </a:lnTo>
                <a:lnTo>
                  <a:pt x="172974" y="74548"/>
                </a:lnTo>
                <a:lnTo>
                  <a:pt x="168868" y="43666"/>
                </a:lnTo>
                <a:lnTo>
                  <a:pt x="157178" y="20177"/>
                </a:lnTo>
                <a:lnTo>
                  <a:pt x="138844" y="5236"/>
                </a:lnTo>
                <a:lnTo>
                  <a:pt x="114808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2624327" y="3477767"/>
            <a:ext cx="231775" cy="245745"/>
          </a:xfrm>
          <a:custGeom>
            <a:rect l="l" t="t" r="r" b="b"/>
            <a:pathLst>
              <a:path w="231775" h="245745">
                <a:moveTo>
                  <a:pt x="115570" y="0"/>
                </a:moveTo>
                <a:lnTo>
                  <a:pt x="91580" y="5236"/>
                </a:lnTo>
                <a:lnTo>
                  <a:pt x="73104" y="20177"/>
                </a:lnTo>
                <a:lnTo>
                  <a:pt x="61223" y="43666"/>
                </a:lnTo>
                <a:lnTo>
                  <a:pt x="57023" y="74548"/>
                </a:lnTo>
                <a:lnTo>
                  <a:pt x="58725" y="96936"/>
                </a:lnTo>
                <a:lnTo>
                  <a:pt x="63595" y="118967"/>
                </a:lnTo>
                <a:lnTo>
                  <a:pt x="71274" y="139235"/>
                </a:lnTo>
                <a:lnTo>
                  <a:pt x="81407" y="156336"/>
                </a:lnTo>
                <a:lnTo>
                  <a:pt x="11430" y="180847"/>
                </a:lnTo>
                <a:lnTo>
                  <a:pt x="4445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493" y="245363"/>
                </a:lnTo>
                <a:lnTo>
                  <a:pt x="224155" y="245363"/>
                </a:lnTo>
                <a:lnTo>
                  <a:pt x="231648" y="236981"/>
                </a:lnTo>
                <a:lnTo>
                  <a:pt x="231648" y="190245"/>
                </a:lnTo>
                <a:lnTo>
                  <a:pt x="226695" y="183006"/>
                </a:lnTo>
                <a:lnTo>
                  <a:pt x="219710" y="180847"/>
                </a:lnTo>
                <a:lnTo>
                  <a:pt x="149860" y="156336"/>
                </a:lnTo>
                <a:lnTo>
                  <a:pt x="160133" y="139235"/>
                </a:lnTo>
                <a:lnTo>
                  <a:pt x="167751" y="118967"/>
                </a:lnTo>
                <a:lnTo>
                  <a:pt x="172487" y="96936"/>
                </a:lnTo>
                <a:lnTo>
                  <a:pt x="174117" y="74548"/>
                </a:lnTo>
                <a:lnTo>
                  <a:pt x="169987" y="43666"/>
                </a:lnTo>
                <a:lnTo>
                  <a:pt x="158226" y="20177"/>
                </a:lnTo>
                <a:lnTo>
                  <a:pt x="139773" y="5236"/>
                </a:lnTo>
                <a:lnTo>
                  <a:pt x="115570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2796539" y="3477767"/>
            <a:ext cx="231775" cy="245745"/>
          </a:xfrm>
          <a:custGeom>
            <a:rect l="l" t="t" r="r" b="b"/>
            <a:pathLst>
              <a:path w="231775" h="245745">
                <a:moveTo>
                  <a:pt x="115570" y="0"/>
                </a:moveTo>
                <a:lnTo>
                  <a:pt x="91580" y="5236"/>
                </a:lnTo>
                <a:lnTo>
                  <a:pt x="73104" y="20177"/>
                </a:lnTo>
                <a:lnTo>
                  <a:pt x="61223" y="43666"/>
                </a:lnTo>
                <a:lnTo>
                  <a:pt x="57023" y="74548"/>
                </a:lnTo>
                <a:lnTo>
                  <a:pt x="58725" y="96936"/>
                </a:lnTo>
                <a:lnTo>
                  <a:pt x="63595" y="118967"/>
                </a:lnTo>
                <a:lnTo>
                  <a:pt x="71274" y="139235"/>
                </a:lnTo>
                <a:lnTo>
                  <a:pt x="81407" y="156336"/>
                </a:lnTo>
                <a:lnTo>
                  <a:pt x="11430" y="180847"/>
                </a:lnTo>
                <a:lnTo>
                  <a:pt x="4445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493" y="245363"/>
                </a:lnTo>
                <a:lnTo>
                  <a:pt x="224155" y="245363"/>
                </a:lnTo>
                <a:lnTo>
                  <a:pt x="231648" y="236981"/>
                </a:lnTo>
                <a:lnTo>
                  <a:pt x="231648" y="190245"/>
                </a:lnTo>
                <a:lnTo>
                  <a:pt x="226695" y="183006"/>
                </a:lnTo>
                <a:lnTo>
                  <a:pt x="219710" y="180847"/>
                </a:lnTo>
                <a:lnTo>
                  <a:pt x="149860" y="156336"/>
                </a:lnTo>
                <a:lnTo>
                  <a:pt x="160133" y="139235"/>
                </a:lnTo>
                <a:lnTo>
                  <a:pt x="167751" y="118967"/>
                </a:lnTo>
                <a:lnTo>
                  <a:pt x="172487" y="96936"/>
                </a:lnTo>
                <a:lnTo>
                  <a:pt x="174117" y="74548"/>
                </a:lnTo>
                <a:lnTo>
                  <a:pt x="169987" y="43666"/>
                </a:lnTo>
                <a:lnTo>
                  <a:pt x="158226" y="20177"/>
                </a:lnTo>
                <a:lnTo>
                  <a:pt x="139773" y="5236"/>
                </a:lnTo>
                <a:lnTo>
                  <a:pt x="115570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2968751" y="3477767"/>
            <a:ext cx="230504" cy="245745"/>
          </a:xfrm>
          <a:custGeom>
            <a:rect l="l" t="t" r="r" b="b"/>
            <a:pathLst>
              <a:path w="230503" h="245745">
                <a:moveTo>
                  <a:pt x="114808" y="0"/>
                </a:moveTo>
                <a:lnTo>
                  <a:pt x="90985" y="5236"/>
                </a:lnTo>
                <a:lnTo>
                  <a:pt x="72628" y="20177"/>
                </a:lnTo>
                <a:lnTo>
                  <a:pt x="60819" y="43666"/>
                </a:lnTo>
                <a:lnTo>
                  <a:pt x="56642" y="74548"/>
                </a:lnTo>
                <a:lnTo>
                  <a:pt x="58340" y="96936"/>
                </a:lnTo>
                <a:lnTo>
                  <a:pt x="63182" y="118967"/>
                </a:lnTo>
                <a:lnTo>
                  <a:pt x="70786" y="139235"/>
                </a:lnTo>
                <a:lnTo>
                  <a:pt x="80772" y="156336"/>
                </a:lnTo>
                <a:lnTo>
                  <a:pt x="11303" y="180847"/>
                </a:lnTo>
                <a:lnTo>
                  <a:pt x="4445" y="183006"/>
                </a:lnTo>
                <a:lnTo>
                  <a:pt x="0" y="190245"/>
                </a:lnTo>
                <a:lnTo>
                  <a:pt x="0" y="236981"/>
                </a:lnTo>
                <a:lnTo>
                  <a:pt x="7366" y="245363"/>
                </a:lnTo>
                <a:lnTo>
                  <a:pt x="222758" y="245363"/>
                </a:lnTo>
                <a:lnTo>
                  <a:pt x="230124" y="236981"/>
                </a:lnTo>
                <a:lnTo>
                  <a:pt x="230124" y="190245"/>
                </a:lnTo>
                <a:lnTo>
                  <a:pt x="225171" y="183006"/>
                </a:lnTo>
                <a:lnTo>
                  <a:pt x="218312" y="180847"/>
                </a:lnTo>
                <a:lnTo>
                  <a:pt x="148844" y="156336"/>
                </a:lnTo>
                <a:lnTo>
                  <a:pt x="159043" y="139235"/>
                </a:lnTo>
                <a:lnTo>
                  <a:pt x="166624" y="118967"/>
                </a:lnTo>
                <a:lnTo>
                  <a:pt x="171346" y="96936"/>
                </a:lnTo>
                <a:lnTo>
                  <a:pt x="172974" y="74548"/>
                </a:lnTo>
                <a:lnTo>
                  <a:pt x="168868" y="43666"/>
                </a:lnTo>
                <a:lnTo>
                  <a:pt x="157178" y="20177"/>
                </a:lnTo>
                <a:lnTo>
                  <a:pt x="138844" y="5236"/>
                </a:lnTo>
                <a:lnTo>
                  <a:pt x="114808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139439" y="3477767"/>
            <a:ext cx="231648" cy="24536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653539" y="4373880"/>
            <a:ext cx="1656714" cy="0"/>
          </a:xfrm>
          <a:custGeom>
            <a:rect l="l" t="t" r="r" b="b"/>
            <a:pathLst>
              <a:path w="1656714">
                <a:moveTo>
                  <a:pt x="1656207" y="0"/>
                </a:moveTo>
                <a:lnTo>
                  <a:pt x="0" y="0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594103" y="3992880"/>
            <a:ext cx="231775" cy="245745"/>
          </a:xfrm>
          <a:custGeom>
            <a:rect l="l" t="t" r="r" b="b"/>
            <a:pathLst>
              <a:path w="231775" h="245745">
                <a:moveTo>
                  <a:pt x="115570" y="0"/>
                </a:moveTo>
                <a:lnTo>
                  <a:pt x="91580" y="5233"/>
                </a:lnTo>
                <a:lnTo>
                  <a:pt x="73104" y="20167"/>
                </a:lnTo>
                <a:lnTo>
                  <a:pt x="61223" y="43655"/>
                </a:lnTo>
                <a:lnTo>
                  <a:pt x="57022" y="74548"/>
                </a:lnTo>
                <a:lnTo>
                  <a:pt x="58725" y="96952"/>
                </a:lnTo>
                <a:lnTo>
                  <a:pt x="63595" y="118991"/>
                </a:lnTo>
                <a:lnTo>
                  <a:pt x="71274" y="139255"/>
                </a:lnTo>
                <a:lnTo>
                  <a:pt x="81407" y="156336"/>
                </a:lnTo>
                <a:lnTo>
                  <a:pt x="11430" y="180822"/>
                </a:lnTo>
                <a:lnTo>
                  <a:pt x="4445" y="183045"/>
                </a:lnTo>
                <a:lnTo>
                  <a:pt x="0" y="190284"/>
                </a:lnTo>
                <a:lnTo>
                  <a:pt x="0" y="237020"/>
                </a:lnTo>
                <a:lnTo>
                  <a:pt x="7493" y="245363"/>
                </a:lnTo>
                <a:lnTo>
                  <a:pt x="224154" y="245363"/>
                </a:lnTo>
                <a:lnTo>
                  <a:pt x="231647" y="237020"/>
                </a:lnTo>
                <a:lnTo>
                  <a:pt x="231647" y="190284"/>
                </a:lnTo>
                <a:lnTo>
                  <a:pt x="226695" y="183045"/>
                </a:lnTo>
                <a:lnTo>
                  <a:pt x="219709" y="180822"/>
                </a:lnTo>
                <a:lnTo>
                  <a:pt x="149859" y="156336"/>
                </a:lnTo>
                <a:lnTo>
                  <a:pt x="160133" y="139255"/>
                </a:lnTo>
                <a:lnTo>
                  <a:pt x="167751" y="118991"/>
                </a:lnTo>
                <a:lnTo>
                  <a:pt x="172487" y="96952"/>
                </a:lnTo>
                <a:lnTo>
                  <a:pt x="174116" y="74548"/>
                </a:lnTo>
                <a:lnTo>
                  <a:pt x="169987" y="43655"/>
                </a:lnTo>
                <a:lnTo>
                  <a:pt x="158226" y="20167"/>
                </a:lnTo>
                <a:lnTo>
                  <a:pt x="139773" y="5233"/>
                </a:lnTo>
                <a:lnTo>
                  <a:pt x="115570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766316" y="3992880"/>
            <a:ext cx="231775" cy="245745"/>
          </a:xfrm>
          <a:custGeom>
            <a:rect l="l" t="t" r="r" b="b"/>
            <a:pathLst>
              <a:path w="231775" h="245745">
                <a:moveTo>
                  <a:pt x="115569" y="0"/>
                </a:moveTo>
                <a:lnTo>
                  <a:pt x="91580" y="5233"/>
                </a:lnTo>
                <a:lnTo>
                  <a:pt x="73104" y="20167"/>
                </a:lnTo>
                <a:lnTo>
                  <a:pt x="61223" y="43655"/>
                </a:lnTo>
                <a:lnTo>
                  <a:pt x="57022" y="74548"/>
                </a:lnTo>
                <a:lnTo>
                  <a:pt x="58725" y="96952"/>
                </a:lnTo>
                <a:lnTo>
                  <a:pt x="63595" y="118991"/>
                </a:lnTo>
                <a:lnTo>
                  <a:pt x="71274" y="139255"/>
                </a:lnTo>
                <a:lnTo>
                  <a:pt x="81406" y="156336"/>
                </a:lnTo>
                <a:lnTo>
                  <a:pt x="11429" y="180822"/>
                </a:lnTo>
                <a:lnTo>
                  <a:pt x="4444" y="183045"/>
                </a:lnTo>
                <a:lnTo>
                  <a:pt x="0" y="190284"/>
                </a:lnTo>
                <a:lnTo>
                  <a:pt x="0" y="237020"/>
                </a:lnTo>
                <a:lnTo>
                  <a:pt x="7492" y="245363"/>
                </a:lnTo>
                <a:lnTo>
                  <a:pt x="224154" y="245363"/>
                </a:lnTo>
                <a:lnTo>
                  <a:pt x="231647" y="237020"/>
                </a:lnTo>
                <a:lnTo>
                  <a:pt x="231647" y="190284"/>
                </a:lnTo>
                <a:lnTo>
                  <a:pt x="226694" y="183045"/>
                </a:lnTo>
                <a:lnTo>
                  <a:pt x="219709" y="180822"/>
                </a:lnTo>
                <a:lnTo>
                  <a:pt x="149859" y="156336"/>
                </a:lnTo>
                <a:lnTo>
                  <a:pt x="160133" y="139255"/>
                </a:lnTo>
                <a:lnTo>
                  <a:pt x="167751" y="118991"/>
                </a:lnTo>
                <a:lnTo>
                  <a:pt x="172487" y="96952"/>
                </a:lnTo>
                <a:lnTo>
                  <a:pt x="174116" y="74548"/>
                </a:lnTo>
                <a:lnTo>
                  <a:pt x="169987" y="43655"/>
                </a:lnTo>
                <a:lnTo>
                  <a:pt x="158226" y="20167"/>
                </a:lnTo>
                <a:lnTo>
                  <a:pt x="139773" y="5233"/>
                </a:lnTo>
                <a:lnTo>
                  <a:pt x="115569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937004" y="3992880"/>
            <a:ext cx="231775" cy="245745"/>
          </a:xfrm>
          <a:custGeom>
            <a:rect l="l" t="t" r="r" b="b"/>
            <a:pathLst>
              <a:path w="231775" h="245745">
                <a:moveTo>
                  <a:pt x="115569" y="0"/>
                </a:moveTo>
                <a:lnTo>
                  <a:pt x="91580" y="5233"/>
                </a:lnTo>
                <a:lnTo>
                  <a:pt x="73104" y="20167"/>
                </a:lnTo>
                <a:lnTo>
                  <a:pt x="61223" y="43655"/>
                </a:lnTo>
                <a:lnTo>
                  <a:pt x="57022" y="74548"/>
                </a:lnTo>
                <a:lnTo>
                  <a:pt x="58725" y="96952"/>
                </a:lnTo>
                <a:lnTo>
                  <a:pt x="63595" y="118991"/>
                </a:lnTo>
                <a:lnTo>
                  <a:pt x="71274" y="139255"/>
                </a:lnTo>
                <a:lnTo>
                  <a:pt x="81406" y="156336"/>
                </a:lnTo>
                <a:lnTo>
                  <a:pt x="11429" y="180822"/>
                </a:lnTo>
                <a:lnTo>
                  <a:pt x="4444" y="183045"/>
                </a:lnTo>
                <a:lnTo>
                  <a:pt x="0" y="190284"/>
                </a:lnTo>
                <a:lnTo>
                  <a:pt x="0" y="237020"/>
                </a:lnTo>
                <a:lnTo>
                  <a:pt x="7493" y="245363"/>
                </a:lnTo>
                <a:lnTo>
                  <a:pt x="224154" y="245363"/>
                </a:lnTo>
                <a:lnTo>
                  <a:pt x="231647" y="237020"/>
                </a:lnTo>
                <a:lnTo>
                  <a:pt x="231647" y="190284"/>
                </a:lnTo>
                <a:lnTo>
                  <a:pt x="226694" y="183045"/>
                </a:lnTo>
                <a:lnTo>
                  <a:pt x="219709" y="180822"/>
                </a:lnTo>
                <a:lnTo>
                  <a:pt x="149859" y="156336"/>
                </a:lnTo>
                <a:lnTo>
                  <a:pt x="160133" y="139255"/>
                </a:lnTo>
                <a:lnTo>
                  <a:pt x="167751" y="118991"/>
                </a:lnTo>
                <a:lnTo>
                  <a:pt x="172487" y="96952"/>
                </a:lnTo>
                <a:lnTo>
                  <a:pt x="174116" y="74548"/>
                </a:lnTo>
                <a:lnTo>
                  <a:pt x="169987" y="43655"/>
                </a:lnTo>
                <a:lnTo>
                  <a:pt x="158226" y="20167"/>
                </a:lnTo>
                <a:lnTo>
                  <a:pt x="139773" y="5233"/>
                </a:lnTo>
                <a:lnTo>
                  <a:pt x="115569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109216" y="3992880"/>
            <a:ext cx="231775" cy="245745"/>
          </a:xfrm>
          <a:custGeom>
            <a:rect l="l" t="t" r="r" b="b"/>
            <a:pathLst>
              <a:path w="231775" h="245745">
                <a:moveTo>
                  <a:pt x="115569" y="0"/>
                </a:moveTo>
                <a:lnTo>
                  <a:pt x="91580" y="5233"/>
                </a:lnTo>
                <a:lnTo>
                  <a:pt x="73104" y="20167"/>
                </a:lnTo>
                <a:lnTo>
                  <a:pt x="61223" y="43655"/>
                </a:lnTo>
                <a:lnTo>
                  <a:pt x="57022" y="74548"/>
                </a:lnTo>
                <a:lnTo>
                  <a:pt x="58725" y="96952"/>
                </a:lnTo>
                <a:lnTo>
                  <a:pt x="63595" y="118991"/>
                </a:lnTo>
                <a:lnTo>
                  <a:pt x="71274" y="139255"/>
                </a:lnTo>
                <a:lnTo>
                  <a:pt x="81406" y="156336"/>
                </a:lnTo>
                <a:lnTo>
                  <a:pt x="11429" y="180822"/>
                </a:lnTo>
                <a:lnTo>
                  <a:pt x="4444" y="183045"/>
                </a:lnTo>
                <a:lnTo>
                  <a:pt x="0" y="190284"/>
                </a:lnTo>
                <a:lnTo>
                  <a:pt x="0" y="237020"/>
                </a:lnTo>
                <a:lnTo>
                  <a:pt x="7492" y="245363"/>
                </a:lnTo>
                <a:lnTo>
                  <a:pt x="224154" y="245363"/>
                </a:lnTo>
                <a:lnTo>
                  <a:pt x="231647" y="237020"/>
                </a:lnTo>
                <a:lnTo>
                  <a:pt x="231647" y="190284"/>
                </a:lnTo>
                <a:lnTo>
                  <a:pt x="226694" y="183045"/>
                </a:lnTo>
                <a:lnTo>
                  <a:pt x="219709" y="180822"/>
                </a:lnTo>
                <a:lnTo>
                  <a:pt x="149859" y="156336"/>
                </a:lnTo>
                <a:lnTo>
                  <a:pt x="160133" y="139255"/>
                </a:lnTo>
                <a:lnTo>
                  <a:pt x="167751" y="118991"/>
                </a:lnTo>
                <a:lnTo>
                  <a:pt x="172487" y="96952"/>
                </a:lnTo>
                <a:lnTo>
                  <a:pt x="174116" y="74548"/>
                </a:lnTo>
                <a:lnTo>
                  <a:pt x="169987" y="43655"/>
                </a:lnTo>
                <a:lnTo>
                  <a:pt x="158226" y="20167"/>
                </a:lnTo>
                <a:lnTo>
                  <a:pt x="139773" y="5233"/>
                </a:lnTo>
                <a:lnTo>
                  <a:pt x="115569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281427" y="3992880"/>
            <a:ext cx="231775" cy="245745"/>
          </a:xfrm>
          <a:custGeom>
            <a:rect l="l" t="t" r="r" b="b"/>
            <a:pathLst>
              <a:path w="231775" h="245745">
                <a:moveTo>
                  <a:pt x="115570" y="0"/>
                </a:moveTo>
                <a:lnTo>
                  <a:pt x="91580" y="5233"/>
                </a:lnTo>
                <a:lnTo>
                  <a:pt x="73104" y="20167"/>
                </a:lnTo>
                <a:lnTo>
                  <a:pt x="61223" y="43655"/>
                </a:lnTo>
                <a:lnTo>
                  <a:pt x="57023" y="74548"/>
                </a:lnTo>
                <a:lnTo>
                  <a:pt x="58725" y="96952"/>
                </a:lnTo>
                <a:lnTo>
                  <a:pt x="63595" y="118991"/>
                </a:lnTo>
                <a:lnTo>
                  <a:pt x="71274" y="139255"/>
                </a:lnTo>
                <a:lnTo>
                  <a:pt x="81407" y="156336"/>
                </a:lnTo>
                <a:lnTo>
                  <a:pt x="11430" y="180822"/>
                </a:lnTo>
                <a:lnTo>
                  <a:pt x="4445" y="183045"/>
                </a:lnTo>
                <a:lnTo>
                  <a:pt x="0" y="190284"/>
                </a:lnTo>
                <a:lnTo>
                  <a:pt x="0" y="237020"/>
                </a:lnTo>
                <a:lnTo>
                  <a:pt x="7493" y="245363"/>
                </a:lnTo>
                <a:lnTo>
                  <a:pt x="224155" y="245363"/>
                </a:lnTo>
                <a:lnTo>
                  <a:pt x="231648" y="237020"/>
                </a:lnTo>
                <a:lnTo>
                  <a:pt x="231648" y="190284"/>
                </a:lnTo>
                <a:lnTo>
                  <a:pt x="226695" y="183045"/>
                </a:lnTo>
                <a:lnTo>
                  <a:pt x="219710" y="180822"/>
                </a:lnTo>
                <a:lnTo>
                  <a:pt x="149860" y="156336"/>
                </a:lnTo>
                <a:lnTo>
                  <a:pt x="160133" y="139255"/>
                </a:lnTo>
                <a:lnTo>
                  <a:pt x="167751" y="118991"/>
                </a:lnTo>
                <a:lnTo>
                  <a:pt x="172487" y="96952"/>
                </a:lnTo>
                <a:lnTo>
                  <a:pt x="174117" y="74548"/>
                </a:lnTo>
                <a:lnTo>
                  <a:pt x="169987" y="43655"/>
                </a:lnTo>
                <a:lnTo>
                  <a:pt x="158226" y="20167"/>
                </a:lnTo>
                <a:lnTo>
                  <a:pt x="139773" y="5233"/>
                </a:lnTo>
                <a:lnTo>
                  <a:pt x="115570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453639" y="3992880"/>
            <a:ext cx="230504" cy="245745"/>
          </a:xfrm>
          <a:custGeom>
            <a:rect l="l" t="t" r="r" b="b"/>
            <a:pathLst>
              <a:path w="230503" h="245745">
                <a:moveTo>
                  <a:pt x="114808" y="0"/>
                </a:moveTo>
                <a:lnTo>
                  <a:pt x="90985" y="5233"/>
                </a:lnTo>
                <a:lnTo>
                  <a:pt x="72628" y="20167"/>
                </a:lnTo>
                <a:lnTo>
                  <a:pt x="60819" y="43655"/>
                </a:lnTo>
                <a:lnTo>
                  <a:pt x="56642" y="74548"/>
                </a:lnTo>
                <a:lnTo>
                  <a:pt x="58340" y="96952"/>
                </a:lnTo>
                <a:lnTo>
                  <a:pt x="63182" y="118991"/>
                </a:lnTo>
                <a:lnTo>
                  <a:pt x="70786" y="139255"/>
                </a:lnTo>
                <a:lnTo>
                  <a:pt x="80772" y="156336"/>
                </a:lnTo>
                <a:lnTo>
                  <a:pt x="11303" y="180822"/>
                </a:lnTo>
                <a:lnTo>
                  <a:pt x="4445" y="183045"/>
                </a:lnTo>
                <a:lnTo>
                  <a:pt x="0" y="190284"/>
                </a:lnTo>
                <a:lnTo>
                  <a:pt x="0" y="237020"/>
                </a:lnTo>
                <a:lnTo>
                  <a:pt x="7366" y="245363"/>
                </a:lnTo>
                <a:lnTo>
                  <a:pt x="222758" y="245363"/>
                </a:lnTo>
                <a:lnTo>
                  <a:pt x="230124" y="237020"/>
                </a:lnTo>
                <a:lnTo>
                  <a:pt x="230124" y="190284"/>
                </a:lnTo>
                <a:lnTo>
                  <a:pt x="225171" y="183045"/>
                </a:lnTo>
                <a:lnTo>
                  <a:pt x="218312" y="180822"/>
                </a:lnTo>
                <a:lnTo>
                  <a:pt x="148844" y="156336"/>
                </a:lnTo>
                <a:lnTo>
                  <a:pt x="159043" y="139255"/>
                </a:lnTo>
                <a:lnTo>
                  <a:pt x="166624" y="118991"/>
                </a:lnTo>
                <a:lnTo>
                  <a:pt x="171346" y="96952"/>
                </a:lnTo>
                <a:lnTo>
                  <a:pt x="172974" y="74548"/>
                </a:lnTo>
                <a:lnTo>
                  <a:pt x="168868" y="43655"/>
                </a:lnTo>
                <a:lnTo>
                  <a:pt x="157178" y="20167"/>
                </a:lnTo>
                <a:lnTo>
                  <a:pt x="138844" y="5233"/>
                </a:lnTo>
                <a:lnTo>
                  <a:pt x="114808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624327" y="3992880"/>
            <a:ext cx="231775" cy="245745"/>
          </a:xfrm>
          <a:custGeom>
            <a:rect l="l" t="t" r="r" b="b"/>
            <a:pathLst>
              <a:path w="231775" h="245745">
                <a:moveTo>
                  <a:pt x="115570" y="0"/>
                </a:moveTo>
                <a:lnTo>
                  <a:pt x="91580" y="5233"/>
                </a:lnTo>
                <a:lnTo>
                  <a:pt x="73104" y="20167"/>
                </a:lnTo>
                <a:lnTo>
                  <a:pt x="61223" y="43655"/>
                </a:lnTo>
                <a:lnTo>
                  <a:pt x="57023" y="74548"/>
                </a:lnTo>
                <a:lnTo>
                  <a:pt x="58725" y="96952"/>
                </a:lnTo>
                <a:lnTo>
                  <a:pt x="63595" y="118991"/>
                </a:lnTo>
                <a:lnTo>
                  <a:pt x="71274" y="139255"/>
                </a:lnTo>
                <a:lnTo>
                  <a:pt x="81407" y="156336"/>
                </a:lnTo>
                <a:lnTo>
                  <a:pt x="11430" y="180822"/>
                </a:lnTo>
                <a:lnTo>
                  <a:pt x="4445" y="183045"/>
                </a:lnTo>
                <a:lnTo>
                  <a:pt x="0" y="190284"/>
                </a:lnTo>
                <a:lnTo>
                  <a:pt x="0" y="237020"/>
                </a:lnTo>
                <a:lnTo>
                  <a:pt x="7493" y="245363"/>
                </a:lnTo>
                <a:lnTo>
                  <a:pt x="224155" y="245363"/>
                </a:lnTo>
                <a:lnTo>
                  <a:pt x="231648" y="237020"/>
                </a:lnTo>
                <a:lnTo>
                  <a:pt x="231648" y="190284"/>
                </a:lnTo>
                <a:lnTo>
                  <a:pt x="226695" y="183045"/>
                </a:lnTo>
                <a:lnTo>
                  <a:pt x="219710" y="180822"/>
                </a:lnTo>
                <a:lnTo>
                  <a:pt x="149860" y="156336"/>
                </a:lnTo>
                <a:lnTo>
                  <a:pt x="160133" y="139255"/>
                </a:lnTo>
                <a:lnTo>
                  <a:pt x="167751" y="118991"/>
                </a:lnTo>
                <a:lnTo>
                  <a:pt x="172487" y="96952"/>
                </a:lnTo>
                <a:lnTo>
                  <a:pt x="174117" y="74548"/>
                </a:lnTo>
                <a:lnTo>
                  <a:pt x="169987" y="43655"/>
                </a:lnTo>
                <a:lnTo>
                  <a:pt x="158226" y="20167"/>
                </a:lnTo>
                <a:lnTo>
                  <a:pt x="139773" y="5233"/>
                </a:lnTo>
                <a:lnTo>
                  <a:pt x="115570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2796539" y="3992880"/>
            <a:ext cx="231775" cy="245745"/>
          </a:xfrm>
          <a:custGeom>
            <a:rect l="l" t="t" r="r" b="b"/>
            <a:pathLst>
              <a:path w="231775" h="245745">
                <a:moveTo>
                  <a:pt x="115570" y="0"/>
                </a:moveTo>
                <a:lnTo>
                  <a:pt x="91580" y="5233"/>
                </a:lnTo>
                <a:lnTo>
                  <a:pt x="73104" y="20167"/>
                </a:lnTo>
                <a:lnTo>
                  <a:pt x="61223" y="43655"/>
                </a:lnTo>
                <a:lnTo>
                  <a:pt x="57023" y="74548"/>
                </a:lnTo>
                <a:lnTo>
                  <a:pt x="58725" y="96952"/>
                </a:lnTo>
                <a:lnTo>
                  <a:pt x="63595" y="118991"/>
                </a:lnTo>
                <a:lnTo>
                  <a:pt x="71274" y="139255"/>
                </a:lnTo>
                <a:lnTo>
                  <a:pt x="81407" y="156336"/>
                </a:lnTo>
                <a:lnTo>
                  <a:pt x="11430" y="180822"/>
                </a:lnTo>
                <a:lnTo>
                  <a:pt x="4445" y="183045"/>
                </a:lnTo>
                <a:lnTo>
                  <a:pt x="0" y="190284"/>
                </a:lnTo>
                <a:lnTo>
                  <a:pt x="0" y="237020"/>
                </a:lnTo>
                <a:lnTo>
                  <a:pt x="7493" y="245363"/>
                </a:lnTo>
                <a:lnTo>
                  <a:pt x="224155" y="245363"/>
                </a:lnTo>
                <a:lnTo>
                  <a:pt x="231648" y="237020"/>
                </a:lnTo>
                <a:lnTo>
                  <a:pt x="231648" y="190284"/>
                </a:lnTo>
                <a:lnTo>
                  <a:pt x="226695" y="183045"/>
                </a:lnTo>
                <a:lnTo>
                  <a:pt x="219710" y="180822"/>
                </a:lnTo>
                <a:lnTo>
                  <a:pt x="149860" y="156336"/>
                </a:lnTo>
                <a:lnTo>
                  <a:pt x="160133" y="139255"/>
                </a:lnTo>
                <a:lnTo>
                  <a:pt x="167751" y="118991"/>
                </a:lnTo>
                <a:lnTo>
                  <a:pt x="172487" y="96952"/>
                </a:lnTo>
                <a:lnTo>
                  <a:pt x="174117" y="74548"/>
                </a:lnTo>
                <a:lnTo>
                  <a:pt x="169987" y="43655"/>
                </a:lnTo>
                <a:lnTo>
                  <a:pt x="158226" y="20167"/>
                </a:lnTo>
                <a:lnTo>
                  <a:pt x="139773" y="5233"/>
                </a:lnTo>
                <a:lnTo>
                  <a:pt x="115570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2968751" y="3992880"/>
            <a:ext cx="230124" cy="2453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139439" y="3992880"/>
            <a:ext cx="231648" cy="24536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1136396" y="2983230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>
                <a:latin typeface="Microsoft JhengHei"/>
                <a:cs typeface="Microsoft JhengHei"/>
              </a:rPr>
              <a:t>东南亚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1251610" y="3493389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>
                <a:latin typeface="Microsoft JhengHei"/>
                <a:cs typeface="Microsoft JhengHei"/>
              </a:rPr>
              <a:t>北美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242161" y="403687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>
                <a:latin typeface="Microsoft JhengHei"/>
                <a:cs typeface="Microsoft JhengHei"/>
              </a:rPr>
              <a:t>欧洲</a:t>
            </a:r>
            <a:endParaRPr sz="900">
              <a:latin typeface="Microsoft JhengHei"/>
              <a:cs typeface="Microsoft JhengHei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456813" y="2898470"/>
            <a:ext cx="728980" cy="8496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-400">
                <a:solidFill>
                  <a:srgbClr val="7934FC"/>
                </a:solidFill>
                <a:latin typeface="Verdana"/>
                <a:cs typeface="Verdana"/>
              </a:rPr>
              <a:t>75.6%</a:t>
            </a:r>
            <a:endParaRPr sz="2000">
              <a:latin typeface="Verdana"/>
              <a:cs typeface="Verdana"/>
            </a:endParaRPr>
          </a:p>
          <a:p>
            <a:pPr marL="25400">
              <a:lnSpc>
                <a:spcPct val="100000"/>
              </a:lnSpc>
              <a:spcBef>
                <a:spcPts val="2165"/>
              </a:spcBef>
            </a:pPr>
            <a:r>
              <a:rPr sz="1600" b="1" spc="-415">
                <a:solidFill>
                  <a:srgbClr val="AE85FD"/>
                </a:solidFill>
                <a:latin typeface="Verdana"/>
                <a:cs typeface="Verdana"/>
              </a:rPr>
              <a:t>92%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404742" y="4024376"/>
            <a:ext cx="52641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445">
                <a:solidFill>
                  <a:srgbClr val="AE85FD"/>
                </a:solidFill>
                <a:latin typeface="Verdana"/>
                <a:cs typeface="Verdana"/>
              </a:rPr>
              <a:t>&gt;85%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1565528" y="2235200"/>
            <a:ext cx="1915795" cy="37465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347980" marR="5080" indent="-335915">
              <a:lnSpc>
                <a:spcPts val="1310"/>
              </a:lnSpc>
              <a:spcBef>
                <a:spcPts val="250"/>
              </a:spcBef>
            </a:pPr>
            <a:r>
              <a:rPr sz="1200" b="1" spc="-210">
                <a:latin typeface="Verdana"/>
                <a:cs typeface="Verdana"/>
              </a:rPr>
              <a:t>2023</a:t>
            </a:r>
            <a:r>
              <a:rPr sz="1200" b="1" spc="-20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年东南亚互联网渗透率 与北美、欧洲对比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4753355" y="3270504"/>
            <a:ext cx="215265" cy="960119"/>
          </a:xfrm>
          <a:custGeom>
            <a:rect l="l" t="t" r="r" b="b"/>
            <a:pathLst>
              <a:path w="215264" h="960119">
                <a:moveTo>
                  <a:pt x="0" y="960119"/>
                </a:moveTo>
                <a:lnTo>
                  <a:pt x="214884" y="960119"/>
                </a:lnTo>
                <a:lnTo>
                  <a:pt x="214884" y="0"/>
                </a:lnTo>
                <a:lnTo>
                  <a:pt x="0" y="0"/>
                </a:lnTo>
                <a:lnTo>
                  <a:pt x="0" y="960119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5396484" y="3400044"/>
            <a:ext cx="213360" cy="830580"/>
          </a:xfrm>
          <a:custGeom>
            <a:rect l="l" t="t" r="r" b="b"/>
            <a:pathLst>
              <a:path w="213360" h="830578">
                <a:moveTo>
                  <a:pt x="0" y="830579"/>
                </a:moveTo>
                <a:lnTo>
                  <a:pt x="213360" y="830579"/>
                </a:lnTo>
                <a:lnTo>
                  <a:pt x="213360" y="0"/>
                </a:lnTo>
                <a:lnTo>
                  <a:pt x="0" y="0"/>
                </a:lnTo>
                <a:lnTo>
                  <a:pt x="0" y="830579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6038088" y="3447288"/>
            <a:ext cx="215265" cy="783590"/>
          </a:xfrm>
          <a:custGeom>
            <a:rect l="l" t="t" r="r" b="b"/>
            <a:pathLst>
              <a:path w="215264" h="783589">
                <a:moveTo>
                  <a:pt x="0" y="783335"/>
                </a:moveTo>
                <a:lnTo>
                  <a:pt x="214884" y="783335"/>
                </a:lnTo>
                <a:lnTo>
                  <a:pt x="214884" y="0"/>
                </a:lnTo>
                <a:lnTo>
                  <a:pt x="0" y="0"/>
                </a:lnTo>
                <a:lnTo>
                  <a:pt x="0" y="783335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6681216" y="3633216"/>
            <a:ext cx="213360" cy="597535"/>
          </a:xfrm>
          <a:custGeom>
            <a:rect l="l" t="t" r="r" b="b"/>
            <a:pathLst>
              <a:path w="213359" h="597535">
                <a:moveTo>
                  <a:pt x="213359" y="0"/>
                </a:moveTo>
                <a:lnTo>
                  <a:pt x="0" y="0"/>
                </a:lnTo>
                <a:lnTo>
                  <a:pt x="0" y="597407"/>
                </a:lnTo>
                <a:lnTo>
                  <a:pt x="213359" y="597407"/>
                </a:lnTo>
                <a:lnTo>
                  <a:pt x="213359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7324343" y="3610355"/>
            <a:ext cx="213360" cy="620395"/>
          </a:xfrm>
          <a:custGeom>
            <a:rect l="l" t="t" r="r" b="b"/>
            <a:pathLst>
              <a:path w="213359" h="620395">
                <a:moveTo>
                  <a:pt x="213359" y="0"/>
                </a:moveTo>
                <a:lnTo>
                  <a:pt x="0" y="0"/>
                </a:lnTo>
                <a:lnTo>
                  <a:pt x="0" y="620267"/>
                </a:lnTo>
                <a:lnTo>
                  <a:pt x="213359" y="620267"/>
                </a:lnTo>
                <a:lnTo>
                  <a:pt x="213359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7965947" y="3552444"/>
            <a:ext cx="215265" cy="678180"/>
          </a:xfrm>
          <a:custGeom>
            <a:rect l="l" t="t" r="r" b="b"/>
            <a:pathLst>
              <a:path w="215265" h="678179">
                <a:moveTo>
                  <a:pt x="214883" y="0"/>
                </a:moveTo>
                <a:lnTo>
                  <a:pt x="0" y="0"/>
                </a:lnTo>
                <a:lnTo>
                  <a:pt x="0" y="678179"/>
                </a:lnTo>
                <a:lnTo>
                  <a:pt x="214883" y="678179"/>
                </a:lnTo>
                <a:lnTo>
                  <a:pt x="214883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4968240" y="3153156"/>
            <a:ext cx="213360" cy="1077595"/>
          </a:xfrm>
          <a:custGeom>
            <a:rect l="l" t="t" r="r" b="b"/>
            <a:pathLst>
              <a:path w="213360" h="1077595">
                <a:moveTo>
                  <a:pt x="213360" y="0"/>
                </a:moveTo>
                <a:lnTo>
                  <a:pt x="0" y="0"/>
                </a:lnTo>
                <a:lnTo>
                  <a:pt x="0" y="1077467"/>
                </a:lnTo>
                <a:lnTo>
                  <a:pt x="213360" y="1077467"/>
                </a:lnTo>
                <a:lnTo>
                  <a:pt x="213360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6252971" y="3317748"/>
            <a:ext cx="213360" cy="913130"/>
          </a:xfrm>
          <a:custGeom>
            <a:rect l="l" t="t" r="r" b="b"/>
            <a:pathLst>
              <a:path w="213360" h="913128">
                <a:moveTo>
                  <a:pt x="213360" y="0"/>
                </a:moveTo>
                <a:lnTo>
                  <a:pt x="0" y="0"/>
                </a:lnTo>
                <a:lnTo>
                  <a:pt x="0" y="912876"/>
                </a:lnTo>
                <a:lnTo>
                  <a:pt x="213360" y="912876"/>
                </a:lnTo>
                <a:lnTo>
                  <a:pt x="213360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6894576" y="3364992"/>
            <a:ext cx="215265" cy="866140"/>
          </a:xfrm>
          <a:custGeom>
            <a:rect l="l" t="t" r="r" b="b"/>
            <a:pathLst>
              <a:path w="215265" h="866139">
                <a:moveTo>
                  <a:pt x="214883" y="0"/>
                </a:moveTo>
                <a:lnTo>
                  <a:pt x="0" y="0"/>
                </a:lnTo>
                <a:lnTo>
                  <a:pt x="0" y="865631"/>
                </a:lnTo>
                <a:lnTo>
                  <a:pt x="214883" y="865631"/>
                </a:lnTo>
                <a:lnTo>
                  <a:pt x="214883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8180831" y="3435096"/>
            <a:ext cx="213360" cy="795655"/>
          </a:xfrm>
          <a:custGeom>
            <a:rect l="l" t="t" r="r" b="b"/>
            <a:pathLst>
              <a:path w="213359" h="795654">
                <a:moveTo>
                  <a:pt x="213360" y="0"/>
                </a:moveTo>
                <a:lnTo>
                  <a:pt x="0" y="0"/>
                </a:lnTo>
                <a:lnTo>
                  <a:pt x="0" y="795528"/>
                </a:lnTo>
                <a:lnTo>
                  <a:pt x="213360" y="795528"/>
                </a:lnTo>
                <a:lnTo>
                  <a:pt x="213360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4646676" y="4230624"/>
            <a:ext cx="3854450" cy="0"/>
          </a:xfrm>
          <a:custGeom>
            <a:rect l="l" t="t" r="r" b="b"/>
            <a:pathLst>
              <a:path w="3854450">
                <a:moveTo>
                  <a:pt x="0" y="0"/>
                </a:moveTo>
                <a:lnTo>
                  <a:pt x="3854196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4713478" y="3028315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4FDF3B"/>
                </a:solidFill>
                <a:latin typeface="Verdana"/>
                <a:cs typeface="Verdana"/>
              </a:rPr>
              <a:t>82%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5356097" y="3156966"/>
            <a:ext cx="46863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4FDF3B"/>
                </a:solidFill>
                <a:latin typeface="Verdana"/>
                <a:cs typeface="Verdana"/>
              </a:rPr>
              <a:t>71%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998590" y="3203829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4FDF3B"/>
                </a:solidFill>
                <a:latin typeface="Verdana"/>
                <a:cs typeface="Verdana"/>
              </a:rPr>
              <a:t>67%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6641083" y="3391280"/>
            <a:ext cx="46863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4FDF3B"/>
                </a:solidFill>
                <a:latin typeface="Verdana"/>
                <a:cs typeface="Verdana"/>
              </a:rPr>
              <a:t>51%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7537704" y="3385185"/>
            <a:ext cx="215265" cy="839469"/>
          </a:xfrm>
          <a:prstGeom prst="rect">
            <a:avLst/>
          </a:prstGeom>
          <a:solidFill>
            <a:srgbClr val="AC83FC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85"/>
              </a:lnSpc>
            </a:pPr>
            <a:r>
              <a:rPr sz="1100" b="1" spc="-465">
                <a:solidFill>
                  <a:srgbClr val="4FDF3B"/>
                </a:solidFill>
                <a:latin typeface="Verdana"/>
                <a:cs typeface="Verdana"/>
              </a:rPr>
              <a:t>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7283577" y="3367786"/>
            <a:ext cx="1778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4FDF3B"/>
                </a:solidFill>
                <a:latin typeface="Verdana"/>
                <a:cs typeface="Verdana"/>
              </a:rPr>
              <a:t>53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7926069" y="3309366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4FDF3B"/>
                </a:solidFill>
                <a:latin typeface="Verdana"/>
                <a:cs typeface="Verdana"/>
              </a:rPr>
              <a:t>58%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4927853" y="2910967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7934FC"/>
                </a:solidFill>
                <a:latin typeface="Verdana"/>
                <a:cs typeface="Verdana"/>
              </a:rPr>
              <a:t>92%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5570346" y="2934462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7934FC"/>
                </a:solidFill>
                <a:latin typeface="Verdana"/>
                <a:cs typeface="Verdana"/>
              </a:rPr>
              <a:t>90%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212840" y="3074924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7934FC"/>
                </a:solidFill>
                <a:latin typeface="Verdana"/>
                <a:cs typeface="Verdana"/>
              </a:rPr>
              <a:t>78%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855332" y="3121914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7934FC"/>
                </a:solidFill>
                <a:latin typeface="Verdana"/>
                <a:cs typeface="Verdana"/>
              </a:rPr>
              <a:t>74%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7497826" y="3133166"/>
            <a:ext cx="29718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280">
                <a:solidFill>
                  <a:srgbClr val="7934FC"/>
                </a:solidFill>
                <a:latin typeface="Verdana"/>
                <a:cs typeface="Verdana"/>
              </a:rPr>
              <a:t>73%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8140445" y="3192272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7934FC"/>
                </a:solidFill>
                <a:latin typeface="Verdana"/>
                <a:cs typeface="Verdana"/>
              </a:rPr>
              <a:t>68%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4784597" y="4295648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5370703" y="4295648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6127496" y="4295648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6769989" y="4295648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7412481" y="4295648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7997190" y="4295648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83" name="object 83"/>
          <p:cNvSpPr/>
          <p:nvPr/>
        </p:nvSpPr>
        <p:spPr>
          <a:xfrm>
            <a:off x="6216396" y="2702052"/>
            <a:ext cx="67310" cy="66040"/>
          </a:xfrm>
          <a:custGeom>
            <a:rect l="l" t="t" r="r" b="b"/>
            <a:pathLst>
              <a:path w="67310" h="66039">
                <a:moveTo>
                  <a:pt x="0" y="65531"/>
                </a:moveTo>
                <a:lnTo>
                  <a:pt x="67055" y="65531"/>
                </a:lnTo>
                <a:lnTo>
                  <a:pt x="67055" y="0"/>
                </a:lnTo>
                <a:lnTo>
                  <a:pt x="0" y="0"/>
                </a:lnTo>
                <a:lnTo>
                  <a:pt x="0" y="65531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 txBox="1"/>
          <p:nvPr/>
        </p:nvSpPr>
        <p:spPr>
          <a:xfrm>
            <a:off x="6299708" y="2646934"/>
            <a:ext cx="2647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5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900" spc="-11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900" spc="-100">
                <a:solidFill>
                  <a:srgbClr val="585858"/>
                </a:solidFill>
                <a:latin typeface="Verdana"/>
                <a:cs typeface="Verdana"/>
              </a:rPr>
              <a:t>1</a:t>
            </a:r>
            <a:r>
              <a:rPr sz="900" spc="-105">
                <a:solidFill>
                  <a:srgbClr val="585858"/>
                </a:solidFill>
                <a:latin typeface="Verdana"/>
                <a:cs typeface="Verdana"/>
              </a:rPr>
              <a:t>7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85" name="object 85"/>
          <p:cNvSpPr/>
          <p:nvPr/>
        </p:nvSpPr>
        <p:spPr>
          <a:xfrm>
            <a:off x="6883907" y="2702052"/>
            <a:ext cx="67310" cy="66040"/>
          </a:xfrm>
          <a:custGeom>
            <a:rect l="l" t="t" r="r" b="b"/>
            <a:pathLst>
              <a:path w="67309" h="66039">
                <a:moveTo>
                  <a:pt x="0" y="65531"/>
                </a:moveTo>
                <a:lnTo>
                  <a:pt x="67055" y="65531"/>
                </a:lnTo>
                <a:lnTo>
                  <a:pt x="67055" y="0"/>
                </a:lnTo>
                <a:lnTo>
                  <a:pt x="0" y="0"/>
                </a:lnTo>
                <a:lnTo>
                  <a:pt x="0" y="65531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 txBox="1"/>
          <p:nvPr/>
        </p:nvSpPr>
        <p:spPr>
          <a:xfrm>
            <a:off x="6967473" y="2646934"/>
            <a:ext cx="26479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5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900" spc="-110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900" spc="-10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900" spc="-105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5559297" y="2222119"/>
            <a:ext cx="2311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东南亚主要国家互联网渗透率变化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857503" y="907541"/>
            <a:ext cx="5332730" cy="748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东南亚的互联网渗透率为</a:t>
            </a:r>
            <a:r>
              <a:rPr sz="1100" spc="-34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75.6%</a:t>
            </a:r>
            <a:r>
              <a:rPr sz="1100" spc="-12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远低于北美、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欧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洲等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熟市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率。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65500"/>
              </a:lnSpc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各国的互联网渗透率均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显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著提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，截</a:t>
            </a:r>
            <a:r>
              <a:rPr sz="1100" spc="190">
                <a:solidFill>
                  <a:srgbClr val="252525"/>
                </a:solidFill>
                <a:latin typeface="宋体"/>
                <a:cs typeface="宋体"/>
              </a:rPr>
              <a:t>至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2022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年，新加坡、马来西亚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已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达到</a:t>
            </a:r>
            <a:r>
              <a:rPr sz="1100" spc="-30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0">
                <a:solidFill>
                  <a:srgbClr val="252525"/>
                </a:solidFill>
                <a:latin typeface="Verdana"/>
                <a:cs typeface="Verdana"/>
              </a:rPr>
              <a:t>90%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以上。 印尼、越南、菲律宾</a:t>
            </a:r>
            <a:r>
              <a:rPr sz="1100" spc="-20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7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左右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有更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大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的挖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空间。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89" name="object 89"/>
          <p:cNvSpPr/>
          <p:nvPr/>
        </p:nvSpPr>
        <p:spPr>
          <a:xfrm>
            <a:off x="1824227" y="3407664"/>
            <a:ext cx="1109472" cy="408431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 txBox="1"/>
          <p:nvPr/>
        </p:nvSpPr>
        <p:spPr>
          <a:xfrm>
            <a:off x="7032752" y="4929937"/>
            <a:ext cx="189865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40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40">
                <a:solidFill>
                  <a:srgbClr val="7E7E7E"/>
                </a:solidFill>
                <a:latin typeface="Verdana"/>
                <a:cs typeface="Verdana"/>
              </a:rPr>
              <a:t>Data</a:t>
            </a:r>
            <a:r>
              <a:rPr sz="600" spc="-95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 spc="-30">
                <a:solidFill>
                  <a:srgbClr val="7E7E7E"/>
                </a:solidFill>
                <a:latin typeface="Verdana"/>
                <a:cs typeface="Verdana"/>
              </a:rPr>
              <a:t>Reportal</a:t>
            </a:r>
            <a:r>
              <a:rPr sz="600" spc="-95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600" spc="-19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  <p:sp>
        <p:nvSpPr>
          <p:cNvPr id="91" name="object 91"/>
          <p:cNvSpPr/>
          <p:nvPr/>
        </p:nvSpPr>
        <p:spPr>
          <a:xfrm>
            <a:off x="6176771" y="3407664"/>
            <a:ext cx="1110996" cy="408431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7950"/>
          </a:xfrm>
          <a:custGeom>
            <a:rect l="l" t="t" r="r" b="b"/>
            <a:pathLst>
              <a:path w="439420" h="5187950">
                <a:moveTo>
                  <a:pt x="0" y="5187696"/>
                </a:moveTo>
                <a:lnTo>
                  <a:pt x="438912" y="5187696"/>
                </a:lnTo>
                <a:lnTo>
                  <a:pt x="438912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35863" y="0"/>
            <a:ext cx="8784336" cy="518769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35863" y="0"/>
            <a:ext cx="8784590" cy="5187950"/>
          </a:xfrm>
          <a:custGeom>
            <a:rect l="l" t="t" r="r" b="b"/>
            <a:pathLst>
              <a:path w="8784590" h="5187950">
                <a:moveTo>
                  <a:pt x="8784335" y="0"/>
                </a:moveTo>
                <a:lnTo>
                  <a:pt x="0" y="0"/>
                </a:lnTo>
                <a:lnTo>
                  <a:pt x="0" y="5187694"/>
                </a:lnTo>
                <a:lnTo>
                  <a:pt x="8784335" y="5187694"/>
                </a:lnTo>
                <a:lnTo>
                  <a:pt x="8784335" y="0"/>
                </a:lnTo>
                <a:close/>
              </a:path>
            </a:pathLst>
          </a:custGeom>
          <a:solidFill>
            <a:srgbClr val="000000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78254" y="2070049"/>
            <a:ext cx="76962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919">
                <a:solidFill>
                  <a:srgbClr val="CCCCCC"/>
                </a:solidFill>
                <a:latin typeface="Verdana"/>
                <a:cs typeface="Verdana"/>
              </a:rPr>
              <a:t>01</a:t>
            </a:r>
            <a:endParaRPr sz="5400">
              <a:latin typeface="Verdana"/>
              <a:cs typeface="Verdana"/>
            </a:endParaRPr>
          </a:p>
        </p:txBody>
      </p:sp>
      <p:sp>
        <p:nvSpPr>
          <p:cNvPr id="6" name="object 6"/>
          <p:cNvSpPr/>
          <p:nvPr/>
        </p:nvSpPr>
        <p:spPr>
          <a:xfrm flipH="1">
            <a:off x="2891027" y="2214372"/>
            <a:ext cx="0" cy="877569"/>
          </a:xfrm>
          <a:custGeom>
            <a:rect l="l" t="t" r="r" b="b"/>
            <a:pathLst>
              <a:path h="877569">
                <a:moveTo>
                  <a:pt x="0" y="0"/>
                </a:moveTo>
                <a:lnTo>
                  <a:pt x="0" y="877188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225545" y="2251659"/>
            <a:ext cx="4030979" cy="10058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spc="300">
                <a:solidFill>
                  <a:srgbClr val="FFFFFF"/>
                </a:solidFill>
                <a:latin typeface="微软雅黑"/>
                <a:cs typeface="微软雅黑"/>
              </a:rPr>
              <a:t>东南亚手游市场总览</a:t>
            </a:r>
            <a:endParaRPr sz="3200">
              <a:latin typeface="微软雅黑"/>
              <a:cs typeface="微软雅黑"/>
            </a:endParaRPr>
          </a:p>
          <a:p>
            <a:pPr marL="23495">
              <a:lnSpc>
                <a:spcPct val="100000"/>
              </a:lnSpc>
              <a:spcBef>
                <a:spcPts val="2430"/>
              </a:spcBef>
            </a:pPr>
            <a:r>
              <a:rPr sz="1200" spc="590">
                <a:solidFill>
                  <a:srgbClr val="925BFC"/>
                </a:solidFill>
                <a:latin typeface="Wingdings"/>
                <a:cs typeface="Wingdings"/>
              </a:rPr>
              <a:t>◼</a:t>
            </a:r>
            <a:r>
              <a:rPr sz="1200" spc="155">
                <a:solidFill>
                  <a:srgbClr val="925BFC"/>
                </a:solidFill>
                <a:latin typeface="Times New Roman"/>
                <a:cs typeface="Times New Roman"/>
              </a:rPr>
              <a:t> </a:t>
            </a: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用户量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、收入的国家分布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36722" y="3378200"/>
            <a:ext cx="2418715" cy="867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下载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量</a:t>
            </a:r>
            <a:r>
              <a:rPr sz="1200" spc="140">
                <a:solidFill>
                  <a:srgbClr val="F1F1F1"/>
                </a:solidFill>
                <a:latin typeface="宋体"/>
                <a:cs typeface="宋体"/>
              </a:rPr>
              <a:t>&amp;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内购收入的类型分布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115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5">
                <a:solidFill>
                  <a:srgbClr val="F1F1F1"/>
                </a:solidFill>
                <a:latin typeface="宋体"/>
                <a:cs typeface="宋体"/>
              </a:rPr>
              <a:t>发行商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的</a:t>
            </a:r>
            <a:r>
              <a:rPr sz="1200" spc="-5">
                <a:solidFill>
                  <a:srgbClr val="F1F1F1"/>
                </a:solidFill>
                <a:latin typeface="宋体"/>
                <a:cs typeface="宋体"/>
              </a:rPr>
              <a:t>国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家</a:t>
            </a:r>
            <a:r>
              <a:rPr sz="1200" spc="-5">
                <a:solidFill>
                  <a:srgbClr val="F1F1F1"/>
                </a:solidFill>
                <a:latin typeface="宋体"/>
                <a:cs typeface="宋体"/>
              </a:rPr>
              <a:t>分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布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1155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手游下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载量</a:t>
            </a:r>
            <a:r>
              <a:rPr sz="1200" spc="130">
                <a:solidFill>
                  <a:srgbClr val="F1F1F1"/>
                </a:solidFill>
                <a:latin typeface="宋体"/>
                <a:cs typeface="宋体"/>
              </a:rPr>
              <a:t>&amp;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内购收</a:t>
            </a:r>
            <a:r>
              <a:rPr sz="1200" spc="-5">
                <a:solidFill>
                  <a:srgbClr val="F1F1F1"/>
                </a:solidFill>
                <a:latin typeface="宋体"/>
                <a:cs typeface="宋体"/>
              </a:rPr>
              <a:t>入</a:t>
            </a:r>
            <a:r>
              <a:rPr sz="1200" spc="5">
                <a:solidFill>
                  <a:srgbClr val="F1F1F1"/>
                </a:solidFill>
                <a:latin typeface="宋体"/>
                <a:cs typeface="宋体"/>
              </a:rPr>
              <a:t>Top</a:t>
            </a:r>
            <a:r>
              <a:rPr sz="1200" spc="-330">
                <a:solidFill>
                  <a:srgbClr val="F1F1F1"/>
                </a:solidFill>
                <a:latin typeface="宋体"/>
                <a:cs typeface="宋体"/>
              </a:rPr>
              <a:t> </a:t>
            </a:r>
            <a:r>
              <a:rPr sz="1200" spc="-70">
                <a:solidFill>
                  <a:srgbClr val="F1F1F1"/>
                </a:solidFill>
                <a:latin typeface="宋体"/>
                <a:cs typeface="宋体"/>
              </a:rPr>
              <a:t>10</a:t>
            </a:r>
            <a:r>
              <a:rPr sz="1200" spc="-315">
                <a:solidFill>
                  <a:srgbClr val="F1F1F1"/>
                </a:solidFill>
                <a:latin typeface="宋体"/>
                <a:cs typeface="宋体"/>
              </a:rPr>
              <a:t> </a:t>
            </a: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榜</a:t>
            </a:r>
            <a:r>
              <a:rPr sz="1200" spc="-805">
                <a:solidFill>
                  <a:srgbClr val="F1F1F1"/>
                </a:solidFill>
                <a:latin typeface="宋体"/>
                <a:cs typeface="宋体"/>
              </a:rPr>
              <a:t>单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172711" y="2516124"/>
            <a:ext cx="231775" cy="410209"/>
          </a:xfrm>
          <a:custGeom>
            <a:rect l="l" t="t" r="r" b="b"/>
            <a:pathLst>
              <a:path w="231775" h="410209">
                <a:moveTo>
                  <a:pt x="0" y="409956"/>
                </a:moveTo>
                <a:lnTo>
                  <a:pt x="231648" y="409956"/>
                </a:lnTo>
                <a:lnTo>
                  <a:pt x="231648" y="0"/>
                </a:lnTo>
                <a:lnTo>
                  <a:pt x="0" y="0"/>
                </a:lnTo>
                <a:lnTo>
                  <a:pt x="0" y="409956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866132" y="2720340"/>
            <a:ext cx="231775" cy="205740"/>
          </a:xfrm>
          <a:custGeom>
            <a:rect l="l" t="t" r="r" b="b"/>
            <a:pathLst>
              <a:path w="231775" h="205739">
                <a:moveTo>
                  <a:pt x="0" y="205739"/>
                </a:moveTo>
                <a:lnTo>
                  <a:pt x="231648" y="205739"/>
                </a:lnTo>
                <a:lnTo>
                  <a:pt x="231648" y="0"/>
                </a:lnTo>
                <a:lnTo>
                  <a:pt x="0" y="0"/>
                </a:lnTo>
                <a:lnTo>
                  <a:pt x="0" y="205739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561076" y="2900172"/>
            <a:ext cx="230504" cy="0"/>
          </a:xfrm>
          <a:custGeom>
            <a:rect l="l" t="t" r="r" b="b"/>
            <a:pathLst>
              <a:path w="230502">
                <a:moveTo>
                  <a:pt x="0" y="0"/>
                </a:moveTo>
                <a:lnTo>
                  <a:pt x="230124" y="0"/>
                </a:lnTo>
              </a:path>
            </a:pathLst>
          </a:custGeom>
          <a:ln w="51816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254496" y="2903220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45719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947916" y="2907792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36575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641335" y="2921508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9143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404359" y="2401824"/>
            <a:ext cx="231775" cy="524510"/>
          </a:xfrm>
          <a:custGeom>
            <a:rect l="l" t="t" r="r" b="b"/>
            <a:pathLst>
              <a:path w="231775" h="524510">
                <a:moveTo>
                  <a:pt x="231648" y="0"/>
                </a:moveTo>
                <a:lnTo>
                  <a:pt x="0" y="0"/>
                </a:lnTo>
                <a:lnTo>
                  <a:pt x="0" y="524256"/>
                </a:lnTo>
                <a:lnTo>
                  <a:pt x="231648" y="524256"/>
                </a:lnTo>
                <a:lnTo>
                  <a:pt x="231648" y="0"/>
                </a:lnTo>
                <a:close/>
              </a:path>
            </a:pathLst>
          </a:custGeom>
          <a:solidFill>
            <a:srgbClr val="E3D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097779" y="2673096"/>
            <a:ext cx="231775" cy="253365"/>
          </a:xfrm>
          <a:custGeom>
            <a:rect l="l" t="t" r="r" b="b"/>
            <a:pathLst>
              <a:path w="231775" h="253364">
                <a:moveTo>
                  <a:pt x="231648" y="0"/>
                </a:moveTo>
                <a:lnTo>
                  <a:pt x="0" y="0"/>
                </a:lnTo>
                <a:lnTo>
                  <a:pt x="0" y="252983"/>
                </a:lnTo>
                <a:lnTo>
                  <a:pt x="231648" y="252983"/>
                </a:lnTo>
                <a:lnTo>
                  <a:pt x="231648" y="0"/>
                </a:lnTo>
                <a:close/>
              </a:path>
            </a:pathLst>
          </a:custGeom>
          <a:solidFill>
            <a:srgbClr val="E3D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791200" y="2893314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65531">
            <a:solidFill>
              <a:srgbClr val="E3D5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486144" y="2897886"/>
            <a:ext cx="230504" cy="0"/>
          </a:xfrm>
          <a:custGeom>
            <a:rect l="l" t="t" r="r" b="b"/>
            <a:pathLst>
              <a:path w="230502">
                <a:moveTo>
                  <a:pt x="0" y="0"/>
                </a:moveTo>
                <a:lnTo>
                  <a:pt x="230124" y="0"/>
                </a:lnTo>
              </a:path>
            </a:pathLst>
          </a:custGeom>
          <a:ln w="56387">
            <a:solidFill>
              <a:srgbClr val="E3D5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179564" y="2903220"/>
            <a:ext cx="230504" cy="0"/>
          </a:xfrm>
          <a:custGeom>
            <a:rect l="l" t="t" r="r" b="b"/>
            <a:pathLst>
              <a:path w="230502">
                <a:moveTo>
                  <a:pt x="0" y="0"/>
                </a:moveTo>
                <a:lnTo>
                  <a:pt x="230124" y="0"/>
                </a:lnTo>
              </a:path>
            </a:pathLst>
          </a:custGeom>
          <a:ln w="45719">
            <a:solidFill>
              <a:srgbClr val="E3D5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872983" y="2920746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10667">
            <a:solidFill>
              <a:srgbClr val="E3D5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056888" y="2926080"/>
            <a:ext cx="4162425" cy="0"/>
          </a:xfrm>
          <a:custGeom>
            <a:rect l="l" t="t" r="r" b="b"/>
            <a:pathLst>
              <a:path w="4162425">
                <a:moveTo>
                  <a:pt x="0" y="0"/>
                </a:moveTo>
                <a:lnTo>
                  <a:pt x="4162043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4003294" y="2315083"/>
            <a:ext cx="3695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40">
                <a:solidFill>
                  <a:srgbClr val="7934FC"/>
                </a:solidFill>
                <a:latin typeface="Verdana"/>
                <a:cs typeface="Verdana"/>
              </a:rPr>
              <a:t>6,</a:t>
            </a:r>
            <a:r>
              <a:rPr sz="1100" b="1" spc="-185">
                <a:solidFill>
                  <a:srgbClr val="7934FC"/>
                </a:solidFill>
                <a:latin typeface="Verdana"/>
                <a:cs typeface="Verdana"/>
              </a:rPr>
              <a:t>014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709921" y="2498293"/>
            <a:ext cx="3702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65">
                <a:solidFill>
                  <a:srgbClr val="7934FC"/>
                </a:solidFill>
                <a:latin typeface="Verdana"/>
                <a:cs typeface="Verdana"/>
              </a:rPr>
              <a:t>3,010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631938" y="2706370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7934FC"/>
                </a:solidFill>
                <a:latin typeface="Verdana"/>
                <a:cs typeface="Verdana"/>
              </a:rPr>
              <a:t>119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030215" y="2430018"/>
            <a:ext cx="3695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40">
                <a:solidFill>
                  <a:srgbClr val="AE85FD"/>
                </a:solidFill>
                <a:latin typeface="Verdana"/>
                <a:cs typeface="Verdana"/>
              </a:rPr>
              <a:t>3,</a:t>
            </a:r>
            <a:r>
              <a:rPr sz="1100" b="1" spc="-185">
                <a:solidFill>
                  <a:srgbClr val="AE85FD"/>
                </a:solidFill>
                <a:latin typeface="Verdana"/>
                <a:cs typeface="Verdana"/>
              </a:rPr>
              <a:t>705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900036" y="2636977"/>
            <a:ext cx="54864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5"/>
              </a:spcBef>
            </a:pPr>
            <a:r>
              <a:rPr sz="1650" b="1" spc="-277" baseline="-15151">
                <a:solidFill>
                  <a:srgbClr val="7934FC"/>
                </a:solidFill>
                <a:latin typeface="Verdana"/>
                <a:cs typeface="Verdana"/>
              </a:rPr>
              <a:t>537</a:t>
            </a:r>
            <a:r>
              <a:rPr sz="1650" b="1" spc="-427" baseline="-15151">
                <a:solidFill>
                  <a:srgbClr val="7934FC"/>
                </a:solidFill>
                <a:latin typeface="Verdana"/>
                <a:cs typeface="Verdana"/>
              </a:rPr>
              <a:t> </a:t>
            </a:r>
            <a:r>
              <a:rPr sz="1100" b="1" spc="-185">
                <a:solidFill>
                  <a:srgbClr val="AE85FD"/>
                </a:solidFill>
                <a:latin typeface="Verdana"/>
                <a:cs typeface="Verdana"/>
              </a:rPr>
              <a:t>665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863331" y="2672842"/>
            <a:ext cx="2540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85">
                <a:solidFill>
                  <a:srgbClr val="AE85FD"/>
                </a:solidFill>
                <a:latin typeface="Verdana"/>
                <a:cs typeface="Verdana"/>
              </a:rPr>
              <a:t>144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277359" y="2989580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914646" y="2989580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474461" y="2625928"/>
            <a:ext cx="1306195" cy="5264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3500">
              <a:lnSpc>
                <a:spcPct val="100000"/>
              </a:lnSpc>
              <a:spcBef>
                <a:spcPts val="105"/>
              </a:spcBef>
              <a:tabLst>
                <a:tab pos="782320"/>
              </a:tabLst>
            </a:pPr>
            <a:r>
              <a:rPr sz="1650" b="1" spc="-277" baseline="-10101">
                <a:solidFill>
                  <a:srgbClr val="7934FC"/>
                </a:solidFill>
                <a:latin typeface="Verdana"/>
                <a:cs typeface="Verdana"/>
              </a:rPr>
              <a:t>756</a:t>
            </a:r>
            <a:r>
              <a:rPr sz="1650" b="1" spc="-240" baseline="-10101">
                <a:solidFill>
                  <a:srgbClr val="7934FC"/>
                </a:solidFill>
                <a:latin typeface="Verdana"/>
                <a:cs typeface="Verdana"/>
              </a:rPr>
              <a:t> </a:t>
            </a:r>
            <a:r>
              <a:rPr sz="1650" b="1" spc="-277" baseline="2525">
                <a:solidFill>
                  <a:srgbClr val="AE85FD"/>
                </a:solidFill>
                <a:latin typeface="Verdana"/>
                <a:cs typeface="Verdana"/>
              </a:rPr>
              <a:t>954	</a:t>
            </a:r>
            <a:r>
              <a:rPr sz="1650" b="1" spc="-277" baseline="-17676">
                <a:solidFill>
                  <a:srgbClr val="7934FC"/>
                </a:solidFill>
                <a:latin typeface="Verdana"/>
                <a:cs typeface="Verdana"/>
              </a:rPr>
              <a:t>658</a:t>
            </a:r>
            <a:r>
              <a:rPr sz="1100" b="1" spc="-185">
                <a:solidFill>
                  <a:srgbClr val="AE85FD"/>
                </a:solidFill>
                <a:latin typeface="Verdana"/>
                <a:cs typeface="Verdana"/>
              </a:rPr>
              <a:t>827</a:t>
            </a:r>
            <a:endParaRPr sz="1100">
              <a:latin typeface="Verdana"/>
              <a:cs typeface="Verdana"/>
            </a:endParaRPr>
          </a:p>
          <a:p>
            <a:pPr marL="88265">
              <a:lnSpc>
                <a:spcPct val="100000"/>
              </a:lnSpc>
              <a:spcBef>
                <a:spcPts val="1535"/>
              </a:spcBef>
              <a:tabLst>
                <a:tab pos="896619"/>
              </a:tabLst>
            </a:pPr>
            <a:r>
              <a:rPr sz="900">
                <a:latin typeface="宋体"/>
                <a:cs typeface="宋体"/>
              </a:rPr>
              <a:t>马来西亚	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052564" y="2989580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89850" y="2989580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5762244" y="2267712"/>
            <a:ext cx="73660" cy="73660"/>
          </a:xfrm>
          <a:custGeom>
            <a:rect l="l" t="t" r="r" b="b"/>
            <a:pathLst>
              <a:path w="73660" h="73660">
                <a:moveTo>
                  <a:pt x="0" y="73151"/>
                </a:moveTo>
                <a:lnTo>
                  <a:pt x="73151" y="73151"/>
                </a:lnTo>
                <a:lnTo>
                  <a:pt x="73151" y="0"/>
                </a:lnTo>
                <a:lnTo>
                  <a:pt x="0" y="0"/>
                </a:lnTo>
                <a:lnTo>
                  <a:pt x="0" y="73151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6466332" y="2267712"/>
            <a:ext cx="73660" cy="73660"/>
          </a:xfrm>
          <a:custGeom>
            <a:rect l="l" t="t" r="r" b="b"/>
            <a:pathLst>
              <a:path w="73659" h="73660">
                <a:moveTo>
                  <a:pt x="0" y="73151"/>
                </a:moveTo>
                <a:lnTo>
                  <a:pt x="73152" y="73151"/>
                </a:lnTo>
                <a:lnTo>
                  <a:pt x="73152" y="0"/>
                </a:lnTo>
                <a:lnTo>
                  <a:pt x="0" y="0"/>
                </a:lnTo>
                <a:lnTo>
                  <a:pt x="0" y="73151"/>
                </a:lnTo>
                <a:close/>
              </a:path>
            </a:pathLst>
          </a:custGeom>
          <a:solidFill>
            <a:srgbClr val="E3D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5855589" y="2208657"/>
            <a:ext cx="10572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716915"/>
              </a:tabLst>
            </a:pPr>
            <a:r>
              <a:rPr sz="1000" spc="-114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000" spc="-125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000" spc="-114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000" spc="-120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000">
                <a:solidFill>
                  <a:srgbClr val="585858"/>
                </a:solidFill>
                <a:latin typeface="Verdana"/>
                <a:cs typeface="Verdana"/>
              </a:rPr>
              <a:t>	</a:t>
            </a:r>
            <a:r>
              <a:rPr sz="1000" spc="-114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000" spc="-125">
                <a:solidFill>
                  <a:srgbClr val="585858"/>
                </a:solidFill>
                <a:latin typeface="Verdana"/>
                <a:cs typeface="Verdana"/>
              </a:rPr>
              <a:t>0</a:t>
            </a:r>
            <a:r>
              <a:rPr sz="1000" spc="-114">
                <a:solidFill>
                  <a:srgbClr val="585858"/>
                </a:solidFill>
                <a:latin typeface="Verdana"/>
                <a:cs typeface="Verdana"/>
              </a:rPr>
              <a:t>2</a:t>
            </a:r>
            <a:r>
              <a:rPr sz="1000" spc="-125">
                <a:solidFill>
                  <a:srgbClr val="585858"/>
                </a:solidFill>
                <a:latin typeface="Verdana"/>
                <a:cs typeface="Verdana"/>
              </a:rPr>
              <a:t>7</a:t>
            </a:r>
            <a:r>
              <a:rPr sz="1000" spc="-150">
                <a:solidFill>
                  <a:srgbClr val="585858"/>
                </a:solidFill>
                <a:latin typeface="Verdana"/>
                <a:cs typeface="Verdana"/>
              </a:rPr>
              <a:t>*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4107179" y="4375404"/>
            <a:ext cx="231775" cy="142240"/>
          </a:xfrm>
          <a:custGeom>
            <a:rect l="l" t="t" r="r" b="b"/>
            <a:pathLst>
              <a:path w="231775" h="142239">
                <a:moveTo>
                  <a:pt x="0" y="141731"/>
                </a:moveTo>
                <a:lnTo>
                  <a:pt x="231648" y="141731"/>
                </a:lnTo>
                <a:lnTo>
                  <a:pt x="231648" y="0"/>
                </a:lnTo>
                <a:lnTo>
                  <a:pt x="0" y="0"/>
                </a:lnTo>
                <a:lnTo>
                  <a:pt x="0" y="141731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802123" y="4261104"/>
            <a:ext cx="230504" cy="256540"/>
          </a:xfrm>
          <a:custGeom>
            <a:rect l="l" t="t" r="r" b="b"/>
            <a:pathLst>
              <a:path w="230502" h="256539">
                <a:moveTo>
                  <a:pt x="0" y="256031"/>
                </a:moveTo>
                <a:lnTo>
                  <a:pt x="230124" y="256031"/>
                </a:lnTo>
                <a:lnTo>
                  <a:pt x="230124" y="0"/>
                </a:lnTo>
                <a:lnTo>
                  <a:pt x="0" y="0"/>
                </a:lnTo>
                <a:lnTo>
                  <a:pt x="0" y="256031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495544" y="4488942"/>
            <a:ext cx="230504" cy="0"/>
          </a:xfrm>
          <a:custGeom>
            <a:rect l="l" t="t" r="r" b="b"/>
            <a:pathLst>
              <a:path w="230502">
                <a:moveTo>
                  <a:pt x="0" y="0"/>
                </a:moveTo>
                <a:lnTo>
                  <a:pt x="230124" y="0"/>
                </a:lnTo>
              </a:path>
            </a:pathLst>
          </a:custGeom>
          <a:ln w="56387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6188964" y="4425696"/>
            <a:ext cx="231775" cy="91440"/>
          </a:xfrm>
          <a:custGeom>
            <a:rect l="l" t="t" r="r" b="b"/>
            <a:pathLst>
              <a:path w="231775" h="91439">
                <a:moveTo>
                  <a:pt x="231648" y="0"/>
                </a:moveTo>
                <a:lnTo>
                  <a:pt x="0" y="0"/>
                </a:lnTo>
                <a:lnTo>
                  <a:pt x="0" y="91440"/>
                </a:lnTo>
                <a:lnTo>
                  <a:pt x="231648" y="91440"/>
                </a:lnTo>
                <a:lnTo>
                  <a:pt x="231648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6882383" y="4244340"/>
            <a:ext cx="231775" cy="273050"/>
          </a:xfrm>
          <a:custGeom>
            <a:rect l="l" t="t" r="r" b="b"/>
            <a:pathLst>
              <a:path w="231775" h="273050">
                <a:moveTo>
                  <a:pt x="231648" y="0"/>
                </a:moveTo>
                <a:lnTo>
                  <a:pt x="0" y="0"/>
                </a:lnTo>
                <a:lnTo>
                  <a:pt x="0" y="272795"/>
                </a:lnTo>
                <a:lnTo>
                  <a:pt x="231648" y="272795"/>
                </a:lnTo>
                <a:lnTo>
                  <a:pt x="231648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7575804" y="4510278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13716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338828" y="4314444"/>
            <a:ext cx="231775" cy="203200"/>
          </a:xfrm>
          <a:custGeom>
            <a:rect l="l" t="t" r="r" b="b"/>
            <a:pathLst>
              <a:path w="231775" h="203200">
                <a:moveTo>
                  <a:pt x="231648" y="0"/>
                </a:moveTo>
                <a:lnTo>
                  <a:pt x="0" y="0"/>
                </a:lnTo>
                <a:lnTo>
                  <a:pt x="0" y="202691"/>
                </a:lnTo>
                <a:lnTo>
                  <a:pt x="231648" y="202691"/>
                </a:lnTo>
                <a:lnTo>
                  <a:pt x="231648" y="0"/>
                </a:lnTo>
                <a:close/>
              </a:path>
            </a:pathLst>
          </a:custGeom>
          <a:solidFill>
            <a:srgbClr val="D5F8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032247" y="4136136"/>
            <a:ext cx="231775" cy="381000"/>
          </a:xfrm>
          <a:custGeom>
            <a:rect l="l" t="t" r="r" b="b"/>
            <a:pathLst>
              <a:path w="231775" h="381000">
                <a:moveTo>
                  <a:pt x="231648" y="0"/>
                </a:moveTo>
                <a:lnTo>
                  <a:pt x="0" y="0"/>
                </a:lnTo>
                <a:lnTo>
                  <a:pt x="0" y="381000"/>
                </a:lnTo>
                <a:lnTo>
                  <a:pt x="231648" y="381000"/>
                </a:lnTo>
                <a:lnTo>
                  <a:pt x="231648" y="0"/>
                </a:lnTo>
                <a:close/>
              </a:path>
            </a:pathLst>
          </a:custGeom>
          <a:solidFill>
            <a:srgbClr val="D5F8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725667" y="4430267"/>
            <a:ext cx="231775" cy="86995"/>
          </a:xfrm>
          <a:custGeom>
            <a:rect l="l" t="t" r="r" b="b"/>
            <a:pathLst>
              <a:path w="231775" h="86995">
                <a:moveTo>
                  <a:pt x="231648" y="0"/>
                </a:moveTo>
                <a:lnTo>
                  <a:pt x="0" y="0"/>
                </a:lnTo>
                <a:lnTo>
                  <a:pt x="0" y="86867"/>
                </a:lnTo>
                <a:lnTo>
                  <a:pt x="231648" y="86867"/>
                </a:lnTo>
                <a:lnTo>
                  <a:pt x="231648" y="0"/>
                </a:lnTo>
                <a:close/>
              </a:path>
            </a:pathLst>
          </a:custGeom>
          <a:solidFill>
            <a:srgbClr val="D5F8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420611" y="4383024"/>
            <a:ext cx="230504" cy="134620"/>
          </a:xfrm>
          <a:custGeom>
            <a:rect l="l" t="t" r="r" b="b"/>
            <a:pathLst>
              <a:path w="230502" h="134620">
                <a:moveTo>
                  <a:pt x="230123" y="0"/>
                </a:moveTo>
                <a:lnTo>
                  <a:pt x="0" y="0"/>
                </a:lnTo>
                <a:lnTo>
                  <a:pt x="0" y="134112"/>
                </a:lnTo>
                <a:lnTo>
                  <a:pt x="230123" y="134112"/>
                </a:lnTo>
                <a:lnTo>
                  <a:pt x="230123" y="0"/>
                </a:lnTo>
                <a:close/>
              </a:path>
            </a:pathLst>
          </a:custGeom>
          <a:solidFill>
            <a:srgbClr val="D5F8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7114031" y="4126992"/>
            <a:ext cx="231775" cy="390525"/>
          </a:xfrm>
          <a:custGeom>
            <a:rect l="l" t="t" r="r" b="b"/>
            <a:pathLst>
              <a:path w="231775" h="390525">
                <a:moveTo>
                  <a:pt x="231648" y="0"/>
                </a:moveTo>
                <a:lnTo>
                  <a:pt x="0" y="0"/>
                </a:lnTo>
                <a:lnTo>
                  <a:pt x="0" y="390143"/>
                </a:lnTo>
                <a:lnTo>
                  <a:pt x="231648" y="390143"/>
                </a:lnTo>
                <a:lnTo>
                  <a:pt x="231648" y="0"/>
                </a:lnTo>
                <a:close/>
              </a:path>
            </a:pathLst>
          </a:custGeom>
          <a:solidFill>
            <a:srgbClr val="D5F8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7807452" y="4507992"/>
            <a:ext cx="231775" cy="0"/>
          </a:xfrm>
          <a:custGeom>
            <a:rect l="l" t="t" r="r" b="b"/>
            <a:pathLst>
              <a:path w="231775">
                <a:moveTo>
                  <a:pt x="0" y="0"/>
                </a:moveTo>
                <a:lnTo>
                  <a:pt x="231648" y="0"/>
                </a:lnTo>
              </a:path>
            </a:pathLst>
          </a:custGeom>
          <a:ln w="18288">
            <a:solidFill>
              <a:srgbClr val="D5F8D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3992879" y="4517136"/>
            <a:ext cx="4162425" cy="0"/>
          </a:xfrm>
          <a:custGeom>
            <a:rect l="l" t="t" r="r" b="b"/>
            <a:pathLst>
              <a:path w="4162425">
                <a:moveTo>
                  <a:pt x="0" y="0"/>
                </a:moveTo>
                <a:lnTo>
                  <a:pt x="4162044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4013961" y="4181043"/>
            <a:ext cx="217804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50">
                <a:solidFill>
                  <a:srgbClr val="2AA21A"/>
                </a:solidFill>
                <a:latin typeface="Verdana"/>
                <a:cs typeface="Verdana"/>
              </a:rPr>
              <a:t>6.4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682490" y="4043578"/>
            <a:ext cx="2940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60">
                <a:solidFill>
                  <a:srgbClr val="2AA21A"/>
                </a:solidFill>
                <a:latin typeface="Verdana"/>
                <a:cs typeface="Verdana"/>
              </a:rPr>
              <a:t>11.5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852919" y="4001516"/>
            <a:ext cx="2940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60">
                <a:solidFill>
                  <a:srgbClr val="2AA21A"/>
                </a:solidFill>
                <a:latin typeface="Verdana"/>
                <a:cs typeface="Verdana"/>
              </a:rPr>
              <a:t>12.3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346828" y="4072534"/>
            <a:ext cx="217804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50">
                <a:solidFill>
                  <a:srgbClr val="4FDF3B"/>
                </a:solidFill>
                <a:latin typeface="Verdana"/>
                <a:cs typeface="Verdana"/>
              </a:rPr>
              <a:t>9.1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465190" y="4187749"/>
            <a:ext cx="97472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00"/>
              </a:spcBef>
              <a:tabLst>
                <a:tab pos="744220"/>
              </a:tabLst>
            </a:pPr>
            <a:r>
              <a:rPr sz="1650" b="1" spc="-225" baseline="-12626">
                <a:solidFill>
                  <a:srgbClr val="2AA21A"/>
                </a:solidFill>
                <a:latin typeface="Verdana"/>
                <a:cs typeface="Verdana"/>
              </a:rPr>
              <a:t>2.5</a:t>
            </a:r>
            <a:r>
              <a:rPr sz="1650" b="1" spc="-104" baseline="-12626">
                <a:solidFill>
                  <a:srgbClr val="2AA21A"/>
                </a:solidFill>
                <a:latin typeface="Verdana"/>
                <a:cs typeface="Verdana"/>
              </a:rPr>
              <a:t> </a:t>
            </a:r>
            <a:r>
              <a:rPr sz="1100" b="1" spc="-150">
                <a:solidFill>
                  <a:srgbClr val="4FDF3B"/>
                </a:solidFill>
                <a:latin typeface="Verdana"/>
                <a:cs typeface="Verdana"/>
              </a:rPr>
              <a:t>3.9	</a:t>
            </a:r>
            <a:r>
              <a:rPr sz="1650" b="1" spc="-225" baseline="2525">
                <a:solidFill>
                  <a:srgbClr val="2AA21A"/>
                </a:solidFill>
                <a:latin typeface="Verdana"/>
                <a:cs typeface="Verdana"/>
              </a:rPr>
              <a:t>4.1</a:t>
            </a:r>
            <a:endParaRPr sz="1650" baseline="2525">
              <a:latin typeface="Verdana"/>
              <a:cs typeface="Verdana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428359" y="4141114"/>
            <a:ext cx="217804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50">
                <a:solidFill>
                  <a:srgbClr val="4FDF3B"/>
                </a:solidFill>
                <a:latin typeface="Verdana"/>
                <a:cs typeface="Verdana"/>
              </a:rPr>
              <a:t>6.0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002784" y="3893007"/>
            <a:ext cx="237553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93595"/>
              </a:tabLst>
            </a:pPr>
            <a:r>
              <a:rPr sz="1100" b="1" spc="-160">
                <a:solidFill>
                  <a:srgbClr val="4FDF3B"/>
                </a:solidFill>
                <a:latin typeface="Verdana"/>
                <a:cs typeface="Verdana"/>
              </a:rPr>
              <a:t>17.2	</a:t>
            </a:r>
            <a:r>
              <a:rPr sz="1650" b="1" spc="-240" baseline="2525">
                <a:solidFill>
                  <a:srgbClr val="4FDF3B"/>
                </a:solidFill>
                <a:latin typeface="Verdana"/>
                <a:cs typeface="Verdana"/>
              </a:rPr>
              <a:t>17.6</a:t>
            </a:r>
            <a:endParaRPr sz="1650" baseline="2525">
              <a:latin typeface="Verdana"/>
              <a:cs typeface="Verdana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584693" y="4260900"/>
            <a:ext cx="44894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50">
                <a:solidFill>
                  <a:srgbClr val="2AA21A"/>
                </a:solidFill>
                <a:latin typeface="Verdana"/>
                <a:cs typeface="Verdana"/>
              </a:rPr>
              <a:t>0.6</a:t>
            </a:r>
            <a:r>
              <a:rPr sz="1100" b="1" spc="-145">
                <a:solidFill>
                  <a:srgbClr val="2AA21A"/>
                </a:solidFill>
                <a:latin typeface="Verdana"/>
                <a:cs typeface="Verdana"/>
              </a:rPr>
              <a:t> </a:t>
            </a:r>
            <a:r>
              <a:rPr sz="1650" b="1" spc="-225" baseline="2525">
                <a:solidFill>
                  <a:srgbClr val="4FDF3B"/>
                </a:solidFill>
                <a:latin typeface="Verdana"/>
                <a:cs typeface="Verdana"/>
              </a:rPr>
              <a:t>0.8</a:t>
            </a:r>
            <a:endParaRPr sz="1650" baseline="2525">
              <a:latin typeface="Verdana"/>
              <a:cs typeface="Verdana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211828" y="4581245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4849114" y="4581245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5485257" y="4581245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6293358" y="4581245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6987031" y="4581245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7624698" y="4581245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5759196" y="3747516"/>
            <a:ext cx="74930" cy="74930"/>
          </a:xfrm>
          <a:custGeom>
            <a:rect l="l" t="t" r="r" b="b"/>
            <a:pathLst>
              <a:path w="74929" h="74929">
                <a:moveTo>
                  <a:pt x="0" y="74675"/>
                </a:moveTo>
                <a:lnTo>
                  <a:pt x="74675" y="74675"/>
                </a:lnTo>
                <a:lnTo>
                  <a:pt x="74675" y="0"/>
                </a:lnTo>
                <a:lnTo>
                  <a:pt x="0" y="0"/>
                </a:lnTo>
                <a:lnTo>
                  <a:pt x="0" y="74675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6463284" y="3747516"/>
            <a:ext cx="74930" cy="74930"/>
          </a:xfrm>
          <a:custGeom>
            <a:rect l="l" t="t" r="r" b="b"/>
            <a:pathLst>
              <a:path w="74929" h="74929">
                <a:moveTo>
                  <a:pt x="0" y="74675"/>
                </a:moveTo>
                <a:lnTo>
                  <a:pt x="74676" y="74675"/>
                </a:lnTo>
                <a:lnTo>
                  <a:pt x="74676" y="0"/>
                </a:lnTo>
                <a:lnTo>
                  <a:pt x="0" y="0"/>
                </a:lnTo>
                <a:lnTo>
                  <a:pt x="0" y="74675"/>
                </a:lnTo>
                <a:close/>
              </a:path>
            </a:pathLst>
          </a:custGeom>
          <a:solidFill>
            <a:srgbClr val="D5F8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 txBox="1"/>
          <p:nvPr/>
        </p:nvSpPr>
        <p:spPr>
          <a:xfrm>
            <a:off x="109524" y="190246"/>
            <a:ext cx="204470" cy="177609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手 游 市 场 总 览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7238492" y="4929937"/>
            <a:ext cx="169291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35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35">
                <a:solidFill>
                  <a:srgbClr val="7E7E7E"/>
                </a:solidFill>
                <a:latin typeface="Verdana"/>
                <a:cs typeface="Verdana"/>
              </a:rPr>
              <a:t>Statista</a:t>
            </a:r>
            <a:r>
              <a:rPr sz="600" spc="-11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600" spc="-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336294" y="2401316"/>
            <a:ext cx="2206625" cy="731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100"/>
              </a:spcBef>
            </a:pPr>
            <a:r>
              <a:rPr sz="1400" spc="10">
                <a:latin typeface="宋体"/>
                <a:cs typeface="宋体"/>
              </a:rPr>
              <a:t>手游</a:t>
            </a:r>
            <a:r>
              <a:rPr sz="1400">
                <a:latin typeface="宋体"/>
                <a:cs typeface="宋体"/>
              </a:rPr>
              <a:t>用户</a:t>
            </a:r>
            <a:r>
              <a:rPr sz="1400" spc="-15">
                <a:latin typeface="宋体"/>
                <a:cs typeface="宋体"/>
              </a:rPr>
              <a:t>量</a:t>
            </a:r>
            <a:r>
              <a:rPr sz="1400">
                <a:latin typeface="宋体"/>
                <a:cs typeface="宋体"/>
              </a:rPr>
              <a:t>（单</a:t>
            </a:r>
            <a:r>
              <a:rPr sz="1400" spc="-15">
                <a:latin typeface="宋体"/>
                <a:cs typeface="宋体"/>
              </a:rPr>
              <a:t>位</a:t>
            </a:r>
            <a:r>
              <a:rPr sz="1400">
                <a:latin typeface="宋体"/>
                <a:cs typeface="宋体"/>
              </a:rPr>
              <a:t>：万）</a:t>
            </a: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969"/>
              </a:spcBef>
            </a:pPr>
            <a:r>
              <a:rPr sz="1100">
                <a:latin typeface="宋体"/>
                <a:cs typeface="宋体"/>
              </a:rPr>
              <a:t>东南亚各主要国家</a:t>
            </a:r>
            <a:r>
              <a:rPr sz="1100" spc="-325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2022 </a:t>
            </a:r>
            <a:r>
              <a:rPr sz="1100">
                <a:latin typeface="宋体"/>
                <a:cs typeface="宋体"/>
              </a:rPr>
              <a:t>年手游用户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100">
                <a:latin typeface="宋体"/>
                <a:cs typeface="宋体"/>
              </a:rPr>
              <a:t>量及</a:t>
            </a:r>
            <a:r>
              <a:rPr sz="1100" spc="-295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2027</a:t>
            </a:r>
            <a:r>
              <a:rPr sz="1100" spc="-120">
                <a:latin typeface="Verdana"/>
                <a:cs typeface="Verdana"/>
              </a:rPr>
              <a:t> </a:t>
            </a:r>
            <a:r>
              <a:rPr sz="1100">
                <a:latin typeface="宋体"/>
                <a:cs typeface="宋体"/>
              </a:rPr>
              <a:t>年预测手游用户量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1343660" y="3733292"/>
            <a:ext cx="216090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宋体"/>
                <a:cs typeface="宋体"/>
              </a:rPr>
              <a:t>手游收</a:t>
            </a:r>
            <a:r>
              <a:rPr sz="1400" spc="-15">
                <a:latin typeface="宋体"/>
                <a:cs typeface="宋体"/>
              </a:rPr>
              <a:t>入</a:t>
            </a:r>
            <a:r>
              <a:rPr sz="1400">
                <a:latin typeface="宋体"/>
                <a:cs typeface="宋体"/>
              </a:rPr>
              <a:t>（单</a:t>
            </a:r>
            <a:r>
              <a:rPr sz="1400" spc="-15">
                <a:latin typeface="宋体"/>
                <a:cs typeface="宋体"/>
              </a:rPr>
              <a:t>位：</a:t>
            </a:r>
            <a:r>
              <a:rPr sz="1400">
                <a:latin typeface="宋体"/>
                <a:cs typeface="宋体"/>
              </a:rPr>
              <a:t>亿美元）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1336294" y="4036872"/>
            <a:ext cx="2206625" cy="42799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1100">
                <a:latin typeface="宋体"/>
                <a:cs typeface="宋体"/>
              </a:rPr>
              <a:t>东南亚各主要国家</a:t>
            </a:r>
            <a:r>
              <a:rPr sz="1100" spc="-325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2022 </a:t>
            </a:r>
            <a:r>
              <a:rPr sz="1100">
                <a:latin typeface="宋体"/>
                <a:cs typeface="宋体"/>
              </a:rPr>
              <a:t>年手游收入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100">
                <a:latin typeface="宋体"/>
                <a:cs typeface="宋体"/>
              </a:rPr>
              <a:t>及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2027</a:t>
            </a:r>
            <a:r>
              <a:rPr sz="1100" spc="-125">
                <a:latin typeface="Verdana"/>
                <a:cs typeface="Verdana"/>
              </a:rPr>
              <a:t> </a:t>
            </a:r>
            <a:r>
              <a:rPr sz="1100">
                <a:latin typeface="宋体"/>
                <a:cs typeface="宋体"/>
              </a:rPr>
              <a:t>年预测手游收入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5707379" y="2567940"/>
            <a:ext cx="1109472" cy="40690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5707379" y="3998976"/>
            <a:ext cx="1109472" cy="40690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862860" y="2478674"/>
            <a:ext cx="310723" cy="32313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959177" y="3849095"/>
            <a:ext cx="114600" cy="17127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855817" y="3777586"/>
            <a:ext cx="323215" cy="323215"/>
          </a:xfrm>
          <a:custGeom>
            <a:rect l="l" t="t" r="r" b="b"/>
            <a:pathLst>
              <a:path w="323215" h="323214">
                <a:moveTo>
                  <a:pt x="161337" y="0"/>
                </a:moveTo>
                <a:lnTo>
                  <a:pt x="118449" y="5763"/>
                </a:lnTo>
                <a:lnTo>
                  <a:pt x="79909" y="22027"/>
                </a:lnTo>
                <a:lnTo>
                  <a:pt x="47256" y="47254"/>
                </a:lnTo>
                <a:lnTo>
                  <a:pt x="22028" y="79906"/>
                </a:lnTo>
                <a:lnTo>
                  <a:pt x="5763" y="118445"/>
                </a:lnTo>
                <a:lnTo>
                  <a:pt x="0" y="161333"/>
                </a:lnTo>
                <a:lnTo>
                  <a:pt x="5763" y="204223"/>
                </a:lnTo>
                <a:lnTo>
                  <a:pt x="22028" y="242763"/>
                </a:lnTo>
                <a:lnTo>
                  <a:pt x="47256" y="275415"/>
                </a:lnTo>
                <a:lnTo>
                  <a:pt x="79909" y="300642"/>
                </a:lnTo>
                <a:lnTo>
                  <a:pt x="118449" y="316906"/>
                </a:lnTo>
                <a:lnTo>
                  <a:pt x="161337" y="322669"/>
                </a:lnTo>
                <a:lnTo>
                  <a:pt x="204174" y="316820"/>
                </a:lnTo>
                <a:lnTo>
                  <a:pt x="242671" y="300519"/>
                </a:lnTo>
                <a:lnTo>
                  <a:pt x="256026" y="290194"/>
                </a:lnTo>
                <a:lnTo>
                  <a:pt x="161233" y="290194"/>
                </a:lnTo>
                <a:lnTo>
                  <a:pt x="110987" y="280030"/>
                </a:lnTo>
                <a:lnTo>
                  <a:pt x="69967" y="252354"/>
                </a:lnTo>
                <a:lnTo>
                  <a:pt x="42325" y="211318"/>
                </a:lnTo>
                <a:lnTo>
                  <a:pt x="32214" y="161073"/>
                </a:lnTo>
                <a:lnTo>
                  <a:pt x="42385" y="110838"/>
                </a:lnTo>
                <a:lnTo>
                  <a:pt x="70058" y="69824"/>
                </a:lnTo>
                <a:lnTo>
                  <a:pt x="111089" y="42182"/>
                </a:lnTo>
                <a:lnTo>
                  <a:pt x="161337" y="32060"/>
                </a:lnTo>
                <a:lnTo>
                  <a:pt x="255751" y="32060"/>
                </a:lnTo>
                <a:lnTo>
                  <a:pt x="242764" y="22027"/>
                </a:lnTo>
                <a:lnTo>
                  <a:pt x="204224" y="5763"/>
                </a:lnTo>
                <a:lnTo>
                  <a:pt x="161337" y="0"/>
                </a:lnTo>
                <a:close/>
              </a:path>
              <a:path w="323215" h="323214">
                <a:moveTo>
                  <a:pt x="255751" y="32060"/>
                </a:moveTo>
                <a:lnTo>
                  <a:pt x="161337" y="32060"/>
                </a:lnTo>
                <a:lnTo>
                  <a:pt x="211537" y="42258"/>
                </a:lnTo>
                <a:lnTo>
                  <a:pt x="252522" y="69925"/>
                </a:lnTo>
                <a:lnTo>
                  <a:pt x="280167" y="110926"/>
                </a:lnTo>
                <a:lnTo>
                  <a:pt x="290330" y="161073"/>
                </a:lnTo>
                <a:lnTo>
                  <a:pt x="290319" y="161333"/>
                </a:lnTo>
                <a:lnTo>
                  <a:pt x="280180" y="211414"/>
                </a:lnTo>
                <a:lnTo>
                  <a:pt x="252509" y="252428"/>
                </a:lnTo>
                <a:lnTo>
                  <a:pt x="211479" y="280071"/>
                </a:lnTo>
                <a:lnTo>
                  <a:pt x="161233" y="290194"/>
                </a:lnTo>
                <a:lnTo>
                  <a:pt x="256026" y="290194"/>
                </a:lnTo>
                <a:lnTo>
                  <a:pt x="275299" y="275294"/>
                </a:lnTo>
                <a:lnTo>
                  <a:pt x="300529" y="242670"/>
                </a:lnTo>
                <a:lnTo>
                  <a:pt x="316830" y="204174"/>
                </a:lnTo>
                <a:lnTo>
                  <a:pt x="322673" y="161333"/>
                </a:lnTo>
                <a:lnTo>
                  <a:pt x="316909" y="118445"/>
                </a:lnTo>
                <a:lnTo>
                  <a:pt x="300644" y="79906"/>
                </a:lnTo>
                <a:lnTo>
                  <a:pt x="275416" y="47254"/>
                </a:lnTo>
                <a:lnTo>
                  <a:pt x="255751" y="3206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 txBox="1"/>
          <p:nvPr/>
        </p:nvSpPr>
        <p:spPr>
          <a:xfrm>
            <a:off x="4336160" y="1797030"/>
            <a:ext cx="3576320" cy="554990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301625">
              <a:lnSpc>
                <a:spcPct val="100000"/>
              </a:lnSpc>
              <a:spcBef>
                <a:spcPts val="860"/>
              </a:spcBef>
            </a:pPr>
            <a:r>
              <a:rPr sz="1100" b="1" spc="-185">
                <a:latin typeface="Verdana"/>
                <a:cs typeface="Verdana"/>
              </a:rPr>
              <a:t>2022</a:t>
            </a:r>
            <a:r>
              <a:rPr sz="1100" b="1" spc="-130">
                <a:latin typeface="Verdana"/>
                <a:cs typeface="Verdana"/>
              </a:rPr>
              <a:t> </a:t>
            </a:r>
            <a:r>
              <a:rPr sz="1100" b="1">
                <a:latin typeface="Microsoft JhengHei"/>
                <a:cs typeface="Microsoft JhengHei"/>
              </a:rPr>
              <a:t>年</a:t>
            </a:r>
            <a:r>
              <a:rPr sz="1100" b="1" spc="10">
                <a:latin typeface="Microsoft JhengHei"/>
                <a:cs typeface="Microsoft JhengHei"/>
              </a:rPr>
              <a:t> </a:t>
            </a:r>
            <a:r>
              <a:rPr sz="1100" b="1" spc="-140">
                <a:latin typeface="Verdana"/>
                <a:cs typeface="Verdana"/>
              </a:rPr>
              <a:t>vs</a:t>
            </a:r>
            <a:r>
              <a:rPr sz="1100" b="1" spc="-135">
                <a:latin typeface="Verdana"/>
                <a:cs typeface="Verdana"/>
              </a:rPr>
              <a:t> </a:t>
            </a:r>
            <a:r>
              <a:rPr sz="1100" b="1" spc="-185">
                <a:latin typeface="Verdana"/>
                <a:cs typeface="Verdana"/>
              </a:rPr>
              <a:t>2027</a:t>
            </a:r>
            <a:r>
              <a:rPr sz="1100" b="1" spc="-125">
                <a:latin typeface="Verdana"/>
                <a:cs typeface="Verdana"/>
              </a:rPr>
              <a:t> </a:t>
            </a:r>
            <a:r>
              <a:rPr sz="1100" b="1">
                <a:latin typeface="Microsoft JhengHei"/>
                <a:cs typeface="Microsoft JhengHei"/>
              </a:rPr>
              <a:t>年（预测）手游用户</a:t>
            </a:r>
            <a:r>
              <a:rPr sz="1100" b="1" spc="-15">
                <a:latin typeface="Microsoft JhengHei"/>
                <a:cs typeface="Microsoft JhengHei"/>
              </a:rPr>
              <a:t>量</a:t>
            </a:r>
            <a:r>
              <a:rPr sz="1100" b="1">
                <a:latin typeface="Microsoft JhengHei"/>
                <a:cs typeface="Microsoft JhengHei"/>
              </a:rPr>
              <a:t>（</a:t>
            </a:r>
            <a:r>
              <a:rPr sz="1100">
                <a:latin typeface="宋体"/>
                <a:cs typeface="宋体"/>
              </a:rPr>
              <a:t>单</a:t>
            </a:r>
            <a:r>
              <a:rPr sz="1100" spc="-15">
                <a:latin typeface="宋体"/>
                <a:cs typeface="宋体"/>
              </a:rPr>
              <a:t>位</a:t>
            </a:r>
            <a:r>
              <a:rPr sz="1100">
                <a:latin typeface="宋体"/>
                <a:cs typeface="宋体"/>
              </a:rPr>
              <a:t>：万</a:t>
            </a:r>
            <a:r>
              <a:rPr sz="1100" b="1">
                <a:latin typeface="Microsoft JhengHei"/>
                <a:cs typeface="Microsoft JhengHei"/>
              </a:rPr>
              <a:t>）</a:t>
            </a:r>
            <a:endParaRPr sz="11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1100" b="1" spc="-165">
                <a:solidFill>
                  <a:srgbClr val="AE85FD"/>
                </a:solidFill>
                <a:latin typeface="Verdana"/>
                <a:cs typeface="Verdana"/>
              </a:rPr>
              <a:t>7,692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4559300" y="3380299"/>
            <a:ext cx="3420110" cy="487045"/>
          </a:xfrm>
          <a:prstGeom prst="rect">
            <a:avLst/>
          </a:prstGeom>
        </p:spPr>
        <p:txBody>
          <a:bodyPr vert="horz" wrap="square" lIns="0" tIns="876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90"/>
              </a:spcBef>
            </a:pPr>
            <a:r>
              <a:rPr sz="1100" b="1" spc="-185">
                <a:latin typeface="Verdana"/>
                <a:cs typeface="Verdana"/>
              </a:rPr>
              <a:t>2022</a:t>
            </a:r>
            <a:r>
              <a:rPr sz="1100" b="1" spc="-130">
                <a:latin typeface="Verdana"/>
                <a:cs typeface="Verdana"/>
              </a:rPr>
              <a:t> </a:t>
            </a:r>
            <a:r>
              <a:rPr sz="1100" b="1" spc="240">
                <a:latin typeface="Microsoft JhengHei"/>
                <a:cs typeface="Microsoft JhengHei"/>
              </a:rPr>
              <a:t>年</a:t>
            </a:r>
            <a:r>
              <a:rPr sz="1100" b="1" spc="-140">
                <a:latin typeface="Verdana"/>
                <a:cs typeface="Verdana"/>
              </a:rPr>
              <a:t>vs</a:t>
            </a:r>
            <a:r>
              <a:rPr sz="1100" b="1" spc="-130">
                <a:latin typeface="Verdana"/>
                <a:cs typeface="Verdana"/>
              </a:rPr>
              <a:t> </a:t>
            </a:r>
            <a:r>
              <a:rPr sz="1100" b="1" spc="-185">
                <a:latin typeface="Verdana"/>
                <a:cs typeface="Verdana"/>
              </a:rPr>
              <a:t>2027</a:t>
            </a:r>
            <a:r>
              <a:rPr sz="1100" b="1" spc="-120">
                <a:latin typeface="Verdana"/>
                <a:cs typeface="Verdana"/>
              </a:rPr>
              <a:t> </a:t>
            </a:r>
            <a:r>
              <a:rPr sz="1100" b="1">
                <a:latin typeface="Microsoft JhengHei"/>
                <a:cs typeface="Microsoft JhengHei"/>
              </a:rPr>
              <a:t>年（预测）手游收入</a:t>
            </a:r>
            <a:r>
              <a:rPr sz="1100" b="1" spc="-15">
                <a:latin typeface="Microsoft JhengHei"/>
                <a:cs typeface="Microsoft JhengHei"/>
              </a:rPr>
              <a:t>（</a:t>
            </a:r>
            <a:r>
              <a:rPr sz="1100">
                <a:latin typeface="宋体"/>
                <a:cs typeface="宋体"/>
              </a:rPr>
              <a:t>单位</a:t>
            </a:r>
            <a:r>
              <a:rPr sz="1100" spc="-10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亿美</a:t>
            </a:r>
            <a:r>
              <a:rPr sz="1100" spc="-20">
                <a:latin typeface="宋体"/>
                <a:cs typeface="宋体"/>
              </a:rPr>
              <a:t>元</a:t>
            </a:r>
            <a:r>
              <a:rPr sz="1100" b="1">
                <a:latin typeface="Microsoft JhengHei"/>
                <a:cs typeface="Microsoft JhengHei"/>
              </a:rPr>
              <a:t>）</a:t>
            </a:r>
            <a:endParaRPr sz="1100">
              <a:latin typeface="Microsoft JhengHei"/>
              <a:cs typeface="Microsoft JhengHei"/>
            </a:endParaRPr>
          </a:p>
          <a:p>
            <a:pPr marL="225425" algn="ctr">
              <a:lnSpc>
                <a:spcPct val="100000"/>
              </a:lnSpc>
              <a:spcBef>
                <a:spcPts val="525"/>
              </a:spcBef>
              <a:tabLst>
                <a:tab pos="929640"/>
              </a:tabLst>
            </a:pPr>
            <a:r>
              <a:rPr sz="1000" spc="-114">
                <a:solidFill>
                  <a:srgbClr val="585858"/>
                </a:solidFill>
                <a:latin typeface="Verdana"/>
                <a:cs typeface="Verdana"/>
              </a:rPr>
              <a:t>2022	</a:t>
            </a:r>
            <a:r>
              <a:rPr sz="1000" spc="-125">
                <a:solidFill>
                  <a:srgbClr val="585858"/>
                </a:solidFill>
                <a:latin typeface="Verdana"/>
                <a:cs typeface="Verdana"/>
              </a:rPr>
              <a:t>2027*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829767" y="186898"/>
            <a:ext cx="4601845" cy="146939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手游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用户</a:t>
            </a:r>
            <a:r>
              <a:rPr sz="1100" spc="-10">
                <a:solidFill>
                  <a:srgbClr val="A6A6A6"/>
                </a:solidFill>
                <a:latin typeface="宋体"/>
                <a:cs typeface="宋体"/>
              </a:rPr>
              <a:t>量</a:t>
            </a:r>
            <a:r>
              <a:rPr sz="1100" b="1" spc="75">
                <a:solidFill>
                  <a:srgbClr val="A6A6A6"/>
                </a:solidFill>
                <a:latin typeface="Century Gothic"/>
                <a:cs typeface="Century Gothic"/>
              </a:rPr>
              <a:t>&amp;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收入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印尼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用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户量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最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多，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泰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国手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游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收入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最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endParaRPr sz="2000">
              <a:latin typeface="宋体"/>
              <a:cs typeface="宋体"/>
            </a:endParaRPr>
          </a:p>
          <a:p>
            <a:pPr marL="40005" marR="414020">
              <a:lnSpc>
                <a:spcPct val="165600"/>
              </a:lnSpc>
              <a:spcBef>
                <a:spcPts val="65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印尼是</a:t>
            </a:r>
            <a:r>
              <a:rPr sz="1100" spc="-28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2022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年东南亚手游用户量最多的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家，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但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收入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仅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排行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第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三。 泰国手游收入最高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2022</a:t>
            </a:r>
            <a:r>
              <a:rPr sz="1100" spc="-15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年手游收入为</a:t>
            </a:r>
            <a:r>
              <a:rPr sz="1100" spc="-31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12.3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亿美元。</a:t>
            </a:r>
            <a:endParaRPr sz="1100">
              <a:latin typeface="宋体"/>
              <a:cs typeface="宋体"/>
            </a:endParaRPr>
          </a:p>
          <a:p>
            <a:pPr marL="40005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菲律宾的手游用户数量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收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入均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排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行第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，表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突出。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177609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手 游 市 场 总 览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19728" y="3186684"/>
            <a:ext cx="129539" cy="763905"/>
          </a:xfrm>
          <a:custGeom>
            <a:rect l="l" t="t" r="r" b="b"/>
            <a:pathLst>
              <a:path w="129538" h="763904">
                <a:moveTo>
                  <a:pt x="0" y="763524"/>
                </a:moveTo>
                <a:lnTo>
                  <a:pt x="129539" y="763524"/>
                </a:lnTo>
                <a:lnTo>
                  <a:pt x="129539" y="0"/>
                </a:lnTo>
                <a:lnTo>
                  <a:pt x="0" y="0"/>
                </a:lnTo>
                <a:lnTo>
                  <a:pt x="0" y="763524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308347" y="3386328"/>
            <a:ext cx="129539" cy="563880"/>
          </a:xfrm>
          <a:custGeom>
            <a:rect l="l" t="t" r="r" b="b"/>
            <a:pathLst>
              <a:path w="129538" h="563879">
                <a:moveTo>
                  <a:pt x="0" y="563880"/>
                </a:moveTo>
                <a:lnTo>
                  <a:pt x="129539" y="563880"/>
                </a:lnTo>
                <a:lnTo>
                  <a:pt x="129539" y="0"/>
                </a:lnTo>
                <a:lnTo>
                  <a:pt x="0" y="0"/>
                </a:lnTo>
                <a:lnTo>
                  <a:pt x="0" y="56388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696967" y="3454908"/>
            <a:ext cx="128270" cy="495300"/>
          </a:xfrm>
          <a:custGeom>
            <a:rect l="l" t="t" r="r" b="b"/>
            <a:pathLst>
              <a:path w="128270" h="495300">
                <a:moveTo>
                  <a:pt x="0" y="495300"/>
                </a:moveTo>
                <a:lnTo>
                  <a:pt x="128015" y="495300"/>
                </a:lnTo>
                <a:lnTo>
                  <a:pt x="128015" y="0"/>
                </a:lnTo>
                <a:lnTo>
                  <a:pt x="0" y="0"/>
                </a:lnTo>
                <a:lnTo>
                  <a:pt x="0" y="49530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084064" y="3560064"/>
            <a:ext cx="129539" cy="390525"/>
          </a:xfrm>
          <a:custGeom>
            <a:rect l="l" t="t" r="r" b="b"/>
            <a:pathLst>
              <a:path w="129538" h="390525">
                <a:moveTo>
                  <a:pt x="129539" y="0"/>
                </a:moveTo>
                <a:lnTo>
                  <a:pt x="0" y="0"/>
                </a:lnTo>
                <a:lnTo>
                  <a:pt x="0" y="390143"/>
                </a:lnTo>
                <a:lnTo>
                  <a:pt x="129539" y="390143"/>
                </a:lnTo>
                <a:lnTo>
                  <a:pt x="129539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472684" y="3770376"/>
            <a:ext cx="129539" cy="180340"/>
          </a:xfrm>
          <a:custGeom>
            <a:rect l="l" t="t" r="r" b="b"/>
            <a:pathLst>
              <a:path w="129538" h="180339">
                <a:moveTo>
                  <a:pt x="129539" y="0"/>
                </a:moveTo>
                <a:lnTo>
                  <a:pt x="0" y="0"/>
                </a:lnTo>
                <a:lnTo>
                  <a:pt x="0" y="179832"/>
                </a:lnTo>
                <a:lnTo>
                  <a:pt x="129539" y="179832"/>
                </a:lnTo>
                <a:lnTo>
                  <a:pt x="129539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859779" y="3771900"/>
            <a:ext cx="129539" cy="178435"/>
          </a:xfrm>
          <a:custGeom>
            <a:rect l="l" t="t" r="r" b="b"/>
            <a:pathLst>
              <a:path w="129538" h="178435">
                <a:moveTo>
                  <a:pt x="129540" y="0"/>
                </a:moveTo>
                <a:lnTo>
                  <a:pt x="0" y="0"/>
                </a:lnTo>
                <a:lnTo>
                  <a:pt x="0" y="178308"/>
                </a:lnTo>
                <a:lnTo>
                  <a:pt x="129540" y="178308"/>
                </a:lnTo>
                <a:lnTo>
                  <a:pt x="129540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248400" y="3774948"/>
            <a:ext cx="129539" cy="175260"/>
          </a:xfrm>
          <a:custGeom>
            <a:rect l="l" t="t" r="r" b="b"/>
            <a:pathLst>
              <a:path w="129538" h="175260">
                <a:moveTo>
                  <a:pt x="129539" y="0"/>
                </a:moveTo>
                <a:lnTo>
                  <a:pt x="0" y="0"/>
                </a:lnTo>
                <a:lnTo>
                  <a:pt x="0" y="175260"/>
                </a:lnTo>
                <a:lnTo>
                  <a:pt x="129539" y="175260"/>
                </a:lnTo>
                <a:lnTo>
                  <a:pt x="129539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637019" y="3803904"/>
            <a:ext cx="128270" cy="146685"/>
          </a:xfrm>
          <a:custGeom>
            <a:rect l="l" t="t" r="r" b="b"/>
            <a:pathLst>
              <a:path w="128270" h="146685">
                <a:moveTo>
                  <a:pt x="128015" y="0"/>
                </a:moveTo>
                <a:lnTo>
                  <a:pt x="0" y="0"/>
                </a:lnTo>
                <a:lnTo>
                  <a:pt x="0" y="146303"/>
                </a:lnTo>
                <a:lnTo>
                  <a:pt x="128015" y="146303"/>
                </a:lnTo>
                <a:lnTo>
                  <a:pt x="128015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7024116" y="3811524"/>
            <a:ext cx="129539" cy="139065"/>
          </a:xfrm>
          <a:custGeom>
            <a:rect l="l" t="t" r="r" b="b"/>
            <a:pathLst>
              <a:path w="129538" h="139064">
                <a:moveTo>
                  <a:pt x="129539" y="0"/>
                </a:moveTo>
                <a:lnTo>
                  <a:pt x="0" y="0"/>
                </a:lnTo>
                <a:lnTo>
                  <a:pt x="0" y="138684"/>
                </a:lnTo>
                <a:lnTo>
                  <a:pt x="129539" y="138684"/>
                </a:lnTo>
                <a:lnTo>
                  <a:pt x="129539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412735" y="3837432"/>
            <a:ext cx="129539" cy="113030"/>
          </a:xfrm>
          <a:custGeom>
            <a:rect l="l" t="t" r="r" b="b"/>
            <a:pathLst>
              <a:path w="129538" h="113029">
                <a:moveTo>
                  <a:pt x="129540" y="0"/>
                </a:moveTo>
                <a:lnTo>
                  <a:pt x="0" y="0"/>
                </a:lnTo>
                <a:lnTo>
                  <a:pt x="0" y="112775"/>
                </a:lnTo>
                <a:lnTo>
                  <a:pt x="129540" y="112775"/>
                </a:lnTo>
                <a:lnTo>
                  <a:pt x="129540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799831" y="3840480"/>
            <a:ext cx="129539" cy="109855"/>
          </a:xfrm>
          <a:custGeom>
            <a:rect l="l" t="t" r="r" b="b"/>
            <a:pathLst>
              <a:path w="129538" h="109854">
                <a:moveTo>
                  <a:pt x="129540" y="0"/>
                </a:moveTo>
                <a:lnTo>
                  <a:pt x="0" y="0"/>
                </a:lnTo>
                <a:lnTo>
                  <a:pt x="0" y="109727"/>
                </a:lnTo>
                <a:lnTo>
                  <a:pt x="129540" y="109727"/>
                </a:lnTo>
                <a:lnTo>
                  <a:pt x="129540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188452" y="3912870"/>
            <a:ext cx="129539" cy="0"/>
          </a:xfrm>
          <a:custGeom>
            <a:rect l="l" t="t" r="r" b="b"/>
            <a:pathLst>
              <a:path w="129538">
                <a:moveTo>
                  <a:pt x="0" y="0"/>
                </a:moveTo>
                <a:lnTo>
                  <a:pt x="129540" y="0"/>
                </a:lnTo>
              </a:path>
            </a:pathLst>
          </a:custGeom>
          <a:ln w="74675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049267" y="3136392"/>
            <a:ext cx="129539" cy="814069"/>
          </a:xfrm>
          <a:custGeom>
            <a:rect l="l" t="t" r="r" b="b"/>
            <a:pathLst>
              <a:path w="129538" h="814069">
                <a:moveTo>
                  <a:pt x="129540" y="0"/>
                </a:moveTo>
                <a:lnTo>
                  <a:pt x="0" y="0"/>
                </a:lnTo>
                <a:lnTo>
                  <a:pt x="0" y="813816"/>
                </a:lnTo>
                <a:lnTo>
                  <a:pt x="129540" y="813816"/>
                </a:lnTo>
                <a:lnTo>
                  <a:pt x="129540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4437888" y="3340608"/>
            <a:ext cx="129539" cy="609600"/>
          </a:xfrm>
          <a:custGeom>
            <a:rect l="l" t="t" r="r" b="b"/>
            <a:pathLst>
              <a:path w="129538" h="609600">
                <a:moveTo>
                  <a:pt x="129539" y="0"/>
                </a:moveTo>
                <a:lnTo>
                  <a:pt x="0" y="0"/>
                </a:lnTo>
                <a:lnTo>
                  <a:pt x="0" y="609600"/>
                </a:lnTo>
                <a:lnTo>
                  <a:pt x="129539" y="609600"/>
                </a:lnTo>
                <a:lnTo>
                  <a:pt x="129539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824984" y="3479292"/>
            <a:ext cx="129539" cy="471170"/>
          </a:xfrm>
          <a:custGeom>
            <a:rect l="l" t="t" r="r" b="b"/>
            <a:pathLst>
              <a:path w="129538" h="471170">
                <a:moveTo>
                  <a:pt x="129539" y="0"/>
                </a:moveTo>
                <a:lnTo>
                  <a:pt x="0" y="0"/>
                </a:lnTo>
                <a:lnTo>
                  <a:pt x="0" y="470915"/>
                </a:lnTo>
                <a:lnTo>
                  <a:pt x="129539" y="470915"/>
                </a:lnTo>
                <a:lnTo>
                  <a:pt x="129539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13603" y="3631692"/>
            <a:ext cx="129539" cy="318770"/>
          </a:xfrm>
          <a:custGeom>
            <a:rect l="l" t="t" r="r" b="b"/>
            <a:pathLst>
              <a:path w="129538" h="318770">
                <a:moveTo>
                  <a:pt x="129540" y="0"/>
                </a:moveTo>
                <a:lnTo>
                  <a:pt x="0" y="0"/>
                </a:lnTo>
                <a:lnTo>
                  <a:pt x="0" y="318515"/>
                </a:lnTo>
                <a:lnTo>
                  <a:pt x="129540" y="318515"/>
                </a:lnTo>
                <a:lnTo>
                  <a:pt x="129540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602223" y="3779520"/>
            <a:ext cx="128270" cy="170815"/>
          </a:xfrm>
          <a:custGeom>
            <a:rect l="l" t="t" r="r" b="b"/>
            <a:pathLst>
              <a:path w="128270" h="170814">
                <a:moveTo>
                  <a:pt x="128015" y="0"/>
                </a:moveTo>
                <a:lnTo>
                  <a:pt x="0" y="0"/>
                </a:lnTo>
                <a:lnTo>
                  <a:pt x="0" y="170687"/>
                </a:lnTo>
                <a:lnTo>
                  <a:pt x="128015" y="170687"/>
                </a:lnTo>
                <a:lnTo>
                  <a:pt x="128015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989320" y="3811524"/>
            <a:ext cx="129539" cy="139065"/>
          </a:xfrm>
          <a:custGeom>
            <a:rect l="l" t="t" r="r" b="b"/>
            <a:pathLst>
              <a:path w="129538" h="139064">
                <a:moveTo>
                  <a:pt x="129539" y="0"/>
                </a:moveTo>
                <a:lnTo>
                  <a:pt x="0" y="0"/>
                </a:lnTo>
                <a:lnTo>
                  <a:pt x="0" y="138684"/>
                </a:lnTo>
                <a:lnTo>
                  <a:pt x="129539" y="138684"/>
                </a:lnTo>
                <a:lnTo>
                  <a:pt x="129539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377940" y="3793236"/>
            <a:ext cx="129539" cy="157480"/>
          </a:xfrm>
          <a:custGeom>
            <a:rect l="l" t="t" r="r" b="b"/>
            <a:pathLst>
              <a:path w="129538" h="157479">
                <a:moveTo>
                  <a:pt x="129539" y="0"/>
                </a:moveTo>
                <a:lnTo>
                  <a:pt x="0" y="0"/>
                </a:lnTo>
                <a:lnTo>
                  <a:pt x="0" y="156972"/>
                </a:lnTo>
                <a:lnTo>
                  <a:pt x="129539" y="156972"/>
                </a:lnTo>
                <a:lnTo>
                  <a:pt x="129539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765035" y="3837432"/>
            <a:ext cx="129539" cy="113030"/>
          </a:xfrm>
          <a:custGeom>
            <a:rect l="l" t="t" r="r" b="b"/>
            <a:pathLst>
              <a:path w="129538" h="113029">
                <a:moveTo>
                  <a:pt x="129540" y="0"/>
                </a:moveTo>
                <a:lnTo>
                  <a:pt x="0" y="0"/>
                </a:lnTo>
                <a:lnTo>
                  <a:pt x="0" y="112775"/>
                </a:lnTo>
                <a:lnTo>
                  <a:pt x="129540" y="112775"/>
                </a:lnTo>
                <a:lnTo>
                  <a:pt x="129540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153656" y="3810000"/>
            <a:ext cx="129539" cy="140335"/>
          </a:xfrm>
          <a:custGeom>
            <a:rect l="l" t="t" r="r" b="b"/>
            <a:pathLst>
              <a:path w="129538" h="140335">
                <a:moveTo>
                  <a:pt x="129540" y="0"/>
                </a:moveTo>
                <a:lnTo>
                  <a:pt x="0" y="0"/>
                </a:lnTo>
                <a:lnTo>
                  <a:pt x="0" y="140208"/>
                </a:lnTo>
                <a:lnTo>
                  <a:pt x="129540" y="140208"/>
                </a:lnTo>
                <a:lnTo>
                  <a:pt x="129540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542276" y="3817620"/>
            <a:ext cx="128270" cy="132715"/>
          </a:xfrm>
          <a:custGeom>
            <a:rect l="l" t="t" r="r" b="b"/>
            <a:pathLst>
              <a:path w="128270" h="132714">
                <a:moveTo>
                  <a:pt x="128016" y="0"/>
                </a:moveTo>
                <a:lnTo>
                  <a:pt x="0" y="0"/>
                </a:lnTo>
                <a:lnTo>
                  <a:pt x="0" y="132587"/>
                </a:lnTo>
                <a:lnTo>
                  <a:pt x="128016" y="132587"/>
                </a:lnTo>
                <a:lnTo>
                  <a:pt x="128016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929371" y="3776472"/>
            <a:ext cx="129539" cy="173990"/>
          </a:xfrm>
          <a:custGeom>
            <a:rect l="l" t="t" r="r" b="b"/>
            <a:pathLst>
              <a:path w="129538" h="173989">
                <a:moveTo>
                  <a:pt x="129539" y="0"/>
                </a:moveTo>
                <a:lnTo>
                  <a:pt x="0" y="0"/>
                </a:lnTo>
                <a:lnTo>
                  <a:pt x="0" y="173736"/>
                </a:lnTo>
                <a:lnTo>
                  <a:pt x="129539" y="173736"/>
                </a:lnTo>
                <a:lnTo>
                  <a:pt x="129539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317992" y="3861816"/>
            <a:ext cx="129539" cy="88900"/>
          </a:xfrm>
          <a:custGeom>
            <a:rect l="l" t="t" r="r" b="b"/>
            <a:pathLst>
              <a:path w="129538" h="88900">
                <a:moveTo>
                  <a:pt x="129539" y="0"/>
                </a:moveTo>
                <a:lnTo>
                  <a:pt x="0" y="0"/>
                </a:lnTo>
                <a:lnTo>
                  <a:pt x="0" y="88391"/>
                </a:lnTo>
                <a:lnTo>
                  <a:pt x="129539" y="88391"/>
                </a:lnTo>
                <a:lnTo>
                  <a:pt x="129539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3855720" y="3950208"/>
            <a:ext cx="4655820" cy="0"/>
          </a:xfrm>
          <a:custGeom>
            <a:rect l="l" t="t" r="r" b="b"/>
            <a:pathLst>
              <a:path w="4655820">
                <a:moveTo>
                  <a:pt x="0" y="0"/>
                </a:moveTo>
                <a:lnTo>
                  <a:pt x="465582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4612640" y="3211830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7934FC"/>
                </a:solidFill>
                <a:latin typeface="Verdana"/>
                <a:cs typeface="Verdana"/>
              </a:rPr>
              <a:t>15%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000625" y="3316986"/>
            <a:ext cx="2971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7934FC"/>
                </a:solidFill>
                <a:latin typeface="Verdana"/>
                <a:cs typeface="Verdana"/>
              </a:rPr>
              <a:t>12%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15076" y="3529965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7934FC"/>
                </a:solidFill>
                <a:latin typeface="Verdana"/>
                <a:cs typeface="Verdana"/>
              </a:rPr>
              <a:t>5%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591045" y="3560140"/>
            <a:ext cx="22097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330">
                <a:solidFill>
                  <a:srgbClr val="7934FC"/>
                </a:solidFill>
                <a:latin typeface="Verdana"/>
                <a:cs typeface="Verdana"/>
              </a:rPr>
              <a:t>4%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3869816" y="4064165"/>
            <a:ext cx="205359" cy="19792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256532" y="4056646"/>
            <a:ext cx="208660" cy="21361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4641088" y="4056888"/>
            <a:ext cx="213106" cy="20383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4875403" y="4061815"/>
            <a:ext cx="363855" cy="365125"/>
          </a:xfrm>
          <a:custGeom>
            <a:rect l="l" t="t" r="r" b="b"/>
            <a:pathLst>
              <a:path w="363854" h="365125">
                <a:moveTo>
                  <a:pt x="70167" y="306806"/>
                </a:moveTo>
                <a:lnTo>
                  <a:pt x="60071" y="306806"/>
                </a:lnTo>
                <a:lnTo>
                  <a:pt x="80518" y="327253"/>
                </a:lnTo>
                <a:lnTo>
                  <a:pt x="47625" y="360222"/>
                </a:lnTo>
                <a:lnTo>
                  <a:pt x="52070" y="364756"/>
                </a:lnTo>
                <a:lnTo>
                  <a:pt x="94573" y="322237"/>
                </a:lnTo>
                <a:lnTo>
                  <a:pt x="85598" y="322237"/>
                </a:lnTo>
                <a:lnTo>
                  <a:pt x="70167" y="306806"/>
                </a:lnTo>
                <a:close/>
              </a:path>
              <a:path w="363854" h="365125">
                <a:moveTo>
                  <a:pt x="5842" y="282473"/>
                </a:moveTo>
                <a:lnTo>
                  <a:pt x="0" y="285953"/>
                </a:lnTo>
                <a:lnTo>
                  <a:pt x="5770" y="297268"/>
                </a:lnTo>
                <a:lnTo>
                  <a:pt x="10572" y="308538"/>
                </a:lnTo>
                <a:lnTo>
                  <a:pt x="14501" y="319984"/>
                </a:lnTo>
                <a:lnTo>
                  <a:pt x="17525" y="331533"/>
                </a:lnTo>
                <a:lnTo>
                  <a:pt x="24637" y="329996"/>
                </a:lnTo>
                <a:lnTo>
                  <a:pt x="23113" y="323265"/>
                </a:lnTo>
                <a:lnTo>
                  <a:pt x="20700" y="315290"/>
                </a:lnTo>
                <a:lnTo>
                  <a:pt x="17145" y="306069"/>
                </a:lnTo>
                <a:lnTo>
                  <a:pt x="23440" y="299770"/>
                </a:lnTo>
                <a:lnTo>
                  <a:pt x="14605" y="299770"/>
                </a:lnTo>
                <a:lnTo>
                  <a:pt x="11557" y="292874"/>
                </a:lnTo>
                <a:lnTo>
                  <a:pt x="8636" y="287108"/>
                </a:lnTo>
                <a:lnTo>
                  <a:pt x="5842" y="282473"/>
                </a:lnTo>
                <a:close/>
              </a:path>
              <a:path w="363854" h="365125">
                <a:moveTo>
                  <a:pt x="48303" y="284975"/>
                </a:moveTo>
                <a:lnTo>
                  <a:pt x="38226" y="284975"/>
                </a:lnTo>
                <a:lnTo>
                  <a:pt x="55625" y="302272"/>
                </a:lnTo>
                <a:lnTo>
                  <a:pt x="30861" y="327012"/>
                </a:lnTo>
                <a:lnTo>
                  <a:pt x="35306" y="331533"/>
                </a:lnTo>
                <a:lnTo>
                  <a:pt x="60071" y="306806"/>
                </a:lnTo>
                <a:lnTo>
                  <a:pt x="70167" y="306806"/>
                </a:lnTo>
                <a:lnTo>
                  <a:pt x="65150" y="301790"/>
                </a:lnTo>
                <a:lnTo>
                  <a:pt x="69660" y="297268"/>
                </a:lnTo>
                <a:lnTo>
                  <a:pt x="60579" y="297268"/>
                </a:lnTo>
                <a:lnTo>
                  <a:pt x="48303" y="284975"/>
                </a:lnTo>
                <a:close/>
              </a:path>
              <a:path w="363854" h="365125">
                <a:moveTo>
                  <a:pt x="115824" y="292011"/>
                </a:moveTo>
                <a:lnTo>
                  <a:pt x="85598" y="322237"/>
                </a:lnTo>
                <a:lnTo>
                  <a:pt x="94573" y="322237"/>
                </a:lnTo>
                <a:lnTo>
                  <a:pt x="120269" y="296532"/>
                </a:lnTo>
                <a:lnTo>
                  <a:pt x="115824" y="292011"/>
                </a:lnTo>
                <a:close/>
              </a:path>
              <a:path w="363854" h="365125">
                <a:moveTo>
                  <a:pt x="21082" y="257822"/>
                </a:moveTo>
                <a:lnTo>
                  <a:pt x="16129" y="262839"/>
                </a:lnTo>
                <a:lnTo>
                  <a:pt x="33782" y="280530"/>
                </a:lnTo>
                <a:lnTo>
                  <a:pt x="14605" y="299770"/>
                </a:lnTo>
                <a:lnTo>
                  <a:pt x="23440" y="299770"/>
                </a:lnTo>
                <a:lnTo>
                  <a:pt x="38226" y="284975"/>
                </a:lnTo>
                <a:lnTo>
                  <a:pt x="48303" y="284975"/>
                </a:lnTo>
                <a:lnTo>
                  <a:pt x="43307" y="279971"/>
                </a:lnTo>
                <a:lnTo>
                  <a:pt x="47756" y="275526"/>
                </a:lnTo>
                <a:lnTo>
                  <a:pt x="38862" y="275526"/>
                </a:lnTo>
                <a:lnTo>
                  <a:pt x="21082" y="257822"/>
                </a:lnTo>
                <a:close/>
              </a:path>
              <a:path w="363854" h="365125">
                <a:moveTo>
                  <a:pt x="85217" y="272694"/>
                </a:moveTo>
                <a:lnTo>
                  <a:pt x="60579" y="297268"/>
                </a:lnTo>
                <a:lnTo>
                  <a:pt x="69660" y="297268"/>
                </a:lnTo>
                <a:lnTo>
                  <a:pt x="89662" y="277215"/>
                </a:lnTo>
                <a:lnTo>
                  <a:pt x="85217" y="272694"/>
                </a:lnTo>
                <a:close/>
              </a:path>
              <a:path w="363854" h="365125">
                <a:moveTo>
                  <a:pt x="123825" y="244005"/>
                </a:moveTo>
                <a:lnTo>
                  <a:pt x="117601" y="246989"/>
                </a:lnTo>
                <a:lnTo>
                  <a:pt x="135636" y="285711"/>
                </a:lnTo>
                <a:lnTo>
                  <a:pt x="141859" y="282714"/>
                </a:lnTo>
                <a:lnTo>
                  <a:pt x="123825" y="244005"/>
                </a:lnTo>
                <a:close/>
              </a:path>
              <a:path w="363854" h="365125">
                <a:moveTo>
                  <a:pt x="66039" y="248373"/>
                </a:moveTo>
                <a:lnTo>
                  <a:pt x="38862" y="275526"/>
                </a:lnTo>
                <a:lnTo>
                  <a:pt x="47756" y="275526"/>
                </a:lnTo>
                <a:lnTo>
                  <a:pt x="70485" y="252818"/>
                </a:lnTo>
                <a:lnTo>
                  <a:pt x="66039" y="248373"/>
                </a:lnTo>
                <a:close/>
              </a:path>
              <a:path w="363854" h="365125">
                <a:moveTo>
                  <a:pt x="144177" y="201244"/>
                </a:moveTo>
                <a:lnTo>
                  <a:pt x="134112" y="201244"/>
                </a:lnTo>
                <a:lnTo>
                  <a:pt x="148082" y="215150"/>
                </a:lnTo>
                <a:lnTo>
                  <a:pt x="130175" y="233006"/>
                </a:lnTo>
                <a:lnTo>
                  <a:pt x="159004" y="261861"/>
                </a:lnTo>
                <a:lnTo>
                  <a:pt x="168470" y="252412"/>
                </a:lnTo>
                <a:lnTo>
                  <a:pt x="159638" y="252412"/>
                </a:lnTo>
                <a:lnTo>
                  <a:pt x="139573" y="232359"/>
                </a:lnTo>
                <a:lnTo>
                  <a:pt x="161751" y="210134"/>
                </a:lnTo>
                <a:lnTo>
                  <a:pt x="153035" y="210134"/>
                </a:lnTo>
                <a:lnTo>
                  <a:pt x="144177" y="201244"/>
                </a:lnTo>
                <a:close/>
              </a:path>
              <a:path w="363854" h="365125">
                <a:moveTo>
                  <a:pt x="180093" y="201815"/>
                </a:moveTo>
                <a:lnTo>
                  <a:pt x="170052" y="201815"/>
                </a:lnTo>
                <a:lnTo>
                  <a:pt x="190119" y="221856"/>
                </a:lnTo>
                <a:lnTo>
                  <a:pt x="159638" y="252412"/>
                </a:lnTo>
                <a:lnTo>
                  <a:pt x="168470" y="252412"/>
                </a:lnTo>
                <a:lnTo>
                  <a:pt x="199644" y="221297"/>
                </a:lnTo>
                <a:lnTo>
                  <a:pt x="180093" y="201815"/>
                </a:lnTo>
                <a:close/>
              </a:path>
              <a:path w="363854" h="365125">
                <a:moveTo>
                  <a:pt x="112141" y="232117"/>
                </a:moveTo>
                <a:lnTo>
                  <a:pt x="86487" y="235673"/>
                </a:lnTo>
                <a:lnTo>
                  <a:pt x="87375" y="242544"/>
                </a:lnTo>
                <a:lnTo>
                  <a:pt x="112902" y="238747"/>
                </a:lnTo>
                <a:lnTo>
                  <a:pt x="112141" y="232117"/>
                </a:lnTo>
                <a:close/>
              </a:path>
              <a:path w="363854" h="365125">
                <a:moveTo>
                  <a:pt x="125888" y="182981"/>
                </a:moveTo>
                <a:lnTo>
                  <a:pt x="115824" y="182981"/>
                </a:lnTo>
                <a:lnTo>
                  <a:pt x="129794" y="196888"/>
                </a:lnTo>
                <a:lnTo>
                  <a:pt x="106807" y="219836"/>
                </a:lnTo>
                <a:lnTo>
                  <a:pt x="111125" y="224205"/>
                </a:lnTo>
                <a:lnTo>
                  <a:pt x="134112" y="201244"/>
                </a:lnTo>
                <a:lnTo>
                  <a:pt x="144177" y="201244"/>
                </a:lnTo>
                <a:lnTo>
                  <a:pt x="139192" y="196240"/>
                </a:lnTo>
                <a:lnTo>
                  <a:pt x="143558" y="191871"/>
                </a:lnTo>
                <a:lnTo>
                  <a:pt x="134747" y="191871"/>
                </a:lnTo>
                <a:lnTo>
                  <a:pt x="125888" y="182981"/>
                </a:lnTo>
                <a:close/>
              </a:path>
              <a:path w="363854" h="365125">
                <a:moveTo>
                  <a:pt x="95250" y="209575"/>
                </a:moveTo>
                <a:lnTo>
                  <a:pt x="69850" y="212483"/>
                </a:lnTo>
                <a:lnTo>
                  <a:pt x="70612" y="219189"/>
                </a:lnTo>
                <a:lnTo>
                  <a:pt x="96012" y="216115"/>
                </a:lnTo>
                <a:lnTo>
                  <a:pt x="95250" y="209575"/>
                </a:lnTo>
                <a:close/>
              </a:path>
              <a:path w="363854" h="365125">
                <a:moveTo>
                  <a:pt x="170687" y="192443"/>
                </a:moveTo>
                <a:lnTo>
                  <a:pt x="153035" y="210134"/>
                </a:lnTo>
                <a:lnTo>
                  <a:pt x="161751" y="210134"/>
                </a:lnTo>
                <a:lnTo>
                  <a:pt x="170052" y="201815"/>
                </a:lnTo>
                <a:lnTo>
                  <a:pt x="180093" y="201815"/>
                </a:lnTo>
                <a:lnTo>
                  <a:pt x="170687" y="192443"/>
                </a:lnTo>
                <a:close/>
              </a:path>
              <a:path w="363854" h="365125">
                <a:moveTo>
                  <a:pt x="189357" y="133121"/>
                </a:moveTo>
                <a:lnTo>
                  <a:pt x="179197" y="133121"/>
                </a:lnTo>
                <a:lnTo>
                  <a:pt x="189611" y="143535"/>
                </a:lnTo>
                <a:lnTo>
                  <a:pt x="200775" y="156123"/>
                </a:lnTo>
                <a:lnTo>
                  <a:pt x="208534" y="170838"/>
                </a:lnTo>
                <a:lnTo>
                  <a:pt x="212863" y="187685"/>
                </a:lnTo>
                <a:lnTo>
                  <a:pt x="213741" y="206667"/>
                </a:lnTo>
                <a:lnTo>
                  <a:pt x="221234" y="206501"/>
                </a:lnTo>
                <a:lnTo>
                  <a:pt x="220208" y="188026"/>
                </a:lnTo>
                <a:lnTo>
                  <a:pt x="216550" y="171710"/>
                </a:lnTo>
                <a:lnTo>
                  <a:pt x="210250" y="157556"/>
                </a:lnTo>
                <a:lnTo>
                  <a:pt x="201295" y="145567"/>
                </a:lnTo>
                <a:lnTo>
                  <a:pt x="205905" y="140957"/>
                </a:lnTo>
                <a:lnTo>
                  <a:pt x="196976" y="140957"/>
                </a:lnTo>
                <a:lnTo>
                  <a:pt x="196723" y="140690"/>
                </a:lnTo>
                <a:lnTo>
                  <a:pt x="195834" y="139661"/>
                </a:lnTo>
                <a:lnTo>
                  <a:pt x="194945" y="138722"/>
                </a:lnTo>
                <a:lnTo>
                  <a:pt x="189357" y="133121"/>
                </a:lnTo>
                <a:close/>
              </a:path>
              <a:path w="363854" h="365125">
                <a:moveTo>
                  <a:pt x="134112" y="153479"/>
                </a:moveTo>
                <a:lnTo>
                  <a:pt x="125037" y="163695"/>
                </a:lnTo>
                <a:lnTo>
                  <a:pt x="114950" y="174778"/>
                </a:lnTo>
                <a:lnTo>
                  <a:pt x="103840" y="186731"/>
                </a:lnTo>
                <a:lnTo>
                  <a:pt x="91694" y="199555"/>
                </a:lnTo>
                <a:lnTo>
                  <a:pt x="96520" y="203669"/>
                </a:lnTo>
                <a:lnTo>
                  <a:pt x="115824" y="182981"/>
                </a:lnTo>
                <a:lnTo>
                  <a:pt x="125888" y="182981"/>
                </a:lnTo>
                <a:lnTo>
                  <a:pt x="120650" y="177723"/>
                </a:lnTo>
                <a:lnTo>
                  <a:pt x="131492" y="165706"/>
                </a:lnTo>
                <a:lnTo>
                  <a:pt x="135598" y="161103"/>
                </a:lnTo>
                <a:lnTo>
                  <a:pt x="138811" y="157441"/>
                </a:lnTo>
                <a:lnTo>
                  <a:pt x="134112" y="153479"/>
                </a:lnTo>
                <a:close/>
              </a:path>
              <a:path w="363854" h="365125">
                <a:moveTo>
                  <a:pt x="157607" y="168998"/>
                </a:moveTo>
                <a:lnTo>
                  <a:pt x="134747" y="191871"/>
                </a:lnTo>
                <a:lnTo>
                  <a:pt x="143558" y="191871"/>
                </a:lnTo>
                <a:lnTo>
                  <a:pt x="162051" y="173367"/>
                </a:lnTo>
                <a:lnTo>
                  <a:pt x="157607" y="168998"/>
                </a:lnTo>
                <a:close/>
              </a:path>
              <a:path w="363854" h="365125">
                <a:moveTo>
                  <a:pt x="242642" y="114198"/>
                </a:moveTo>
                <a:lnTo>
                  <a:pt x="232663" y="114198"/>
                </a:lnTo>
                <a:lnTo>
                  <a:pt x="259587" y="141198"/>
                </a:lnTo>
                <a:lnTo>
                  <a:pt x="263144" y="145453"/>
                </a:lnTo>
                <a:lnTo>
                  <a:pt x="263144" y="149682"/>
                </a:lnTo>
                <a:lnTo>
                  <a:pt x="259714" y="153885"/>
                </a:lnTo>
                <a:lnTo>
                  <a:pt x="249047" y="164553"/>
                </a:lnTo>
                <a:lnTo>
                  <a:pt x="254888" y="167944"/>
                </a:lnTo>
                <a:lnTo>
                  <a:pt x="266192" y="156629"/>
                </a:lnTo>
                <a:lnTo>
                  <a:pt x="271272" y="150329"/>
                </a:lnTo>
                <a:lnTo>
                  <a:pt x="271272" y="143967"/>
                </a:lnTo>
                <a:lnTo>
                  <a:pt x="266064" y="137566"/>
                </a:lnTo>
                <a:lnTo>
                  <a:pt x="242642" y="114198"/>
                </a:lnTo>
                <a:close/>
              </a:path>
              <a:path w="363854" h="365125">
                <a:moveTo>
                  <a:pt x="182118" y="98196"/>
                </a:moveTo>
                <a:lnTo>
                  <a:pt x="176275" y="102488"/>
                </a:lnTo>
                <a:lnTo>
                  <a:pt x="188595" y="114769"/>
                </a:lnTo>
                <a:lnTo>
                  <a:pt x="157099" y="146291"/>
                </a:lnTo>
                <a:lnTo>
                  <a:pt x="161544" y="150736"/>
                </a:lnTo>
                <a:lnTo>
                  <a:pt x="179197" y="133121"/>
                </a:lnTo>
                <a:lnTo>
                  <a:pt x="189357" y="133121"/>
                </a:lnTo>
                <a:lnTo>
                  <a:pt x="184276" y="128028"/>
                </a:lnTo>
                <a:lnTo>
                  <a:pt x="202531" y="109753"/>
                </a:lnTo>
                <a:lnTo>
                  <a:pt x="193675" y="109753"/>
                </a:lnTo>
                <a:lnTo>
                  <a:pt x="182118" y="98196"/>
                </a:lnTo>
                <a:close/>
              </a:path>
              <a:path w="363854" h="365125">
                <a:moveTo>
                  <a:pt x="233172" y="104749"/>
                </a:moveTo>
                <a:lnTo>
                  <a:pt x="196976" y="140957"/>
                </a:lnTo>
                <a:lnTo>
                  <a:pt x="205905" y="140957"/>
                </a:lnTo>
                <a:lnTo>
                  <a:pt x="232663" y="114198"/>
                </a:lnTo>
                <a:lnTo>
                  <a:pt x="242642" y="114198"/>
                </a:lnTo>
                <a:lnTo>
                  <a:pt x="233172" y="104749"/>
                </a:lnTo>
                <a:close/>
              </a:path>
              <a:path w="363854" h="365125">
                <a:moveTo>
                  <a:pt x="287393" y="73875"/>
                </a:moveTo>
                <a:lnTo>
                  <a:pt x="277241" y="73875"/>
                </a:lnTo>
                <a:lnTo>
                  <a:pt x="300100" y="96748"/>
                </a:lnTo>
                <a:lnTo>
                  <a:pt x="285876" y="116306"/>
                </a:lnTo>
                <a:lnTo>
                  <a:pt x="290957" y="119938"/>
                </a:lnTo>
                <a:lnTo>
                  <a:pt x="312014" y="90843"/>
                </a:lnTo>
                <a:lnTo>
                  <a:pt x="304292" y="90843"/>
                </a:lnTo>
                <a:lnTo>
                  <a:pt x="287393" y="73875"/>
                </a:lnTo>
                <a:close/>
              </a:path>
              <a:path w="363854" h="365125">
                <a:moveTo>
                  <a:pt x="225044" y="78320"/>
                </a:moveTo>
                <a:lnTo>
                  <a:pt x="193675" y="109753"/>
                </a:lnTo>
                <a:lnTo>
                  <a:pt x="202531" y="109753"/>
                </a:lnTo>
                <a:lnTo>
                  <a:pt x="229488" y="82765"/>
                </a:lnTo>
                <a:lnTo>
                  <a:pt x="225044" y="78320"/>
                </a:lnTo>
                <a:close/>
              </a:path>
              <a:path w="363854" h="365125">
                <a:moveTo>
                  <a:pt x="318516" y="71119"/>
                </a:moveTo>
                <a:lnTo>
                  <a:pt x="304292" y="90843"/>
                </a:lnTo>
                <a:lnTo>
                  <a:pt x="312014" y="90843"/>
                </a:lnTo>
                <a:lnTo>
                  <a:pt x="323596" y="74841"/>
                </a:lnTo>
                <a:lnTo>
                  <a:pt x="318516" y="71119"/>
                </a:lnTo>
                <a:close/>
              </a:path>
              <a:path w="363854" h="365125">
                <a:moveTo>
                  <a:pt x="291338" y="51003"/>
                </a:moveTo>
                <a:lnTo>
                  <a:pt x="259461" y="82918"/>
                </a:lnTo>
                <a:lnTo>
                  <a:pt x="263779" y="87287"/>
                </a:lnTo>
                <a:lnTo>
                  <a:pt x="277241" y="73875"/>
                </a:lnTo>
                <a:lnTo>
                  <a:pt x="287393" y="73875"/>
                </a:lnTo>
                <a:lnTo>
                  <a:pt x="282321" y="68783"/>
                </a:lnTo>
                <a:lnTo>
                  <a:pt x="295656" y="55359"/>
                </a:lnTo>
                <a:lnTo>
                  <a:pt x="291338" y="51003"/>
                </a:lnTo>
                <a:close/>
              </a:path>
              <a:path w="363854" h="365125">
                <a:moveTo>
                  <a:pt x="268097" y="10350"/>
                </a:moveTo>
                <a:lnTo>
                  <a:pt x="263398" y="15595"/>
                </a:lnTo>
                <a:lnTo>
                  <a:pt x="268224" y="20231"/>
                </a:lnTo>
                <a:lnTo>
                  <a:pt x="273558" y="25107"/>
                </a:lnTo>
                <a:lnTo>
                  <a:pt x="279273" y="30225"/>
                </a:lnTo>
                <a:lnTo>
                  <a:pt x="239902" y="69672"/>
                </a:lnTo>
                <a:lnTo>
                  <a:pt x="244348" y="74193"/>
                </a:lnTo>
                <a:lnTo>
                  <a:pt x="284099" y="34429"/>
                </a:lnTo>
                <a:lnTo>
                  <a:pt x="295336" y="34429"/>
                </a:lnTo>
                <a:lnTo>
                  <a:pt x="289179" y="29425"/>
                </a:lnTo>
                <a:lnTo>
                  <a:pt x="293380" y="25222"/>
                </a:lnTo>
                <a:lnTo>
                  <a:pt x="284352" y="25222"/>
                </a:lnTo>
                <a:lnTo>
                  <a:pt x="278511" y="20040"/>
                </a:lnTo>
                <a:lnTo>
                  <a:pt x="273050" y="15087"/>
                </a:lnTo>
                <a:lnTo>
                  <a:pt x="268097" y="10350"/>
                </a:lnTo>
                <a:close/>
              </a:path>
              <a:path w="363854" h="365125">
                <a:moveTo>
                  <a:pt x="295336" y="34429"/>
                </a:moveTo>
                <a:lnTo>
                  <a:pt x="284099" y="34429"/>
                </a:lnTo>
                <a:lnTo>
                  <a:pt x="299694" y="46952"/>
                </a:lnTo>
                <a:lnTo>
                  <a:pt x="314544" y="56920"/>
                </a:lnTo>
                <a:lnTo>
                  <a:pt x="328408" y="64211"/>
                </a:lnTo>
                <a:lnTo>
                  <a:pt x="341502" y="68948"/>
                </a:lnTo>
                <a:lnTo>
                  <a:pt x="349631" y="71361"/>
                </a:lnTo>
                <a:lnTo>
                  <a:pt x="355473" y="70510"/>
                </a:lnTo>
                <a:lnTo>
                  <a:pt x="359283" y="66357"/>
                </a:lnTo>
                <a:lnTo>
                  <a:pt x="362238" y="63614"/>
                </a:lnTo>
                <a:lnTo>
                  <a:pt x="348614" y="63614"/>
                </a:lnTo>
                <a:lnTo>
                  <a:pt x="343408" y="61823"/>
                </a:lnTo>
                <a:lnTo>
                  <a:pt x="330142" y="56880"/>
                </a:lnTo>
                <a:lnTo>
                  <a:pt x="316769" y="49887"/>
                </a:lnTo>
                <a:lnTo>
                  <a:pt x="303081" y="40722"/>
                </a:lnTo>
                <a:lnTo>
                  <a:pt x="295336" y="34429"/>
                </a:lnTo>
                <a:close/>
              </a:path>
              <a:path w="363854" h="365125">
                <a:moveTo>
                  <a:pt x="352551" y="40335"/>
                </a:moveTo>
                <a:lnTo>
                  <a:pt x="346201" y="43154"/>
                </a:lnTo>
                <a:lnTo>
                  <a:pt x="348488" y="46012"/>
                </a:lnTo>
                <a:lnTo>
                  <a:pt x="350900" y="49491"/>
                </a:lnTo>
                <a:lnTo>
                  <a:pt x="353187" y="53581"/>
                </a:lnTo>
                <a:lnTo>
                  <a:pt x="355473" y="57416"/>
                </a:lnTo>
                <a:lnTo>
                  <a:pt x="355726" y="60020"/>
                </a:lnTo>
                <a:lnTo>
                  <a:pt x="353949" y="61429"/>
                </a:lnTo>
                <a:lnTo>
                  <a:pt x="352171" y="63474"/>
                </a:lnTo>
                <a:lnTo>
                  <a:pt x="348614" y="63614"/>
                </a:lnTo>
                <a:lnTo>
                  <a:pt x="362238" y="63614"/>
                </a:lnTo>
                <a:lnTo>
                  <a:pt x="363347" y="62585"/>
                </a:lnTo>
                <a:lnTo>
                  <a:pt x="363444" y="57416"/>
                </a:lnTo>
                <a:lnTo>
                  <a:pt x="359663" y="51003"/>
                </a:lnTo>
                <a:lnTo>
                  <a:pt x="357886" y="47713"/>
                </a:lnTo>
                <a:lnTo>
                  <a:pt x="355473" y="44157"/>
                </a:lnTo>
                <a:lnTo>
                  <a:pt x="352551" y="40335"/>
                </a:lnTo>
                <a:close/>
              </a:path>
              <a:path w="363854" h="365125">
                <a:moveTo>
                  <a:pt x="309499" y="0"/>
                </a:moveTo>
                <a:lnTo>
                  <a:pt x="284352" y="25222"/>
                </a:lnTo>
                <a:lnTo>
                  <a:pt x="293380" y="25222"/>
                </a:lnTo>
                <a:lnTo>
                  <a:pt x="314071" y="4521"/>
                </a:lnTo>
                <a:lnTo>
                  <a:pt x="309499" y="0"/>
                </a:lnTo>
                <a:close/>
              </a:path>
              <a:path w="363854" h="365125">
                <a:moveTo>
                  <a:pt x="298958" y="1130"/>
                </a:moveTo>
                <a:lnTo>
                  <a:pt x="279654" y="2260"/>
                </a:lnTo>
                <a:lnTo>
                  <a:pt x="279908" y="8648"/>
                </a:lnTo>
                <a:lnTo>
                  <a:pt x="299212" y="7518"/>
                </a:lnTo>
                <a:lnTo>
                  <a:pt x="298958" y="11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420995" y="4065130"/>
            <a:ext cx="199516" cy="20003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808345" y="4057129"/>
            <a:ext cx="204215" cy="20948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194425" y="4058018"/>
            <a:ext cx="192277" cy="20140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432677" y="4056126"/>
            <a:ext cx="362585" cy="374650"/>
          </a:xfrm>
          <a:custGeom>
            <a:rect l="l" t="t" r="r" b="b"/>
            <a:pathLst>
              <a:path w="362584" h="374650">
                <a:moveTo>
                  <a:pt x="19685" y="318770"/>
                </a:moveTo>
                <a:lnTo>
                  <a:pt x="8889" y="318770"/>
                </a:lnTo>
                <a:lnTo>
                  <a:pt x="24892" y="334010"/>
                </a:lnTo>
                <a:lnTo>
                  <a:pt x="32385" y="341630"/>
                </a:lnTo>
                <a:lnTo>
                  <a:pt x="46482" y="374650"/>
                </a:lnTo>
                <a:lnTo>
                  <a:pt x="53721" y="373380"/>
                </a:lnTo>
                <a:lnTo>
                  <a:pt x="52101" y="364490"/>
                </a:lnTo>
                <a:lnTo>
                  <a:pt x="49720" y="356870"/>
                </a:lnTo>
                <a:lnTo>
                  <a:pt x="46577" y="350520"/>
                </a:lnTo>
                <a:lnTo>
                  <a:pt x="42672" y="344170"/>
                </a:lnTo>
                <a:lnTo>
                  <a:pt x="47542" y="339090"/>
                </a:lnTo>
                <a:lnTo>
                  <a:pt x="38862" y="339090"/>
                </a:lnTo>
                <a:lnTo>
                  <a:pt x="36068" y="335280"/>
                </a:lnTo>
                <a:lnTo>
                  <a:pt x="33020" y="332740"/>
                </a:lnTo>
                <a:lnTo>
                  <a:pt x="29972" y="328930"/>
                </a:lnTo>
                <a:lnTo>
                  <a:pt x="29083" y="328930"/>
                </a:lnTo>
                <a:lnTo>
                  <a:pt x="34036" y="323850"/>
                </a:lnTo>
                <a:lnTo>
                  <a:pt x="24764" y="323850"/>
                </a:lnTo>
                <a:lnTo>
                  <a:pt x="19685" y="318770"/>
                </a:lnTo>
                <a:close/>
              </a:path>
              <a:path w="362584" h="374650">
                <a:moveTo>
                  <a:pt x="59055" y="308610"/>
                </a:moveTo>
                <a:lnTo>
                  <a:pt x="48895" y="308610"/>
                </a:lnTo>
                <a:lnTo>
                  <a:pt x="59055" y="318770"/>
                </a:lnTo>
                <a:lnTo>
                  <a:pt x="38862" y="339090"/>
                </a:lnTo>
                <a:lnTo>
                  <a:pt x="47542" y="339090"/>
                </a:lnTo>
                <a:lnTo>
                  <a:pt x="63373" y="322580"/>
                </a:lnTo>
                <a:lnTo>
                  <a:pt x="73298" y="322580"/>
                </a:lnTo>
                <a:lnTo>
                  <a:pt x="68452" y="317500"/>
                </a:lnTo>
                <a:lnTo>
                  <a:pt x="72286" y="313690"/>
                </a:lnTo>
                <a:lnTo>
                  <a:pt x="64135" y="313690"/>
                </a:lnTo>
                <a:lnTo>
                  <a:pt x="59055" y="308610"/>
                </a:lnTo>
                <a:close/>
              </a:path>
              <a:path w="362584" h="374650">
                <a:moveTo>
                  <a:pt x="73298" y="322580"/>
                </a:moveTo>
                <a:lnTo>
                  <a:pt x="63373" y="322580"/>
                </a:lnTo>
                <a:lnTo>
                  <a:pt x="79121" y="339090"/>
                </a:lnTo>
                <a:lnTo>
                  <a:pt x="84200" y="334010"/>
                </a:lnTo>
                <a:lnTo>
                  <a:pt x="73298" y="322580"/>
                </a:lnTo>
                <a:close/>
              </a:path>
              <a:path w="362584" h="374650">
                <a:moveTo>
                  <a:pt x="6858" y="276860"/>
                </a:moveTo>
                <a:lnTo>
                  <a:pt x="0" y="278130"/>
                </a:lnTo>
                <a:lnTo>
                  <a:pt x="1883" y="289560"/>
                </a:lnTo>
                <a:lnTo>
                  <a:pt x="2446" y="299720"/>
                </a:lnTo>
                <a:lnTo>
                  <a:pt x="2495" y="304800"/>
                </a:lnTo>
                <a:lnTo>
                  <a:pt x="2125" y="314960"/>
                </a:lnTo>
                <a:lnTo>
                  <a:pt x="508" y="327660"/>
                </a:lnTo>
                <a:lnTo>
                  <a:pt x="7493" y="328930"/>
                </a:lnTo>
                <a:lnTo>
                  <a:pt x="8127" y="325120"/>
                </a:lnTo>
                <a:lnTo>
                  <a:pt x="8889" y="318770"/>
                </a:lnTo>
                <a:lnTo>
                  <a:pt x="19685" y="318770"/>
                </a:lnTo>
                <a:lnTo>
                  <a:pt x="14605" y="313690"/>
                </a:lnTo>
                <a:lnTo>
                  <a:pt x="18592" y="309880"/>
                </a:lnTo>
                <a:lnTo>
                  <a:pt x="9525" y="309880"/>
                </a:lnTo>
                <a:lnTo>
                  <a:pt x="9778" y="304800"/>
                </a:lnTo>
                <a:lnTo>
                  <a:pt x="9778" y="299720"/>
                </a:lnTo>
                <a:lnTo>
                  <a:pt x="9271" y="294640"/>
                </a:lnTo>
                <a:lnTo>
                  <a:pt x="16782" y="287020"/>
                </a:lnTo>
                <a:lnTo>
                  <a:pt x="8636" y="287020"/>
                </a:lnTo>
                <a:lnTo>
                  <a:pt x="7620" y="280670"/>
                </a:lnTo>
                <a:lnTo>
                  <a:pt x="6858" y="276860"/>
                </a:lnTo>
                <a:close/>
              </a:path>
              <a:path w="362584" h="374650">
                <a:moveTo>
                  <a:pt x="98573" y="297180"/>
                </a:moveTo>
                <a:lnTo>
                  <a:pt x="88900" y="297180"/>
                </a:lnTo>
                <a:lnTo>
                  <a:pt x="99949" y="308610"/>
                </a:lnTo>
                <a:lnTo>
                  <a:pt x="101853" y="311150"/>
                </a:lnTo>
                <a:lnTo>
                  <a:pt x="101853" y="313690"/>
                </a:lnTo>
                <a:lnTo>
                  <a:pt x="99949" y="314960"/>
                </a:lnTo>
                <a:lnTo>
                  <a:pt x="91313" y="323850"/>
                </a:lnTo>
                <a:lnTo>
                  <a:pt x="97027" y="327660"/>
                </a:lnTo>
                <a:lnTo>
                  <a:pt x="106172" y="318770"/>
                </a:lnTo>
                <a:lnTo>
                  <a:pt x="109854" y="313690"/>
                </a:lnTo>
                <a:lnTo>
                  <a:pt x="109854" y="309880"/>
                </a:lnTo>
                <a:lnTo>
                  <a:pt x="106172" y="304800"/>
                </a:lnTo>
                <a:lnTo>
                  <a:pt x="98573" y="297180"/>
                </a:lnTo>
                <a:close/>
              </a:path>
              <a:path w="362584" h="374650">
                <a:moveTo>
                  <a:pt x="44576" y="294640"/>
                </a:moveTo>
                <a:lnTo>
                  <a:pt x="34544" y="294640"/>
                </a:lnTo>
                <a:lnTo>
                  <a:pt x="44576" y="304800"/>
                </a:lnTo>
                <a:lnTo>
                  <a:pt x="24764" y="323850"/>
                </a:lnTo>
                <a:lnTo>
                  <a:pt x="34036" y="323850"/>
                </a:lnTo>
                <a:lnTo>
                  <a:pt x="48895" y="308610"/>
                </a:lnTo>
                <a:lnTo>
                  <a:pt x="59055" y="308610"/>
                </a:lnTo>
                <a:lnTo>
                  <a:pt x="53975" y="303530"/>
                </a:lnTo>
                <a:lnTo>
                  <a:pt x="57808" y="299720"/>
                </a:lnTo>
                <a:lnTo>
                  <a:pt x="49657" y="299720"/>
                </a:lnTo>
                <a:lnTo>
                  <a:pt x="44576" y="294640"/>
                </a:lnTo>
                <a:close/>
              </a:path>
              <a:path w="362584" h="374650">
                <a:moveTo>
                  <a:pt x="84641" y="283210"/>
                </a:moveTo>
                <a:lnTo>
                  <a:pt x="74422" y="283210"/>
                </a:lnTo>
                <a:lnTo>
                  <a:pt x="84581" y="293370"/>
                </a:lnTo>
                <a:lnTo>
                  <a:pt x="64135" y="313690"/>
                </a:lnTo>
                <a:lnTo>
                  <a:pt x="72286" y="313690"/>
                </a:lnTo>
                <a:lnTo>
                  <a:pt x="88900" y="297180"/>
                </a:lnTo>
                <a:lnTo>
                  <a:pt x="98573" y="297180"/>
                </a:lnTo>
                <a:lnTo>
                  <a:pt x="84641" y="283210"/>
                </a:lnTo>
                <a:close/>
              </a:path>
              <a:path w="362584" h="374650">
                <a:moveTo>
                  <a:pt x="42227" y="267970"/>
                </a:moveTo>
                <a:lnTo>
                  <a:pt x="35560" y="267970"/>
                </a:lnTo>
                <a:lnTo>
                  <a:pt x="36195" y="283210"/>
                </a:lnTo>
                <a:lnTo>
                  <a:pt x="9525" y="309880"/>
                </a:lnTo>
                <a:lnTo>
                  <a:pt x="18592" y="309880"/>
                </a:lnTo>
                <a:lnTo>
                  <a:pt x="34544" y="294640"/>
                </a:lnTo>
                <a:lnTo>
                  <a:pt x="44576" y="294640"/>
                </a:lnTo>
                <a:lnTo>
                  <a:pt x="39497" y="289560"/>
                </a:lnTo>
                <a:lnTo>
                  <a:pt x="52276" y="276860"/>
                </a:lnTo>
                <a:lnTo>
                  <a:pt x="42672" y="276860"/>
                </a:lnTo>
                <a:lnTo>
                  <a:pt x="42227" y="267970"/>
                </a:lnTo>
                <a:close/>
              </a:path>
              <a:path w="362584" h="374650">
                <a:moveTo>
                  <a:pt x="70710" y="269240"/>
                </a:moveTo>
                <a:lnTo>
                  <a:pt x="59944" y="269240"/>
                </a:lnTo>
                <a:lnTo>
                  <a:pt x="70103" y="279400"/>
                </a:lnTo>
                <a:lnTo>
                  <a:pt x="49657" y="299720"/>
                </a:lnTo>
                <a:lnTo>
                  <a:pt x="57808" y="299720"/>
                </a:lnTo>
                <a:lnTo>
                  <a:pt x="74422" y="283210"/>
                </a:lnTo>
                <a:lnTo>
                  <a:pt x="84641" y="283210"/>
                </a:lnTo>
                <a:lnTo>
                  <a:pt x="70710" y="269240"/>
                </a:lnTo>
                <a:close/>
              </a:path>
              <a:path w="362584" h="374650">
                <a:moveTo>
                  <a:pt x="37464" y="257810"/>
                </a:moveTo>
                <a:lnTo>
                  <a:pt x="8636" y="287020"/>
                </a:lnTo>
                <a:lnTo>
                  <a:pt x="16782" y="287020"/>
                </a:lnTo>
                <a:lnTo>
                  <a:pt x="35560" y="267970"/>
                </a:lnTo>
                <a:lnTo>
                  <a:pt x="42227" y="267970"/>
                </a:lnTo>
                <a:lnTo>
                  <a:pt x="41910" y="261620"/>
                </a:lnTo>
                <a:lnTo>
                  <a:pt x="37464" y="257810"/>
                </a:lnTo>
                <a:close/>
              </a:path>
              <a:path w="362584" h="374650">
                <a:moveTo>
                  <a:pt x="101238" y="241300"/>
                </a:moveTo>
                <a:lnTo>
                  <a:pt x="90931" y="241300"/>
                </a:lnTo>
                <a:lnTo>
                  <a:pt x="128650" y="279400"/>
                </a:lnTo>
                <a:lnTo>
                  <a:pt x="133223" y="283210"/>
                </a:lnTo>
                <a:lnTo>
                  <a:pt x="137795" y="283210"/>
                </a:lnTo>
                <a:lnTo>
                  <a:pt x="142240" y="279400"/>
                </a:lnTo>
                <a:lnTo>
                  <a:pt x="147346" y="274320"/>
                </a:lnTo>
                <a:lnTo>
                  <a:pt x="134620" y="274320"/>
                </a:lnTo>
                <a:lnTo>
                  <a:pt x="132206" y="273050"/>
                </a:lnTo>
                <a:lnTo>
                  <a:pt x="116458" y="256540"/>
                </a:lnTo>
                <a:lnTo>
                  <a:pt x="120268" y="252730"/>
                </a:lnTo>
                <a:lnTo>
                  <a:pt x="112141" y="252730"/>
                </a:lnTo>
                <a:lnTo>
                  <a:pt x="101238" y="241300"/>
                </a:lnTo>
                <a:close/>
              </a:path>
              <a:path w="362584" h="374650">
                <a:moveTo>
                  <a:pt x="60578" y="259080"/>
                </a:moveTo>
                <a:lnTo>
                  <a:pt x="42672" y="276860"/>
                </a:lnTo>
                <a:lnTo>
                  <a:pt x="52276" y="276860"/>
                </a:lnTo>
                <a:lnTo>
                  <a:pt x="59944" y="269240"/>
                </a:lnTo>
                <a:lnTo>
                  <a:pt x="70710" y="269240"/>
                </a:lnTo>
                <a:lnTo>
                  <a:pt x="60578" y="259080"/>
                </a:lnTo>
                <a:close/>
              </a:path>
              <a:path w="362584" h="374650">
                <a:moveTo>
                  <a:pt x="182499" y="208280"/>
                </a:moveTo>
                <a:lnTo>
                  <a:pt x="176656" y="213360"/>
                </a:lnTo>
                <a:lnTo>
                  <a:pt x="184403" y="220980"/>
                </a:lnTo>
                <a:lnTo>
                  <a:pt x="186436" y="223520"/>
                </a:lnTo>
                <a:lnTo>
                  <a:pt x="186436" y="224790"/>
                </a:lnTo>
                <a:lnTo>
                  <a:pt x="184403" y="227330"/>
                </a:lnTo>
                <a:lnTo>
                  <a:pt x="139573" y="273050"/>
                </a:lnTo>
                <a:lnTo>
                  <a:pt x="137159" y="274320"/>
                </a:lnTo>
                <a:lnTo>
                  <a:pt x="147346" y="274320"/>
                </a:lnTo>
                <a:lnTo>
                  <a:pt x="190753" y="231140"/>
                </a:lnTo>
                <a:lnTo>
                  <a:pt x="194437" y="226060"/>
                </a:lnTo>
                <a:lnTo>
                  <a:pt x="194564" y="220980"/>
                </a:lnTo>
                <a:lnTo>
                  <a:pt x="190880" y="217170"/>
                </a:lnTo>
                <a:lnTo>
                  <a:pt x="182499" y="208280"/>
                </a:lnTo>
                <a:close/>
              </a:path>
              <a:path w="362584" h="374650">
                <a:moveTo>
                  <a:pt x="126280" y="217170"/>
                </a:moveTo>
                <a:lnTo>
                  <a:pt x="116204" y="217170"/>
                </a:lnTo>
                <a:lnTo>
                  <a:pt x="131952" y="232410"/>
                </a:lnTo>
                <a:lnTo>
                  <a:pt x="112141" y="252730"/>
                </a:lnTo>
                <a:lnTo>
                  <a:pt x="120268" y="252730"/>
                </a:lnTo>
                <a:lnTo>
                  <a:pt x="145669" y="227330"/>
                </a:lnTo>
                <a:lnTo>
                  <a:pt x="136778" y="227330"/>
                </a:lnTo>
                <a:lnTo>
                  <a:pt x="126280" y="217170"/>
                </a:lnTo>
                <a:close/>
              </a:path>
              <a:path w="362584" h="374650">
                <a:moveTo>
                  <a:pt x="87883" y="195580"/>
                </a:moveTo>
                <a:lnTo>
                  <a:pt x="81025" y="196850"/>
                </a:lnTo>
                <a:lnTo>
                  <a:pt x="83337" y="210820"/>
                </a:lnTo>
                <a:lnTo>
                  <a:pt x="84168" y="220980"/>
                </a:lnTo>
                <a:lnTo>
                  <a:pt x="84253" y="231140"/>
                </a:lnTo>
                <a:lnTo>
                  <a:pt x="84151" y="237490"/>
                </a:lnTo>
                <a:lnTo>
                  <a:pt x="82676" y="250190"/>
                </a:lnTo>
                <a:lnTo>
                  <a:pt x="89789" y="251460"/>
                </a:lnTo>
                <a:lnTo>
                  <a:pt x="90297" y="247650"/>
                </a:lnTo>
                <a:lnTo>
                  <a:pt x="90677" y="245110"/>
                </a:lnTo>
                <a:lnTo>
                  <a:pt x="90931" y="241300"/>
                </a:lnTo>
                <a:lnTo>
                  <a:pt x="101238" y="241300"/>
                </a:lnTo>
                <a:lnTo>
                  <a:pt x="96393" y="236220"/>
                </a:lnTo>
                <a:lnTo>
                  <a:pt x="99034" y="233680"/>
                </a:lnTo>
                <a:lnTo>
                  <a:pt x="91186" y="233680"/>
                </a:lnTo>
                <a:lnTo>
                  <a:pt x="91186" y="219710"/>
                </a:lnTo>
                <a:lnTo>
                  <a:pt x="90550" y="213360"/>
                </a:lnTo>
                <a:lnTo>
                  <a:pt x="98243" y="205740"/>
                </a:lnTo>
                <a:lnTo>
                  <a:pt x="89662" y="205740"/>
                </a:lnTo>
                <a:lnTo>
                  <a:pt x="89153" y="201930"/>
                </a:lnTo>
                <a:lnTo>
                  <a:pt x="87883" y="195580"/>
                </a:lnTo>
                <a:close/>
              </a:path>
              <a:path w="362584" h="374650">
                <a:moveTo>
                  <a:pt x="124110" y="186690"/>
                </a:moveTo>
                <a:lnTo>
                  <a:pt x="117475" y="186690"/>
                </a:lnTo>
                <a:lnTo>
                  <a:pt x="117982" y="207010"/>
                </a:lnTo>
                <a:lnTo>
                  <a:pt x="91186" y="233680"/>
                </a:lnTo>
                <a:lnTo>
                  <a:pt x="99034" y="233680"/>
                </a:lnTo>
                <a:lnTo>
                  <a:pt x="116204" y="217170"/>
                </a:lnTo>
                <a:lnTo>
                  <a:pt x="126280" y="217170"/>
                </a:lnTo>
                <a:lnTo>
                  <a:pt x="121030" y="212090"/>
                </a:lnTo>
                <a:lnTo>
                  <a:pt x="132175" y="200660"/>
                </a:lnTo>
                <a:lnTo>
                  <a:pt x="124459" y="200660"/>
                </a:lnTo>
                <a:lnTo>
                  <a:pt x="124110" y="186690"/>
                </a:lnTo>
                <a:close/>
              </a:path>
              <a:path w="362584" h="374650">
                <a:moveTo>
                  <a:pt x="150508" y="191770"/>
                </a:moveTo>
                <a:lnTo>
                  <a:pt x="140843" y="191770"/>
                </a:lnTo>
                <a:lnTo>
                  <a:pt x="156718" y="208280"/>
                </a:lnTo>
                <a:lnTo>
                  <a:pt x="136778" y="227330"/>
                </a:lnTo>
                <a:lnTo>
                  <a:pt x="145669" y="227330"/>
                </a:lnTo>
                <a:lnTo>
                  <a:pt x="165989" y="207010"/>
                </a:lnTo>
                <a:lnTo>
                  <a:pt x="150508" y="191770"/>
                </a:lnTo>
                <a:close/>
              </a:path>
              <a:path w="362584" h="374650">
                <a:moveTo>
                  <a:pt x="201007" y="175260"/>
                </a:moveTo>
                <a:lnTo>
                  <a:pt x="190880" y="175260"/>
                </a:lnTo>
                <a:lnTo>
                  <a:pt x="212217" y="195580"/>
                </a:lnTo>
                <a:lnTo>
                  <a:pt x="213995" y="198120"/>
                </a:lnTo>
                <a:lnTo>
                  <a:pt x="213995" y="200660"/>
                </a:lnTo>
                <a:lnTo>
                  <a:pt x="212217" y="203200"/>
                </a:lnTo>
                <a:lnTo>
                  <a:pt x="207009" y="208280"/>
                </a:lnTo>
                <a:lnTo>
                  <a:pt x="212725" y="210820"/>
                </a:lnTo>
                <a:lnTo>
                  <a:pt x="218567" y="205740"/>
                </a:lnTo>
                <a:lnTo>
                  <a:pt x="222123" y="200660"/>
                </a:lnTo>
                <a:lnTo>
                  <a:pt x="222123" y="196850"/>
                </a:lnTo>
                <a:lnTo>
                  <a:pt x="218694" y="193040"/>
                </a:lnTo>
                <a:lnTo>
                  <a:pt x="201007" y="175260"/>
                </a:lnTo>
                <a:close/>
              </a:path>
              <a:path w="362584" h="374650">
                <a:moveTo>
                  <a:pt x="119506" y="176530"/>
                </a:moveTo>
                <a:lnTo>
                  <a:pt x="89662" y="205740"/>
                </a:lnTo>
                <a:lnTo>
                  <a:pt x="98243" y="205740"/>
                </a:lnTo>
                <a:lnTo>
                  <a:pt x="117475" y="186690"/>
                </a:lnTo>
                <a:lnTo>
                  <a:pt x="124110" y="186690"/>
                </a:lnTo>
                <a:lnTo>
                  <a:pt x="123951" y="180340"/>
                </a:lnTo>
                <a:lnTo>
                  <a:pt x="119506" y="176530"/>
                </a:lnTo>
                <a:close/>
              </a:path>
              <a:path w="362584" h="374650">
                <a:moveTo>
                  <a:pt x="141477" y="182880"/>
                </a:moveTo>
                <a:lnTo>
                  <a:pt x="124459" y="200660"/>
                </a:lnTo>
                <a:lnTo>
                  <a:pt x="132175" y="200660"/>
                </a:lnTo>
                <a:lnTo>
                  <a:pt x="140843" y="191770"/>
                </a:lnTo>
                <a:lnTo>
                  <a:pt x="150508" y="191770"/>
                </a:lnTo>
                <a:lnTo>
                  <a:pt x="141477" y="182880"/>
                </a:lnTo>
                <a:close/>
              </a:path>
              <a:path w="362584" h="374650">
                <a:moveTo>
                  <a:pt x="219837" y="143510"/>
                </a:moveTo>
                <a:lnTo>
                  <a:pt x="209676" y="143510"/>
                </a:lnTo>
                <a:lnTo>
                  <a:pt x="214883" y="148590"/>
                </a:lnTo>
                <a:lnTo>
                  <a:pt x="222265" y="157480"/>
                </a:lnTo>
                <a:lnTo>
                  <a:pt x="227075" y="167640"/>
                </a:lnTo>
                <a:lnTo>
                  <a:pt x="229314" y="180340"/>
                </a:lnTo>
                <a:lnTo>
                  <a:pt x="228980" y="193040"/>
                </a:lnTo>
                <a:lnTo>
                  <a:pt x="236347" y="193040"/>
                </a:lnTo>
                <a:lnTo>
                  <a:pt x="236446" y="177800"/>
                </a:lnTo>
                <a:lnTo>
                  <a:pt x="233711" y="165100"/>
                </a:lnTo>
                <a:lnTo>
                  <a:pt x="228167" y="153670"/>
                </a:lnTo>
                <a:lnTo>
                  <a:pt x="219837" y="143510"/>
                </a:lnTo>
                <a:close/>
              </a:path>
              <a:path w="362584" h="374650">
                <a:moveTo>
                  <a:pt x="178122" y="152400"/>
                </a:moveTo>
                <a:lnTo>
                  <a:pt x="167894" y="152400"/>
                </a:lnTo>
                <a:lnTo>
                  <a:pt x="186308" y="170180"/>
                </a:lnTo>
                <a:lnTo>
                  <a:pt x="178307" y="184150"/>
                </a:lnTo>
                <a:lnTo>
                  <a:pt x="183769" y="186690"/>
                </a:lnTo>
                <a:lnTo>
                  <a:pt x="190880" y="175260"/>
                </a:lnTo>
                <a:lnTo>
                  <a:pt x="201007" y="175260"/>
                </a:lnTo>
                <a:lnTo>
                  <a:pt x="194691" y="168910"/>
                </a:lnTo>
                <a:lnTo>
                  <a:pt x="197626" y="163830"/>
                </a:lnTo>
                <a:lnTo>
                  <a:pt x="189992" y="163830"/>
                </a:lnTo>
                <a:lnTo>
                  <a:pt x="178122" y="152400"/>
                </a:lnTo>
                <a:close/>
              </a:path>
              <a:path w="362584" h="374650">
                <a:moveTo>
                  <a:pt x="241787" y="120650"/>
                </a:moveTo>
                <a:lnTo>
                  <a:pt x="232409" y="120650"/>
                </a:lnTo>
                <a:lnTo>
                  <a:pt x="258699" y="147320"/>
                </a:lnTo>
                <a:lnTo>
                  <a:pt x="260984" y="149860"/>
                </a:lnTo>
                <a:lnTo>
                  <a:pt x="260984" y="153670"/>
                </a:lnTo>
                <a:lnTo>
                  <a:pt x="258699" y="156210"/>
                </a:lnTo>
                <a:lnTo>
                  <a:pt x="250063" y="165100"/>
                </a:lnTo>
                <a:lnTo>
                  <a:pt x="255650" y="167640"/>
                </a:lnTo>
                <a:lnTo>
                  <a:pt x="265049" y="158750"/>
                </a:lnTo>
                <a:lnTo>
                  <a:pt x="268858" y="153670"/>
                </a:lnTo>
                <a:lnTo>
                  <a:pt x="268858" y="148590"/>
                </a:lnTo>
                <a:lnTo>
                  <a:pt x="264922" y="143510"/>
                </a:lnTo>
                <a:lnTo>
                  <a:pt x="241787" y="120650"/>
                </a:lnTo>
                <a:close/>
              </a:path>
              <a:path w="362584" h="374650">
                <a:moveTo>
                  <a:pt x="195833" y="154940"/>
                </a:moveTo>
                <a:lnTo>
                  <a:pt x="189992" y="163830"/>
                </a:lnTo>
                <a:lnTo>
                  <a:pt x="197626" y="163830"/>
                </a:lnTo>
                <a:lnTo>
                  <a:pt x="201295" y="157480"/>
                </a:lnTo>
                <a:lnTo>
                  <a:pt x="195833" y="154940"/>
                </a:lnTo>
                <a:close/>
              </a:path>
              <a:path w="362584" h="374650">
                <a:moveTo>
                  <a:pt x="152907" y="127000"/>
                </a:moveTo>
                <a:lnTo>
                  <a:pt x="147954" y="132080"/>
                </a:lnTo>
                <a:lnTo>
                  <a:pt x="163449" y="147320"/>
                </a:lnTo>
                <a:lnTo>
                  <a:pt x="154050" y="156210"/>
                </a:lnTo>
                <a:lnTo>
                  <a:pt x="158496" y="161290"/>
                </a:lnTo>
                <a:lnTo>
                  <a:pt x="167894" y="152400"/>
                </a:lnTo>
                <a:lnTo>
                  <a:pt x="178122" y="152400"/>
                </a:lnTo>
                <a:lnTo>
                  <a:pt x="172847" y="147320"/>
                </a:lnTo>
                <a:lnTo>
                  <a:pt x="177781" y="142240"/>
                </a:lnTo>
                <a:lnTo>
                  <a:pt x="168401" y="142240"/>
                </a:lnTo>
                <a:lnTo>
                  <a:pt x="152907" y="127000"/>
                </a:lnTo>
                <a:close/>
              </a:path>
              <a:path w="362584" h="374650">
                <a:moveTo>
                  <a:pt x="183896" y="99060"/>
                </a:moveTo>
                <a:lnTo>
                  <a:pt x="177546" y="102870"/>
                </a:lnTo>
                <a:lnTo>
                  <a:pt x="182856" y="114300"/>
                </a:lnTo>
                <a:lnTo>
                  <a:pt x="186975" y="127000"/>
                </a:lnTo>
                <a:lnTo>
                  <a:pt x="189904" y="139700"/>
                </a:lnTo>
                <a:lnTo>
                  <a:pt x="191643" y="151130"/>
                </a:lnTo>
                <a:lnTo>
                  <a:pt x="198754" y="149860"/>
                </a:lnTo>
                <a:lnTo>
                  <a:pt x="198374" y="147320"/>
                </a:lnTo>
                <a:lnTo>
                  <a:pt x="206057" y="147320"/>
                </a:lnTo>
                <a:lnTo>
                  <a:pt x="207264" y="146050"/>
                </a:lnTo>
                <a:lnTo>
                  <a:pt x="198247" y="146050"/>
                </a:lnTo>
                <a:lnTo>
                  <a:pt x="195843" y="134620"/>
                </a:lnTo>
                <a:lnTo>
                  <a:pt x="192643" y="121920"/>
                </a:lnTo>
                <a:lnTo>
                  <a:pt x="188656" y="110490"/>
                </a:lnTo>
                <a:lnTo>
                  <a:pt x="183896" y="99060"/>
                </a:lnTo>
                <a:close/>
              </a:path>
              <a:path w="362584" h="374650">
                <a:moveTo>
                  <a:pt x="206057" y="147320"/>
                </a:moveTo>
                <a:lnTo>
                  <a:pt x="198374" y="147320"/>
                </a:lnTo>
                <a:lnTo>
                  <a:pt x="202438" y="151130"/>
                </a:lnTo>
                <a:lnTo>
                  <a:pt x="206057" y="147320"/>
                </a:lnTo>
                <a:close/>
              </a:path>
              <a:path w="362584" h="374650">
                <a:moveTo>
                  <a:pt x="232791" y="111760"/>
                </a:moveTo>
                <a:lnTo>
                  <a:pt x="198247" y="146050"/>
                </a:lnTo>
                <a:lnTo>
                  <a:pt x="207264" y="146050"/>
                </a:lnTo>
                <a:lnTo>
                  <a:pt x="209676" y="143510"/>
                </a:lnTo>
                <a:lnTo>
                  <a:pt x="219837" y="143510"/>
                </a:lnTo>
                <a:lnTo>
                  <a:pt x="214629" y="138430"/>
                </a:lnTo>
                <a:lnTo>
                  <a:pt x="232409" y="120650"/>
                </a:lnTo>
                <a:lnTo>
                  <a:pt x="241787" y="120650"/>
                </a:lnTo>
                <a:lnTo>
                  <a:pt x="232791" y="111760"/>
                </a:lnTo>
                <a:close/>
              </a:path>
              <a:path w="362584" h="374650">
                <a:moveTo>
                  <a:pt x="177038" y="133350"/>
                </a:moveTo>
                <a:lnTo>
                  <a:pt x="168401" y="142240"/>
                </a:lnTo>
                <a:lnTo>
                  <a:pt x="177781" y="142240"/>
                </a:lnTo>
                <a:lnTo>
                  <a:pt x="181482" y="138430"/>
                </a:lnTo>
                <a:lnTo>
                  <a:pt x="177038" y="133350"/>
                </a:lnTo>
                <a:close/>
              </a:path>
              <a:path w="362584" h="374650">
                <a:moveTo>
                  <a:pt x="277622" y="91440"/>
                </a:moveTo>
                <a:lnTo>
                  <a:pt x="271525" y="95250"/>
                </a:lnTo>
                <a:lnTo>
                  <a:pt x="290702" y="133350"/>
                </a:lnTo>
                <a:lnTo>
                  <a:pt x="296799" y="130810"/>
                </a:lnTo>
                <a:lnTo>
                  <a:pt x="277622" y="91440"/>
                </a:lnTo>
                <a:close/>
              </a:path>
              <a:path w="362584" h="374650">
                <a:moveTo>
                  <a:pt x="314578" y="83820"/>
                </a:moveTo>
                <a:lnTo>
                  <a:pt x="306450" y="114300"/>
                </a:lnTo>
                <a:lnTo>
                  <a:pt x="312674" y="115570"/>
                </a:lnTo>
                <a:lnTo>
                  <a:pt x="320801" y="85090"/>
                </a:lnTo>
                <a:lnTo>
                  <a:pt x="314578" y="83820"/>
                </a:lnTo>
                <a:close/>
              </a:path>
              <a:path w="362584" h="374650">
                <a:moveTo>
                  <a:pt x="192531" y="87630"/>
                </a:moveTo>
                <a:lnTo>
                  <a:pt x="189611" y="93980"/>
                </a:lnTo>
                <a:lnTo>
                  <a:pt x="201874" y="99060"/>
                </a:lnTo>
                <a:lnTo>
                  <a:pt x="227401" y="106680"/>
                </a:lnTo>
                <a:lnTo>
                  <a:pt x="240665" y="107950"/>
                </a:lnTo>
                <a:lnTo>
                  <a:pt x="241553" y="100330"/>
                </a:lnTo>
                <a:lnTo>
                  <a:pt x="228840" y="99060"/>
                </a:lnTo>
                <a:lnTo>
                  <a:pt x="216423" y="96520"/>
                </a:lnTo>
                <a:lnTo>
                  <a:pt x="204317" y="92710"/>
                </a:lnTo>
                <a:lnTo>
                  <a:pt x="192531" y="87630"/>
                </a:lnTo>
                <a:close/>
              </a:path>
              <a:path w="362584" h="374650">
                <a:moveTo>
                  <a:pt x="292633" y="41910"/>
                </a:moveTo>
                <a:lnTo>
                  <a:pt x="283845" y="41910"/>
                </a:lnTo>
                <a:lnTo>
                  <a:pt x="290449" y="49530"/>
                </a:lnTo>
                <a:lnTo>
                  <a:pt x="271906" y="67310"/>
                </a:lnTo>
                <a:lnTo>
                  <a:pt x="299339" y="95250"/>
                </a:lnTo>
                <a:lnTo>
                  <a:pt x="308255" y="86360"/>
                </a:lnTo>
                <a:lnTo>
                  <a:pt x="299974" y="86360"/>
                </a:lnTo>
                <a:lnTo>
                  <a:pt x="292480" y="78740"/>
                </a:lnTo>
                <a:lnTo>
                  <a:pt x="296256" y="74930"/>
                </a:lnTo>
                <a:lnTo>
                  <a:pt x="288417" y="74930"/>
                </a:lnTo>
                <a:lnTo>
                  <a:pt x="280797" y="67310"/>
                </a:lnTo>
                <a:lnTo>
                  <a:pt x="294640" y="53340"/>
                </a:lnTo>
                <a:lnTo>
                  <a:pt x="304419" y="53340"/>
                </a:lnTo>
                <a:lnTo>
                  <a:pt x="299339" y="48260"/>
                </a:lnTo>
                <a:lnTo>
                  <a:pt x="303114" y="44450"/>
                </a:lnTo>
                <a:lnTo>
                  <a:pt x="295275" y="44450"/>
                </a:lnTo>
                <a:lnTo>
                  <a:pt x="292633" y="41910"/>
                </a:lnTo>
                <a:close/>
              </a:path>
              <a:path w="362584" h="374650">
                <a:moveTo>
                  <a:pt x="264922" y="80010"/>
                </a:moveTo>
                <a:lnTo>
                  <a:pt x="243204" y="80010"/>
                </a:lnTo>
                <a:lnTo>
                  <a:pt x="243077" y="87630"/>
                </a:lnTo>
                <a:lnTo>
                  <a:pt x="265175" y="86360"/>
                </a:lnTo>
                <a:lnTo>
                  <a:pt x="264922" y="80010"/>
                </a:lnTo>
                <a:close/>
              </a:path>
              <a:path w="362584" h="374650">
                <a:moveTo>
                  <a:pt x="316102" y="64770"/>
                </a:moveTo>
                <a:lnTo>
                  <a:pt x="306324" y="64770"/>
                </a:lnTo>
                <a:lnTo>
                  <a:pt x="313817" y="72390"/>
                </a:lnTo>
                <a:lnTo>
                  <a:pt x="299974" y="86360"/>
                </a:lnTo>
                <a:lnTo>
                  <a:pt x="308255" y="86360"/>
                </a:lnTo>
                <a:lnTo>
                  <a:pt x="327363" y="67310"/>
                </a:lnTo>
                <a:lnTo>
                  <a:pt x="318643" y="67310"/>
                </a:lnTo>
                <a:lnTo>
                  <a:pt x="316102" y="64770"/>
                </a:lnTo>
                <a:close/>
              </a:path>
              <a:path w="362584" h="374650">
                <a:moveTo>
                  <a:pt x="304419" y="53340"/>
                </a:moveTo>
                <a:lnTo>
                  <a:pt x="294640" y="53340"/>
                </a:lnTo>
                <a:lnTo>
                  <a:pt x="302259" y="60960"/>
                </a:lnTo>
                <a:lnTo>
                  <a:pt x="288417" y="74930"/>
                </a:lnTo>
                <a:lnTo>
                  <a:pt x="296256" y="74930"/>
                </a:lnTo>
                <a:lnTo>
                  <a:pt x="306324" y="64770"/>
                </a:lnTo>
                <a:lnTo>
                  <a:pt x="316102" y="64770"/>
                </a:lnTo>
                <a:lnTo>
                  <a:pt x="311023" y="59690"/>
                </a:lnTo>
                <a:lnTo>
                  <a:pt x="314798" y="55880"/>
                </a:lnTo>
                <a:lnTo>
                  <a:pt x="306958" y="55880"/>
                </a:lnTo>
                <a:lnTo>
                  <a:pt x="304419" y="53340"/>
                </a:lnTo>
                <a:close/>
              </a:path>
              <a:path w="362584" h="374650">
                <a:moveTo>
                  <a:pt x="360552" y="59690"/>
                </a:moveTo>
                <a:lnTo>
                  <a:pt x="329819" y="67310"/>
                </a:lnTo>
                <a:lnTo>
                  <a:pt x="331597" y="73660"/>
                </a:lnTo>
                <a:lnTo>
                  <a:pt x="362076" y="66040"/>
                </a:lnTo>
                <a:lnTo>
                  <a:pt x="360552" y="59690"/>
                </a:lnTo>
                <a:close/>
              </a:path>
              <a:path w="362584" h="374650">
                <a:moveTo>
                  <a:pt x="333859" y="45720"/>
                </a:moveTo>
                <a:lnTo>
                  <a:pt x="324866" y="45720"/>
                </a:lnTo>
                <a:lnTo>
                  <a:pt x="332486" y="53340"/>
                </a:lnTo>
                <a:lnTo>
                  <a:pt x="318643" y="67310"/>
                </a:lnTo>
                <a:lnTo>
                  <a:pt x="327363" y="67310"/>
                </a:lnTo>
                <a:lnTo>
                  <a:pt x="341375" y="53340"/>
                </a:lnTo>
                <a:lnTo>
                  <a:pt x="333859" y="45720"/>
                </a:lnTo>
                <a:close/>
              </a:path>
              <a:path w="362584" h="374650">
                <a:moveTo>
                  <a:pt x="248666" y="57150"/>
                </a:moveTo>
                <a:lnTo>
                  <a:pt x="226441" y="58420"/>
                </a:lnTo>
                <a:lnTo>
                  <a:pt x="226187" y="64770"/>
                </a:lnTo>
                <a:lnTo>
                  <a:pt x="248920" y="64770"/>
                </a:lnTo>
                <a:lnTo>
                  <a:pt x="248666" y="57150"/>
                </a:lnTo>
                <a:close/>
              </a:path>
              <a:path w="362584" h="374650">
                <a:moveTo>
                  <a:pt x="266192" y="15240"/>
                </a:moveTo>
                <a:lnTo>
                  <a:pt x="260730" y="19050"/>
                </a:lnTo>
                <a:lnTo>
                  <a:pt x="268858" y="27940"/>
                </a:lnTo>
                <a:lnTo>
                  <a:pt x="245745" y="50800"/>
                </a:lnTo>
                <a:lnTo>
                  <a:pt x="259079" y="63500"/>
                </a:lnTo>
                <a:lnTo>
                  <a:pt x="263778" y="59690"/>
                </a:lnTo>
                <a:lnTo>
                  <a:pt x="254634" y="49530"/>
                </a:lnTo>
                <a:lnTo>
                  <a:pt x="281971" y="22860"/>
                </a:lnTo>
                <a:lnTo>
                  <a:pt x="273684" y="22860"/>
                </a:lnTo>
                <a:lnTo>
                  <a:pt x="266192" y="15240"/>
                </a:lnTo>
                <a:close/>
              </a:path>
              <a:path w="362584" h="374650">
                <a:moveTo>
                  <a:pt x="300608" y="17780"/>
                </a:moveTo>
                <a:lnTo>
                  <a:pt x="263651" y="54610"/>
                </a:lnTo>
                <a:lnTo>
                  <a:pt x="267843" y="58420"/>
                </a:lnTo>
                <a:lnTo>
                  <a:pt x="283845" y="41910"/>
                </a:lnTo>
                <a:lnTo>
                  <a:pt x="292633" y="41910"/>
                </a:lnTo>
                <a:lnTo>
                  <a:pt x="288671" y="38100"/>
                </a:lnTo>
                <a:lnTo>
                  <a:pt x="304673" y="21590"/>
                </a:lnTo>
                <a:lnTo>
                  <a:pt x="300608" y="17780"/>
                </a:lnTo>
                <a:close/>
              </a:path>
              <a:path w="362584" h="374650">
                <a:moveTo>
                  <a:pt x="322585" y="34290"/>
                </a:moveTo>
                <a:lnTo>
                  <a:pt x="313181" y="34290"/>
                </a:lnTo>
                <a:lnTo>
                  <a:pt x="320801" y="41910"/>
                </a:lnTo>
                <a:lnTo>
                  <a:pt x="306958" y="55880"/>
                </a:lnTo>
                <a:lnTo>
                  <a:pt x="314798" y="55880"/>
                </a:lnTo>
                <a:lnTo>
                  <a:pt x="324866" y="45720"/>
                </a:lnTo>
                <a:lnTo>
                  <a:pt x="333859" y="45720"/>
                </a:lnTo>
                <a:lnTo>
                  <a:pt x="322585" y="34290"/>
                </a:lnTo>
                <a:close/>
              </a:path>
              <a:path w="362584" h="374650">
                <a:moveTo>
                  <a:pt x="313817" y="25400"/>
                </a:moveTo>
                <a:lnTo>
                  <a:pt x="295275" y="44450"/>
                </a:lnTo>
                <a:lnTo>
                  <a:pt x="303114" y="44450"/>
                </a:lnTo>
                <a:lnTo>
                  <a:pt x="313181" y="34290"/>
                </a:lnTo>
                <a:lnTo>
                  <a:pt x="322585" y="34290"/>
                </a:lnTo>
                <a:lnTo>
                  <a:pt x="313817" y="25400"/>
                </a:lnTo>
                <a:close/>
              </a:path>
              <a:path w="362584" h="374650">
                <a:moveTo>
                  <a:pt x="296925" y="0"/>
                </a:moveTo>
                <a:lnTo>
                  <a:pt x="273684" y="22860"/>
                </a:lnTo>
                <a:lnTo>
                  <a:pt x="281971" y="22860"/>
                </a:lnTo>
                <a:lnTo>
                  <a:pt x="296291" y="8890"/>
                </a:lnTo>
                <a:lnTo>
                  <a:pt x="306260" y="8890"/>
                </a:lnTo>
                <a:lnTo>
                  <a:pt x="296925" y="0"/>
                </a:lnTo>
                <a:close/>
              </a:path>
              <a:path w="362584" h="374650">
                <a:moveTo>
                  <a:pt x="306260" y="8890"/>
                </a:moveTo>
                <a:lnTo>
                  <a:pt x="296291" y="8890"/>
                </a:lnTo>
                <a:lnTo>
                  <a:pt x="305307" y="17780"/>
                </a:lnTo>
                <a:lnTo>
                  <a:pt x="310261" y="12700"/>
                </a:lnTo>
                <a:lnTo>
                  <a:pt x="306260" y="889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6974078" y="4055110"/>
            <a:ext cx="196215" cy="20690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7359650" y="4056075"/>
            <a:ext cx="208915" cy="21402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7760716" y="4051389"/>
            <a:ext cx="190626" cy="216039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8051800" y="4056837"/>
            <a:ext cx="287655" cy="292735"/>
          </a:xfrm>
          <a:custGeom>
            <a:rect l="l" t="t" r="r" b="b"/>
            <a:pathLst>
              <a:path w="287654" h="292735">
                <a:moveTo>
                  <a:pt x="62251" y="262674"/>
                </a:moveTo>
                <a:lnTo>
                  <a:pt x="55499" y="262674"/>
                </a:lnTo>
                <a:lnTo>
                  <a:pt x="57334" y="269674"/>
                </a:lnTo>
                <a:lnTo>
                  <a:pt x="58658" y="277018"/>
                </a:lnTo>
                <a:lnTo>
                  <a:pt x="59481" y="284705"/>
                </a:lnTo>
                <a:lnTo>
                  <a:pt x="59817" y="292734"/>
                </a:lnTo>
                <a:lnTo>
                  <a:pt x="66421" y="292328"/>
                </a:lnTo>
                <a:lnTo>
                  <a:pt x="65873" y="283862"/>
                </a:lnTo>
                <a:lnTo>
                  <a:pt x="64992" y="276085"/>
                </a:lnTo>
                <a:lnTo>
                  <a:pt x="63777" y="268993"/>
                </a:lnTo>
                <a:lnTo>
                  <a:pt x="62251" y="262674"/>
                </a:lnTo>
                <a:close/>
              </a:path>
              <a:path w="287654" h="292735">
                <a:moveTo>
                  <a:pt x="131367" y="225247"/>
                </a:moveTo>
                <a:lnTo>
                  <a:pt x="85344" y="225247"/>
                </a:lnTo>
                <a:lnTo>
                  <a:pt x="87824" y="232436"/>
                </a:lnTo>
                <a:lnTo>
                  <a:pt x="88233" y="242039"/>
                </a:lnTo>
                <a:lnTo>
                  <a:pt x="86594" y="254057"/>
                </a:lnTo>
                <a:lnTo>
                  <a:pt x="82930" y="268490"/>
                </a:lnTo>
                <a:lnTo>
                  <a:pt x="89661" y="270268"/>
                </a:lnTo>
                <a:lnTo>
                  <a:pt x="93059" y="256692"/>
                </a:lnTo>
                <a:lnTo>
                  <a:pt x="93220" y="255779"/>
                </a:lnTo>
                <a:lnTo>
                  <a:pt x="94900" y="244728"/>
                </a:lnTo>
                <a:lnTo>
                  <a:pt x="95010" y="238744"/>
                </a:lnTo>
                <a:lnTo>
                  <a:pt x="95002" y="234378"/>
                </a:lnTo>
                <a:lnTo>
                  <a:pt x="93599" y="226860"/>
                </a:lnTo>
                <a:lnTo>
                  <a:pt x="125295" y="226860"/>
                </a:lnTo>
                <a:lnTo>
                  <a:pt x="131367" y="225247"/>
                </a:lnTo>
                <a:close/>
              </a:path>
              <a:path w="287654" h="292735">
                <a:moveTo>
                  <a:pt x="25031" y="234378"/>
                </a:moveTo>
                <a:lnTo>
                  <a:pt x="17399" y="234378"/>
                </a:lnTo>
                <a:lnTo>
                  <a:pt x="22422" y="241490"/>
                </a:lnTo>
                <a:lnTo>
                  <a:pt x="27146" y="248524"/>
                </a:lnTo>
                <a:lnTo>
                  <a:pt x="32050" y="256197"/>
                </a:lnTo>
                <a:lnTo>
                  <a:pt x="36322" y="263156"/>
                </a:lnTo>
                <a:lnTo>
                  <a:pt x="49149" y="262775"/>
                </a:lnTo>
                <a:lnTo>
                  <a:pt x="55499" y="262674"/>
                </a:lnTo>
                <a:lnTo>
                  <a:pt x="62251" y="262674"/>
                </a:lnTo>
                <a:lnTo>
                  <a:pt x="81140" y="262585"/>
                </a:lnTo>
                <a:lnTo>
                  <a:pt x="80710" y="256692"/>
                </a:lnTo>
                <a:lnTo>
                  <a:pt x="39877" y="256692"/>
                </a:lnTo>
                <a:lnTo>
                  <a:pt x="35827" y="250255"/>
                </a:lnTo>
                <a:lnTo>
                  <a:pt x="31480" y="243651"/>
                </a:lnTo>
                <a:lnTo>
                  <a:pt x="26822" y="236877"/>
                </a:lnTo>
                <a:lnTo>
                  <a:pt x="25031" y="234378"/>
                </a:lnTo>
                <a:close/>
              </a:path>
              <a:path w="287654" h="292735">
                <a:moveTo>
                  <a:pt x="81140" y="262585"/>
                </a:moveTo>
                <a:lnTo>
                  <a:pt x="62229" y="262585"/>
                </a:lnTo>
                <a:lnTo>
                  <a:pt x="81152" y="262750"/>
                </a:lnTo>
                <a:lnTo>
                  <a:pt x="81140" y="262585"/>
                </a:lnTo>
                <a:close/>
              </a:path>
              <a:path w="287654" h="292735">
                <a:moveTo>
                  <a:pt x="39313" y="220967"/>
                </a:moveTo>
                <a:lnTo>
                  <a:pt x="30860" y="220967"/>
                </a:lnTo>
                <a:lnTo>
                  <a:pt x="38220" y="229933"/>
                </a:lnTo>
                <a:lnTo>
                  <a:pt x="44386" y="238744"/>
                </a:lnTo>
                <a:lnTo>
                  <a:pt x="49434" y="247509"/>
                </a:lnTo>
                <a:lnTo>
                  <a:pt x="53340" y="256197"/>
                </a:lnTo>
                <a:lnTo>
                  <a:pt x="39877" y="256692"/>
                </a:lnTo>
                <a:lnTo>
                  <a:pt x="80710" y="256692"/>
                </a:lnTo>
                <a:lnTo>
                  <a:pt x="80662" y="256044"/>
                </a:lnTo>
                <a:lnTo>
                  <a:pt x="60198" y="256044"/>
                </a:lnTo>
                <a:lnTo>
                  <a:pt x="55983" y="245969"/>
                </a:lnTo>
                <a:lnTo>
                  <a:pt x="49815" y="235229"/>
                </a:lnTo>
                <a:lnTo>
                  <a:pt x="41695" y="223822"/>
                </a:lnTo>
                <a:lnTo>
                  <a:pt x="39313" y="220967"/>
                </a:lnTo>
                <a:close/>
              </a:path>
              <a:path w="287654" h="292735">
                <a:moveTo>
                  <a:pt x="80645" y="255803"/>
                </a:moveTo>
                <a:lnTo>
                  <a:pt x="79121" y="255803"/>
                </a:lnTo>
                <a:lnTo>
                  <a:pt x="63246" y="255981"/>
                </a:lnTo>
                <a:lnTo>
                  <a:pt x="60198" y="256044"/>
                </a:lnTo>
                <a:lnTo>
                  <a:pt x="80662" y="256044"/>
                </a:lnTo>
                <a:lnTo>
                  <a:pt x="80645" y="255803"/>
                </a:lnTo>
                <a:close/>
              </a:path>
              <a:path w="287654" h="292735">
                <a:moveTo>
                  <a:pt x="82363" y="211264"/>
                </a:moveTo>
                <a:lnTo>
                  <a:pt x="72517" y="211264"/>
                </a:lnTo>
                <a:lnTo>
                  <a:pt x="81788" y="220484"/>
                </a:lnTo>
                <a:lnTo>
                  <a:pt x="61722" y="240525"/>
                </a:lnTo>
                <a:lnTo>
                  <a:pt x="65913" y="244728"/>
                </a:lnTo>
                <a:lnTo>
                  <a:pt x="85344" y="225247"/>
                </a:lnTo>
                <a:lnTo>
                  <a:pt x="131367" y="225247"/>
                </a:lnTo>
                <a:lnTo>
                  <a:pt x="135000" y="224281"/>
                </a:lnTo>
                <a:lnTo>
                  <a:pt x="134529" y="222437"/>
                </a:lnTo>
                <a:lnTo>
                  <a:pt x="108997" y="222437"/>
                </a:lnTo>
                <a:lnTo>
                  <a:pt x="99397" y="221858"/>
                </a:lnTo>
                <a:lnTo>
                  <a:pt x="91440" y="219189"/>
                </a:lnTo>
                <a:lnTo>
                  <a:pt x="95082" y="215544"/>
                </a:lnTo>
                <a:lnTo>
                  <a:pt x="86614" y="215544"/>
                </a:lnTo>
                <a:lnTo>
                  <a:pt x="82363" y="211264"/>
                </a:lnTo>
                <a:close/>
              </a:path>
              <a:path w="287654" h="292735">
                <a:moveTo>
                  <a:pt x="5079" y="207873"/>
                </a:moveTo>
                <a:lnTo>
                  <a:pt x="0" y="212077"/>
                </a:lnTo>
                <a:lnTo>
                  <a:pt x="4699" y="217677"/>
                </a:lnTo>
                <a:lnTo>
                  <a:pt x="9271" y="223519"/>
                </a:lnTo>
                <a:lnTo>
                  <a:pt x="13716" y="229615"/>
                </a:lnTo>
                <a:lnTo>
                  <a:pt x="6096" y="237286"/>
                </a:lnTo>
                <a:lnTo>
                  <a:pt x="10286" y="241490"/>
                </a:lnTo>
                <a:lnTo>
                  <a:pt x="17399" y="234378"/>
                </a:lnTo>
                <a:lnTo>
                  <a:pt x="25031" y="234378"/>
                </a:lnTo>
                <a:lnTo>
                  <a:pt x="21844" y="229933"/>
                </a:lnTo>
                <a:lnTo>
                  <a:pt x="26799" y="225005"/>
                </a:lnTo>
                <a:lnTo>
                  <a:pt x="18415" y="225005"/>
                </a:lnTo>
                <a:lnTo>
                  <a:pt x="14105" y="219189"/>
                </a:lnTo>
                <a:lnTo>
                  <a:pt x="9778" y="213639"/>
                </a:lnTo>
                <a:lnTo>
                  <a:pt x="5079" y="207873"/>
                </a:lnTo>
                <a:close/>
              </a:path>
              <a:path w="287654" h="292735">
                <a:moveTo>
                  <a:pt x="125295" y="226860"/>
                </a:moveTo>
                <a:lnTo>
                  <a:pt x="93599" y="226860"/>
                </a:lnTo>
                <a:lnTo>
                  <a:pt x="101746" y="228912"/>
                </a:lnTo>
                <a:lnTo>
                  <a:pt x="111347" y="229166"/>
                </a:lnTo>
                <a:lnTo>
                  <a:pt x="122424" y="227622"/>
                </a:lnTo>
                <a:lnTo>
                  <a:pt x="125295" y="226860"/>
                </a:lnTo>
                <a:close/>
              </a:path>
              <a:path w="287654" h="292735">
                <a:moveTo>
                  <a:pt x="90297" y="185077"/>
                </a:moveTo>
                <a:lnTo>
                  <a:pt x="51053" y="224358"/>
                </a:lnTo>
                <a:lnTo>
                  <a:pt x="55245" y="228561"/>
                </a:lnTo>
                <a:lnTo>
                  <a:pt x="72517" y="211264"/>
                </a:lnTo>
                <a:lnTo>
                  <a:pt x="82363" y="211264"/>
                </a:lnTo>
                <a:lnTo>
                  <a:pt x="77470" y="206336"/>
                </a:lnTo>
                <a:lnTo>
                  <a:pt x="94488" y="189280"/>
                </a:lnTo>
                <a:lnTo>
                  <a:pt x="90297" y="185077"/>
                </a:lnTo>
                <a:close/>
              </a:path>
              <a:path w="287654" h="292735">
                <a:moveTo>
                  <a:pt x="31623" y="211747"/>
                </a:moveTo>
                <a:lnTo>
                  <a:pt x="18415" y="225005"/>
                </a:lnTo>
                <a:lnTo>
                  <a:pt x="26799" y="225005"/>
                </a:lnTo>
                <a:lnTo>
                  <a:pt x="30860" y="220967"/>
                </a:lnTo>
                <a:lnTo>
                  <a:pt x="39313" y="220967"/>
                </a:lnTo>
                <a:lnTo>
                  <a:pt x="31623" y="211747"/>
                </a:lnTo>
                <a:close/>
              </a:path>
              <a:path w="287654" h="292735">
                <a:moveTo>
                  <a:pt x="133223" y="217322"/>
                </a:moveTo>
                <a:lnTo>
                  <a:pt x="120265" y="220925"/>
                </a:lnTo>
                <a:lnTo>
                  <a:pt x="108997" y="222437"/>
                </a:lnTo>
                <a:lnTo>
                  <a:pt x="134529" y="222437"/>
                </a:lnTo>
                <a:lnTo>
                  <a:pt x="133223" y="217322"/>
                </a:lnTo>
                <a:close/>
              </a:path>
              <a:path w="287654" h="292735">
                <a:moveTo>
                  <a:pt x="106552" y="195668"/>
                </a:moveTo>
                <a:lnTo>
                  <a:pt x="86614" y="215544"/>
                </a:lnTo>
                <a:lnTo>
                  <a:pt x="95082" y="215544"/>
                </a:lnTo>
                <a:lnTo>
                  <a:pt x="110744" y="199872"/>
                </a:lnTo>
                <a:lnTo>
                  <a:pt x="106552" y="195668"/>
                </a:lnTo>
                <a:close/>
              </a:path>
              <a:path w="287654" h="292735">
                <a:moveTo>
                  <a:pt x="61214" y="158889"/>
                </a:moveTo>
                <a:lnTo>
                  <a:pt x="25146" y="194944"/>
                </a:lnTo>
                <a:lnTo>
                  <a:pt x="45339" y="215150"/>
                </a:lnTo>
                <a:lnTo>
                  <a:pt x="54397" y="206095"/>
                </a:lnTo>
                <a:lnTo>
                  <a:pt x="45974" y="206095"/>
                </a:lnTo>
                <a:lnTo>
                  <a:pt x="34163" y="194297"/>
                </a:lnTo>
                <a:lnTo>
                  <a:pt x="60451" y="168020"/>
                </a:lnTo>
                <a:lnTo>
                  <a:pt x="70339" y="168020"/>
                </a:lnTo>
                <a:lnTo>
                  <a:pt x="61214" y="158889"/>
                </a:lnTo>
                <a:close/>
              </a:path>
              <a:path w="287654" h="292735">
                <a:moveTo>
                  <a:pt x="70339" y="168020"/>
                </a:moveTo>
                <a:lnTo>
                  <a:pt x="60451" y="168020"/>
                </a:lnTo>
                <a:lnTo>
                  <a:pt x="72263" y="179819"/>
                </a:lnTo>
                <a:lnTo>
                  <a:pt x="45974" y="206095"/>
                </a:lnTo>
                <a:lnTo>
                  <a:pt x="54397" y="206095"/>
                </a:lnTo>
                <a:lnTo>
                  <a:pt x="81406" y="179095"/>
                </a:lnTo>
                <a:lnTo>
                  <a:pt x="70339" y="168020"/>
                </a:lnTo>
                <a:close/>
              </a:path>
              <a:path w="287654" h="292735">
                <a:moveTo>
                  <a:pt x="140843" y="165836"/>
                </a:moveTo>
                <a:lnTo>
                  <a:pt x="134111" y="166001"/>
                </a:lnTo>
                <a:lnTo>
                  <a:pt x="134874" y="203580"/>
                </a:lnTo>
                <a:lnTo>
                  <a:pt x="141731" y="203428"/>
                </a:lnTo>
                <a:lnTo>
                  <a:pt x="140843" y="165836"/>
                </a:lnTo>
                <a:close/>
              </a:path>
              <a:path w="287654" h="292735">
                <a:moveTo>
                  <a:pt x="153860" y="143217"/>
                </a:moveTo>
                <a:lnTo>
                  <a:pt x="143764" y="143217"/>
                </a:lnTo>
                <a:lnTo>
                  <a:pt x="169036" y="168427"/>
                </a:lnTo>
                <a:lnTo>
                  <a:pt x="171533" y="171335"/>
                </a:lnTo>
                <a:lnTo>
                  <a:pt x="171576" y="174358"/>
                </a:lnTo>
                <a:lnTo>
                  <a:pt x="169036" y="177317"/>
                </a:lnTo>
                <a:lnTo>
                  <a:pt x="160400" y="185966"/>
                </a:lnTo>
                <a:lnTo>
                  <a:pt x="165989" y="189445"/>
                </a:lnTo>
                <a:lnTo>
                  <a:pt x="175386" y="180073"/>
                </a:lnTo>
                <a:lnTo>
                  <a:pt x="179450" y="174955"/>
                </a:lnTo>
                <a:lnTo>
                  <a:pt x="179577" y="169887"/>
                </a:lnTo>
                <a:lnTo>
                  <a:pt x="175514" y="164871"/>
                </a:lnTo>
                <a:lnTo>
                  <a:pt x="153860" y="143217"/>
                </a:lnTo>
                <a:close/>
              </a:path>
              <a:path w="287654" h="292735">
                <a:moveTo>
                  <a:pt x="138683" y="80733"/>
                </a:moveTo>
                <a:lnTo>
                  <a:pt x="126973" y="95046"/>
                </a:lnTo>
                <a:lnTo>
                  <a:pt x="114665" y="109288"/>
                </a:lnTo>
                <a:lnTo>
                  <a:pt x="101482" y="123762"/>
                </a:lnTo>
                <a:lnTo>
                  <a:pt x="87502" y="138366"/>
                </a:lnTo>
                <a:lnTo>
                  <a:pt x="115697" y="171335"/>
                </a:lnTo>
                <a:lnTo>
                  <a:pt x="125458" y="161556"/>
                </a:lnTo>
                <a:lnTo>
                  <a:pt x="116585" y="161556"/>
                </a:lnTo>
                <a:lnTo>
                  <a:pt x="96393" y="138201"/>
                </a:lnTo>
                <a:lnTo>
                  <a:pt x="108870" y="125078"/>
                </a:lnTo>
                <a:lnTo>
                  <a:pt x="120967" y="111733"/>
                </a:lnTo>
                <a:lnTo>
                  <a:pt x="132683" y="98166"/>
                </a:lnTo>
                <a:lnTo>
                  <a:pt x="144018" y="84378"/>
                </a:lnTo>
                <a:lnTo>
                  <a:pt x="138683" y="80733"/>
                </a:lnTo>
                <a:close/>
              </a:path>
              <a:path w="287654" h="292735">
                <a:moveTo>
                  <a:pt x="128777" y="118160"/>
                </a:moveTo>
                <a:lnTo>
                  <a:pt x="123825" y="123164"/>
                </a:lnTo>
                <a:lnTo>
                  <a:pt x="139319" y="138772"/>
                </a:lnTo>
                <a:lnTo>
                  <a:pt x="116585" y="161556"/>
                </a:lnTo>
                <a:lnTo>
                  <a:pt x="125458" y="161556"/>
                </a:lnTo>
                <a:lnTo>
                  <a:pt x="143764" y="143217"/>
                </a:lnTo>
                <a:lnTo>
                  <a:pt x="153860" y="143217"/>
                </a:lnTo>
                <a:lnTo>
                  <a:pt x="148844" y="138201"/>
                </a:lnTo>
                <a:lnTo>
                  <a:pt x="153291" y="133756"/>
                </a:lnTo>
                <a:lnTo>
                  <a:pt x="144399" y="133756"/>
                </a:lnTo>
                <a:lnTo>
                  <a:pt x="128777" y="118160"/>
                </a:lnTo>
                <a:close/>
              </a:path>
              <a:path w="287654" h="292735">
                <a:moveTo>
                  <a:pt x="168655" y="131254"/>
                </a:moveTo>
                <a:lnTo>
                  <a:pt x="168655" y="138125"/>
                </a:lnTo>
                <a:lnTo>
                  <a:pt x="206248" y="138925"/>
                </a:lnTo>
                <a:lnTo>
                  <a:pt x="206501" y="131978"/>
                </a:lnTo>
                <a:lnTo>
                  <a:pt x="168655" y="131254"/>
                </a:lnTo>
                <a:close/>
              </a:path>
              <a:path w="287654" h="292735">
                <a:moveTo>
                  <a:pt x="171323" y="106845"/>
                </a:moveTo>
                <a:lnTo>
                  <a:pt x="144399" y="133756"/>
                </a:lnTo>
                <a:lnTo>
                  <a:pt x="153291" y="133756"/>
                </a:lnTo>
                <a:lnTo>
                  <a:pt x="175768" y="111290"/>
                </a:lnTo>
                <a:lnTo>
                  <a:pt x="171323" y="106845"/>
                </a:lnTo>
                <a:close/>
              </a:path>
              <a:path w="287654" h="292735">
                <a:moveTo>
                  <a:pt x="196719" y="74434"/>
                </a:moveTo>
                <a:lnTo>
                  <a:pt x="186944" y="74434"/>
                </a:lnTo>
                <a:lnTo>
                  <a:pt x="214122" y="101676"/>
                </a:lnTo>
                <a:lnTo>
                  <a:pt x="206882" y="116535"/>
                </a:lnTo>
                <a:lnTo>
                  <a:pt x="212598" y="119367"/>
                </a:lnTo>
                <a:lnTo>
                  <a:pt x="224517" y="95046"/>
                </a:lnTo>
                <a:lnTo>
                  <a:pt x="217424" y="95046"/>
                </a:lnTo>
                <a:lnTo>
                  <a:pt x="196719" y="74434"/>
                </a:lnTo>
                <a:close/>
              </a:path>
              <a:path w="287654" h="292735">
                <a:moveTo>
                  <a:pt x="225885" y="56895"/>
                </a:moveTo>
                <a:lnTo>
                  <a:pt x="217677" y="56895"/>
                </a:lnTo>
                <a:lnTo>
                  <a:pt x="224841" y="67642"/>
                </a:lnTo>
                <a:lnTo>
                  <a:pt x="229552" y="79994"/>
                </a:lnTo>
                <a:lnTo>
                  <a:pt x="231553" y="92490"/>
                </a:lnTo>
                <a:lnTo>
                  <a:pt x="231671" y="100698"/>
                </a:lnTo>
                <a:lnTo>
                  <a:pt x="231521" y="109512"/>
                </a:lnTo>
                <a:lnTo>
                  <a:pt x="238759" y="109512"/>
                </a:lnTo>
                <a:lnTo>
                  <a:pt x="238809" y="92490"/>
                </a:lnTo>
                <a:lnTo>
                  <a:pt x="236108" y="77239"/>
                </a:lnTo>
                <a:lnTo>
                  <a:pt x="230669" y="63758"/>
                </a:lnTo>
                <a:lnTo>
                  <a:pt x="225885" y="56895"/>
                </a:lnTo>
                <a:close/>
              </a:path>
              <a:path w="287654" h="292735">
                <a:moveTo>
                  <a:pt x="240642" y="42430"/>
                </a:moveTo>
                <a:lnTo>
                  <a:pt x="232155" y="42430"/>
                </a:lnTo>
                <a:lnTo>
                  <a:pt x="241893" y="55170"/>
                </a:lnTo>
                <a:lnTo>
                  <a:pt x="248427" y="69141"/>
                </a:lnTo>
                <a:lnTo>
                  <a:pt x="251747" y="84346"/>
                </a:lnTo>
                <a:lnTo>
                  <a:pt x="251841" y="100787"/>
                </a:lnTo>
                <a:lnTo>
                  <a:pt x="259206" y="100698"/>
                </a:lnTo>
                <a:lnTo>
                  <a:pt x="258806" y="83120"/>
                </a:lnTo>
                <a:lnTo>
                  <a:pt x="254952" y="66752"/>
                </a:lnTo>
                <a:lnTo>
                  <a:pt x="247669" y="51597"/>
                </a:lnTo>
                <a:lnTo>
                  <a:pt x="240642" y="42430"/>
                </a:lnTo>
                <a:close/>
              </a:path>
              <a:path w="287654" h="292735">
                <a:moveTo>
                  <a:pt x="222757" y="83883"/>
                </a:moveTo>
                <a:lnTo>
                  <a:pt x="217424" y="95046"/>
                </a:lnTo>
                <a:lnTo>
                  <a:pt x="224517" y="95046"/>
                </a:lnTo>
                <a:lnTo>
                  <a:pt x="228600" y="86715"/>
                </a:lnTo>
                <a:lnTo>
                  <a:pt x="222757" y="83883"/>
                </a:lnTo>
                <a:close/>
              </a:path>
              <a:path w="287654" h="292735">
                <a:moveTo>
                  <a:pt x="167131" y="44767"/>
                </a:moveTo>
                <a:lnTo>
                  <a:pt x="162178" y="49695"/>
                </a:lnTo>
                <a:lnTo>
                  <a:pt x="182372" y="69900"/>
                </a:lnTo>
                <a:lnTo>
                  <a:pt x="172974" y="79362"/>
                </a:lnTo>
                <a:lnTo>
                  <a:pt x="177419" y="83883"/>
                </a:lnTo>
                <a:lnTo>
                  <a:pt x="186944" y="74434"/>
                </a:lnTo>
                <a:lnTo>
                  <a:pt x="196719" y="74434"/>
                </a:lnTo>
                <a:lnTo>
                  <a:pt x="191770" y="69507"/>
                </a:lnTo>
                <a:lnTo>
                  <a:pt x="196310" y="64973"/>
                </a:lnTo>
                <a:lnTo>
                  <a:pt x="187325" y="64973"/>
                </a:lnTo>
                <a:lnTo>
                  <a:pt x="167131" y="44767"/>
                </a:lnTo>
                <a:close/>
              </a:path>
              <a:path w="287654" h="292735">
                <a:moveTo>
                  <a:pt x="256041" y="28689"/>
                </a:moveTo>
                <a:lnTo>
                  <a:pt x="245872" y="28689"/>
                </a:lnTo>
                <a:lnTo>
                  <a:pt x="277241" y="60045"/>
                </a:lnTo>
                <a:lnTo>
                  <a:pt x="279400" y="62636"/>
                </a:lnTo>
                <a:lnTo>
                  <a:pt x="279400" y="65214"/>
                </a:lnTo>
                <a:lnTo>
                  <a:pt x="277241" y="67805"/>
                </a:lnTo>
                <a:lnTo>
                  <a:pt x="269367" y="75641"/>
                </a:lnTo>
                <a:lnTo>
                  <a:pt x="275208" y="78955"/>
                </a:lnTo>
                <a:lnTo>
                  <a:pt x="283464" y="70637"/>
                </a:lnTo>
                <a:lnTo>
                  <a:pt x="287400" y="65785"/>
                </a:lnTo>
                <a:lnTo>
                  <a:pt x="287400" y="60985"/>
                </a:lnTo>
                <a:lnTo>
                  <a:pt x="283591" y="56248"/>
                </a:lnTo>
                <a:lnTo>
                  <a:pt x="256041" y="28689"/>
                </a:lnTo>
                <a:close/>
              </a:path>
              <a:path w="287654" h="292735">
                <a:moveTo>
                  <a:pt x="223635" y="13652"/>
                </a:moveTo>
                <a:lnTo>
                  <a:pt x="216916" y="13652"/>
                </a:lnTo>
                <a:lnTo>
                  <a:pt x="203834" y="61582"/>
                </a:lnTo>
                <a:lnTo>
                  <a:pt x="208533" y="66103"/>
                </a:lnTo>
                <a:lnTo>
                  <a:pt x="217677" y="56895"/>
                </a:lnTo>
                <a:lnTo>
                  <a:pt x="225885" y="56895"/>
                </a:lnTo>
                <a:lnTo>
                  <a:pt x="222725" y="52362"/>
                </a:lnTo>
                <a:lnTo>
                  <a:pt x="213359" y="52362"/>
                </a:lnTo>
                <a:lnTo>
                  <a:pt x="223635" y="13652"/>
                </a:lnTo>
                <a:close/>
              </a:path>
              <a:path w="287654" h="292735">
                <a:moveTo>
                  <a:pt x="196469" y="55841"/>
                </a:moveTo>
                <a:lnTo>
                  <a:pt x="187325" y="64973"/>
                </a:lnTo>
                <a:lnTo>
                  <a:pt x="196310" y="64973"/>
                </a:lnTo>
                <a:lnTo>
                  <a:pt x="200914" y="60375"/>
                </a:lnTo>
                <a:lnTo>
                  <a:pt x="196469" y="55841"/>
                </a:lnTo>
                <a:close/>
              </a:path>
              <a:path w="287654" h="292735">
                <a:moveTo>
                  <a:pt x="246506" y="19151"/>
                </a:moveTo>
                <a:lnTo>
                  <a:pt x="213359" y="52362"/>
                </a:lnTo>
                <a:lnTo>
                  <a:pt x="222725" y="52362"/>
                </a:lnTo>
                <a:lnTo>
                  <a:pt x="222503" y="52044"/>
                </a:lnTo>
                <a:lnTo>
                  <a:pt x="232155" y="42430"/>
                </a:lnTo>
                <a:lnTo>
                  <a:pt x="240642" y="42430"/>
                </a:lnTo>
                <a:lnTo>
                  <a:pt x="236981" y="37655"/>
                </a:lnTo>
                <a:lnTo>
                  <a:pt x="245872" y="28689"/>
                </a:lnTo>
                <a:lnTo>
                  <a:pt x="256041" y="28689"/>
                </a:lnTo>
                <a:lnTo>
                  <a:pt x="246506" y="19151"/>
                </a:lnTo>
                <a:close/>
              </a:path>
              <a:path w="287654" h="292735">
                <a:moveTo>
                  <a:pt x="221615" y="0"/>
                </a:moveTo>
                <a:lnTo>
                  <a:pt x="184911" y="36690"/>
                </a:lnTo>
                <a:lnTo>
                  <a:pt x="189356" y="41211"/>
                </a:lnTo>
                <a:lnTo>
                  <a:pt x="216916" y="13652"/>
                </a:lnTo>
                <a:lnTo>
                  <a:pt x="223635" y="13652"/>
                </a:lnTo>
                <a:lnTo>
                  <a:pt x="226059" y="4521"/>
                </a:lnTo>
                <a:lnTo>
                  <a:pt x="22161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974591" y="2634996"/>
            <a:ext cx="74930" cy="73660"/>
          </a:xfrm>
          <a:custGeom>
            <a:rect l="l" t="t" r="r" b="b"/>
            <a:pathLst>
              <a:path w="74929" h="73660">
                <a:moveTo>
                  <a:pt x="0" y="73151"/>
                </a:moveTo>
                <a:lnTo>
                  <a:pt x="74675" y="73151"/>
                </a:lnTo>
                <a:lnTo>
                  <a:pt x="74675" y="0"/>
                </a:lnTo>
                <a:lnTo>
                  <a:pt x="0" y="0"/>
                </a:lnTo>
                <a:lnTo>
                  <a:pt x="0" y="73151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4081526" y="2575814"/>
            <a:ext cx="2024506" cy="17526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6268211" y="2634996"/>
            <a:ext cx="73660" cy="73660"/>
          </a:xfrm>
          <a:custGeom>
            <a:rect l="l" t="t" r="r" b="b"/>
            <a:pathLst>
              <a:path w="73660" h="73660">
                <a:moveTo>
                  <a:pt x="0" y="73151"/>
                </a:moveTo>
                <a:lnTo>
                  <a:pt x="73151" y="73151"/>
                </a:lnTo>
                <a:lnTo>
                  <a:pt x="73151" y="0"/>
                </a:lnTo>
                <a:lnTo>
                  <a:pt x="0" y="0"/>
                </a:lnTo>
                <a:lnTo>
                  <a:pt x="0" y="73151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6374638" y="2575814"/>
            <a:ext cx="1897761" cy="175260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5007355" y="2254453"/>
            <a:ext cx="23114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Microsoft JhengHei"/>
                <a:cs typeface="Microsoft JhengHei"/>
              </a:rPr>
              <a:t>东南亚市场各类型手游下载量分布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908303" y="2228088"/>
            <a:ext cx="2677795" cy="2269490"/>
          </a:xfrm>
          <a:custGeom>
            <a:rect l="l" t="t" r="r" b="b"/>
            <a:pathLst>
              <a:path w="2677795" h="2269490">
                <a:moveTo>
                  <a:pt x="0" y="2269236"/>
                </a:moveTo>
                <a:lnTo>
                  <a:pt x="2677668" y="2269236"/>
                </a:lnTo>
                <a:lnTo>
                  <a:pt x="2677668" y="0"/>
                </a:lnTo>
                <a:lnTo>
                  <a:pt x="0" y="0"/>
                </a:lnTo>
                <a:lnTo>
                  <a:pt x="0" y="2269236"/>
                </a:lnTo>
                <a:close/>
              </a:path>
            </a:pathLst>
          </a:custGeom>
          <a:solidFill>
            <a:srgbClr val="F1F1F1">
              <a:alpha val="3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642872" y="3106674"/>
            <a:ext cx="640080" cy="534035"/>
          </a:xfrm>
          <a:custGeom>
            <a:rect l="l" t="t" r="r" b="b"/>
            <a:pathLst>
              <a:path w="640080" h="534035">
                <a:moveTo>
                  <a:pt x="286892" y="0"/>
                </a:moveTo>
                <a:lnTo>
                  <a:pt x="246825" y="28767"/>
                </a:lnTo>
                <a:lnTo>
                  <a:pt x="209395" y="60258"/>
                </a:lnTo>
                <a:lnTo>
                  <a:pt x="174701" y="94288"/>
                </a:lnTo>
                <a:lnTo>
                  <a:pt x="142842" y="130673"/>
                </a:lnTo>
                <a:lnTo>
                  <a:pt x="113917" y="169229"/>
                </a:lnTo>
                <a:lnTo>
                  <a:pt x="88025" y="209769"/>
                </a:lnTo>
                <a:lnTo>
                  <a:pt x="65264" y="252111"/>
                </a:lnTo>
                <a:lnTo>
                  <a:pt x="45734" y="296070"/>
                </a:lnTo>
                <a:lnTo>
                  <a:pt x="29533" y="341460"/>
                </a:lnTo>
                <a:lnTo>
                  <a:pt x="16761" y="388099"/>
                </a:lnTo>
                <a:lnTo>
                  <a:pt x="7515" y="435800"/>
                </a:lnTo>
                <a:lnTo>
                  <a:pt x="1895" y="484380"/>
                </a:lnTo>
                <a:lnTo>
                  <a:pt x="0" y="533654"/>
                </a:lnTo>
                <a:lnTo>
                  <a:pt x="639826" y="533654"/>
                </a:lnTo>
                <a:lnTo>
                  <a:pt x="286892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642872" y="3000452"/>
            <a:ext cx="1280160" cy="1280160"/>
          </a:xfrm>
          <a:custGeom>
            <a:rect l="l" t="t" r="r" b="b"/>
            <a:pathLst>
              <a:path w="1280160" h="1280160">
                <a:moveTo>
                  <a:pt x="634248" y="0"/>
                </a:moveTo>
                <a:lnTo>
                  <a:pt x="589393" y="1920"/>
                </a:lnTo>
                <a:lnTo>
                  <a:pt x="544604" y="7015"/>
                </a:lnTo>
                <a:lnTo>
                  <a:pt x="500055" y="15321"/>
                </a:lnTo>
                <a:lnTo>
                  <a:pt x="455916" y="26871"/>
                </a:lnTo>
                <a:lnTo>
                  <a:pt x="412359" y="41702"/>
                </a:lnTo>
                <a:lnTo>
                  <a:pt x="369555" y="59847"/>
                </a:lnTo>
                <a:lnTo>
                  <a:pt x="327676" y="81342"/>
                </a:lnTo>
                <a:lnTo>
                  <a:pt x="286892" y="106221"/>
                </a:lnTo>
                <a:lnTo>
                  <a:pt x="639826" y="639875"/>
                </a:lnTo>
                <a:lnTo>
                  <a:pt x="0" y="639875"/>
                </a:lnTo>
                <a:lnTo>
                  <a:pt x="2248" y="693435"/>
                </a:lnTo>
                <a:lnTo>
                  <a:pt x="8941" y="746387"/>
                </a:lnTo>
                <a:lnTo>
                  <a:pt x="19994" y="798466"/>
                </a:lnTo>
                <a:lnTo>
                  <a:pt x="35325" y="849406"/>
                </a:lnTo>
                <a:lnTo>
                  <a:pt x="54854" y="898940"/>
                </a:lnTo>
                <a:lnTo>
                  <a:pt x="78497" y="946804"/>
                </a:lnTo>
                <a:lnTo>
                  <a:pt x="106171" y="992732"/>
                </a:lnTo>
                <a:lnTo>
                  <a:pt x="133978" y="1031586"/>
                </a:lnTo>
                <a:lnTo>
                  <a:pt x="164116" y="1067755"/>
                </a:lnTo>
                <a:lnTo>
                  <a:pt x="196415" y="1101204"/>
                </a:lnTo>
                <a:lnTo>
                  <a:pt x="230703" y="1131897"/>
                </a:lnTo>
                <a:lnTo>
                  <a:pt x="266809" y="1159801"/>
                </a:lnTo>
                <a:lnTo>
                  <a:pt x="304561" y="1184879"/>
                </a:lnTo>
                <a:lnTo>
                  <a:pt x="343787" y="1207097"/>
                </a:lnTo>
                <a:lnTo>
                  <a:pt x="384318" y="1226421"/>
                </a:lnTo>
                <a:lnTo>
                  <a:pt x="425980" y="1242815"/>
                </a:lnTo>
                <a:lnTo>
                  <a:pt x="468603" y="1256243"/>
                </a:lnTo>
                <a:lnTo>
                  <a:pt x="512016" y="1266673"/>
                </a:lnTo>
                <a:lnTo>
                  <a:pt x="556046" y="1274067"/>
                </a:lnTo>
                <a:lnTo>
                  <a:pt x="600523" y="1278392"/>
                </a:lnTo>
                <a:lnTo>
                  <a:pt x="645276" y="1279612"/>
                </a:lnTo>
                <a:lnTo>
                  <a:pt x="690131" y="1277692"/>
                </a:lnTo>
                <a:lnTo>
                  <a:pt x="734920" y="1272599"/>
                </a:lnTo>
                <a:lnTo>
                  <a:pt x="779469" y="1264295"/>
                </a:lnTo>
                <a:lnTo>
                  <a:pt x="823608" y="1252748"/>
                </a:lnTo>
                <a:lnTo>
                  <a:pt x="867165" y="1237921"/>
                </a:lnTo>
                <a:lnTo>
                  <a:pt x="909969" y="1219780"/>
                </a:lnTo>
                <a:lnTo>
                  <a:pt x="951848" y="1198289"/>
                </a:lnTo>
                <a:lnTo>
                  <a:pt x="992632" y="1173415"/>
                </a:lnTo>
                <a:lnTo>
                  <a:pt x="1031496" y="1145613"/>
                </a:lnTo>
                <a:lnTo>
                  <a:pt x="1067673" y="1115478"/>
                </a:lnTo>
                <a:lnTo>
                  <a:pt x="1101130" y="1083182"/>
                </a:lnTo>
                <a:lnTo>
                  <a:pt x="1131831" y="1048896"/>
                </a:lnTo>
                <a:lnTo>
                  <a:pt x="1159741" y="1012791"/>
                </a:lnTo>
                <a:lnTo>
                  <a:pt x="1184825" y="975040"/>
                </a:lnTo>
                <a:lnTo>
                  <a:pt x="1207048" y="935813"/>
                </a:lnTo>
                <a:lnTo>
                  <a:pt x="1226375" y="895282"/>
                </a:lnTo>
                <a:lnTo>
                  <a:pt x="1242772" y="853618"/>
                </a:lnTo>
                <a:lnTo>
                  <a:pt x="1256203" y="810993"/>
                </a:lnTo>
                <a:lnTo>
                  <a:pt x="1266634" y="767578"/>
                </a:lnTo>
                <a:lnTo>
                  <a:pt x="1274029" y="723546"/>
                </a:lnTo>
                <a:lnTo>
                  <a:pt x="1278354" y="679066"/>
                </a:lnTo>
                <a:lnTo>
                  <a:pt x="1279574" y="634312"/>
                </a:lnTo>
                <a:lnTo>
                  <a:pt x="1277654" y="589453"/>
                </a:lnTo>
                <a:lnTo>
                  <a:pt x="1272558" y="544662"/>
                </a:lnTo>
                <a:lnTo>
                  <a:pt x="1264253" y="500111"/>
                </a:lnTo>
                <a:lnTo>
                  <a:pt x="1252702" y="455970"/>
                </a:lnTo>
                <a:lnTo>
                  <a:pt x="1237872" y="412411"/>
                </a:lnTo>
                <a:lnTo>
                  <a:pt x="1219727" y="369606"/>
                </a:lnTo>
                <a:lnTo>
                  <a:pt x="1198232" y="327726"/>
                </a:lnTo>
                <a:lnTo>
                  <a:pt x="1173352" y="286942"/>
                </a:lnTo>
                <a:lnTo>
                  <a:pt x="1145546" y="248078"/>
                </a:lnTo>
                <a:lnTo>
                  <a:pt x="1115408" y="211900"/>
                </a:lnTo>
                <a:lnTo>
                  <a:pt x="1083109" y="178443"/>
                </a:lnTo>
                <a:lnTo>
                  <a:pt x="1048821" y="147743"/>
                </a:lnTo>
                <a:lnTo>
                  <a:pt x="1012715" y="119833"/>
                </a:lnTo>
                <a:lnTo>
                  <a:pt x="974963" y="94749"/>
                </a:lnTo>
                <a:lnTo>
                  <a:pt x="935737" y="72526"/>
                </a:lnTo>
                <a:lnTo>
                  <a:pt x="895206" y="53198"/>
                </a:lnTo>
                <a:lnTo>
                  <a:pt x="853544" y="36802"/>
                </a:lnTo>
                <a:lnTo>
                  <a:pt x="810921" y="23370"/>
                </a:lnTo>
                <a:lnTo>
                  <a:pt x="767508" y="12940"/>
                </a:lnTo>
                <a:lnTo>
                  <a:pt x="723478" y="5544"/>
                </a:lnTo>
                <a:lnTo>
                  <a:pt x="679001" y="1219"/>
                </a:lnTo>
                <a:lnTo>
                  <a:pt x="634248" y="0"/>
                </a:lnTo>
                <a:close/>
              </a:path>
            </a:pathLst>
          </a:custGeom>
          <a:solidFill>
            <a:srgbClr val="E9DE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324355" y="3058668"/>
            <a:ext cx="539750" cy="539750"/>
          </a:xfrm>
          <a:custGeom>
            <a:rect l="l" t="t" r="r" b="b"/>
            <a:pathLst>
              <a:path w="539750" h="539750">
                <a:moveTo>
                  <a:pt x="269747" y="0"/>
                </a:moveTo>
                <a:lnTo>
                  <a:pt x="221262" y="4346"/>
                </a:lnTo>
                <a:lnTo>
                  <a:pt x="175626" y="16876"/>
                </a:lnTo>
                <a:lnTo>
                  <a:pt x="133603" y="36830"/>
                </a:lnTo>
                <a:lnTo>
                  <a:pt x="95955" y="63443"/>
                </a:lnTo>
                <a:lnTo>
                  <a:pt x="63443" y="95955"/>
                </a:lnTo>
                <a:lnTo>
                  <a:pt x="36829" y="133604"/>
                </a:lnTo>
                <a:lnTo>
                  <a:pt x="16876" y="175626"/>
                </a:lnTo>
                <a:lnTo>
                  <a:pt x="4346" y="221262"/>
                </a:lnTo>
                <a:lnTo>
                  <a:pt x="0" y="269747"/>
                </a:lnTo>
                <a:lnTo>
                  <a:pt x="4346" y="318233"/>
                </a:lnTo>
                <a:lnTo>
                  <a:pt x="16876" y="363869"/>
                </a:lnTo>
                <a:lnTo>
                  <a:pt x="36830" y="405892"/>
                </a:lnTo>
                <a:lnTo>
                  <a:pt x="63443" y="443540"/>
                </a:lnTo>
                <a:lnTo>
                  <a:pt x="95955" y="476052"/>
                </a:lnTo>
                <a:lnTo>
                  <a:pt x="133604" y="502666"/>
                </a:lnTo>
                <a:lnTo>
                  <a:pt x="175626" y="522619"/>
                </a:lnTo>
                <a:lnTo>
                  <a:pt x="221262" y="535149"/>
                </a:lnTo>
                <a:lnTo>
                  <a:pt x="269747" y="539495"/>
                </a:lnTo>
                <a:lnTo>
                  <a:pt x="318233" y="535149"/>
                </a:lnTo>
                <a:lnTo>
                  <a:pt x="363869" y="522619"/>
                </a:lnTo>
                <a:lnTo>
                  <a:pt x="405891" y="502666"/>
                </a:lnTo>
                <a:lnTo>
                  <a:pt x="443540" y="476052"/>
                </a:lnTo>
                <a:lnTo>
                  <a:pt x="476052" y="443540"/>
                </a:lnTo>
                <a:lnTo>
                  <a:pt x="502665" y="405892"/>
                </a:lnTo>
                <a:lnTo>
                  <a:pt x="522619" y="363869"/>
                </a:lnTo>
                <a:lnTo>
                  <a:pt x="535149" y="318233"/>
                </a:lnTo>
                <a:lnTo>
                  <a:pt x="539495" y="269747"/>
                </a:lnTo>
                <a:lnTo>
                  <a:pt x="535149" y="221262"/>
                </a:lnTo>
                <a:lnTo>
                  <a:pt x="522619" y="175626"/>
                </a:lnTo>
                <a:lnTo>
                  <a:pt x="502665" y="133604"/>
                </a:lnTo>
                <a:lnTo>
                  <a:pt x="476052" y="95955"/>
                </a:lnTo>
                <a:lnTo>
                  <a:pt x="443540" y="63443"/>
                </a:lnTo>
                <a:lnTo>
                  <a:pt x="405891" y="36830"/>
                </a:lnTo>
                <a:lnTo>
                  <a:pt x="363869" y="16876"/>
                </a:lnTo>
                <a:lnTo>
                  <a:pt x="318233" y="4346"/>
                </a:lnTo>
                <a:lnTo>
                  <a:pt x="26974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908303" y="2228088"/>
            <a:ext cx="2677795" cy="2269490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350">
              <a:latin typeface="Times New Roman"/>
              <a:cs typeface="Times New Roman"/>
            </a:endParaRPr>
          </a:p>
          <a:p>
            <a:pPr marL="162560">
              <a:lnSpc>
                <a:spcPct val="100000"/>
              </a:lnSpc>
            </a:pPr>
            <a:r>
              <a:rPr sz="1400" b="1">
                <a:solidFill>
                  <a:srgbClr val="925BFC"/>
                </a:solidFill>
                <a:latin typeface="Microsoft JhengHei"/>
                <a:cs typeface="Microsoft JhengHei"/>
              </a:rPr>
              <a:t>东南亚手游下载量在全</a:t>
            </a:r>
            <a:r>
              <a:rPr sz="1400" b="1" spc="-15">
                <a:solidFill>
                  <a:srgbClr val="925BFC"/>
                </a:solidFill>
                <a:latin typeface="Microsoft JhengHei"/>
                <a:cs typeface="Microsoft JhengHei"/>
              </a:rPr>
              <a:t>球</a:t>
            </a:r>
            <a:r>
              <a:rPr sz="1400" b="1">
                <a:solidFill>
                  <a:srgbClr val="925BFC"/>
                </a:solidFill>
                <a:latin typeface="Microsoft JhengHei"/>
                <a:cs typeface="Microsoft JhengHei"/>
              </a:rPr>
              <a:t>占比</a:t>
            </a:r>
            <a:endParaRPr sz="1400">
              <a:latin typeface="Microsoft JhengHei"/>
              <a:cs typeface="Microsoft JhengHei"/>
            </a:endParaRPr>
          </a:p>
          <a:p>
            <a:pPr marL="167005">
              <a:lnSpc>
                <a:spcPct val="100000"/>
              </a:lnSpc>
              <a:spcBef>
                <a:spcPts val="120"/>
              </a:spcBef>
            </a:pPr>
            <a:r>
              <a:rPr sz="1200" spc="-140">
                <a:latin typeface="Verdana"/>
                <a:cs typeface="Verdana"/>
              </a:rPr>
              <a:t>2023</a:t>
            </a:r>
            <a:r>
              <a:rPr sz="1200" spc="-135">
                <a:latin typeface="Verdana"/>
                <a:cs typeface="Verdana"/>
              </a:rPr>
              <a:t> </a:t>
            </a:r>
            <a:r>
              <a:rPr sz="1200" spc="-155">
                <a:latin typeface="Verdana"/>
                <a:cs typeface="Verdana"/>
              </a:rPr>
              <a:t>Q3</a:t>
            </a:r>
            <a:endParaRPr sz="12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1500">
              <a:latin typeface="Verdana"/>
              <a:cs typeface="Verdana"/>
            </a:endParaRPr>
          </a:p>
          <a:p>
            <a:pPr marL="438784">
              <a:lnSpc>
                <a:spcPct val="100000"/>
              </a:lnSpc>
              <a:spcBef>
                <a:spcPts val="1155"/>
              </a:spcBef>
            </a:pPr>
            <a:r>
              <a:rPr sz="1400" b="1" spc="-280">
                <a:solidFill>
                  <a:srgbClr val="925BFC"/>
                </a:solidFill>
                <a:latin typeface="Verdana"/>
                <a:cs typeface="Verdana"/>
              </a:rPr>
              <a:t>15.7%</a:t>
            </a:r>
            <a:endParaRPr sz="1400">
              <a:latin typeface="Verdana"/>
              <a:cs typeface="Verdana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5693664" y="3549396"/>
            <a:ext cx="1109471" cy="40690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1744979" y="3471672"/>
            <a:ext cx="1110995" cy="406908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829767" y="186898"/>
            <a:ext cx="7154545" cy="172466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手游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下载量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休闲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游戏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撑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起东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亚基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本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盘，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中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重度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游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戏受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偏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爱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2023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260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1100" spc="-95">
                <a:solidFill>
                  <a:srgbClr val="252525"/>
                </a:solidFill>
                <a:latin typeface="Verdana"/>
                <a:cs typeface="Verdana"/>
              </a:rPr>
              <a:t>Q3</a:t>
            </a:r>
            <a:r>
              <a:rPr sz="1100" spc="-9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东南亚的手游下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球的</a:t>
            </a:r>
            <a:r>
              <a:rPr sz="1100" spc="-31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50">
                <a:solidFill>
                  <a:srgbClr val="252525"/>
                </a:solidFill>
                <a:latin typeface="Verdana"/>
                <a:cs typeface="Verdana"/>
              </a:rPr>
              <a:t>15.7%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街机、解谜、模拟是东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亚下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量前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的手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游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类型。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65500"/>
              </a:lnSpc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与全球相比，东南亚市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模拟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生活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方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式、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策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略、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角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色扮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演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比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，高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于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全球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市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场这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个类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型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比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 东南亚市场对模拟、生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活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方式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策略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角色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扮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演体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出更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的偏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032752" y="4926812"/>
            <a:ext cx="1898650" cy="1231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30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30">
                <a:solidFill>
                  <a:srgbClr val="7E7E7E"/>
                </a:solidFill>
                <a:latin typeface="Verdana"/>
                <a:cs typeface="Verdana"/>
              </a:rPr>
              <a:t>Sensor</a:t>
            </a:r>
            <a:r>
              <a:rPr sz="600" spc="-105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 spc="-40">
                <a:solidFill>
                  <a:srgbClr val="7E7E7E"/>
                </a:solidFill>
                <a:latin typeface="Verdana"/>
                <a:cs typeface="Verdana"/>
              </a:rPr>
              <a:t>Tower</a:t>
            </a:r>
            <a:r>
              <a:rPr sz="600" spc="-10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600" spc="-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177609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手 游 市 场 总 览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919728" y="3122676"/>
            <a:ext cx="129539" cy="828040"/>
          </a:xfrm>
          <a:custGeom>
            <a:rect l="l" t="t" r="r" b="b"/>
            <a:pathLst>
              <a:path w="129538" h="828039">
                <a:moveTo>
                  <a:pt x="0" y="827532"/>
                </a:moveTo>
                <a:lnTo>
                  <a:pt x="129539" y="827532"/>
                </a:lnTo>
                <a:lnTo>
                  <a:pt x="129539" y="0"/>
                </a:lnTo>
                <a:lnTo>
                  <a:pt x="0" y="0"/>
                </a:lnTo>
                <a:lnTo>
                  <a:pt x="0" y="827532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308347" y="3256788"/>
            <a:ext cx="129539" cy="693420"/>
          </a:xfrm>
          <a:custGeom>
            <a:rect l="l" t="t" r="r" b="b"/>
            <a:pathLst>
              <a:path w="129538" h="693420">
                <a:moveTo>
                  <a:pt x="0" y="693419"/>
                </a:moveTo>
                <a:lnTo>
                  <a:pt x="129539" y="693419"/>
                </a:lnTo>
                <a:lnTo>
                  <a:pt x="129539" y="0"/>
                </a:lnTo>
                <a:lnTo>
                  <a:pt x="0" y="0"/>
                </a:lnTo>
                <a:lnTo>
                  <a:pt x="0" y="693419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696967" y="3541776"/>
            <a:ext cx="128270" cy="408940"/>
          </a:xfrm>
          <a:custGeom>
            <a:rect l="l" t="t" r="r" b="b"/>
            <a:pathLst>
              <a:path w="128270" h="408939">
                <a:moveTo>
                  <a:pt x="0" y="408432"/>
                </a:moveTo>
                <a:lnTo>
                  <a:pt x="128015" y="408432"/>
                </a:lnTo>
                <a:lnTo>
                  <a:pt x="128015" y="0"/>
                </a:lnTo>
                <a:lnTo>
                  <a:pt x="0" y="0"/>
                </a:lnTo>
                <a:lnTo>
                  <a:pt x="0" y="408432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084064" y="3660648"/>
            <a:ext cx="129539" cy="289560"/>
          </a:xfrm>
          <a:custGeom>
            <a:rect l="l" t="t" r="r" b="b"/>
            <a:pathLst>
              <a:path w="129538" h="289560">
                <a:moveTo>
                  <a:pt x="129539" y="0"/>
                </a:moveTo>
                <a:lnTo>
                  <a:pt x="0" y="0"/>
                </a:lnTo>
                <a:lnTo>
                  <a:pt x="0" y="289560"/>
                </a:lnTo>
                <a:lnTo>
                  <a:pt x="129539" y="289560"/>
                </a:lnTo>
                <a:lnTo>
                  <a:pt x="129539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472684" y="3665220"/>
            <a:ext cx="129539" cy="285115"/>
          </a:xfrm>
          <a:custGeom>
            <a:rect l="l" t="t" r="r" b="b"/>
            <a:pathLst>
              <a:path w="129538" h="285114">
                <a:moveTo>
                  <a:pt x="129539" y="0"/>
                </a:moveTo>
                <a:lnTo>
                  <a:pt x="0" y="0"/>
                </a:lnTo>
                <a:lnTo>
                  <a:pt x="0" y="284988"/>
                </a:lnTo>
                <a:lnTo>
                  <a:pt x="129539" y="284988"/>
                </a:lnTo>
                <a:lnTo>
                  <a:pt x="129539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859779" y="3681984"/>
            <a:ext cx="129539" cy="268605"/>
          </a:xfrm>
          <a:custGeom>
            <a:rect l="l" t="t" r="r" b="b"/>
            <a:pathLst>
              <a:path w="129538" h="268604">
                <a:moveTo>
                  <a:pt x="129540" y="0"/>
                </a:moveTo>
                <a:lnTo>
                  <a:pt x="0" y="0"/>
                </a:lnTo>
                <a:lnTo>
                  <a:pt x="0" y="268224"/>
                </a:lnTo>
                <a:lnTo>
                  <a:pt x="129540" y="268224"/>
                </a:lnTo>
                <a:lnTo>
                  <a:pt x="129540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6248400" y="3741420"/>
            <a:ext cx="129539" cy="208915"/>
          </a:xfrm>
          <a:custGeom>
            <a:rect l="l" t="t" r="r" b="b"/>
            <a:pathLst>
              <a:path w="129538" h="208914">
                <a:moveTo>
                  <a:pt x="129539" y="0"/>
                </a:moveTo>
                <a:lnTo>
                  <a:pt x="0" y="0"/>
                </a:lnTo>
                <a:lnTo>
                  <a:pt x="0" y="208787"/>
                </a:lnTo>
                <a:lnTo>
                  <a:pt x="129539" y="208787"/>
                </a:lnTo>
                <a:lnTo>
                  <a:pt x="129539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637019" y="3787140"/>
            <a:ext cx="128270" cy="163195"/>
          </a:xfrm>
          <a:custGeom>
            <a:rect l="l" t="t" r="r" b="b"/>
            <a:pathLst>
              <a:path w="128270" h="163195">
                <a:moveTo>
                  <a:pt x="128015" y="0"/>
                </a:moveTo>
                <a:lnTo>
                  <a:pt x="0" y="0"/>
                </a:lnTo>
                <a:lnTo>
                  <a:pt x="0" y="163067"/>
                </a:lnTo>
                <a:lnTo>
                  <a:pt x="128015" y="163067"/>
                </a:lnTo>
                <a:lnTo>
                  <a:pt x="128015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7024116" y="3908298"/>
            <a:ext cx="129539" cy="0"/>
          </a:xfrm>
          <a:custGeom>
            <a:rect l="l" t="t" r="r" b="b"/>
            <a:pathLst>
              <a:path w="129538">
                <a:moveTo>
                  <a:pt x="0" y="0"/>
                </a:moveTo>
                <a:lnTo>
                  <a:pt x="129539" y="0"/>
                </a:lnTo>
              </a:path>
            </a:pathLst>
          </a:custGeom>
          <a:ln w="83820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7412735" y="3934205"/>
            <a:ext cx="129539" cy="0"/>
          </a:xfrm>
          <a:custGeom>
            <a:rect l="l" t="t" r="r" b="b"/>
            <a:pathLst>
              <a:path w="129538">
                <a:moveTo>
                  <a:pt x="0" y="0"/>
                </a:moveTo>
                <a:lnTo>
                  <a:pt x="129540" y="0"/>
                </a:lnTo>
              </a:path>
            </a:pathLst>
          </a:custGeom>
          <a:ln w="32003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799831" y="3934205"/>
            <a:ext cx="129539" cy="0"/>
          </a:xfrm>
          <a:custGeom>
            <a:rect l="l" t="t" r="r" b="b"/>
            <a:pathLst>
              <a:path w="129538">
                <a:moveTo>
                  <a:pt x="0" y="0"/>
                </a:moveTo>
                <a:lnTo>
                  <a:pt x="129540" y="0"/>
                </a:lnTo>
              </a:path>
            </a:pathLst>
          </a:custGeom>
          <a:ln w="32003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188452" y="3942588"/>
            <a:ext cx="129539" cy="0"/>
          </a:xfrm>
          <a:custGeom>
            <a:rect l="l" t="t" r="r" b="b"/>
            <a:pathLst>
              <a:path w="129538">
                <a:moveTo>
                  <a:pt x="0" y="0"/>
                </a:moveTo>
                <a:lnTo>
                  <a:pt x="129540" y="0"/>
                </a:lnTo>
              </a:path>
            </a:pathLst>
          </a:custGeom>
          <a:ln w="15240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049267" y="3319272"/>
            <a:ext cx="129539" cy="631190"/>
          </a:xfrm>
          <a:custGeom>
            <a:rect l="l" t="t" r="r" b="b"/>
            <a:pathLst>
              <a:path w="129538" h="631189">
                <a:moveTo>
                  <a:pt x="129540" y="0"/>
                </a:moveTo>
                <a:lnTo>
                  <a:pt x="0" y="0"/>
                </a:lnTo>
                <a:lnTo>
                  <a:pt x="0" y="630936"/>
                </a:lnTo>
                <a:lnTo>
                  <a:pt x="129540" y="630936"/>
                </a:lnTo>
                <a:lnTo>
                  <a:pt x="129540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4437888" y="3099816"/>
            <a:ext cx="129539" cy="850900"/>
          </a:xfrm>
          <a:custGeom>
            <a:rect l="l" t="t" r="r" b="b"/>
            <a:pathLst>
              <a:path w="129538" h="850900">
                <a:moveTo>
                  <a:pt x="129539" y="0"/>
                </a:moveTo>
                <a:lnTo>
                  <a:pt x="0" y="0"/>
                </a:lnTo>
                <a:lnTo>
                  <a:pt x="0" y="850392"/>
                </a:lnTo>
                <a:lnTo>
                  <a:pt x="129539" y="850392"/>
                </a:lnTo>
                <a:lnTo>
                  <a:pt x="129539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824984" y="3508248"/>
            <a:ext cx="129539" cy="441959"/>
          </a:xfrm>
          <a:custGeom>
            <a:rect l="l" t="t" r="r" b="b"/>
            <a:pathLst>
              <a:path w="129538" h="441959">
                <a:moveTo>
                  <a:pt x="129539" y="0"/>
                </a:moveTo>
                <a:lnTo>
                  <a:pt x="0" y="0"/>
                </a:lnTo>
                <a:lnTo>
                  <a:pt x="0" y="441960"/>
                </a:lnTo>
                <a:lnTo>
                  <a:pt x="129539" y="441960"/>
                </a:lnTo>
                <a:lnTo>
                  <a:pt x="129539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213603" y="3776472"/>
            <a:ext cx="129539" cy="173990"/>
          </a:xfrm>
          <a:custGeom>
            <a:rect l="l" t="t" r="r" b="b"/>
            <a:pathLst>
              <a:path w="129538" h="173989">
                <a:moveTo>
                  <a:pt x="129540" y="0"/>
                </a:moveTo>
                <a:lnTo>
                  <a:pt x="0" y="0"/>
                </a:lnTo>
                <a:lnTo>
                  <a:pt x="0" y="173736"/>
                </a:lnTo>
                <a:lnTo>
                  <a:pt x="129540" y="173736"/>
                </a:lnTo>
                <a:lnTo>
                  <a:pt x="129540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602223" y="3745992"/>
            <a:ext cx="128270" cy="204470"/>
          </a:xfrm>
          <a:custGeom>
            <a:rect l="l" t="t" r="r" b="b"/>
            <a:pathLst>
              <a:path w="128270" h="204470">
                <a:moveTo>
                  <a:pt x="128015" y="0"/>
                </a:moveTo>
                <a:lnTo>
                  <a:pt x="0" y="0"/>
                </a:lnTo>
                <a:lnTo>
                  <a:pt x="0" y="204215"/>
                </a:lnTo>
                <a:lnTo>
                  <a:pt x="128015" y="204215"/>
                </a:lnTo>
                <a:lnTo>
                  <a:pt x="128015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989320" y="3505200"/>
            <a:ext cx="129539" cy="445134"/>
          </a:xfrm>
          <a:custGeom>
            <a:rect l="l" t="t" r="r" b="b"/>
            <a:pathLst>
              <a:path w="129538" h="445134">
                <a:moveTo>
                  <a:pt x="129539" y="0"/>
                </a:moveTo>
                <a:lnTo>
                  <a:pt x="0" y="0"/>
                </a:lnTo>
                <a:lnTo>
                  <a:pt x="0" y="445008"/>
                </a:lnTo>
                <a:lnTo>
                  <a:pt x="129539" y="445008"/>
                </a:lnTo>
                <a:lnTo>
                  <a:pt x="129539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377940" y="3822192"/>
            <a:ext cx="129539" cy="128270"/>
          </a:xfrm>
          <a:custGeom>
            <a:rect l="l" t="t" r="r" b="b"/>
            <a:pathLst>
              <a:path w="129538" h="128270">
                <a:moveTo>
                  <a:pt x="129539" y="0"/>
                </a:moveTo>
                <a:lnTo>
                  <a:pt x="0" y="0"/>
                </a:lnTo>
                <a:lnTo>
                  <a:pt x="0" y="128015"/>
                </a:lnTo>
                <a:lnTo>
                  <a:pt x="129539" y="128015"/>
                </a:lnTo>
                <a:lnTo>
                  <a:pt x="129539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765035" y="3785616"/>
            <a:ext cx="129539" cy="165100"/>
          </a:xfrm>
          <a:custGeom>
            <a:rect l="l" t="t" r="r" b="b"/>
            <a:pathLst>
              <a:path w="129538" h="165100">
                <a:moveTo>
                  <a:pt x="129540" y="0"/>
                </a:moveTo>
                <a:lnTo>
                  <a:pt x="0" y="0"/>
                </a:lnTo>
                <a:lnTo>
                  <a:pt x="0" y="164591"/>
                </a:lnTo>
                <a:lnTo>
                  <a:pt x="129540" y="164591"/>
                </a:lnTo>
                <a:lnTo>
                  <a:pt x="129540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153656" y="3861816"/>
            <a:ext cx="129539" cy="88900"/>
          </a:xfrm>
          <a:custGeom>
            <a:rect l="l" t="t" r="r" b="b"/>
            <a:pathLst>
              <a:path w="129538" h="88900">
                <a:moveTo>
                  <a:pt x="129540" y="0"/>
                </a:moveTo>
                <a:lnTo>
                  <a:pt x="0" y="0"/>
                </a:lnTo>
                <a:lnTo>
                  <a:pt x="0" y="88391"/>
                </a:lnTo>
                <a:lnTo>
                  <a:pt x="129540" y="88391"/>
                </a:lnTo>
                <a:lnTo>
                  <a:pt x="129540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542276" y="3920490"/>
            <a:ext cx="128270" cy="0"/>
          </a:xfrm>
          <a:custGeom>
            <a:rect l="l" t="t" r="r" b="b"/>
            <a:pathLst>
              <a:path w="128270">
                <a:moveTo>
                  <a:pt x="0" y="0"/>
                </a:moveTo>
                <a:lnTo>
                  <a:pt x="128016" y="0"/>
                </a:lnTo>
              </a:path>
            </a:pathLst>
          </a:custGeom>
          <a:ln w="59436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929371" y="3922776"/>
            <a:ext cx="129539" cy="0"/>
          </a:xfrm>
          <a:custGeom>
            <a:rect l="l" t="t" r="r" b="b"/>
            <a:pathLst>
              <a:path w="129538">
                <a:moveTo>
                  <a:pt x="0" y="0"/>
                </a:moveTo>
                <a:lnTo>
                  <a:pt x="129539" y="0"/>
                </a:lnTo>
              </a:path>
            </a:pathLst>
          </a:custGeom>
          <a:ln w="54864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317992" y="3934967"/>
            <a:ext cx="129539" cy="0"/>
          </a:xfrm>
          <a:custGeom>
            <a:rect l="l" t="t" r="r" b="b"/>
            <a:pathLst>
              <a:path w="129538">
                <a:moveTo>
                  <a:pt x="0" y="0"/>
                </a:moveTo>
                <a:lnTo>
                  <a:pt x="129539" y="0"/>
                </a:lnTo>
              </a:path>
            </a:pathLst>
          </a:custGeom>
          <a:ln w="30480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3855720" y="3950208"/>
            <a:ext cx="4655820" cy="0"/>
          </a:xfrm>
          <a:custGeom>
            <a:rect l="l" t="t" r="r" b="b"/>
            <a:pathLst>
              <a:path w="4655820">
                <a:moveTo>
                  <a:pt x="0" y="0"/>
                </a:moveTo>
                <a:lnTo>
                  <a:pt x="465582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3732403" y="2942666"/>
            <a:ext cx="29781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275">
                <a:solidFill>
                  <a:srgbClr val="7934FC"/>
                </a:solidFill>
                <a:latin typeface="Verdana"/>
                <a:cs typeface="Verdana"/>
              </a:rPr>
              <a:t>25%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038725" y="3418459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7934FC"/>
                </a:solidFill>
                <a:latin typeface="Verdana"/>
                <a:cs typeface="Verdana"/>
              </a:rPr>
              <a:t>9%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427090" y="3423030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7934FC"/>
                </a:solidFill>
                <a:latin typeface="Verdana"/>
                <a:cs typeface="Verdana"/>
              </a:rPr>
              <a:t>9%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203060" y="3498342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7934FC"/>
                </a:solidFill>
                <a:latin typeface="Verdana"/>
                <a:cs typeface="Verdana"/>
              </a:rPr>
              <a:t>6%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3868420" y="4057129"/>
            <a:ext cx="204088" cy="209486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104766" y="4056126"/>
            <a:ext cx="362585" cy="374650"/>
          </a:xfrm>
          <a:custGeom>
            <a:rect l="l" t="t" r="r" b="b"/>
            <a:pathLst>
              <a:path w="362585" h="374650">
                <a:moveTo>
                  <a:pt x="19621" y="318770"/>
                </a:moveTo>
                <a:lnTo>
                  <a:pt x="8890" y="318770"/>
                </a:lnTo>
                <a:lnTo>
                  <a:pt x="24892" y="334010"/>
                </a:lnTo>
                <a:lnTo>
                  <a:pt x="32385" y="341630"/>
                </a:lnTo>
                <a:lnTo>
                  <a:pt x="46355" y="374650"/>
                </a:lnTo>
                <a:lnTo>
                  <a:pt x="53721" y="373380"/>
                </a:lnTo>
                <a:lnTo>
                  <a:pt x="52028" y="364490"/>
                </a:lnTo>
                <a:lnTo>
                  <a:pt x="49609" y="356870"/>
                </a:lnTo>
                <a:lnTo>
                  <a:pt x="46452" y="350520"/>
                </a:lnTo>
                <a:lnTo>
                  <a:pt x="42545" y="344170"/>
                </a:lnTo>
                <a:lnTo>
                  <a:pt x="47415" y="339090"/>
                </a:lnTo>
                <a:lnTo>
                  <a:pt x="38735" y="339090"/>
                </a:lnTo>
                <a:lnTo>
                  <a:pt x="35941" y="335280"/>
                </a:lnTo>
                <a:lnTo>
                  <a:pt x="33020" y="332740"/>
                </a:lnTo>
                <a:lnTo>
                  <a:pt x="29972" y="328930"/>
                </a:lnTo>
                <a:lnTo>
                  <a:pt x="28956" y="328930"/>
                </a:lnTo>
                <a:lnTo>
                  <a:pt x="33940" y="323850"/>
                </a:lnTo>
                <a:lnTo>
                  <a:pt x="24637" y="323850"/>
                </a:lnTo>
                <a:lnTo>
                  <a:pt x="19621" y="318770"/>
                </a:lnTo>
                <a:close/>
              </a:path>
              <a:path w="362585" h="374650">
                <a:moveTo>
                  <a:pt x="58928" y="308610"/>
                </a:moveTo>
                <a:lnTo>
                  <a:pt x="48895" y="308610"/>
                </a:lnTo>
                <a:lnTo>
                  <a:pt x="59055" y="318770"/>
                </a:lnTo>
                <a:lnTo>
                  <a:pt x="38735" y="339090"/>
                </a:lnTo>
                <a:lnTo>
                  <a:pt x="47415" y="339090"/>
                </a:lnTo>
                <a:lnTo>
                  <a:pt x="63246" y="322580"/>
                </a:lnTo>
                <a:lnTo>
                  <a:pt x="73171" y="322580"/>
                </a:lnTo>
                <a:lnTo>
                  <a:pt x="68325" y="317500"/>
                </a:lnTo>
                <a:lnTo>
                  <a:pt x="72159" y="313690"/>
                </a:lnTo>
                <a:lnTo>
                  <a:pt x="64008" y="313690"/>
                </a:lnTo>
                <a:lnTo>
                  <a:pt x="58928" y="308610"/>
                </a:lnTo>
                <a:close/>
              </a:path>
              <a:path w="362585" h="374650">
                <a:moveTo>
                  <a:pt x="73171" y="322580"/>
                </a:moveTo>
                <a:lnTo>
                  <a:pt x="63246" y="322580"/>
                </a:lnTo>
                <a:lnTo>
                  <a:pt x="79121" y="339090"/>
                </a:lnTo>
                <a:lnTo>
                  <a:pt x="84074" y="334010"/>
                </a:lnTo>
                <a:lnTo>
                  <a:pt x="73171" y="322580"/>
                </a:lnTo>
                <a:close/>
              </a:path>
              <a:path w="362585" h="374650">
                <a:moveTo>
                  <a:pt x="6731" y="276860"/>
                </a:moveTo>
                <a:lnTo>
                  <a:pt x="0" y="278130"/>
                </a:lnTo>
                <a:lnTo>
                  <a:pt x="1827" y="289560"/>
                </a:lnTo>
                <a:lnTo>
                  <a:pt x="2384" y="299720"/>
                </a:lnTo>
                <a:lnTo>
                  <a:pt x="2430" y="304800"/>
                </a:lnTo>
                <a:lnTo>
                  <a:pt x="2053" y="314960"/>
                </a:lnTo>
                <a:lnTo>
                  <a:pt x="381" y="327660"/>
                </a:lnTo>
                <a:lnTo>
                  <a:pt x="7493" y="328930"/>
                </a:lnTo>
                <a:lnTo>
                  <a:pt x="8509" y="322580"/>
                </a:lnTo>
                <a:lnTo>
                  <a:pt x="8890" y="318770"/>
                </a:lnTo>
                <a:lnTo>
                  <a:pt x="19621" y="318770"/>
                </a:lnTo>
                <a:lnTo>
                  <a:pt x="14605" y="313690"/>
                </a:lnTo>
                <a:lnTo>
                  <a:pt x="18567" y="309880"/>
                </a:lnTo>
                <a:lnTo>
                  <a:pt x="9525" y="309880"/>
                </a:lnTo>
                <a:lnTo>
                  <a:pt x="9779" y="304800"/>
                </a:lnTo>
                <a:lnTo>
                  <a:pt x="9652" y="299720"/>
                </a:lnTo>
                <a:lnTo>
                  <a:pt x="9271" y="294640"/>
                </a:lnTo>
                <a:lnTo>
                  <a:pt x="16782" y="287020"/>
                </a:lnTo>
                <a:lnTo>
                  <a:pt x="8509" y="287020"/>
                </a:lnTo>
                <a:lnTo>
                  <a:pt x="8128" y="283210"/>
                </a:lnTo>
                <a:lnTo>
                  <a:pt x="7493" y="280670"/>
                </a:lnTo>
                <a:lnTo>
                  <a:pt x="6731" y="276860"/>
                </a:lnTo>
                <a:close/>
              </a:path>
              <a:path w="362585" h="374650">
                <a:moveTo>
                  <a:pt x="98573" y="297180"/>
                </a:moveTo>
                <a:lnTo>
                  <a:pt x="88773" y="297180"/>
                </a:lnTo>
                <a:lnTo>
                  <a:pt x="99949" y="308610"/>
                </a:lnTo>
                <a:lnTo>
                  <a:pt x="101727" y="311150"/>
                </a:lnTo>
                <a:lnTo>
                  <a:pt x="101727" y="313690"/>
                </a:lnTo>
                <a:lnTo>
                  <a:pt x="99949" y="314960"/>
                </a:lnTo>
                <a:lnTo>
                  <a:pt x="91312" y="323850"/>
                </a:lnTo>
                <a:lnTo>
                  <a:pt x="96900" y="327660"/>
                </a:lnTo>
                <a:lnTo>
                  <a:pt x="106172" y="318770"/>
                </a:lnTo>
                <a:lnTo>
                  <a:pt x="109855" y="313690"/>
                </a:lnTo>
                <a:lnTo>
                  <a:pt x="109855" y="309880"/>
                </a:lnTo>
                <a:lnTo>
                  <a:pt x="106172" y="304800"/>
                </a:lnTo>
                <a:lnTo>
                  <a:pt x="98573" y="297180"/>
                </a:lnTo>
                <a:close/>
              </a:path>
              <a:path w="362585" h="374650">
                <a:moveTo>
                  <a:pt x="44513" y="294640"/>
                </a:moveTo>
                <a:lnTo>
                  <a:pt x="34417" y="294640"/>
                </a:lnTo>
                <a:lnTo>
                  <a:pt x="44577" y="304800"/>
                </a:lnTo>
                <a:lnTo>
                  <a:pt x="24637" y="323850"/>
                </a:lnTo>
                <a:lnTo>
                  <a:pt x="33940" y="323850"/>
                </a:lnTo>
                <a:lnTo>
                  <a:pt x="48895" y="308610"/>
                </a:lnTo>
                <a:lnTo>
                  <a:pt x="58928" y="308610"/>
                </a:lnTo>
                <a:lnTo>
                  <a:pt x="53848" y="303530"/>
                </a:lnTo>
                <a:lnTo>
                  <a:pt x="57681" y="299720"/>
                </a:lnTo>
                <a:lnTo>
                  <a:pt x="49530" y="299720"/>
                </a:lnTo>
                <a:lnTo>
                  <a:pt x="44513" y="294640"/>
                </a:lnTo>
                <a:close/>
              </a:path>
              <a:path w="362585" h="374650">
                <a:moveTo>
                  <a:pt x="84641" y="283210"/>
                </a:moveTo>
                <a:lnTo>
                  <a:pt x="74295" y="283210"/>
                </a:lnTo>
                <a:lnTo>
                  <a:pt x="84455" y="293370"/>
                </a:lnTo>
                <a:lnTo>
                  <a:pt x="64008" y="313690"/>
                </a:lnTo>
                <a:lnTo>
                  <a:pt x="72159" y="313690"/>
                </a:lnTo>
                <a:lnTo>
                  <a:pt x="88773" y="297180"/>
                </a:lnTo>
                <a:lnTo>
                  <a:pt x="98573" y="297180"/>
                </a:lnTo>
                <a:lnTo>
                  <a:pt x="84641" y="283210"/>
                </a:lnTo>
                <a:close/>
              </a:path>
              <a:path w="362585" h="374650">
                <a:moveTo>
                  <a:pt x="42153" y="267970"/>
                </a:moveTo>
                <a:lnTo>
                  <a:pt x="35560" y="267970"/>
                </a:lnTo>
                <a:lnTo>
                  <a:pt x="36195" y="283210"/>
                </a:lnTo>
                <a:lnTo>
                  <a:pt x="9525" y="309880"/>
                </a:lnTo>
                <a:lnTo>
                  <a:pt x="18567" y="309880"/>
                </a:lnTo>
                <a:lnTo>
                  <a:pt x="34417" y="294640"/>
                </a:lnTo>
                <a:lnTo>
                  <a:pt x="44513" y="294640"/>
                </a:lnTo>
                <a:lnTo>
                  <a:pt x="39497" y="289560"/>
                </a:lnTo>
                <a:lnTo>
                  <a:pt x="52276" y="276860"/>
                </a:lnTo>
                <a:lnTo>
                  <a:pt x="42672" y="276860"/>
                </a:lnTo>
                <a:lnTo>
                  <a:pt x="42153" y="267970"/>
                </a:lnTo>
                <a:close/>
              </a:path>
              <a:path w="362585" h="374650">
                <a:moveTo>
                  <a:pt x="70710" y="269240"/>
                </a:moveTo>
                <a:lnTo>
                  <a:pt x="59944" y="269240"/>
                </a:lnTo>
                <a:lnTo>
                  <a:pt x="69977" y="279400"/>
                </a:lnTo>
                <a:lnTo>
                  <a:pt x="49530" y="299720"/>
                </a:lnTo>
                <a:lnTo>
                  <a:pt x="57681" y="299720"/>
                </a:lnTo>
                <a:lnTo>
                  <a:pt x="74295" y="283210"/>
                </a:lnTo>
                <a:lnTo>
                  <a:pt x="84641" y="283210"/>
                </a:lnTo>
                <a:lnTo>
                  <a:pt x="70710" y="269240"/>
                </a:lnTo>
                <a:close/>
              </a:path>
              <a:path w="362585" h="374650">
                <a:moveTo>
                  <a:pt x="37337" y="257810"/>
                </a:moveTo>
                <a:lnTo>
                  <a:pt x="8509" y="287020"/>
                </a:lnTo>
                <a:lnTo>
                  <a:pt x="16782" y="287020"/>
                </a:lnTo>
                <a:lnTo>
                  <a:pt x="35560" y="267970"/>
                </a:lnTo>
                <a:lnTo>
                  <a:pt x="42153" y="267970"/>
                </a:lnTo>
                <a:lnTo>
                  <a:pt x="41783" y="261620"/>
                </a:lnTo>
                <a:lnTo>
                  <a:pt x="37337" y="257810"/>
                </a:lnTo>
                <a:close/>
              </a:path>
              <a:path w="362585" h="374650">
                <a:moveTo>
                  <a:pt x="101111" y="241300"/>
                </a:moveTo>
                <a:lnTo>
                  <a:pt x="90805" y="241300"/>
                </a:lnTo>
                <a:lnTo>
                  <a:pt x="128650" y="279400"/>
                </a:lnTo>
                <a:lnTo>
                  <a:pt x="133223" y="283210"/>
                </a:lnTo>
                <a:lnTo>
                  <a:pt x="137668" y="283210"/>
                </a:lnTo>
                <a:lnTo>
                  <a:pt x="142240" y="279400"/>
                </a:lnTo>
                <a:lnTo>
                  <a:pt x="147333" y="274320"/>
                </a:lnTo>
                <a:lnTo>
                  <a:pt x="134620" y="274320"/>
                </a:lnTo>
                <a:lnTo>
                  <a:pt x="132080" y="273050"/>
                </a:lnTo>
                <a:lnTo>
                  <a:pt x="116459" y="256540"/>
                </a:lnTo>
                <a:lnTo>
                  <a:pt x="120259" y="252730"/>
                </a:lnTo>
                <a:lnTo>
                  <a:pt x="112013" y="252730"/>
                </a:lnTo>
                <a:lnTo>
                  <a:pt x="101111" y="241300"/>
                </a:lnTo>
                <a:close/>
              </a:path>
              <a:path w="362585" h="374650">
                <a:moveTo>
                  <a:pt x="60579" y="259080"/>
                </a:moveTo>
                <a:lnTo>
                  <a:pt x="42672" y="276860"/>
                </a:lnTo>
                <a:lnTo>
                  <a:pt x="52276" y="276860"/>
                </a:lnTo>
                <a:lnTo>
                  <a:pt x="59944" y="269240"/>
                </a:lnTo>
                <a:lnTo>
                  <a:pt x="70710" y="269240"/>
                </a:lnTo>
                <a:lnTo>
                  <a:pt x="60579" y="259080"/>
                </a:lnTo>
                <a:close/>
              </a:path>
              <a:path w="362585" h="374650">
                <a:moveTo>
                  <a:pt x="182372" y="208280"/>
                </a:moveTo>
                <a:lnTo>
                  <a:pt x="176657" y="213360"/>
                </a:lnTo>
                <a:lnTo>
                  <a:pt x="184277" y="220980"/>
                </a:lnTo>
                <a:lnTo>
                  <a:pt x="186309" y="223520"/>
                </a:lnTo>
                <a:lnTo>
                  <a:pt x="186309" y="224790"/>
                </a:lnTo>
                <a:lnTo>
                  <a:pt x="184277" y="227330"/>
                </a:lnTo>
                <a:lnTo>
                  <a:pt x="139446" y="273050"/>
                </a:lnTo>
                <a:lnTo>
                  <a:pt x="137033" y="274320"/>
                </a:lnTo>
                <a:lnTo>
                  <a:pt x="147333" y="274320"/>
                </a:lnTo>
                <a:lnTo>
                  <a:pt x="190627" y="231140"/>
                </a:lnTo>
                <a:lnTo>
                  <a:pt x="194437" y="226060"/>
                </a:lnTo>
                <a:lnTo>
                  <a:pt x="194437" y="220980"/>
                </a:lnTo>
                <a:lnTo>
                  <a:pt x="190754" y="217170"/>
                </a:lnTo>
                <a:lnTo>
                  <a:pt x="182372" y="208280"/>
                </a:lnTo>
                <a:close/>
              </a:path>
              <a:path w="362585" h="374650">
                <a:moveTo>
                  <a:pt x="126153" y="217170"/>
                </a:moveTo>
                <a:lnTo>
                  <a:pt x="116078" y="217170"/>
                </a:lnTo>
                <a:lnTo>
                  <a:pt x="131825" y="232410"/>
                </a:lnTo>
                <a:lnTo>
                  <a:pt x="112013" y="252730"/>
                </a:lnTo>
                <a:lnTo>
                  <a:pt x="120259" y="252730"/>
                </a:lnTo>
                <a:lnTo>
                  <a:pt x="145594" y="227330"/>
                </a:lnTo>
                <a:lnTo>
                  <a:pt x="136652" y="227330"/>
                </a:lnTo>
                <a:lnTo>
                  <a:pt x="126153" y="217170"/>
                </a:lnTo>
                <a:close/>
              </a:path>
              <a:path w="362585" h="374650">
                <a:moveTo>
                  <a:pt x="87757" y="195580"/>
                </a:moveTo>
                <a:lnTo>
                  <a:pt x="81025" y="196850"/>
                </a:lnTo>
                <a:lnTo>
                  <a:pt x="83264" y="210820"/>
                </a:lnTo>
                <a:lnTo>
                  <a:pt x="84264" y="223520"/>
                </a:lnTo>
                <a:lnTo>
                  <a:pt x="84026" y="237490"/>
                </a:lnTo>
                <a:lnTo>
                  <a:pt x="82550" y="250190"/>
                </a:lnTo>
                <a:lnTo>
                  <a:pt x="89662" y="251460"/>
                </a:lnTo>
                <a:lnTo>
                  <a:pt x="90170" y="247650"/>
                </a:lnTo>
                <a:lnTo>
                  <a:pt x="90550" y="245110"/>
                </a:lnTo>
                <a:lnTo>
                  <a:pt x="90805" y="241300"/>
                </a:lnTo>
                <a:lnTo>
                  <a:pt x="101111" y="241300"/>
                </a:lnTo>
                <a:lnTo>
                  <a:pt x="96266" y="236220"/>
                </a:lnTo>
                <a:lnTo>
                  <a:pt x="98907" y="233680"/>
                </a:lnTo>
                <a:lnTo>
                  <a:pt x="91059" y="233680"/>
                </a:lnTo>
                <a:lnTo>
                  <a:pt x="91270" y="227330"/>
                </a:lnTo>
                <a:lnTo>
                  <a:pt x="91211" y="223520"/>
                </a:lnTo>
                <a:lnTo>
                  <a:pt x="91059" y="219710"/>
                </a:lnTo>
                <a:lnTo>
                  <a:pt x="90424" y="213360"/>
                </a:lnTo>
                <a:lnTo>
                  <a:pt x="98116" y="205740"/>
                </a:lnTo>
                <a:lnTo>
                  <a:pt x="89535" y="205740"/>
                </a:lnTo>
                <a:lnTo>
                  <a:pt x="88519" y="199390"/>
                </a:lnTo>
                <a:lnTo>
                  <a:pt x="87757" y="195580"/>
                </a:lnTo>
                <a:close/>
              </a:path>
              <a:path w="362585" h="374650">
                <a:moveTo>
                  <a:pt x="123983" y="186690"/>
                </a:moveTo>
                <a:lnTo>
                  <a:pt x="117348" y="186690"/>
                </a:lnTo>
                <a:lnTo>
                  <a:pt x="117983" y="207010"/>
                </a:lnTo>
                <a:lnTo>
                  <a:pt x="91059" y="233680"/>
                </a:lnTo>
                <a:lnTo>
                  <a:pt x="98907" y="233680"/>
                </a:lnTo>
                <a:lnTo>
                  <a:pt x="116078" y="217170"/>
                </a:lnTo>
                <a:lnTo>
                  <a:pt x="126153" y="217170"/>
                </a:lnTo>
                <a:lnTo>
                  <a:pt x="120904" y="212090"/>
                </a:lnTo>
                <a:lnTo>
                  <a:pt x="132119" y="200660"/>
                </a:lnTo>
                <a:lnTo>
                  <a:pt x="124333" y="200660"/>
                </a:lnTo>
                <a:lnTo>
                  <a:pt x="123983" y="186690"/>
                </a:lnTo>
                <a:close/>
              </a:path>
              <a:path w="362585" h="374650">
                <a:moveTo>
                  <a:pt x="150381" y="191770"/>
                </a:moveTo>
                <a:lnTo>
                  <a:pt x="140843" y="191770"/>
                </a:lnTo>
                <a:lnTo>
                  <a:pt x="156591" y="208280"/>
                </a:lnTo>
                <a:lnTo>
                  <a:pt x="136652" y="227330"/>
                </a:lnTo>
                <a:lnTo>
                  <a:pt x="145594" y="227330"/>
                </a:lnTo>
                <a:lnTo>
                  <a:pt x="165862" y="207010"/>
                </a:lnTo>
                <a:lnTo>
                  <a:pt x="150381" y="191770"/>
                </a:lnTo>
                <a:close/>
              </a:path>
              <a:path w="362585" h="374650">
                <a:moveTo>
                  <a:pt x="200880" y="175260"/>
                </a:moveTo>
                <a:lnTo>
                  <a:pt x="190881" y="175260"/>
                </a:lnTo>
                <a:lnTo>
                  <a:pt x="212090" y="195580"/>
                </a:lnTo>
                <a:lnTo>
                  <a:pt x="213868" y="198120"/>
                </a:lnTo>
                <a:lnTo>
                  <a:pt x="213868" y="200660"/>
                </a:lnTo>
                <a:lnTo>
                  <a:pt x="212217" y="203200"/>
                </a:lnTo>
                <a:lnTo>
                  <a:pt x="206883" y="208280"/>
                </a:lnTo>
                <a:lnTo>
                  <a:pt x="212725" y="210820"/>
                </a:lnTo>
                <a:lnTo>
                  <a:pt x="218440" y="205740"/>
                </a:lnTo>
                <a:lnTo>
                  <a:pt x="221996" y="200660"/>
                </a:lnTo>
                <a:lnTo>
                  <a:pt x="221996" y="196850"/>
                </a:lnTo>
                <a:lnTo>
                  <a:pt x="218567" y="193040"/>
                </a:lnTo>
                <a:lnTo>
                  <a:pt x="200880" y="175260"/>
                </a:lnTo>
                <a:close/>
              </a:path>
              <a:path w="362585" h="374650">
                <a:moveTo>
                  <a:pt x="119380" y="176530"/>
                </a:moveTo>
                <a:lnTo>
                  <a:pt x="89535" y="205740"/>
                </a:lnTo>
                <a:lnTo>
                  <a:pt x="98116" y="205740"/>
                </a:lnTo>
                <a:lnTo>
                  <a:pt x="117348" y="186690"/>
                </a:lnTo>
                <a:lnTo>
                  <a:pt x="123983" y="186690"/>
                </a:lnTo>
                <a:lnTo>
                  <a:pt x="123825" y="180340"/>
                </a:lnTo>
                <a:lnTo>
                  <a:pt x="119380" y="176530"/>
                </a:lnTo>
                <a:close/>
              </a:path>
              <a:path w="362585" h="374650">
                <a:moveTo>
                  <a:pt x="141350" y="182880"/>
                </a:moveTo>
                <a:lnTo>
                  <a:pt x="124333" y="200660"/>
                </a:lnTo>
                <a:lnTo>
                  <a:pt x="132119" y="200660"/>
                </a:lnTo>
                <a:lnTo>
                  <a:pt x="140843" y="191770"/>
                </a:lnTo>
                <a:lnTo>
                  <a:pt x="150381" y="191770"/>
                </a:lnTo>
                <a:lnTo>
                  <a:pt x="141350" y="182880"/>
                </a:lnTo>
                <a:close/>
              </a:path>
              <a:path w="362585" h="374650">
                <a:moveTo>
                  <a:pt x="219837" y="143510"/>
                </a:moveTo>
                <a:lnTo>
                  <a:pt x="209550" y="143510"/>
                </a:lnTo>
                <a:lnTo>
                  <a:pt x="214757" y="148590"/>
                </a:lnTo>
                <a:lnTo>
                  <a:pt x="222210" y="157480"/>
                </a:lnTo>
                <a:lnTo>
                  <a:pt x="227044" y="167640"/>
                </a:lnTo>
                <a:lnTo>
                  <a:pt x="229258" y="180340"/>
                </a:lnTo>
                <a:lnTo>
                  <a:pt x="228854" y="193040"/>
                </a:lnTo>
                <a:lnTo>
                  <a:pt x="236220" y="193040"/>
                </a:lnTo>
                <a:lnTo>
                  <a:pt x="236339" y="177800"/>
                </a:lnTo>
                <a:lnTo>
                  <a:pt x="233648" y="165100"/>
                </a:lnTo>
                <a:lnTo>
                  <a:pt x="228147" y="153670"/>
                </a:lnTo>
                <a:lnTo>
                  <a:pt x="219837" y="143510"/>
                </a:lnTo>
                <a:close/>
              </a:path>
              <a:path w="362585" h="374650">
                <a:moveTo>
                  <a:pt x="177995" y="152400"/>
                </a:moveTo>
                <a:lnTo>
                  <a:pt x="167767" y="152400"/>
                </a:lnTo>
                <a:lnTo>
                  <a:pt x="186182" y="170180"/>
                </a:lnTo>
                <a:lnTo>
                  <a:pt x="178181" y="184150"/>
                </a:lnTo>
                <a:lnTo>
                  <a:pt x="183642" y="186690"/>
                </a:lnTo>
                <a:lnTo>
                  <a:pt x="190881" y="175260"/>
                </a:lnTo>
                <a:lnTo>
                  <a:pt x="200880" y="175260"/>
                </a:lnTo>
                <a:lnTo>
                  <a:pt x="194563" y="168910"/>
                </a:lnTo>
                <a:lnTo>
                  <a:pt x="197499" y="163830"/>
                </a:lnTo>
                <a:lnTo>
                  <a:pt x="189865" y="163830"/>
                </a:lnTo>
                <a:lnTo>
                  <a:pt x="177995" y="152400"/>
                </a:lnTo>
                <a:close/>
              </a:path>
              <a:path w="362585" h="374650">
                <a:moveTo>
                  <a:pt x="241696" y="120650"/>
                </a:moveTo>
                <a:lnTo>
                  <a:pt x="232283" y="120650"/>
                </a:lnTo>
                <a:lnTo>
                  <a:pt x="258699" y="147320"/>
                </a:lnTo>
                <a:lnTo>
                  <a:pt x="260858" y="149860"/>
                </a:lnTo>
                <a:lnTo>
                  <a:pt x="260858" y="153670"/>
                </a:lnTo>
                <a:lnTo>
                  <a:pt x="258699" y="156210"/>
                </a:lnTo>
                <a:lnTo>
                  <a:pt x="249936" y="165100"/>
                </a:lnTo>
                <a:lnTo>
                  <a:pt x="255524" y="167640"/>
                </a:lnTo>
                <a:lnTo>
                  <a:pt x="264922" y="158750"/>
                </a:lnTo>
                <a:lnTo>
                  <a:pt x="268732" y="153670"/>
                </a:lnTo>
                <a:lnTo>
                  <a:pt x="268732" y="148590"/>
                </a:lnTo>
                <a:lnTo>
                  <a:pt x="264922" y="143510"/>
                </a:lnTo>
                <a:lnTo>
                  <a:pt x="241696" y="120650"/>
                </a:lnTo>
                <a:close/>
              </a:path>
              <a:path w="362585" h="374650">
                <a:moveTo>
                  <a:pt x="195707" y="154940"/>
                </a:moveTo>
                <a:lnTo>
                  <a:pt x="189865" y="163830"/>
                </a:lnTo>
                <a:lnTo>
                  <a:pt x="197499" y="163830"/>
                </a:lnTo>
                <a:lnTo>
                  <a:pt x="201168" y="157480"/>
                </a:lnTo>
                <a:lnTo>
                  <a:pt x="195707" y="154940"/>
                </a:lnTo>
                <a:close/>
              </a:path>
              <a:path w="362585" h="374650">
                <a:moveTo>
                  <a:pt x="152908" y="127000"/>
                </a:moveTo>
                <a:lnTo>
                  <a:pt x="147955" y="132080"/>
                </a:lnTo>
                <a:lnTo>
                  <a:pt x="163322" y="147320"/>
                </a:lnTo>
                <a:lnTo>
                  <a:pt x="154050" y="156210"/>
                </a:lnTo>
                <a:lnTo>
                  <a:pt x="158496" y="161290"/>
                </a:lnTo>
                <a:lnTo>
                  <a:pt x="167767" y="152400"/>
                </a:lnTo>
                <a:lnTo>
                  <a:pt x="177995" y="152400"/>
                </a:lnTo>
                <a:lnTo>
                  <a:pt x="172720" y="147320"/>
                </a:lnTo>
                <a:lnTo>
                  <a:pt x="177654" y="142240"/>
                </a:lnTo>
                <a:lnTo>
                  <a:pt x="168275" y="142240"/>
                </a:lnTo>
                <a:lnTo>
                  <a:pt x="152908" y="127000"/>
                </a:lnTo>
                <a:close/>
              </a:path>
              <a:path w="362585" h="374650">
                <a:moveTo>
                  <a:pt x="183769" y="99060"/>
                </a:moveTo>
                <a:lnTo>
                  <a:pt x="177546" y="102870"/>
                </a:lnTo>
                <a:lnTo>
                  <a:pt x="182782" y="114300"/>
                </a:lnTo>
                <a:lnTo>
                  <a:pt x="186864" y="127000"/>
                </a:lnTo>
                <a:lnTo>
                  <a:pt x="189779" y="139700"/>
                </a:lnTo>
                <a:lnTo>
                  <a:pt x="191516" y="151130"/>
                </a:lnTo>
                <a:lnTo>
                  <a:pt x="198628" y="149860"/>
                </a:lnTo>
                <a:lnTo>
                  <a:pt x="198247" y="147320"/>
                </a:lnTo>
                <a:lnTo>
                  <a:pt x="205930" y="147320"/>
                </a:lnTo>
                <a:lnTo>
                  <a:pt x="207137" y="146050"/>
                </a:lnTo>
                <a:lnTo>
                  <a:pt x="198120" y="146050"/>
                </a:lnTo>
                <a:lnTo>
                  <a:pt x="195734" y="134620"/>
                </a:lnTo>
                <a:lnTo>
                  <a:pt x="192563" y="121920"/>
                </a:lnTo>
                <a:lnTo>
                  <a:pt x="188583" y="110490"/>
                </a:lnTo>
                <a:lnTo>
                  <a:pt x="183769" y="99060"/>
                </a:lnTo>
                <a:close/>
              </a:path>
              <a:path w="362585" h="374650">
                <a:moveTo>
                  <a:pt x="205930" y="147320"/>
                </a:moveTo>
                <a:lnTo>
                  <a:pt x="198247" y="147320"/>
                </a:lnTo>
                <a:lnTo>
                  <a:pt x="202311" y="151130"/>
                </a:lnTo>
                <a:lnTo>
                  <a:pt x="205930" y="147320"/>
                </a:lnTo>
                <a:close/>
              </a:path>
              <a:path w="362585" h="374650">
                <a:moveTo>
                  <a:pt x="232663" y="111760"/>
                </a:moveTo>
                <a:lnTo>
                  <a:pt x="198120" y="146050"/>
                </a:lnTo>
                <a:lnTo>
                  <a:pt x="207137" y="146050"/>
                </a:lnTo>
                <a:lnTo>
                  <a:pt x="209550" y="143510"/>
                </a:lnTo>
                <a:lnTo>
                  <a:pt x="219837" y="143510"/>
                </a:lnTo>
                <a:lnTo>
                  <a:pt x="214630" y="138430"/>
                </a:lnTo>
                <a:lnTo>
                  <a:pt x="232283" y="120650"/>
                </a:lnTo>
                <a:lnTo>
                  <a:pt x="241696" y="120650"/>
                </a:lnTo>
                <a:lnTo>
                  <a:pt x="232663" y="111760"/>
                </a:lnTo>
                <a:close/>
              </a:path>
              <a:path w="362585" h="374650">
                <a:moveTo>
                  <a:pt x="176911" y="133350"/>
                </a:moveTo>
                <a:lnTo>
                  <a:pt x="168275" y="142240"/>
                </a:lnTo>
                <a:lnTo>
                  <a:pt x="177654" y="142240"/>
                </a:lnTo>
                <a:lnTo>
                  <a:pt x="181356" y="138430"/>
                </a:lnTo>
                <a:lnTo>
                  <a:pt x="176911" y="133350"/>
                </a:lnTo>
                <a:close/>
              </a:path>
              <a:path w="362585" h="374650">
                <a:moveTo>
                  <a:pt x="277495" y="91440"/>
                </a:moveTo>
                <a:lnTo>
                  <a:pt x="271399" y="95250"/>
                </a:lnTo>
                <a:lnTo>
                  <a:pt x="290575" y="133350"/>
                </a:lnTo>
                <a:lnTo>
                  <a:pt x="296672" y="130810"/>
                </a:lnTo>
                <a:lnTo>
                  <a:pt x="277495" y="91440"/>
                </a:lnTo>
                <a:close/>
              </a:path>
              <a:path w="362585" h="374650">
                <a:moveTo>
                  <a:pt x="314452" y="83820"/>
                </a:moveTo>
                <a:lnTo>
                  <a:pt x="306324" y="114300"/>
                </a:lnTo>
                <a:lnTo>
                  <a:pt x="312674" y="115570"/>
                </a:lnTo>
                <a:lnTo>
                  <a:pt x="320675" y="85090"/>
                </a:lnTo>
                <a:lnTo>
                  <a:pt x="314452" y="83820"/>
                </a:lnTo>
                <a:close/>
              </a:path>
              <a:path w="362585" h="374650">
                <a:moveTo>
                  <a:pt x="192405" y="87630"/>
                </a:moveTo>
                <a:lnTo>
                  <a:pt x="189611" y="93980"/>
                </a:lnTo>
                <a:lnTo>
                  <a:pt x="201802" y="99060"/>
                </a:lnTo>
                <a:lnTo>
                  <a:pt x="227330" y="106680"/>
                </a:lnTo>
                <a:lnTo>
                  <a:pt x="240665" y="107950"/>
                </a:lnTo>
                <a:lnTo>
                  <a:pt x="241554" y="100330"/>
                </a:lnTo>
                <a:lnTo>
                  <a:pt x="228766" y="99060"/>
                </a:lnTo>
                <a:lnTo>
                  <a:pt x="216312" y="96520"/>
                </a:lnTo>
                <a:lnTo>
                  <a:pt x="204192" y="92710"/>
                </a:lnTo>
                <a:lnTo>
                  <a:pt x="192405" y="87630"/>
                </a:lnTo>
                <a:close/>
              </a:path>
              <a:path w="362585" h="374650">
                <a:moveTo>
                  <a:pt x="292506" y="41910"/>
                </a:moveTo>
                <a:lnTo>
                  <a:pt x="283845" y="41910"/>
                </a:lnTo>
                <a:lnTo>
                  <a:pt x="290449" y="49530"/>
                </a:lnTo>
                <a:lnTo>
                  <a:pt x="271780" y="67310"/>
                </a:lnTo>
                <a:lnTo>
                  <a:pt x="299338" y="95250"/>
                </a:lnTo>
                <a:lnTo>
                  <a:pt x="308228" y="86360"/>
                </a:lnTo>
                <a:lnTo>
                  <a:pt x="299974" y="86360"/>
                </a:lnTo>
                <a:lnTo>
                  <a:pt x="292354" y="78740"/>
                </a:lnTo>
                <a:lnTo>
                  <a:pt x="296129" y="74930"/>
                </a:lnTo>
                <a:lnTo>
                  <a:pt x="288290" y="74930"/>
                </a:lnTo>
                <a:lnTo>
                  <a:pt x="280670" y="67310"/>
                </a:lnTo>
                <a:lnTo>
                  <a:pt x="294513" y="53340"/>
                </a:lnTo>
                <a:lnTo>
                  <a:pt x="304419" y="53340"/>
                </a:lnTo>
                <a:lnTo>
                  <a:pt x="299338" y="48260"/>
                </a:lnTo>
                <a:lnTo>
                  <a:pt x="303114" y="44450"/>
                </a:lnTo>
                <a:lnTo>
                  <a:pt x="295148" y="44450"/>
                </a:lnTo>
                <a:lnTo>
                  <a:pt x="292506" y="41910"/>
                </a:lnTo>
                <a:close/>
              </a:path>
              <a:path w="362585" h="374650">
                <a:moveTo>
                  <a:pt x="264795" y="80010"/>
                </a:moveTo>
                <a:lnTo>
                  <a:pt x="243078" y="80010"/>
                </a:lnTo>
                <a:lnTo>
                  <a:pt x="243078" y="87630"/>
                </a:lnTo>
                <a:lnTo>
                  <a:pt x="265049" y="86360"/>
                </a:lnTo>
                <a:lnTo>
                  <a:pt x="264795" y="80010"/>
                </a:lnTo>
                <a:close/>
              </a:path>
              <a:path w="362585" h="374650">
                <a:moveTo>
                  <a:pt x="315976" y="64770"/>
                </a:moveTo>
                <a:lnTo>
                  <a:pt x="306197" y="64770"/>
                </a:lnTo>
                <a:lnTo>
                  <a:pt x="313817" y="72390"/>
                </a:lnTo>
                <a:lnTo>
                  <a:pt x="299974" y="86360"/>
                </a:lnTo>
                <a:lnTo>
                  <a:pt x="308228" y="86360"/>
                </a:lnTo>
                <a:lnTo>
                  <a:pt x="327278" y="67310"/>
                </a:lnTo>
                <a:lnTo>
                  <a:pt x="318516" y="67310"/>
                </a:lnTo>
                <a:lnTo>
                  <a:pt x="315976" y="64770"/>
                </a:lnTo>
                <a:close/>
              </a:path>
              <a:path w="362585" h="374650">
                <a:moveTo>
                  <a:pt x="304419" y="53340"/>
                </a:moveTo>
                <a:lnTo>
                  <a:pt x="294513" y="53340"/>
                </a:lnTo>
                <a:lnTo>
                  <a:pt x="302133" y="60960"/>
                </a:lnTo>
                <a:lnTo>
                  <a:pt x="288290" y="74930"/>
                </a:lnTo>
                <a:lnTo>
                  <a:pt x="296129" y="74930"/>
                </a:lnTo>
                <a:lnTo>
                  <a:pt x="306197" y="64770"/>
                </a:lnTo>
                <a:lnTo>
                  <a:pt x="315976" y="64770"/>
                </a:lnTo>
                <a:lnTo>
                  <a:pt x="310896" y="59690"/>
                </a:lnTo>
                <a:lnTo>
                  <a:pt x="314671" y="55880"/>
                </a:lnTo>
                <a:lnTo>
                  <a:pt x="306959" y="55880"/>
                </a:lnTo>
                <a:lnTo>
                  <a:pt x="304419" y="53340"/>
                </a:lnTo>
                <a:close/>
              </a:path>
              <a:path w="362585" h="374650">
                <a:moveTo>
                  <a:pt x="360425" y="59690"/>
                </a:moveTo>
                <a:lnTo>
                  <a:pt x="329692" y="67310"/>
                </a:lnTo>
                <a:lnTo>
                  <a:pt x="331470" y="73660"/>
                </a:lnTo>
                <a:lnTo>
                  <a:pt x="362077" y="66040"/>
                </a:lnTo>
                <a:lnTo>
                  <a:pt x="360425" y="59690"/>
                </a:lnTo>
                <a:close/>
              </a:path>
              <a:path w="362585" h="374650">
                <a:moveTo>
                  <a:pt x="333767" y="45720"/>
                </a:moveTo>
                <a:lnTo>
                  <a:pt x="324738" y="45720"/>
                </a:lnTo>
                <a:lnTo>
                  <a:pt x="332359" y="53340"/>
                </a:lnTo>
                <a:lnTo>
                  <a:pt x="318516" y="67310"/>
                </a:lnTo>
                <a:lnTo>
                  <a:pt x="327278" y="67310"/>
                </a:lnTo>
                <a:lnTo>
                  <a:pt x="341249" y="53340"/>
                </a:lnTo>
                <a:lnTo>
                  <a:pt x="333767" y="45720"/>
                </a:lnTo>
                <a:close/>
              </a:path>
              <a:path w="362585" h="374650">
                <a:moveTo>
                  <a:pt x="248666" y="57150"/>
                </a:moveTo>
                <a:lnTo>
                  <a:pt x="226441" y="58420"/>
                </a:lnTo>
                <a:lnTo>
                  <a:pt x="226187" y="64770"/>
                </a:lnTo>
                <a:lnTo>
                  <a:pt x="248793" y="64770"/>
                </a:lnTo>
                <a:lnTo>
                  <a:pt x="248666" y="57150"/>
                </a:lnTo>
                <a:close/>
              </a:path>
              <a:path w="362585" h="374650">
                <a:moveTo>
                  <a:pt x="266192" y="15240"/>
                </a:moveTo>
                <a:lnTo>
                  <a:pt x="260604" y="19050"/>
                </a:lnTo>
                <a:lnTo>
                  <a:pt x="268859" y="27940"/>
                </a:lnTo>
                <a:lnTo>
                  <a:pt x="245618" y="50800"/>
                </a:lnTo>
                <a:lnTo>
                  <a:pt x="258953" y="63500"/>
                </a:lnTo>
                <a:lnTo>
                  <a:pt x="263779" y="59690"/>
                </a:lnTo>
                <a:lnTo>
                  <a:pt x="254635" y="49530"/>
                </a:lnTo>
                <a:lnTo>
                  <a:pt x="281888" y="22860"/>
                </a:lnTo>
                <a:lnTo>
                  <a:pt x="273558" y="22860"/>
                </a:lnTo>
                <a:lnTo>
                  <a:pt x="266192" y="15240"/>
                </a:lnTo>
                <a:close/>
              </a:path>
              <a:path w="362585" h="374650">
                <a:moveTo>
                  <a:pt x="300482" y="17780"/>
                </a:moveTo>
                <a:lnTo>
                  <a:pt x="263525" y="54610"/>
                </a:lnTo>
                <a:lnTo>
                  <a:pt x="267716" y="58420"/>
                </a:lnTo>
                <a:lnTo>
                  <a:pt x="283845" y="41910"/>
                </a:lnTo>
                <a:lnTo>
                  <a:pt x="292506" y="41910"/>
                </a:lnTo>
                <a:lnTo>
                  <a:pt x="288544" y="38100"/>
                </a:lnTo>
                <a:lnTo>
                  <a:pt x="304673" y="21590"/>
                </a:lnTo>
                <a:lnTo>
                  <a:pt x="300482" y="17780"/>
                </a:lnTo>
                <a:close/>
              </a:path>
              <a:path w="362585" h="374650">
                <a:moveTo>
                  <a:pt x="322545" y="34290"/>
                </a:moveTo>
                <a:lnTo>
                  <a:pt x="313182" y="34290"/>
                </a:lnTo>
                <a:lnTo>
                  <a:pt x="320675" y="41910"/>
                </a:lnTo>
                <a:lnTo>
                  <a:pt x="306959" y="55880"/>
                </a:lnTo>
                <a:lnTo>
                  <a:pt x="314671" y="55880"/>
                </a:lnTo>
                <a:lnTo>
                  <a:pt x="324738" y="45720"/>
                </a:lnTo>
                <a:lnTo>
                  <a:pt x="333767" y="45720"/>
                </a:lnTo>
                <a:lnTo>
                  <a:pt x="322545" y="34290"/>
                </a:lnTo>
                <a:close/>
              </a:path>
              <a:path w="362585" h="374650">
                <a:moveTo>
                  <a:pt x="313817" y="25400"/>
                </a:moveTo>
                <a:lnTo>
                  <a:pt x="295148" y="44450"/>
                </a:lnTo>
                <a:lnTo>
                  <a:pt x="303114" y="44450"/>
                </a:lnTo>
                <a:lnTo>
                  <a:pt x="313182" y="34290"/>
                </a:lnTo>
                <a:lnTo>
                  <a:pt x="322545" y="34290"/>
                </a:lnTo>
                <a:lnTo>
                  <a:pt x="313817" y="25400"/>
                </a:lnTo>
                <a:close/>
              </a:path>
              <a:path w="362585" h="374650">
                <a:moveTo>
                  <a:pt x="296799" y="0"/>
                </a:moveTo>
                <a:lnTo>
                  <a:pt x="273558" y="22860"/>
                </a:lnTo>
                <a:lnTo>
                  <a:pt x="281888" y="22860"/>
                </a:lnTo>
                <a:lnTo>
                  <a:pt x="296163" y="8890"/>
                </a:lnTo>
                <a:lnTo>
                  <a:pt x="306133" y="8890"/>
                </a:lnTo>
                <a:lnTo>
                  <a:pt x="296799" y="0"/>
                </a:lnTo>
                <a:close/>
              </a:path>
              <a:path w="362585" h="374650">
                <a:moveTo>
                  <a:pt x="306133" y="8890"/>
                </a:moveTo>
                <a:lnTo>
                  <a:pt x="296163" y="8890"/>
                </a:lnTo>
                <a:lnTo>
                  <a:pt x="305308" y="17780"/>
                </a:lnTo>
                <a:lnTo>
                  <a:pt x="310134" y="12700"/>
                </a:lnTo>
                <a:lnTo>
                  <a:pt x="306133" y="889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4559808" y="4056837"/>
            <a:ext cx="287655" cy="292735"/>
          </a:xfrm>
          <a:custGeom>
            <a:rect l="l" t="t" r="r" b="b"/>
            <a:pathLst>
              <a:path w="287654" h="292735">
                <a:moveTo>
                  <a:pt x="62251" y="262674"/>
                </a:moveTo>
                <a:lnTo>
                  <a:pt x="55499" y="262674"/>
                </a:lnTo>
                <a:lnTo>
                  <a:pt x="57334" y="269674"/>
                </a:lnTo>
                <a:lnTo>
                  <a:pt x="58658" y="277018"/>
                </a:lnTo>
                <a:lnTo>
                  <a:pt x="59481" y="284705"/>
                </a:lnTo>
                <a:lnTo>
                  <a:pt x="59816" y="292734"/>
                </a:lnTo>
                <a:lnTo>
                  <a:pt x="66420" y="292328"/>
                </a:lnTo>
                <a:lnTo>
                  <a:pt x="65873" y="283862"/>
                </a:lnTo>
                <a:lnTo>
                  <a:pt x="64992" y="276085"/>
                </a:lnTo>
                <a:lnTo>
                  <a:pt x="63777" y="268993"/>
                </a:lnTo>
                <a:lnTo>
                  <a:pt x="62251" y="262674"/>
                </a:lnTo>
                <a:close/>
              </a:path>
              <a:path w="287654" h="292735">
                <a:moveTo>
                  <a:pt x="131367" y="225247"/>
                </a:moveTo>
                <a:lnTo>
                  <a:pt x="85343" y="225247"/>
                </a:lnTo>
                <a:lnTo>
                  <a:pt x="87824" y="232436"/>
                </a:lnTo>
                <a:lnTo>
                  <a:pt x="88233" y="242039"/>
                </a:lnTo>
                <a:lnTo>
                  <a:pt x="86594" y="254057"/>
                </a:lnTo>
                <a:lnTo>
                  <a:pt x="82930" y="268490"/>
                </a:lnTo>
                <a:lnTo>
                  <a:pt x="89662" y="270268"/>
                </a:lnTo>
                <a:lnTo>
                  <a:pt x="93059" y="256692"/>
                </a:lnTo>
                <a:lnTo>
                  <a:pt x="93220" y="255779"/>
                </a:lnTo>
                <a:lnTo>
                  <a:pt x="94900" y="244728"/>
                </a:lnTo>
                <a:lnTo>
                  <a:pt x="95010" y="238744"/>
                </a:lnTo>
                <a:lnTo>
                  <a:pt x="95002" y="234378"/>
                </a:lnTo>
                <a:lnTo>
                  <a:pt x="93599" y="226860"/>
                </a:lnTo>
                <a:lnTo>
                  <a:pt x="125295" y="226860"/>
                </a:lnTo>
                <a:lnTo>
                  <a:pt x="131367" y="225247"/>
                </a:lnTo>
                <a:close/>
              </a:path>
              <a:path w="287654" h="292735">
                <a:moveTo>
                  <a:pt x="25031" y="234378"/>
                </a:moveTo>
                <a:lnTo>
                  <a:pt x="17399" y="234378"/>
                </a:lnTo>
                <a:lnTo>
                  <a:pt x="22422" y="241490"/>
                </a:lnTo>
                <a:lnTo>
                  <a:pt x="27146" y="248524"/>
                </a:lnTo>
                <a:lnTo>
                  <a:pt x="32050" y="256197"/>
                </a:lnTo>
                <a:lnTo>
                  <a:pt x="36321" y="263156"/>
                </a:lnTo>
                <a:lnTo>
                  <a:pt x="49149" y="262775"/>
                </a:lnTo>
                <a:lnTo>
                  <a:pt x="55499" y="262674"/>
                </a:lnTo>
                <a:lnTo>
                  <a:pt x="62251" y="262674"/>
                </a:lnTo>
                <a:lnTo>
                  <a:pt x="81140" y="262585"/>
                </a:lnTo>
                <a:lnTo>
                  <a:pt x="80710" y="256692"/>
                </a:lnTo>
                <a:lnTo>
                  <a:pt x="39877" y="256692"/>
                </a:lnTo>
                <a:lnTo>
                  <a:pt x="35827" y="250255"/>
                </a:lnTo>
                <a:lnTo>
                  <a:pt x="31480" y="243651"/>
                </a:lnTo>
                <a:lnTo>
                  <a:pt x="26822" y="236877"/>
                </a:lnTo>
                <a:lnTo>
                  <a:pt x="25031" y="234378"/>
                </a:lnTo>
                <a:close/>
              </a:path>
              <a:path w="287654" h="292735">
                <a:moveTo>
                  <a:pt x="81140" y="262585"/>
                </a:moveTo>
                <a:lnTo>
                  <a:pt x="62229" y="262585"/>
                </a:lnTo>
                <a:lnTo>
                  <a:pt x="81152" y="262750"/>
                </a:lnTo>
                <a:lnTo>
                  <a:pt x="81140" y="262585"/>
                </a:lnTo>
                <a:close/>
              </a:path>
              <a:path w="287654" h="292735">
                <a:moveTo>
                  <a:pt x="39313" y="220967"/>
                </a:moveTo>
                <a:lnTo>
                  <a:pt x="30861" y="220967"/>
                </a:lnTo>
                <a:lnTo>
                  <a:pt x="38220" y="229933"/>
                </a:lnTo>
                <a:lnTo>
                  <a:pt x="44386" y="238744"/>
                </a:lnTo>
                <a:lnTo>
                  <a:pt x="49434" y="247509"/>
                </a:lnTo>
                <a:lnTo>
                  <a:pt x="53339" y="256197"/>
                </a:lnTo>
                <a:lnTo>
                  <a:pt x="39877" y="256692"/>
                </a:lnTo>
                <a:lnTo>
                  <a:pt x="80710" y="256692"/>
                </a:lnTo>
                <a:lnTo>
                  <a:pt x="80662" y="256044"/>
                </a:lnTo>
                <a:lnTo>
                  <a:pt x="60197" y="256044"/>
                </a:lnTo>
                <a:lnTo>
                  <a:pt x="55983" y="245969"/>
                </a:lnTo>
                <a:lnTo>
                  <a:pt x="49815" y="235229"/>
                </a:lnTo>
                <a:lnTo>
                  <a:pt x="41695" y="223822"/>
                </a:lnTo>
                <a:lnTo>
                  <a:pt x="39313" y="220967"/>
                </a:lnTo>
                <a:close/>
              </a:path>
              <a:path w="287654" h="292735">
                <a:moveTo>
                  <a:pt x="80644" y="255803"/>
                </a:moveTo>
                <a:lnTo>
                  <a:pt x="79247" y="255803"/>
                </a:lnTo>
                <a:lnTo>
                  <a:pt x="63245" y="255981"/>
                </a:lnTo>
                <a:lnTo>
                  <a:pt x="60197" y="256044"/>
                </a:lnTo>
                <a:lnTo>
                  <a:pt x="80662" y="256044"/>
                </a:lnTo>
                <a:lnTo>
                  <a:pt x="80644" y="255803"/>
                </a:lnTo>
                <a:close/>
              </a:path>
              <a:path w="287654" h="292735">
                <a:moveTo>
                  <a:pt x="82363" y="211264"/>
                </a:moveTo>
                <a:lnTo>
                  <a:pt x="72516" y="211264"/>
                </a:lnTo>
                <a:lnTo>
                  <a:pt x="81787" y="220484"/>
                </a:lnTo>
                <a:lnTo>
                  <a:pt x="61721" y="240525"/>
                </a:lnTo>
                <a:lnTo>
                  <a:pt x="65912" y="244728"/>
                </a:lnTo>
                <a:lnTo>
                  <a:pt x="85343" y="225247"/>
                </a:lnTo>
                <a:lnTo>
                  <a:pt x="131367" y="225247"/>
                </a:lnTo>
                <a:lnTo>
                  <a:pt x="135000" y="224281"/>
                </a:lnTo>
                <a:lnTo>
                  <a:pt x="134529" y="222437"/>
                </a:lnTo>
                <a:lnTo>
                  <a:pt x="108997" y="222437"/>
                </a:lnTo>
                <a:lnTo>
                  <a:pt x="99397" y="221858"/>
                </a:lnTo>
                <a:lnTo>
                  <a:pt x="91439" y="219189"/>
                </a:lnTo>
                <a:lnTo>
                  <a:pt x="95082" y="215544"/>
                </a:lnTo>
                <a:lnTo>
                  <a:pt x="86613" y="215544"/>
                </a:lnTo>
                <a:lnTo>
                  <a:pt x="82363" y="211264"/>
                </a:lnTo>
                <a:close/>
              </a:path>
              <a:path w="287654" h="292735">
                <a:moveTo>
                  <a:pt x="5079" y="207873"/>
                </a:moveTo>
                <a:lnTo>
                  <a:pt x="0" y="212077"/>
                </a:lnTo>
                <a:lnTo>
                  <a:pt x="4699" y="217677"/>
                </a:lnTo>
                <a:lnTo>
                  <a:pt x="9270" y="223519"/>
                </a:lnTo>
                <a:lnTo>
                  <a:pt x="13715" y="229615"/>
                </a:lnTo>
                <a:lnTo>
                  <a:pt x="6095" y="237286"/>
                </a:lnTo>
                <a:lnTo>
                  <a:pt x="10287" y="241490"/>
                </a:lnTo>
                <a:lnTo>
                  <a:pt x="17399" y="234378"/>
                </a:lnTo>
                <a:lnTo>
                  <a:pt x="25031" y="234378"/>
                </a:lnTo>
                <a:lnTo>
                  <a:pt x="21843" y="229933"/>
                </a:lnTo>
                <a:lnTo>
                  <a:pt x="26799" y="225005"/>
                </a:lnTo>
                <a:lnTo>
                  <a:pt x="18414" y="225005"/>
                </a:lnTo>
                <a:lnTo>
                  <a:pt x="14105" y="219189"/>
                </a:lnTo>
                <a:lnTo>
                  <a:pt x="9778" y="213639"/>
                </a:lnTo>
                <a:lnTo>
                  <a:pt x="5079" y="207873"/>
                </a:lnTo>
                <a:close/>
              </a:path>
              <a:path w="287654" h="292735">
                <a:moveTo>
                  <a:pt x="125295" y="226860"/>
                </a:moveTo>
                <a:lnTo>
                  <a:pt x="93599" y="226860"/>
                </a:lnTo>
                <a:lnTo>
                  <a:pt x="101746" y="228912"/>
                </a:lnTo>
                <a:lnTo>
                  <a:pt x="111347" y="229166"/>
                </a:lnTo>
                <a:lnTo>
                  <a:pt x="122424" y="227622"/>
                </a:lnTo>
                <a:lnTo>
                  <a:pt x="125295" y="226860"/>
                </a:lnTo>
                <a:close/>
              </a:path>
              <a:path w="287654" h="292735">
                <a:moveTo>
                  <a:pt x="90296" y="185077"/>
                </a:moveTo>
                <a:lnTo>
                  <a:pt x="51053" y="224358"/>
                </a:lnTo>
                <a:lnTo>
                  <a:pt x="55244" y="228561"/>
                </a:lnTo>
                <a:lnTo>
                  <a:pt x="72516" y="211264"/>
                </a:lnTo>
                <a:lnTo>
                  <a:pt x="82363" y="211264"/>
                </a:lnTo>
                <a:lnTo>
                  <a:pt x="77469" y="206336"/>
                </a:lnTo>
                <a:lnTo>
                  <a:pt x="94487" y="189280"/>
                </a:lnTo>
                <a:lnTo>
                  <a:pt x="90296" y="185077"/>
                </a:lnTo>
                <a:close/>
              </a:path>
              <a:path w="287654" h="292735">
                <a:moveTo>
                  <a:pt x="31622" y="211747"/>
                </a:moveTo>
                <a:lnTo>
                  <a:pt x="18414" y="225005"/>
                </a:lnTo>
                <a:lnTo>
                  <a:pt x="26799" y="225005"/>
                </a:lnTo>
                <a:lnTo>
                  <a:pt x="30861" y="220967"/>
                </a:lnTo>
                <a:lnTo>
                  <a:pt x="39313" y="220967"/>
                </a:lnTo>
                <a:lnTo>
                  <a:pt x="31622" y="211747"/>
                </a:lnTo>
                <a:close/>
              </a:path>
              <a:path w="287654" h="292735">
                <a:moveTo>
                  <a:pt x="133222" y="217322"/>
                </a:moveTo>
                <a:lnTo>
                  <a:pt x="120265" y="220925"/>
                </a:lnTo>
                <a:lnTo>
                  <a:pt x="108997" y="222437"/>
                </a:lnTo>
                <a:lnTo>
                  <a:pt x="134529" y="222437"/>
                </a:lnTo>
                <a:lnTo>
                  <a:pt x="133222" y="217322"/>
                </a:lnTo>
                <a:close/>
              </a:path>
              <a:path w="287654" h="292735">
                <a:moveTo>
                  <a:pt x="106552" y="195668"/>
                </a:moveTo>
                <a:lnTo>
                  <a:pt x="86613" y="215544"/>
                </a:lnTo>
                <a:lnTo>
                  <a:pt x="95082" y="215544"/>
                </a:lnTo>
                <a:lnTo>
                  <a:pt x="110743" y="199872"/>
                </a:lnTo>
                <a:lnTo>
                  <a:pt x="106552" y="195668"/>
                </a:lnTo>
                <a:close/>
              </a:path>
              <a:path w="287654" h="292735">
                <a:moveTo>
                  <a:pt x="61213" y="158889"/>
                </a:moveTo>
                <a:lnTo>
                  <a:pt x="25145" y="194944"/>
                </a:lnTo>
                <a:lnTo>
                  <a:pt x="45338" y="215150"/>
                </a:lnTo>
                <a:lnTo>
                  <a:pt x="54397" y="206095"/>
                </a:lnTo>
                <a:lnTo>
                  <a:pt x="45974" y="206095"/>
                </a:lnTo>
                <a:lnTo>
                  <a:pt x="34162" y="194297"/>
                </a:lnTo>
                <a:lnTo>
                  <a:pt x="60451" y="168020"/>
                </a:lnTo>
                <a:lnTo>
                  <a:pt x="70339" y="168020"/>
                </a:lnTo>
                <a:lnTo>
                  <a:pt x="61213" y="158889"/>
                </a:lnTo>
                <a:close/>
              </a:path>
              <a:path w="287654" h="292735">
                <a:moveTo>
                  <a:pt x="70339" y="168020"/>
                </a:moveTo>
                <a:lnTo>
                  <a:pt x="60451" y="168020"/>
                </a:lnTo>
                <a:lnTo>
                  <a:pt x="72262" y="179819"/>
                </a:lnTo>
                <a:lnTo>
                  <a:pt x="45974" y="206095"/>
                </a:lnTo>
                <a:lnTo>
                  <a:pt x="54397" y="206095"/>
                </a:lnTo>
                <a:lnTo>
                  <a:pt x="81406" y="179095"/>
                </a:lnTo>
                <a:lnTo>
                  <a:pt x="70339" y="168020"/>
                </a:lnTo>
                <a:close/>
              </a:path>
              <a:path w="287654" h="292735">
                <a:moveTo>
                  <a:pt x="140969" y="165836"/>
                </a:moveTo>
                <a:lnTo>
                  <a:pt x="134112" y="166001"/>
                </a:lnTo>
                <a:lnTo>
                  <a:pt x="134874" y="203580"/>
                </a:lnTo>
                <a:lnTo>
                  <a:pt x="141858" y="203428"/>
                </a:lnTo>
                <a:lnTo>
                  <a:pt x="140969" y="165836"/>
                </a:lnTo>
                <a:close/>
              </a:path>
              <a:path w="287654" h="292735">
                <a:moveTo>
                  <a:pt x="153860" y="143217"/>
                </a:moveTo>
                <a:lnTo>
                  <a:pt x="143763" y="143217"/>
                </a:lnTo>
                <a:lnTo>
                  <a:pt x="169037" y="168427"/>
                </a:lnTo>
                <a:lnTo>
                  <a:pt x="171533" y="171335"/>
                </a:lnTo>
                <a:lnTo>
                  <a:pt x="171576" y="174358"/>
                </a:lnTo>
                <a:lnTo>
                  <a:pt x="169037" y="177317"/>
                </a:lnTo>
                <a:lnTo>
                  <a:pt x="160400" y="185966"/>
                </a:lnTo>
                <a:lnTo>
                  <a:pt x="165988" y="189445"/>
                </a:lnTo>
                <a:lnTo>
                  <a:pt x="175387" y="180073"/>
                </a:lnTo>
                <a:lnTo>
                  <a:pt x="179450" y="174955"/>
                </a:lnTo>
                <a:lnTo>
                  <a:pt x="179577" y="169887"/>
                </a:lnTo>
                <a:lnTo>
                  <a:pt x="175513" y="164871"/>
                </a:lnTo>
                <a:lnTo>
                  <a:pt x="153860" y="143217"/>
                </a:lnTo>
                <a:close/>
              </a:path>
              <a:path w="287654" h="292735">
                <a:moveTo>
                  <a:pt x="138683" y="80733"/>
                </a:moveTo>
                <a:lnTo>
                  <a:pt x="126973" y="95046"/>
                </a:lnTo>
                <a:lnTo>
                  <a:pt x="114665" y="109288"/>
                </a:lnTo>
                <a:lnTo>
                  <a:pt x="101482" y="123762"/>
                </a:lnTo>
                <a:lnTo>
                  <a:pt x="87502" y="138366"/>
                </a:lnTo>
                <a:lnTo>
                  <a:pt x="115696" y="171335"/>
                </a:lnTo>
                <a:lnTo>
                  <a:pt x="125458" y="161556"/>
                </a:lnTo>
                <a:lnTo>
                  <a:pt x="116586" y="161556"/>
                </a:lnTo>
                <a:lnTo>
                  <a:pt x="96392" y="138201"/>
                </a:lnTo>
                <a:lnTo>
                  <a:pt x="108870" y="125078"/>
                </a:lnTo>
                <a:lnTo>
                  <a:pt x="120967" y="111733"/>
                </a:lnTo>
                <a:lnTo>
                  <a:pt x="132683" y="98166"/>
                </a:lnTo>
                <a:lnTo>
                  <a:pt x="144017" y="84378"/>
                </a:lnTo>
                <a:lnTo>
                  <a:pt x="138683" y="80733"/>
                </a:lnTo>
                <a:close/>
              </a:path>
              <a:path w="287654" h="292735">
                <a:moveTo>
                  <a:pt x="128777" y="118160"/>
                </a:moveTo>
                <a:lnTo>
                  <a:pt x="123825" y="123164"/>
                </a:lnTo>
                <a:lnTo>
                  <a:pt x="139318" y="138772"/>
                </a:lnTo>
                <a:lnTo>
                  <a:pt x="116586" y="161556"/>
                </a:lnTo>
                <a:lnTo>
                  <a:pt x="125458" y="161556"/>
                </a:lnTo>
                <a:lnTo>
                  <a:pt x="143763" y="143217"/>
                </a:lnTo>
                <a:lnTo>
                  <a:pt x="153860" y="143217"/>
                </a:lnTo>
                <a:lnTo>
                  <a:pt x="148843" y="138201"/>
                </a:lnTo>
                <a:lnTo>
                  <a:pt x="153291" y="133756"/>
                </a:lnTo>
                <a:lnTo>
                  <a:pt x="144399" y="133756"/>
                </a:lnTo>
                <a:lnTo>
                  <a:pt x="128777" y="118160"/>
                </a:lnTo>
                <a:close/>
              </a:path>
              <a:path w="287654" h="292735">
                <a:moveTo>
                  <a:pt x="168655" y="131254"/>
                </a:moveTo>
                <a:lnTo>
                  <a:pt x="168655" y="138125"/>
                </a:lnTo>
                <a:lnTo>
                  <a:pt x="206247" y="138925"/>
                </a:lnTo>
                <a:lnTo>
                  <a:pt x="206501" y="131978"/>
                </a:lnTo>
                <a:lnTo>
                  <a:pt x="168655" y="131254"/>
                </a:lnTo>
                <a:close/>
              </a:path>
              <a:path w="287654" h="292735">
                <a:moveTo>
                  <a:pt x="171322" y="106845"/>
                </a:moveTo>
                <a:lnTo>
                  <a:pt x="144399" y="133756"/>
                </a:lnTo>
                <a:lnTo>
                  <a:pt x="153291" y="133756"/>
                </a:lnTo>
                <a:lnTo>
                  <a:pt x="175767" y="111290"/>
                </a:lnTo>
                <a:lnTo>
                  <a:pt x="171322" y="106845"/>
                </a:lnTo>
                <a:close/>
              </a:path>
              <a:path w="287654" h="292735">
                <a:moveTo>
                  <a:pt x="196719" y="74434"/>
                </a:moveTo>
                <a:lnTo>
                  <a:pt x="186943" y="74434"/>
                </a:lnTo>
                <a:lnTo>
                  <a:pt x="214121" y="101676"/>
                </a:lnTo>
                <a:lnTo>
                  <a:pt x="206882" y="116535"/>
                </a:lnTo>
                <a:lnTo>
                  <a:pt x="212597" y="119367"/>
                </a:lnTo>
                <a:lnTo>
                  <a:pt x="224517" y="95046"/>
                </a:lnTo>
                <a:lnTo>
                  <a:pt x="217424" y="95046"/>
                </a:lnTo>
                <a:lnTo>
                  <a:pt x="196719" y="74434"/>
                </a:lnTo>
                <a:close/>
              </a:path>
              <a:path w="287654" h="292735">
                <a:moveTo>
                  <a:pt x="225885" y="56895"/>
                </a:moveTo>
                <a:lnTo>
                  <a:pt x="217677" y="56895"/>
                </a:lnTo>
                <a:lnTo>
                  <a:pt x="224841" y="67642"/>
                </a:lnTo>
                <a:lnTo>
                  <a:pt x="229552" y="79994"/>
                </a:lnTo>
                <a:lnTo>
                  <a:pt x="231553" y="92490"/>
                </a:lnTo>
                <a:lnTo>
                  <a:pt x="231671" y="100698"/>
                </a:lnTo>
                <a:lnTo>
                  <a:pt x="231520" y="109512"/>
                </a:lnTo>
                <a:lnTo>
                  <a:pt x="238759" y="109512"/>
                </a:lnTo>
                <a:lnTo>
                  <a:pt x="238809" y="92490"/>
                </a:lnTo>
                <a:lnTo>
                  <a:pt x="236108" y="77239"/>
                </a:lnTo>
                <a:lnTo>
                  <a:pt x="230669" y="63758"/>
                </a:lnTo>
                <a:lnTo>
                  <a:pt x="225885" y="56895"/>
                </a:lnTo>
                <a:close/>
              </a:path>
              <a:path w="287654" h="292735">
                <a:moveTo>
                  <a:pt x="240642" y="42430"/>
                </a:moveTo>
                <a:lnTo>
                  <a:pt x="232155" y="42430"/>
                </a:lnTo>
                <a:lnTo>
                  <a:pt x="241893" y="55170"/>
                </a:lnTo>
                <a:lnTo>
                  <a:pt x="248427" y="69141"/>
                </a:lnTo>
                <a:lnTo>
                  <a:pt x="251747" y="84346"/>
                </a:lnTo>
                <a:lnTo>
                  <a:pt x="251840" y="100787"/>
                </a:lnTo>
                <a:lnTo>
                  <a:pt x="259206" y="100698"/>
                </a:lnTo>
                <a:lnTo>
                  <a:pt x="258806" y="83120"/>
                </a:lnTo>
                <a:lnTo>
                  <a:pt x="254952" y="66752"/>
                </a:lnTo>
                <a:lnTo>
                  <a:pt x="247669" y="51597"/>
                </a:lnTo>
                <a:lnTo>
                  <a:pt x="240642" y="42430"/>
                </a:lnTo>
                <a:close/>
              </a:path>
              <a:path w="287654" h="292735">
                <a:moveTo>
                  <a:pt x="222757" y="83883"/>
                </a:moveTo>
                <a:lnTo>
                  <a:pt x="217424" y="95046"/>
                </a:lnTo>
                <a:lnTo>
                  <a:pt x="224517" y="95046"/>
                </a:lnTo>
                <a:lnTo>
                  <a:pt x="228600" y="86715"/>
                </a:lnTo>
                <a:lnTo>
                  <a:pt x="222757" y="83883"/>
                </a:lnTo>
                <a:close/>
              </a:path>
              <a:path w="287654" h="292735">
                <a:moveTo>
                  <a:pt x="167131" y="44767"/>
                </a:moveTo>
                <a:lnTo>
                  <a:pt x="162178" y="49695"/>
                </a:lnTo>
                <a:lnTo>
                  <a:pt x="182371" y="69900"/>
                </a:lnTo>
                <a:lnTo>
                  <a:pt x="172974" y="79362"/>
                </a:lnTo>
                <a:lnTo>
                  <a:pt x="177418" y="83883"/>
                </a:lnTo>
                <a:lnTo>
                  <a:pt x="186943" y="74434"/>
                </a:lnTo>
                <a:lnTo>
                  <a:pt x="196719" y="74434"/>
                </a:lnTo>
                <a:lnTo>
                  <a:pt x="191769" y="69507"/>
                </a:lnTo>
                <a:lnTo>
                  <a:pt x="196310" y="64973"/>
                </a:lnTo>
                <a:lnTo>
                  <a:pt x="187325" y="64973"/>
                </a:lnTo>
                <a:lnTo>
                  <a:pt x="167131" y="44767"/>
                </a:lnTo>
                <a:close/>
              </a:path>
              <a:path w="287654" h="292735">
                <a:moveTo>
                  <a:pt x="256041" y="28689"/>
                </a:moveTo>
                <a:lnTo>
                  <a:pt x="245871" y="28689"/>
                </a:lnTo>
                <a:lnTo>
                  <a:pt x="277240" y="60045"/>
                </a:lnTo>
                <a:lnTo>
                  <a:pt x="279400" y="62636"/>
                </a:lnTo>
                <a:lnTo>
                  <a:pt x="279400" y="65214"/>
                </a:lnTo>
                <a:lnTo>
                  <a:pt x="277240" y="67805"/>
                </a:lnTo>
                <a:lnTo>
                  <a:pt x="269366" y="75641"/>
                </a:lnTo>
                <a:lnTo>
                  <a:pt x="275208" y="78955"/>
                </a:lnTo>
                <a:lnTo>
                  <a:pt x="283463" y="70637"/>
                </a:lnTo>
                <a:lnTo>
                  <a:pt x="287400" y="65785"/>
                </a:lnTo>
                <a:lnTo>
                  <a:pt x="287400" y="60985"/>
                </a:lnTo>
                <a:lnTo>
                  <a:pt x="283590" y="56248"/>
                </a:lnTo>
                <a:lnTo>
                  <a:pt x="256041" y="28689"/>
                </a:lnTo>
                <a:close/>
              </a:path>
              <a:path w="287654" h="292735">
                <a:moveTo>
                  <a:pt x="223635" y="13652"/>
                </a:moveTo>
                <a:lnTo>
                  <a:pt x="216915" y="13652"/>
                </a:lnTo>
                <a:lnTo>
                  <a:pt x="203834" y="61582"/>
                </a:lnTo>
                <a:lnTo>
                  <a:pt x="208533" y="66103"/>
                </a:lnTo>
                <a:lnTo>
                  <a:pt x="217677" y="56895"/>
                </a:lnTo>
                <a:lnTo>
                  <a:pt x="225885" y="56895"/>
                </a:lnTo>
                <a:lnTo>
                  <a:pt x="222725" y="52362"/>
                </a:lnTo>
                <a:lnTo>
                  <a:pt x="213359" y="52362"/>
                </a:lnTo>
                <a:lnTo>
                  <a:pt x="223635" y="13652"/>
                </a:lnTo>
                <a:close/>
              </a:path>
              <a:path w="287654" h="292735">
                <a:moveTo>
                  <a:pt x="196468" y="55841"/>
                </a:moveTo>
                <a:lnTo>
                  <a:pt x="187325" y="64973"/>
                </a:lnTo>
                <a:lnTo>
                  <a:pt x="196310" y="64973"/>
                </a:lnTo>
                <a:lnTo>
                  <a:pt x="200913" y="60375"/>
                </a:lnTo>
                <a:lnTo>
                  <a:pt x="196468" y="55841"/>
                </a:lnTo>
                <a:close/>
              </a:path>
              <a:path w="287654" h="292735">
                <a:moveTo>
                  <a:pt x="246506" y="19151"/>
                </a:moveTo>
                <a:lnTo>
                  <a:pt x="213359" y="52362"/>
                </a:lnTo>
                <a:lnTo>
                  <a:pt x="222725" y="52362"/>
                </a:lnTo>
                <a:lnTo>
                  <a:pt x="222503" y="52044"/>
                </a:lnTo>
                <a:lnTo>
                  <a:pt x="232155" y="42430"/>
                </a:lnTo>
                <a:lnTo>
                  <a:pt x="240642" y="42430"/>
                </a:lnTo>
                <a:lnTo>
                  <a:pt x="236981" y="37655"/>
                </a:lnTo>
                <a:lnTo>
                  <a:pt x="245871" y="28689"/>
                </a:lnTo>
                <a:lnTo>
                  <a:pt x="256041" y="28689"/>
                </a:lnTo>
                <a:lnTo>
                  <a:pt x="246506" y="19151"/>
                </a:lnTo>
                <a:close/>
              </a:path>
              <a:path w="287654" h="292735">
                <a:moveTo>
                  <a:pt x="221614" y="0"/>
                </a:moveTo>
                <a:lnTo>
                  <a:pt x="184912" y="36690"/>
                </a:lnTo>
                <a:lnTo>
                  <a:pt x="189356" y="41211"/>
                </a:lnTo>
                <a:lnTo>
                  <a:pt x="216915" y="13652"/>
                </a:lnTo>
                <a:lnTo>
                  <a:pt x="223635" y="13652"/>
                </a:lnTo>
                <a:lnTo>
                  <a:pt x="226059" y="4521"/>
                </a:lnTo>
                <a:lnTo>
                  <a:pt x="2216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5033009" y="4065130"/>
            <a:ext cx="199516" cy="20003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5417058" y="4056888"/>
            <a:ext cx="213105" cy="20383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5808598" y="4056646"/>
            <a:ext cx="208534" cy="21361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6198108" y="4055110"/>
            <a:ext cx="196087" cy="20690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582409" y="4058018"/>
            <a:ext cx="192278" cy="20140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6973823" y="4064165"/>
            <a:ext cx="205358" cy="197929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7372731" y="4051389"/>
            <a:ext cx="190626" cy="216039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7591425" y="4061815"/>
            <a:ext cx="363855" cy="365125"/>
          </a:xfrm>
          <a:custGeom>
            <a:rect l="l" t="t" r="r" b="b"/>
            <a:pathLst>
              <a:path w="363854" h="365125">
                <a:moveTo>
                  <a:pt x="70040" y="306806"/>
                </a:moveTo>
                <a:lnTo>
                  <a:pt x="60071" y="306806"/>
                </a:lnTo>
                <a:lnTo>
                  <a:pt x="80518" y="327253"/>
                </a:lnTo>
                <a:lnTo>
                  <a:pt x="47498" y="360222"/>
                </a:lnTo>
                <a:lnTo>
                  <a:pt x="52070" y="364756"/>
                </a:lnTo>
                <a:lnTo>
                  <a:pt x="94573" y="322237"/>
                </a:lnTo>
                <a:lnTo>
                  <a:pt x="85471" y="322237"/>
                </a:lnTo>
                <a:lnTo>
                  <a:pt x="70040" y="306806"/>
                </a:lnTo>
                <a:close/>
              </a:path>
              <a:path w="363854" h="365125">
                <a:moveTo>
                  <a:pt x="5842" y="282473"/>
                </a:moveTo>
                <a:lnTo>
                  <a:pt x="0" y="285953"/>
                </a:lnTo>
                <a:lnTo>
                  <a:pt x="5716" y="297268"/>
                </a:lnTo>
                <a:lnTo>
                  <a:pt x="10525" y="308538"/>
                </a:lnTo>
                <a:lnTo>
                  <a:pt x="14483" y="319984"/>
                </a:lnTo>
                <a:lnTo>
                  <a:pt x="17525" y="331533"/>
                </a:lnTo>
                <a:lnTo>
                  <a:pt x="24638" y="329996"/>
                </a:lnTo>
                <a:lnTo>
                  <a:pt x="23114" y="323265"/>
                </a:lnTo>
                <a:lnTo>
                  <a:pt x="20700" y="315290"/>
                </a:lnTo>
                <a:lnTo>
                  <a:pt x="17145" y="306069"/>
                </a:lnTo>
                <a:lnTo>
                  <a:pt x="23440" y="299770"/>
                </a:lnTo>
                <a:lnTo>
                  <a:pt x="14604" y="299770"/>
                </a:lnTo>
                <a:lnTo>
                  <a:pt x="11556" y="292874"/>
                </a:lnTo>
                <a:lnTo>
                  <a:pt x="8635" y="287108"/>
                </a:lnTo>
                <a:lnTo>
                  <a:pt x="5842" y="282473"/>
                </a:lnTo>
                <a:close/>
              </a:path>
              <a:path w="363854" h="365125">
                <a:moveTo>
                  <a:pt x="48303" y="284975"/>
                </a:moveTo>
                <a:lnTo>
                  <a:pt x="38226" y="284975"/>
                </a:lnTo>
                <a:lnTo>
                  <a:pt x="55499" y="302272"/>
                </a:lnTo>
                <a:lnTo>
                  <a:pt x="30860" y="327012"/>
                </a:lnTo>
                <a:lnTo>
                  <a:pt x="35305" y="331533"/>
                </a:lnTo>
                <a:lnTo>
                  <a:pt x="60071" y="306806"/>
                </a:lnTo>
                <a:lnTo>
                  <a:pt x="70040" y="306806"/>
                </a:lnTo>
                <a:lnTo>
                  <a:pt x="65024" y="301790"/>
                </a:lnTo>
                <a:lnTo>
                  <a:pt x="69556" y="297268"/>
                </a:lnTo>
                <a:lnTo>
                  <a:pt x="60578" y="297268"/>
                </a:lnTo>
                <a:lnTo>
                  <a:pt x="48303" y="284975"/>
                </a:lnTo>
                <a:close/>
              </a:path>
              <a:path w="363854" h="365125">
                <a:moveTo>
                  <a:pt x="115697" y="292011"/>
                </a:moveTo>
                <a:lnTo>
                  <a:pt x="85471" y="322237"/>
                </a:lnTo>
                <a:lnTo>
                  <a:pt x="94573" y="322237"/>
                </a:lnTo>
                <a:lnTo>
                  <a:pt x="120269" y="296532"/>
                </a:lnTo>
                <a:lnTo>
                  <a:pt x="115697" y="292011"/>
                </a:lnTo>
                <a:close/>
              </a:path>
              <a:path w="363854" h="365125">
                <a:moveTo>
                  <a:pt x="21081" y="257822"/>
                </a:moveTo>
                <a:lnTo>
                  <a:pt x="16128" y="262839"/>
                </a:lnTo>
                <a:lnTo>
                  <a:pt x="33781" y="280530"/>
                </a:lnTo>
                <a:lnTo>
                  <a:pt x="14604" y="299770"/>
                </a:lnTo>
                <a:lnTo>
                  <a:pt x="23440" y="299770"/>
                </a:lnTo>
                <a:lnTo>
                  <a:pt x="38226" y="284975"/>
                </a:lnTo>
                <a:lnTo>
                  <a:pt x="48303" y="284975"/>
                </a:lnTo>
                <a:lnTo>
                  <a:pt x="43306" y="279971"/>
                </a:lnTo>
                <a:lnTo>
                  <a:pt x="47735" y="275526"/>
                </a:lnTo>
                <a:lnTo>
                  <a:pt x="38861" y="275526"/>
                </a:lnTo>
                <a:lnTo>
                  <a:pt x="21081" y="257822"/>
                </a:lnTo>
                <a:close/>
              </a:path>
              <a:path w="363854" h="365125">
                <a:moveTo>
                  <a:pt x="85090" y="272694"/>
                </a:moveTo>
                <a:lnTo>
                  <a:pt x="60578" y="297268"/>
                </a:lnTo>
                <a:lnTo>
                  <a:pt x="69556" y="297268"/>
                </a:lnTo>
                <a:lnTo>
                  <a:pt x="89661" y="277215"/>
                </a:lnTo>
                <a:lnTo>
                  <a:pt x="85090" y="272694"/>
                </a:lnTo>
                <a:close/>
              </a:path>
              <a:path w="363854" h="365125">
                <a:moveTo>
                  <a:pt x="123825" y="244005"/>
                </a:moveTo>
                <a:lnTo>
                  <a:pt x="117601" y="246989"/>
                </a:lnTo>
                <a:lnTo>
                  <a:pt x="135635" y="285711"/>
                </a:lnTo>
                <a:lnTo>
                  <a:pt x="141858" y="282714"/>
                </a:lnTo>
                <a:lnTo>
                  <a:pt x="123825" y="244005"/>
                </a:lnTo>
                <a:close/>
              </a:path>
              <a:path w="363854" h="365125">
                <a:moveTo>
                  <a:pt x="65913" y="248373"/>
                </a:moveTo>
                <a:lnTo>
                  <a:pt x="38861" y="275526"/>
                </a:lnTo>
                <a:lnTo>
                  <a:pt x="47735" y="275526"/>
                </a:lnTo>
                <a:lnTo>
                  <a:pt x="70357" y="252818"/>
                </a:lnTo>
                <a:lnTo>
                  <a:pt x="65913" y="248373"/>
                </a:lnTo>
                <a:close/>
              </a:path>
              <a:path w="363854" h="365125">
                <a:moveTo>
                  <a:pt x="144096" y="201244"/>
                </a:moveTo>
                <a:lnTo>
                  <a:pt x="134111" y="201244"/>
                </a:lnTo>
                <a:lnTo>
                  <a:pt x="147954" y="215150"/>
                </a:lnTo>
                <a:lnTo>
                  <a:pt x="130175" y="233006"/>
                </a:lnTo>
                <a:lnTo>
                  <a:pt x="159003" y="261861"/>
                </a:lnTo>
                <a:lnTo>
                  <a:pt x="168440" y="252412"/>
                </a:lnTo>
                <a:lnTo>
                  <a:pt x="159511" y="252412"/>
                </a:lnTo>
                <a:lnTo>
                  <a:pt x="139573" y="232359"/>
                </a:lnTo>
                <a:lnTo>
                  <a:pt x="161751" y="210134"/>
                </a:lnTo>
                <a:lnTo>
                  <a:pt x="153034" y="210134"/>
                </a:lnTo>
                <a:lnTo>
                  <a:pt x="144096" y="201244"/>
                </a:lnTo>
                <a:close/>
              </a:path>
              <a:path w="363854" h="365125">
                <a:moveTo>
                  <a:pt x="180052" y="201815"/>
                </a:moveTo>
                <a:lnTo>
                  <a:pt x="170052" y="201815"/>
                </a:lnTo>
                <a:lnTo>
                  <a:pt x="190119" y="221856"/>
                </a:lnTo>
                <a:lnTo>
                  <a:pt x="159511" y="252412"/>
                </a:lnTo>
                <a:lnTo>
                  <a:pt x="168440" y="252412"/>
                </a:lnTo>
                <a:lnTo>
                  <a:pt x="199517" y="221297"/>
                </a:lnTo>
                <a:lnTo>
                  <a:pt x="180052" y="201815"/>
                </a:lnTo>
                <a:close/>
              </a:path>
              <a:path w="363854" h="365125">
                <a:moveTo>
                  <a:pt x="112141" y="232117"/>
                </a:moveTo>
                <a:lnTo>
                  <a:pt x="86359" y="235673"/>
                </a:lnTo>
                <a:lnTo>
                  <a:pt x="87249" y="242544"/>
                </a:lnTo>
                <a:lnTo>
                  <a:pt x="112902" y="238747"/>
                </a:lnTo>
                <a:lnTo>
                  <a:pt x="112141" y="232117"/>
                </a:lnTo>
                <a:close/>
              </a:path>
              <a:path w="363854" h="365125">
                <a:moveTo>
                  <a:pt x="125888" y="182981"/>
                </a:moveTo>
                <a:lnTo>
                  <a:pt x="115824" y="182981"/>
                </a:lnTo>
                <a:lnTo>
                  <a:pt x="129794" y="196888"/>
                </a:lnTo>
                <a:lnTo>
                  <a:pt x="106806" y="219836"/>
                </a:lnTo>
                <a:lnTo>
                  <a:pt x="111125" y="224205"/>
                </a:lnTo>
                <a:lnTo>
                  <a:pt x="134111" y="201244"/>
                </a:lnTo>
                <a:lnTo>
                  <a:pt x="144096" y="201244"/>
                </a:lnTo>
                <a:lnTo>
                  <a:pt x="139065" y="196240"/>
                </a:lnTo>
                <a:lnTo>
                  <a:pt x="143455" y="191871"/>
                </a:lnTo>
                <a:lnTo>
                  <a:pt x="134747" y="191871"/>
                </a:lnTo>
                <a:lnTo>
                  <a:pt x="125888" y="182981"/>
                </a:lnTo>
                <a:close/>
              </a:path>
              <a:path w="363854" h="365125">
                <a:moveTo>
                  <a:pt x="95250" y="209575"/>
                </a:moveTo>
                <a:lnTo>
                  <a:pt x="69850" y="212483"/>
                </a:lnTo>
                <a:lnTo>
                  <a:pt x="70611" y="219189"/>
                </a:lnTo>
                <a:lnTo>
                  <a:pt x="96011" y="216115"/>
                </a:lnTo>
                <a:lnTo>
                  <a:pt x="95250" y="209575"/>
                </a:lnTo>
                <a:close/>
              </a:path>
              <a:path w="363854" h="365125">
                <a:moveTo>
                  <a:pt x="170688" y="192443"/>
                </a:moveTo>
                <a:lnTo>
                  <a:pt x="153034" y="210134"/>
                </a:lnTo>
                <a:lnTo>
                  <a:pt x="161751" y="210134"/>
                </a:lnTo>
                <a:lnTo>
                  <a:pt x="170052" y="201815"/>
                </a:lnTo>
                <a:lnTo>
                  <a:pt x="180052" y="201815"/>
                </a:lnTo>
                <a:lnTo>
                  <a:pt x="170688" y="192443"/>
                </a:lnTo>
                <a:close/>
              </a:path>
              <a:path w="363854" h="365125">
                <a:moveTo>
                  <a:pt x="189357" y="133121"/>
                </a:moveTo>
                <a:lnTo>
                  <a:pt x="179070" y="133121"/>
                </a:lnTo>
                <a:lnTo>
                  <a:pt x="189610" y="143535"/>
                </a:lnTo>
                <a:lnTo>
                  <a:pt x="200757" y="156123"/>
                </a:lnTo>
                <a:lnTo>
                  <a:pt x="208486" y="170838"/>
                </a:lnTo>
                <a:lnTo>
                  <a:pt x="212810" y="187685"/>
                </a:lnTo>
                <a:lnTo>
                  <a:pt x="213741" y="206667"/>
                </a:lnTo>
                <a:lnTo>
                  <a:pt x="221106" y="206501"/>
                </a:lnTo>
                <a:lnTo>
                  <a:pt x="220154" y="188026"/>
                </a:lnTo>
                <a:lnTo>
                  <a:pt x="216534" y="171710"/>
                </a:lnTo>
                <a:lnTo>
                  <a:pt x="210248" y="157556"/>
                </a:lnTo>
                <a:lnTo>
                  <a:pt x="201295" y="145567"/>
                </a:lnTo>
                <a:lnTo>
                  <a:pt x="205905" y="140957"/>
                </a:lnTo>
                <a:lnTo>
                  <a:pt x="196976" y="140957"/>
                </a:lnTo>
                <a:lnTo>
                  <a:pt x="196723" y="140690"/>
                </a:lnTo>
                <a:lnTo>
                  <a:pt x="195833" y="139661"/>
                </a:lnTo>
                <a:lnTo>
                  <a:pt x="194945" y="138722"/>
                </a:lnTo>
                <a:lnTo>
                  <a:pt x="189357" y="133121"/>
                </a:lnTo>
                <a:close/>
              </a:path>
              <a:path w="363854" h="365125">
                <a:moveTo>
                  <a:pt x="133984" y="153479"/>
                </a:moveTo>
                <a:lnTo>
                  <a:pt x="124983" y="163695"/>
                </a:lnTo>
                <a:lnTo>
                  <a:pt x="114934" y="174778"/>
                </a:lnTo>
                <a:lnTo>
                  <a:pt x="103838" y="186731"/>
                </a:lnTo>
                <a:lnTo>
                  <a:pt x="91694" y="199555"/>
                </a:lnTo>
                <a:lnTo>
                  <a:pt x="96393" y="203669"/>
                </a:lnTo>
                <a:lnTo>
                  <a:pt x="115824" y="182981"/>
                </a:lnTo>
                <a:lnTo>
                  <a:pt x="125888" y="182981"/>
                </a:lnTo>
                <a:lnTo>
                  <a:pt x="120650" y="177723"/>
                </a:lnTo>
                <a:lnTo>
                  <a:pt x="131492" y="165706"/>
                </a:lnTo>
                <a:lnTo>
                  <a:pt x="135598" y="161103"/>
                </a:lnTo>
                <a:lnTo>
                  <a:pt x="138810" y="157441"/>
                </a:lnTo>
                <a:lnTo>
                  <a:pt x="133984" y="153479"/>
                </a:lnTo>
                <a:close/>
              </a:path>
              <a:path w="363854" h="365125">
                <a:moveTo>
                  <a:pt x="157606" y="168998"/>
                </a:moveTo>
                <a:lnTo>
                  <a:pt x="134747" y="191871"/>
                </a:lnTo>
                <a:lnTo>
                  <a:pt x="143455" y="191871"/>
                </a:lnTo>
                <a:lnTo>
                  <a:pt x="162051" y="173367"/>
                </a:lnTo>
                <a:lnTo>
                  <a:pt x="157606" y="168998"/>
                </a:lnTo>
                <a:close/>
              </a:path>
              <a:path w="363854" h="365125">
                <a:moveTo>
                  <a:pt x="242642" y="114198"/>
                </a:moveTo>
                <a:lnTo>
                  <a:pt x="232664" y="114198"/>
                </a:lnTo>
                <a:lnTo>
                  <a:pt x="259588" y="141198"/>
                </a:lnTo>
                <a:lnTo>
                  <a:pt x="263144" y="145453"/>
                </a:lnTo>
                <a:lnTo>
                  <a:pt x="263144" y="149682"/>
                </a:lnTo>
                <a:lnTo>
                  <a:pt x="259715" y="153885"/>
                </a:lnTo>
                <a:lnTo>
                  <a:pt x="249047" y="164553"/>
                </a:lnTo>
                <a:lnTo>
                  <a:pt x="254889" y="167944"/>
                </a:lnTo>
                <a:lnTo>
                  <a:pt x="266192" y="156629"/>
                </a:lnTo>
                <a:lnTo>
                  <a:pt x="271272" y="150329"/>
                </a:lnTo>
                <a:lnTo>
                  <a:pt x="271272" y="143967"/>
                </a:lnTo>
                <a:lnTo>
                  <a:pt x="266065" y="137566"/>
                </a:lnTo>
                <a:lnTo>
                  <a:pt x="242642" y="114198"/>
                </a:lnTo>
                <a:close/>
              </a:path>
              <a:path w="363854" h="365125">
                <a:moveTo>
                  <a:pt x="181991" y="98196"/>
                </a:moveTo>
                <a:lnTo>
                  <a:pt x="176275" y="102488"/>
                </a:lnTo>
                <a:lnTo>
                  <a:pt x="188595" y="114769"/>
                </a:lnTo>
                <a:lnTo>
                  <a:pt x="157099" y="146291"/>
                </a:lnTo>
                <a:lnTo>
                  <a:pt x="161544" y="150736"/>
                </a:lnTo>
                <a:lnTo>
                  <a:pt x="179070" y="133121"/>
                </a:lnTo>
                <a:lnTo>
                  <a:pt x="189357" y="133121"/>
                </a:lnTo>
                <a:lnTo>
                  <a:pt x="184276" y="128028"/>
                </a:lnTo>
                <a:lnTo>
                  <a:pt x="202531" y="109753"/>
                </a:lnTo>
                <a:lnTo>
                  <a:pt x="193548" y="109753"/>
                </a:lnTo>
                <a:lnTo>
                  <a:pt x="181991" y="98196"/>
                </a:lnTo>
                <a:close/>
              </a:path>
              <a:path w="363854" h="365125">
                <a:moveTo>
                  <a:pt x="233172" y="104749"/>
                </a:moveTo>
                <a:lnTo>
                  <a:pt x="196976" y="140957"/>
                </a:lnTo>
                <a:lnTo>
                  <a:pt x="205905" y="140957"/>
                </a:lnTo>
                <a:lnTo>
                  <a:pt x="232664" y="114198"/>
                </a:lnTo>
                <a:lnTo>
                  <a:pt x="242642" y="114198"/>
                </a:lnTo>
                <a:lnTo>
                  <a:pt x="233172" y="104749"/>
                </a:lnTo>
                <a:close/>
              </a:path>
              <a:path w="363854" h="365125">
                <a:moveTo>
                  <a:pt x="287295" y="73875"/>
                </a:moveTo>
                <a:lnTo>
                  <a:pt x="277114" y="73875"/>
                </a:lnTo>
                <a:lnTo>
                  <a:pt x="299974" y="96748"/>
                </a:lnTo>
                <a:lnTo>
                  <a:pt x="285750" y="116306"/>
                </a:lnTo>
                <a:lnTo>
                  <a:pt x="290956" y="119938"/>
                </a:lnTo>
                <a:lnTo>
                  <a:pt x="312014" y="90843"/>
                </a:lnTo>
                <a:lnTo>
                  <a:pt x="304292" y="90843"/>
                </a:lnTo>
                <a:lnTo>
                  <a:pt x="287295" y="73875"/>
                </a:lnTo>
                <a:close/>
              </a:path>
              <a:path w="363854" h="365125">
                <a:moveTo>
                  <a:pt x="225044" y="78320"/>
                </a:moveTo>
                <a:lnTo>
                  <a:pt x="193548" y="109753"/>
                </a:lnTo>
                <a:lnTo>
                  <a:pt x="202531" y="109753"/>
                </a:lnTo>
                <a:lnTo>
                  <a:pt x="229489" y="82765"/>
                </a:lnTo>
                <a:lnTo>
                  <a:pt x="225044" y="78320"/>
                </a:lnTo>
                <a:close/>
              </a:path>
              <a:path w="363854" h="365125">
                <a:moveTo>
                  <a:pt x="318516" y="71119"/>
                </a:moveTo>
                <a:lnTo>
                  <a:pt x="304292" y="90843"/>
                </a:lnTo>
                <a:lnTo>
                  <a:pt x="312014" y="90843"/>
                </a:lnTo>
                <a:lnTo>
                  <a:pt x="323596" y="74841"/>
                </a:lnTo>
                <a:lnTo>
                  <a:pt x="318516" y="71119"/>
                </a:lnTo>
                <a:close/>
              </a:path>
              <a:path w="363854" h="365125">
                <a:moveTo>
                  <a:pt x="291338" y="51003"/>
                </a:moveTo>
                <a:lnTo>
                  <a:pt x="259333" y="82918"/>
                </a:lnTo>
                <a:lnTo>
                  <a:pt x="263778" y="87287"/>
                </a:lnTo>
                <a:lnTo>
                  <a:pt x="277114" y="73875"/>
                </a:lnTo>
                <a:lnTo>
                  <a:pt x="287295" y="73875"/>
                </a:lnTo>
                <a:lnTo>
                  <a:pt x="282194" y="68783"/>
                </a:lnTo>
                <a:lnTo>
                  <a:pt x="295655" y="55359"/>
                </a:lnTo>
                <a:lnTo>
                  <a:pt x="291338" y="51003"/>
                </a:lnTo>
                <a:close/>
              </a:path>
              <a:path w="363854" h="365125">
                <a:moveTo>
                  <a:pt x="268097" y="10350"/>
                </a:moveTo>
                <a:lnTo>
                  <a:pt x="263398" y="15595"/>
                </a:lnTo>
                <a:lnTo>
                  <a:pt x="268224" y="20231"/>
                </a:lnTo>
                <a:lnTo>
                  <a:pt x="273557" y="25107"/>
                </a:lnTo>
                <a:lnTo>
                  <a:pt x="279273" y="30225"/>
                </a:lnTo>
                <a:lnTo>
                  <a:pt x="239775" y="69672"/>
                </a:lnTo>
                <a:lnTo>
                  <a:pt x="244348" y="74193"/>
                </a:lnTo>
                <a:lnTo>
                  <a:pt x="284099" y="34429"/>
                </a:lnTo>
                <a:lnTo>
                  <a:pt x="295336" y="34429"/>
                </a:lnTo>
                <a:lnTo>
                  <a:pt x="289178" y="29425"/>
                </a:lnTo>
                <a:lnTo>
                  <a:pt x="293380" y="25222"/>
                </a:lnTo>
                <a:lnTo>
                  <a:pt x="284225" y="25222"/>
                </a:lnTo>
                <a:lnTo>
                  <a:pt x="273050" y="15087"/>
                </a:lnTo>
                <a:lnTo>
                  <a:pt x="268097" y="10350"/>
                </a:lnTo>
                <a:close/>
              </a:path>
              <a:path w="363854" h="365125">
                <a:moveTo>
                  <a:pt x="295336" y="34429"/>
                </a:moveTo>
                <a:lnTo>
                  <a:pt x="284099" y="34429"/>
                </a:lnTo>
                <a:lnTo>
                  <a:pt x="299692" y="46952"/>
                </a:lnTo>
                <a:lnTo>
                  <a:pt x="314528" y="56920"/>
                </a:lnTo>
                <a:lnTo>
                  <a:pt x="328354" y="64211"/>
                </a:lnTo>
                <a:lnTo>
                  <a:pt x="341375" y="68948"/>
                </a:lnTo>
                <a:lnTo>
                  <a:pt x="349503" y="71361"/>
                </a:lnTo>
                <a:lnTo>
                  <a:pt x="355473" y="70510"/>
                </a:lnTo>
                <a:lnTo>
                  <a:pt x="359155" y="66357"/>
                </a:lnTo>
                <a:lnTo>
                  <a:pt x="362203" y="63614"/>
                </a:lnTo>
                <a:lnTo>
                  <a:pt x="348615" y="63614"/>
                </a:lnTo>
                <a:lnTo>
                  <a:pt x="343407" y="61823"/>
                </a:lnTo>
                <a:lnTo>
                  <a:pt x="330142" y="56880"/>
                </a:lnTo>
                <a:lnTo>
                  <a:pt x="316769" y="49887"/>
                </a:lnTo>
                <a:lnTo>
                  <a:pt x="303081" y="40722"/>
                </a:lnTo>
                <a:lnTo>
                  <a:pt x="295336" y="34429"/>
                </a:lnTo>
                <a:close/>
              </a:path>
              <a:path w="363854" h="365125">
                <a:moveTo>
                  <a:pt x="352551" y="40335"/>
                </a:moveTo>
                <a:lnTo>
                  <a:pt x="346201" y="43154"/>
                </a:lnTo>
                <a:lnTo>
                  <a:pt x="348488" y="46012"/>
                </a:lnTo>
                <a:lnTo>
                  <a:pt x="350900" y="49491"/>
                </a:lnTo>
                <a:lnTo>
                  <a:pt x="353186" y="53581"/>
                </a:lnTo>
                <a:lnTo>
                  <a:pt x="355473" y="57416"/>
                </a:lnTo>
                <a:lnTo>
                  <a:pt x="355726" y="60020"/>
                </a:lnTo>
                <a:lnTo>
                  <a:pt x="353949" y="61429"/>
                </a:lnTo>
                <a:lnTo>
                  <a:pt x="352171" y="63474"/>
                </a:lnTo>
                <a:lnTo>
                  <a:pt x="348615" y="63614"/>
                </a:lnTo>
                <a:lnTo>
                  <a:pt x="362203" y="63614"/>
                </a:lnTo>
                <a:lnTo>
                  <a:pt x="363347" y="62585"/>
                </a:lnTo>
                <a:lnTo>
                  <a:pt x="363444" y="57416"/>
                </a:lnTo>
                <a:lnTo>
                  <a:pt x="359664" y="51003"/>
                </a:lnTo>
                <a:lnTo>
                  <a:pt x="357758" y="47713"/>
                </a:lnTo>
                <a:lnTo>
                  <a:pt x="355473" y="44157"/>
                </a:lnTo>
                <a:lnTo>
                  <a:pt x="352551" y="40335"/>
                </a:lnTo>
                <a:close/>
              </a:path>
              <a:path w="363854" h="365125">
                <a:moveTo>
                  <a:pt x="309499" y="0"/>
                </a:moveTo>
                <a:lnTo>
                  <a:pt x="284225" y="25222"/>
                </a:lnTo>
                <a:lnTo>
                  <a:pt x="293380" y="25222"/>
                </a:lnTo>
                <a:lnTo>
                  <a:pt x="314071" y="4521"/>
                </a:lnTo>
                <a:lnTo>
                  <a:pt x="309499" y="0"/>
                </a:lnTo>
                <a:close/>
              </a:path>
              <a:path w="363854" h="365125">
                <a:moveTo>
                  <a:pt x="298957" y="1130"/>
                </a:moveTo>
                <a:lnTo>
                  <a:pt x="279526" y="2260"/>
                </a:lnTo>
                <a:lnTo>
                  <a:pt x="279780" y="8648"/>
                </a:lnTo>
                <a:lnTo>
                  <a:pt x="299211" y="7518"/>
                </a:lnTo>
                <a:lnTo>
                  <a:pt x="298957" y="113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8135619" y="4056075"/>
            <a:ext cx="208914" cy="21402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890771" y="2634996"/>
            <a:ext cx="73660" cy="73660"/>
          </a:xfrm>
          <a:custGeom>
            <a:rect l="l" t="t" r="r" b="b"/>
            <a:pathLst>
              <a:path w="73660" h="73660">
                <a:moveTo>
                  <a:pt x="0" y="73151"/>
                </a:moveTo>
                <a:lnTo>
                  <a:pt x="73151" y="73151"/>
                </a:lnTo>
                <a:lnTo>
                  <a:pt x="73151" y="0"/>
                </a:lnTo>
                <a:lnTo>
                  <a:pt x="0" y="0"/>
                </a:lnTo>
                <a:lnTo>
                  <a:pt x="0" y="73151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997197" y="2575814"/>
            <a:ext cx="2150745" cy="17526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6225540" y="2634996"/>
            <a:ext cx="73660" cy="73660"/>
          </a:xfrm>
          <a:custGeom>
            <a:rect l="l" t="t" r="r" b="b"/>
            <a:pathLst>
              <a:path w="73660" h="73660">
                <a:moveTo>
                  <a:pt x="0" y="73151"/>
                </a:moveTo>
                <a:lnTo>
                  <a:pt x="73151" y="73151"/>
                </a:lnTo>
                <a:lnTo>
                  <a:pt x="73151" y="0"/>
                </a:lnTo>
                <a:lnTo>
                  <a:pt x="0" y="0"/>
                </a:lnTo>
                <a:lnTo>
                  <a:pt x="0" y="73151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6332220" y="2575814"/>
            <a:ext cx="2024252" cy="175260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4931155" y="2254453"/>
            <a:ext cx="246380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Microsoft JhengHei"/>
                <a:cs typeface="Microsoft JhengHei"/>
              </a:rPr>
              <a:t>东南亚市场各类型手游内购收入分布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908303" y="2350008"/>
            <a:ext cx="2658110" cy="2273935"/>
          </a:xfrm>
          <a:custGeom>
            <a:rect l="l" t="t" r="r" b="b"/>
            <a:pathLst>
              <a:path w="2658110" h="2273935">
                <a:moveTo>
                  <a:pt x="0" y="2273808"/>
                </a:moveTo>
                <a:lnTo>
                  <a:pt x="2657856" y="2273808"/>
                </a:lnTo>
                <a:lnTo>
                  <a:pt x="2657856" y="0"/>
                </a:lnTo>
                <a:lnTo>
                  <a:pt x="0" y="0"/>
                </a:lnTo>
                <a:lnTo>
                  <a:pt x="0" y="2273808"/>
                </a:lnTo>
                <a:close/>
              </a:path>
            </a:pathLst>
          </a:custGeom>
          <a:solidFill>
            <a:srgbClr val="F1F1F1">
              <a:alpha val="3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480566" y="3640455"/>
            <a:ext cx="640080" cy="125095"/>
          </a:xfrm>
          <a:custGeom>
            <a:rect l="l" t="t" r="r" b="b"/>
            <a:pathLst>
              <a:path w="640080" h="125095">
                <a:moveTo>
                  <a:pt x="12318" y="0"/>
                </a:moveTo>
                <a:lnTo>
                  <a:pt x="6965" y="30972"/>
                </a:lnTo>
                <a:lnTo>
                  <a:pt x="3111" y="62134"/>
                </a:lnTo>
                <a:lnTo>
                  <a:pt x="781" y="93440"/>
                </a:lnTo>
                <a:lnTo>
                  <a:pt x="0" y="124840"/>
                </a:lnTo>
                <a:lnTo>
                  <a:pt x="639826" y="124840"/>
                </a:lnTo>
                <a:lnTo>
                  <a:pt x="12318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544319" y="3131891"/>
            <a:ext cx="1279525" cy="1279525"/>
          </a:xfrm>
          <a:custGeom>
            <a:rect l="l" t="t" r="r" b="b"/>
            <a:pathLst>
              <a:path w="1279525" h="1279525">
                <a:moveTo>
                  <a:pt x="624001" y="0"/>
                </a:moveTo>
                <a:lnTo>
                  <a:pt x="578073" y="2752"/>
                </a:lnTo>
                <a:lnTo>
                  <a:pt x="532846" y="8761"/>
                </a:lnTo>
                <a:lnTo>
                  <a:pt x="488467" y="17928"/>
                </a:lnTo>
                <a:lnTo>
                  <a:pt x="445080" y="30156"/>
                </a:lnTo>
                <a:lnTo>
                  <a:pt x="402831" y="45348"/>
                </a:lnTo>
                <a:lnTo>
                  <a:pt x="361866" y="63407"/>
                </a:lnTo>
                <a:lnTo>
                  <a:pt x="322330" y="84235"/>
                </a:lnTo>
                <a:lnTo>
                  <a:pt x="284368" y="107735"/>
                </a:lnTo>
                <a:lnTo>
                  <a:pt x="248127" y="133811"/>
                </a:lnTo>
                <a:lnTo>
                  <a:pt x="213751" y="162364"/>
                </a:lnTo>
                <a:lnTo>
                  <a:pt x="181386" y="193297"/>
                </a:lnTo>
                <a:lnTo>
                  <a:pt x="151177" y="226513"/>
                </a:lnTo>
                <a:lnTo>
                  <a:pt x="123270" y="261915"/>
                </a:lnTo>
                <a:lnTo>
                  <a:pt x="97811" y="299406"/>
                </a:lnTo>
                <a:lnTo>
                  <a:pt x="74945" y="338889"/>
                </a:lnTo>
                <a:lnTo>
                  <a:pt x="54817" y="380265"/>
                </a:lnTo>
                <a:lnTo>
                  <a:pt x="37573" y="423438"/>
                </a:lnTo>
                <a:lnTo>
                  <a:pt x="23358" y="468311"/>
                </a:lnTo>
                <a:lnTo>
                  <a:pt x="12318" y="514786"/>
                </a:lnTo>
                <a:lnTo>
                  <a:pt x="639699" y="639627"/>
                </a:lnTo>
                <a:lnTo>
                  <a:pt x="0" y="639627"/>
                </a:lnTo>
                <a:lnTo>
                  <a:pt x="1771" y="687445"/>
                </a:lnTo>
                <a:lnTo>
                  <a:pt x="7010" y="734415"/>
                </a:lnTo>
                <a:lnTo>
                  <a:pt x="15600" y="780397"/>
                </a:lnTo>
                <a:lnTo>
                  <a:pt x="27427" y="825250"/>
                </a:lnTo>
                <a:lnTo>
                  <a:pt x="42375" y="868834"/>
                </a:lnTo>
                <a:lnTo>
                  <a:pt x="60329" y="911009"/>
                </a:lnTo>
                <a:lnTo>
                  <a:pt x="81173" y="951634"/>
                </a:lnTo>
                <a:lnTo>
                  <a:pt x="104794" y="990569"/>
                </a:lnTo>
                <a:lnTo>
                  <a:pt x="131074" y="1027673"/>
                </a:lnTo>
                <a:lnTo>
                  <a:pt x="159900" y="1062805"/>
                </a:lnTo>
                <a:lnTo>
                  <a:pt x="191156" y="1095826"/>
                </a:lnTo>
                <a:lnTo>
                  <a:pt x="224727" y="1126594"/>
                </a:lnTo>
                <a:lnTo>
                  <a:pt x="260497" y="1154969"/>
                </a:lnTo>
                <a:lnTo>
                  <a:pt x="298351" y="1180812"/>
                </a:lnTo>
                <a:lnTo>
                  <a:pt x="338175" y="1203980"/>
                </a:lnTo>
                <a:lnTo>
                  <a:pt x="379853" y="1224335"/>
                </a:lnTo>
                <a:lnTo>
                  <a:pt x="423269" y="1241735"/>
                </a:lnTo>
                <a:lnTo>
                  <a:pt x="468309" y="1256040"/>
                </a:lnTo>
                <a:lnTo>
                  <a:pt x="514857" y="1267109"/>
                </a:lnTo>
                <a:lnTo>
                  <a:pt x="562017" y="1274708"/>
                </a:lnTo>
                <a:lnTo>
                  <a:pt x="608912" y="1278761"/>
                </a:lnTo>
                <a:lnTo>
                  <a:pt x="655396" y="1279363"/>
                </a:lnTo>
                <a:lnTo>
                  <a:pt x="701324" y="1276613"/>
                </a:lnTo>
                <a:lnTo>
                  <a:pt x="746551" y="1270607"/>
                </a:lnTo>
                <a:lnTo>
                  <a:pt x="790930" y="1261443"/>
                </a:lnTo>
                <a:lnTo>
                  <a:pt x="834317" y="1249217"/>
                </a:lnTo>
                <a:lnTo>
                  <a:pt x="876566" y="1234028"/>
                </a:lnTo>
                <a:lnTo>
                  <a:pt x="917531" y="1215972"/>
                </a:lnTo>
                <a:lnTo>
                  <a:pt x="957067" y="1195146"/>
                </a:lnTo>
                <a:lnTo>
                  <a:pt x="995029" y="1171648"/>
                </a:lnTo>
                <a:lnTo>
                  <a:pt x="1031270" y="1145575"/>
                </a:lnTo>
                <a:lnTo>
                  <a:pt x="1065646" y="1117024"/>
                </a:lnTo>
                <a:lnTo>
                  <a:pt x="1098011" y="1086092"/>
                </a:lnTo>
                <a:lnTo>
                  <a:pt x="1128220" y="1052876"/>
                </a:lnTo>
                <a:lnTo>
                  <a:pt x="1156127" y="1017475"/>
                </a:lnTo>
                <a:lnTo>
                  <a:pt x="1181586" y="979984"/>
                </a:lnTo>
                <a:lnTo>
                  <a:pt x="1204452" y="940501"/>
                </a:lnTo>
                <a:lnTo>
                  <a:pt x="1224580" y="899124"/>
                </a:lnTo>
                <a:lnTo>
                  <a:pt x="1241824" y="855949"/>
                </a:lnTo>
                <a:lnTo>
                  <a:pt x="1256039" y="811074"/>
                </a:lnTo>
                <a:lnTo>
                  <a:pt x="1267079" y="764595"/>
                </a:lnTo>
                <a:lnTo>
                  <a:pt x="1274677" y="717419"/>
                </a:lnTo>
                <a:lnTo>
                  <a:pt x="1278729" y="670509"/>
                </a:lnTo>
                <a:lnTo>
                  <a:pt x="1279332" y="624011"/>
                </a:lnTo>
                <a:lnTo>
                  <a:pt x="1276584" y="578071"/>
                </a:lnTo>
                <a:lnTo>
                  <a:pt x="1270580" y="532834"/>
                </a:lnTo>
                <a:lnTo>
                  <a:pt x="1261418" y="488444"/>
                </a:lnTo>
                <a:lnTo>
                  <a:pt x="1249196" y="445049"/>
                </a:lnTo>
                <a:lnTo>
                  <a:pt x="1234010" y="402793"/>
                </a:lnTo>
                <a:lnTo>
                  <a:pt x="1215957" y="361821"/>
                </a:lnTo>
                <a:lnTo>
                  <a:pt x="1195134" y="322279"/>
                </a:lnTo>
                <a:lnTo>
                  <a:pt x="1171638" y="284313"/>
                </a:lnTo>
                <a:lnTo>
                  <a:pt x="1145567" y="248068"/>
                </a:lnTo>
                <a:lnTo>
                  <a:pt x="1117017" y="213688"/>
                </a:lnTo>
                <a:lnTo>
                  <a:pt x="1086085" y="181321"/>
                </a:lnTo>
                <a:lnTo>
                  <a:pt x="1052869" y="151110"/>
                </a:lnTo>
                <a:lnTo>
                  <a:pt x="1017465" y="123202"/>
                </a:lnTo>
                <a:lnTo>
                  <a:pt x="979971" y="97741"/>
                </a:lnTo>
                <a:lnTo>
                  <a:pt x="940484" y="74874"/>
                </a:lnTo>
                <a:lnTo>
                  <a:pt x="899100" y="54746"/>
                </a:lnTo>
                <a:lnTo>
                  <a:pt x="855916" y="37502"/>
                </a:lnTo>
                <a:lnTo>
                  <a:pt x="811031" y="23287"/>
                </a:lnTo>
                <a:lnTo>
                  <a:pt x="764540" y="12247"/>
                </a:lnTo>
                <a:lnTo>
                  <a:pt x="717380" y="4650"/>
                </a:lnTo>
                <a:lnTo>
                  <a:pt x="670485" y="600"/>
                </a:lnTo>
                <a:lnTo>
                  <a:pt x="624001" y="0"/>
                </a:lnTo>
                <a:close/>
              </a:path>
            </a:pathLst>
          </a:custGeom>
          <a:solidFill>
            <a:srgbClr val="67ED93">
              <a:alpha val="3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1324355" y="3058668"/>
            <a:ext cx="539750" cy="539750"/>
          </a:xfrm>
          <a:custGeom>
            <a:rect l="l" t="t" r="r" b="b"/>
            <a:pathLst>
              <a:path w="539750" h="539750">
                <a:moveTo>
                  <a:pt x="269747" y="0"/>
                </a:moveTo>
                <a:lnTo>
                  <a:pt x="221262" y="4346"/>
                </a:lnTo>
                <a:lnTo>
                  <a:pt x="175626" y="16876"/>
                </a:lnTo>
                <a:lnTo>
                  <a:pt x="133603" y="36830"/>
                </a:lnTo>
                <a:lnTo>
                  <a:pt x="95955" y="63443"/>
                </a:lnTo>
                <a:lnTo>
                  <a:pt x="63443" y="95955"/>
                </a:lnTo>
                <a:lnTo>
                  <a:pt x="36829" y="133604"/>
                </a:lnTo>
                <a:lnTo>
                  <a:pt x="16876" y="175626"/>
                </a:lnTo>
                <a:lnTo>
                  <a:pt x="4346" y="221262"/>
                </a:lnTo>
                <a:lnTo>
                  <a:pt x="0" y="269747"/>
                </a:lnTo>
                <a:lnTo>
                  <a:pt x="4346" y="318233"/>
                </a:lnTo>
                <a:lnTo>
                  <a:pt x="16876" y="363869"/>
                </a:lnTo>
                <a:lnTo>
                  <a:pt x="36830" y="405892"/>
                </a:lnTo>
                <a:lnTo>
                  <a:pt x="63443" y="443540"/>
                </a:lnTo>
                <a:lnTo>
                  <a:pt x="95955" y="476052"/>
                </a:lnTo>
                <a:lnTo>
                  <a:pt x="133604" y="502666"/>
                </a:lnTo>
                <a:lnTo>
                  <a:pt x="175626" y="522619"/>
                </a:lnTo>
                <a:lnTo>
                  <a:pt x="221262" y="535149"/>
                </a:lnTo>
                <a:lnTo>
                  <a:pt x="269747" y="539495"/>
                </a:lnTo>
                <a:lnTo>
                  <a:pt x="318233" y="535149"/>
                </a:lnTo>
                <a:lnTo>
                  <a:pt x="363869" y="522619"/>
                </a:lnTo>
                <a:lnTo>
                  <a:pt x="405891" y="502666"/>
                </a:lnTo>
                <a:lnTo>
                  <a:pt x="443540" y="476052"/>
                </a:lnTo>
                <a:lnTo>
                  <a:pt x="476052" y="443540"/>
                </a:lnTo>
                <a:lnTo>
                  <a:pt x="502665" y="405892"/>
                </a:lnTo>
                <a:lnTo>
                  <a:pt x="522619" y="363869"/>
                </a:lnTo>
                <a:lnTo>
                  <a:pt x="535149" y="318233"/>
                </a:lnTo>
                <a:lnTo>
                  <a:pt x="539495" y="269747"/>
                </a:lnTo>
                <a:lnTo>
                  <a:pt x="535149" y="221262"/>
                </a:lnTo>
                <a:lnTo>
                  <a:pt x="522619" y="175626"/>
                </a:lnTo>
                <a:lnTo>
                  <a:pt x="502665" y="133604"/>
                </a:lnTo>
                <a:lnTo>
                  <a:pt x="476052" y="95955"/>
                </a:lnTo>
                <a:lnTo>
                  <a:pt x="443540" y="63443"/>
                </a:lnTo>
                <a:lnTo>
                  <a:pt x="405891" y="36830"/>
                </a:lnTo>
                <a:lnTo>
                  <a:pt x="363869" y="16876"/>
                </a:lnTo>
                <a:lnTo>
                  <a:pt x="318233" y="4346"/>
                </a:lnTo>
                <a:lnTo>
                  <a:pt x="269747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908303" y="2350008"/>
            <a:ext cx="2658110" cy="2273935"/>
          </a:xfrm>
          <a:prstGeom prst="rect">
            <a:avLst/>
          </a:prstGeom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300">
              <a:latin typeface="Times New Roman"/>
              <a:cs typeface="Times New Roman"/>
            </a:endParaRPr>
          </a:p>
          <a:p>
            <a:pPr marL="90805">
              <a:lnSpc>
                <a:spcPct val="100000"/>
              </a:lnSpc>
            </a:pPr>
            <a:r>
              <a:rPr sz="1400" b="1">
                <a:solidFill>
                  <a:srgbClr val="67ED93"/>
                </a:solidFill>
                <a:latin typeface="Microsoft JhengHei"/>
                <a:cs typeface="Microsoft JhengHei"/>
              </a:rPr>
              <a:t>东南亚手游内购收入在</a:t>
            </a:r>
            <a:r>
              <a:rPr sz="1400" b="1" spc="-15">
                <a:solidFill>
                  <a:srgbClr val="67ED93"/>
                </a:solidFill>
                <a:latin typeface="Microsoft JhengHei"/>
                <a:cs typeface="Microsoft JhengHei"/>
              </a:rPr>
              <a:t>全</a:t>
            </a:r>
            <a:r>
              <a:rPr sz="1400" b="1">
                <a:solidFill>
                  <a:srgbClr val="67ED93"/>
                </a:solidFill>
                <a:latin typeface="Microsoft JhengHei"/>
                <a:cs typeface="Microsoft JhengHei"/>
              </a:rPr>
              <a:t>球占比</a:t>
            </a:r>
            <a:endParaRPr sz="1400">
              <a:latin typeface="Microsoft JhengHei"/>
              <a:cs typeface="Microsoft JhengHei"/>
            </a:endParaRPr>
          </a:p>
          <a:p>
            <a:pPr marL="94615">
              <a:lnSpc>
                <a:spcPct val="100000"/>
              </a:lnSpc>
              <a:spcBef>
                <a:spcPts val="125"/>
              </a:spcBef>
            </a:pPr>
            <a:r>
              <a:rPr sz="1200" spc="-140">
                <a:latin typeface="Verdana"/>
                <a:cs typeface="Verdana"/>
              </a:rPr>
              <a:t>2023</a:t>
            </a:r>
            <a:r>
              <a:rPr sz="1200" spc="-135">
                <a:latin typeface="Verdana"/>
                <a:cs typeface="Verdana"/>
              </a:rPr>
              <a:t> </a:t>
            </a:r>
            <a:r>
              <a:rPr sz="1200" spc="-155">
                <a:latin typeface="Verdana"/>
                <a:cs typeface="Verdana"/>
              </a:rPr>
              <a:t>Q3</a:t>
            </a:r>
            <a:endParaRPr sz="12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00">
              <a:latin typeface="Verdana"/>
              <a:cs typeface="Verdana"/>
            </a:endParaRPr>
          </a:p>
          <a:p>
            <a:pPr marL="487680">
              <a:lnSpc>
                <a:spcPct val="100000"/>
              </a:lnSpc>
            </a:pPr>
            <a:r>
              <a:rPr sz="1400" b="1" spc="-295">
                <a:solidFill>
                  <a:srgbClr val="404040"/>
                </a:solidFill>
                <a:latin typeface="Verdana"/>
                <a:cs typeface="Verdana"/>
              </a:rPr>
              <a:t>3.1%</a:t>
            </a:r>
            <a:endParaRPr sz="1400">
              <a:latin typeface="Verdana"/>
              <a:cs typeface="Verdana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5526023" y="3462528"/>
            <a:ext cx="1110996" cy="40690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1612391" y="3619500"/>
            <a:ext cx="1109472" cy="406907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829462" y="186058"/>
            <a:ext cx="6329680" cy="172466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手游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内购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收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入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策略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2000" b="1" spc="-265">
                <a:solidFill>
                  <a:srgbClr val="252525"/>
                </a:solidFill>
                <a:latin typeface="Verdana"/>
                <a:cs typeface="Verdana"/>
              </a:rPr>
              <a:t>RPG</a:t>
            </a:r>
            <a:r>
              <a:rPr sz="2000" b="1" spc="-27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亚疯</a:t>
            </a:r>
            <a:r>
              <a:rPr sz="2000" spc="5">
                <a:solidFill>
                  <a:srgbClr val="252525"/>
                </a:solidFill>
                <a:latin typeface="宋体"/>
                <a:cs typeface="宋体"/>
              </a:rPr>
              <a:t>狂</a:t>
            </a:r>
            <a:r>
              <a:rPr sz="2000" spc="-10">
                <a:solidFill>
                  <a:srgbClr val="252525"/>
                </a:solidFill>
                <a:latin typeface="宋体"/>
                <a:cs typeface="宋体"/>
              </a:rPr>
              <a:t>吸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金，策略类</a:t>
            </a:r>
            <a:r>
              <a:rPr sz="2000" spc="-10">
                <a:solidFill>
                  <a:srgbClr val="252525"/>
                </a:solidFill>
                <a:latin typeface="宋体"/>
                <a:cs typeface="宋体"/>
              </a:rPr>
              <a:t>更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具内购收入</a:t>
            </a:r>
            <a:r>
              <a:rPr sz="2000" spc="-10">
                <a:solidFill>
                  <a:srgbClr val="252525"/>
                </a:solidFill>
                <a:latin typeface="宋体"/>
                <a:cs typeface="宋体"/>
              </a:rPr>
              <a:t>优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势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25"/>
              </a:spcBef>
            </a:pP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2023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260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1100" spc="-95">
                <a:solidFill>
                  <a:srgbClr val="252525"/>
                </a:solidFill>
                <a:latin typeface="Verdana"/>
                <a:cs typeface="Verdana"/>
              </a:rPr>
              <a:t>Q3</a:t>
            </a:r>
            <a:r>
              <a:rPr sz="1100" spc="-9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东南亚的手游内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购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收入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仅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占全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球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 spc="-31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55">
                <a:solidFill>
                  <a:srgbClr val="252525"/>
                </a:solidFill>
                <a:latin typeface="Verdana"/>
                <a:cs typeface="Verdana"/>
              </a:rPr>
              <a:t>3.1%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策略、角色扮演、娱乐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分别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是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内购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收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入最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的前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类型。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65500"/>
              </a:lnSpc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与全球相比，东南亚市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策略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射击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模拟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体育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收入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比，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于全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球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市场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这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几个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类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型的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收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入占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比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 策略、射击、模拟、体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育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在东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亚市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有更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的内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购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收入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势。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032752" y="4926812"/>
            <a:ext cx="1898650" cy="1231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30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30">
                <a:solidFill>
                  <a:srgbClr val="7E7E7E"/>
                </a:solidFill>
                <a:latin typeface="Verdana"/>
                <a:cs typeface="Verdana"/>
              </a:rPr>
              <a:t>Sensor</a:t>
            </a:r>
            <a:r>
              <a:rPr sz="600" spc="-105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 spc="-40">
                <a:solidFill>
                  <a:srgbClr val="7E7E7E"/>
                </a:solidFill>
                <a:latin typeface="Verdana"/>
                <a:cs typeface="Verdana"/>
              </a:rPr>
              <a:t>Tower</a:t>
            </a:r>
            <a:r>
              <a:rPr sz="600" spc="-10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600" spc="-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177609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手 游 市 场 总 览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700015" y="2855976"/>
            <a:ext cx="1137285" cy="0"/>
          </a:xfrm>
          <a:custGeom>
            <a:rect l="l" t="t" r="r" b="b"/>
            <a:pathLst>
              <a:path w="1137285">
                <a:moveTo>
                  <a:pt x="0" y="0"/>
                </a:moveTo>
                <a:lnTo>
                  <a:pt x="1136903" y="0"/>
                </a:lnTo>
              </a:path>
            </a:pathLst>
          </a:custGeom>
          <a:ln w="79248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700015" y="3012948"/>
            <a:ext cx="957580" cy="0"/>
          </a:xfrm>
          <a:custGeom>
            <a:rect l="l" t="t" r="r" b="b"/>
            <a:pathLst>
              <a:path w="957578">
                <a:moveTo>
                  <a:pt x="0" y="0"/>
                </a:moveTo>
                <a:lnTo>
                  <a:pt x="957072" y="0"/>
                </a:lnTo>
              </a:path>
            </a:pathLst>
          </a:custGeom>
          <a:ln w="79248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700015" y="3171444"/>
            <a:ext cx="559435" cy="0"/>
          </a:xfrm>
          <a:custGeom>
            <a:rect l="l" t="t" r="r" b="b"/>
            <a:pathLst>
              <a:path w="559435">
                <a:moveTo>
                  <a:pt x="0" y="0"/>
                </a:moveTo>
                <a:lnTo>
                  <a:pt x="559308" y="0"/>
                </a:lnTo>
              </a:path>
            </a:pathLst>
          </a:custGeom>
          <a:ln w="79248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700015" y="3329940"/>
            <a:ext cx="559435" cy="0"/>
          </a:xfrm>
          <a:custGeom>
            <a:rect l="l" t="t" r="r" b="b"/>
            <a:pathLst>
              <a:path w="559435">
                <a:moveTo>
                  <a:pt x="0" y="0"/>
                </a:moveTo>
                <a:lnTo>
                  <a:pt x="559308" y="0"/>
                </a:lnTo>
              </a:path>
            </a:pathLst>
          </a:custGeom>
          <a:ln w="79248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700015" y="3488436"/>
            <a:ext cx="542925" cy="0"/>
          </a:xfrm>
          <a:custGeom>
            <a:rect l="l" t="t" r="r" b="b"/>
            <a:pathLst>
              <a:path w="542925">
                <a:moveTo>
                  <a:pt x="0" y="0"/>
                </a:moveTo>
                <a:lnTo>
                  <a:pt x="542544" y="0"/>
                </a:lnTo>
              </a:path>
            </a:pathLst>
          </a:custGeom>
          <a:ln w="79247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700015" y="3645408"/>
            <a:ext cx="524510" cy="0"/>
          </a:xfrm>
          <a:custGeom>
            <a:rect l="l" t="t" r="r" b="b"/>
            <a:pathLst>
              <a:path w="524510">
                <a:moveTo>
                  <a:pt x="0" y="0"/>
                </a:moveTo>
                <a:lnTo>
                  <a:pt x="524256" y="0"/>
                </a:lnTo>
              </a:path>
            </a:pathLst>
          </a:custGeom>
          <a:ln w="79248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700015" y="3803904"/>
            <a:ext cx="487680" cy="0"/>
          </a:xfrm>
          <a:custGeom>
            <a:rect l="l" t="t" r="r" b="b"/>
            <a:pathLst>
              <a:path w="487679">
                <a:moveTo>
                  <a:pt x="0" y="0"/>
                </a:moveTo>
                <a:lnTo>
                  <a:pt x="487680" y="0"/>
                </a:lnTo>
              </a:path>
            </a:pathLst>
          </a:custGeom>
          <a:ln w="79247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700015" y="3962400"/>
            <a:ext cx="398145" cy="0"/>
          </a:xfrm>
          <a:custGeom>
            <a:rect l="l" t="t" r="r" b="b"/>
            <a:pathLst>
              <a:path w="398145">
                <a:moveTo>
                  <a:pt x="0" y="0"/>
                </a:moveTo>
                <a:lnTo>
                  <a:pt x="397763" y="0"/>
                </a:lnTo>
              </a:path>
            </a:pathLst>
          </a:custGeom>
          <a:ln w="79247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700015" y="4120896"/>
            <a:ext cx="361315" cy="0"/>
          </a:xfrm>
          <a:custGeom>
            <a:rect l="l" t="t" r="r" b="b"/>
            <a:pathLst>
              <a:path w="361314">
                <a:moveTo>
                  <a:pt x="0" y="0"/>
                </a:moveTo>
                <a:lnTo>
                  <a:pt x="361188" y="0"/>
                </a:lnTo>
              </a:path>
            </a:pathLst>
          </a:custGeom>
          <a:ln w="79248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700015" y="4277867"/>
            <a:ext cx="271780" cy="0"/>
          </a:xfrm>
          <a:custGeom>
            <a:rect l="l" t="t" r="r" b="b"/>
            <a:pathLst>
              <a:path w="271779">
                <a:moveTo>
                  <a:pt x="0" y="0"/>
                </a:moveTo>
                <a:lnTo>
                  <a:pt x="271272" y="0"/>
                </a:lnTo>
              </a:path>
            </a:pathLst>
          </a:custGeom>
          <a:ln w="79248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 flipH="1">
            <a:off x="4700015" y="2776728"/>
            <a:ext cx="0" cy="1580515"/>
          </a:xfrm>
          <a:custGeom>
            <a:rect l="l" t="t" r="r" b="b"/>
            <a:pathLst>
              <a:path h="1580514">
                <a:moveTo>
                  <a:pt x="0" y="0"/>
                </a:moveTo>
                <a:lnTo>
                  <a:pt x="0" y="1580388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846445" y="2715514"/>
            <a:ext cx="1625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80">
                <a:solidFill>
                  <a:srgbClr val="7934FC"/>
                </a:solidFill>
                <a:latin typeface="Verdana"/>
                <a:cs typeface="Verdana"/>
              </a:rPr>
              <a:t>63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672709" y="2900552"/>
            <a:ext cx="1631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75">
                <a:solidFill>
                  <a:srgbClr val="7934FC"/>
                </a:solidFill>
                <a:latin typeface="Verdana"/>
                <a:cs typeface="Verdana"/>
              </a:rPr>
              <a:t>53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310378" y="3058795"/>
            <a:ext cx="1625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80">
                <a:solidFill>
                  <a:srgbClr val="7934FC"/>
                </a:solidFill>
                <a:latin typeface="Verdana"/>
                <a:cs typeface="Verdana"/>
              </a:rPr>
              <a:t>31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536696" y="2739745"/>
            <a:ext cx="1078230" cy="1607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350" indent="352425" algn="r">
              <a:lnSpc>
                <a:spcPct val="129700"/>
              </a:lnSpc>
              <a:spcBef>
                <a:spcPts val="100"/>
              </a:spcBef>
            </a:pPr>
            <a:r>
              <a:rPr sz="800" spc="-55">
                <a:latin typeface="Verdana"/>
                <a:cs typeface="Verdana"/>
              </a:rPr>
              <a:t>BabyBus</a:t>
            </a:r>
            <a:r>
              <a:rPr sz="800" spc="-155">
                <a:latin typeface="Verdana"/>
                <a:cs typeface="Verdana"/>
              </a:rPr>
              <a:t> </a:t>
            </a:r>
            <a:r>
              <a:rPr sz="800" spc="-60">
                <a:latin typeface="Verdana"/>
                <a:cs typeface="Verdana"/>
              </a:rPr>
              <a:t>Group </a:t>
            </a:r>
            <a:r>
              <a:rPr sz="800" spc="-35">
                <a:latin typeface="Verdana"/>
                <a:cs typeface="Verdana"/>
              </a:rPr>
              <a:t> </a:t>
            </a:r>
            <a:r>
              <a:rPr sz="800" spc="-45">
                <a:latin typeface="Verdana"/>
                <a:cs typeface="Verdana"/>
              </a:rPr>
              <a:t>Azur </a:t>
            </a:r>
            <a:r>
              <a:rPr sz="800" spc="-60">
                <a:latin typeface="Verdana"/>
                <a:cs typeface="Verdana"/>
              </a:rPr>
              <a:t>Interactive</a:t>
            </a:r>
            <a:r>
              <a:rPr sz="800" spc="-175">
                <a:latin typeface="Verdana"/>
                <a:cs typeface="Verdana"/>
              </a:rPr>
              <a:t> </a:t>
            </a:r>
            <a:r>
              <a:rPr sz="800" spc="-65">
                <a:latin typeface="Verdana"/>
                <a:cs typeface="Verdana"/>
              </a:rPr>
              <a:t>Games</a:t>
            </a:r>
            <a:endParaRPr sz="800">
              <a:latin typeface="Verdana"/>
              <a:cs typeface="Verdana"/>
            </a:endParaRPr>
          </a:p>
          <a:p>
            <a:pPr marL="314325" marR="5715" indent="276860" algn="r">
              <a:lnSpc>
                <a:spcPct val="129700"/>
              </a:lnSpc>
            </a:pPr>
            <a:r>
              <a:rPr sz="800" spc="-80">
                <a:latin typeface="Verdana"/>
                <a:cs typeface="Verdana"/>
              </a:rPr>
              <a:t>S</a:t>
            </a:r>
            <a:r>
              <a:rPr sz="800" spc="-65">
                <a:latin typeface="Verdana"/>
                <a:cs typeface="Verdana"/>
              </a:rPr>
              <a:t>a</a:t>
            </a:r>
            <a:r>
              <a:rPr sz="800" spc="-95">
                <a:latin typeface="Verdana"/>
                <a:cs typeface="Verdana"/>
              </a:rPr>
              <a:t>y</a:t>
            </a:r>
            <a:r>
              <a:rPr sz="800" spc="-135">
                <a:latin typeface="Verdana"/>
                <a:cs typeface="Verdana"/>
              </a:rPr>
              <a:t>G</a:t>
            </a:r>
            <a:r>
              <a:rPr sz="800" spc="-55">
                <a:latin typeface="Verdana"/>
                <a:cs typeface="Verdana"/>
              </a:rPr>
              <a:t>a</a:t>
            </a:r>
            <a:r>
              <a:rPr sz="800" spc="-90">
                <a:latin typeface="Verdana"/>
                <a:cs typeface="Verdana"/>
              </a:rPr>
              <a:t>m</a:t>
            </a:r>
            <a:r>
              <a:rPr sz="800" spc="-65">
                <a:latin typeface="Verdana"/>
                <a:cs typeface="Verdana"/>
              </a:rPr>
              <a:t>e</a:t>
            </a:r>
            <a:r>
              <a:rPr sz="800" spc="-15">
                <a:latin typeface="Verdana"/>
                <a:cs typeface="Verdana"/>
              </a:rPr>
              <a:t>s  </a:t>
            </a:r>
            <a:r>
              <a:rPr sz="800" spc="-40">
                <a:latin typeface="Verdana"/>
                <a:cs typeface="Verdana"/>
              </a:rPr>
              <a:t>Embracer</a:t>
            </a:r>
            <a:r>
              <a:rPr sz="800" spc="-180">
                <a:latin typeface="Verdana"/>
                <a:cs typeface="Verdana"/>
              </a:rPr>
              <a:t> </a:t>
            </a:r>
            <a:r>
              <a:rPr sz="800" spc="-60">
                <a:latin typeface="Verdana"/>
                <a:cs typeface="Verdana"/>
              </a:rPr>
              <a:t>Group </a:t>
            </a:r>
            <a:r>
              <a:rPr sz="800" spc="-35">
                <a:latin typeface="Verdana"/>
                <a:cs typeface="Verdana"/>
              </a:rPr>
              <a:t> </a:t>
            </a:r>
            <a:r>
              <a:rPr sz="800" spc="-55">
                <a:latin typeface="Verdana"/>
                <a:cs typeface="Verdana"/>
              </a:rPr>
              <a:t>AppLovin</a:t>
            </a:r>
            <a:r>
              <a:rPr sz="800" spc="-165">
                <a:latin typeface="Verdana"/>
                <a:cs typeface="Verdana"/>
              </a:rPr>
              <a:t> </a:t>
            </a:r>
            <a:r>
              <a:rPr sz="800" spc="-50">
                <a:latin typeface="Verdana"/>
                <a:cs typeface="Verdana"/>
              </a:rPr>
              <a:t>Corp</a:t>
            </a:r>
            <a:endParaRPr sz="800">
              <a:latin typeface="Verdana"/>
              <a:cs typeface="Verdana"/>
            </a:endParaRPr>
          </a:p>
          <a:p>
            <a:pPr marR="7620" algn="r">
              <a:lnSpc>
                <a:spcPct val="100000"/>
              </a:lnSpc>
              <a:spcBef>
                <a:spcPts val="285"/>
              </a:spcBef>
            </a:pPr>
            <a:r>
              <a:rPr sz="800" spc="-60">
                <a:latin typeface="Verdana"/>
                <a:cs typeface="Verdana"/>
              </a:rPr>
              <a:t>Take-Two</a:t>
            </a:r>
            <a:r>
              <a:rPr sz="800" spc="-110">
                <a:latin typeface="Verdana"/>
                <a:cs typeface="Verdana"/>
              </a:rPr>
              <a:t> </a:t>
            </a:r>
            <a:r>
              <a:rPr sz="800" spc="-60">
                <a:latin typeface="Verdana"/>
                <a:cs typeface="Verdana"/>
              </a:rPr>
              <a:t>Interactive</a:t>
            </a:r>
            <a:endParaRPr sz="800">
              <a:latin typeface="Verdana"/>
              <a:cs typeface="Verdana"/>
            </a:endParaRPr>
          </a:p>
          <a:p>
            <a:pPr marR="6350" algn="r">
              <a:lnSpc>
                <a:spcPct val="100000"/>
              </a:lnSpc>
              <a:spcBef>
                <a:spcPts val="280"/>
              </a:spcBef>
            </a:pPr>
            <a:r>
              <a:rPr sz="800" spc="-45">
                <a:latin typeface="Verdana"/>
                <a:cs typeface="Verdana"/>
              </a:rPr>
              <a:t>Supersonic</a:t>
            </a:r>
            <a:r>
              <a:rPr sz="800" spc="-155">
                <a:latin typeface="Verdana"/>
                <a:cs typeface="Verdana"/>
              </a:rPr>
              <a:t> </a:t>
            </a:r>
            <a:r>
              <a:rPr sz="800" spc="-55">
                <a:latin typeface="Verdana"/>
                <a:cs typeface="Verdana"/>
              </a:rPr>
              <a:t>Studios</a:t>
            </a:r>
            <a:endParaRPr sz="800">
              <a:latin typeface="Verdana"/>
              <a:cs typeface="Verdana"/>
            </a:endParaRPr>
          </a:p>
          <a:p>
            <a:pPr marL="457200" marR="5080" indent="279400" algn="r">
              <a:lnSpc>
                <a:spcPct val="129800"/>
              </a:lnSpc>
            </a:pPr>
            <a:r>
              <a:rPr sz="800" spc="-120">
                <a:latin typeface="Verdana"/>
                <a:cs typeface="Verdana"/>
              </a:rPr>
              <a:t>V</a:t>
            </a:r>
            <a:r>
              <a:rPr sz="800" spc="-60">
                <a:latin typeface="Verdana"/>
                <a:cs typeface="Verdana"/>
              </a:rPr>
              <a:t>o</a:t>
            </a:r>
            <a:r>
              <a:rPr sz="800" spc="-70">
                <a:latin typeface="Verdana"/>
                <a:cs typeface="Verdana"/>
              </a:rPr>
              <a:t>o</a:t>
            </a:r>
            <a:r>
              <a:rPr sz="800" spc="-75">
                <a:latin typeface="Verdana"/>
                <a:cs typeface="Verdana"/>
              </a:rPr>
              <a:t>d</a:t>
            </a:r>
            <a:r>
              <a:rPr sz="800" spc="-50">
                <a:latin typeface="Verdana"/>
                <a:cs typeface="Verdana"/>
              </a:rPr>
              <a:t>oo  </a:t>
            </a:r>
            <a:r>
              <a:rPr sz="800" spc="-60">
                <a:latin typeface="Verdana"/>
                <a:cs typeface="Verdana"/>
              </a:rPr>
              <a:t>Homa</a:t>
            </a:r>
            <a:r>
              <a:rPr sz="800" spc="-165">
                <a:latin typeface="Verdana"/>
                <a:cs typeface="Verdana"/>
              </a:rPr>
              <a:t> </a:t>
            </a:r>
            <a:r>
              <a:rPr sz="800" spc="-65">
                <a:latin typeface="Verdana"/>
                <a:cs typeface="Verdana"/>
              </a:rPr>
              <a:t>Games </a:t>
            </a:r>
            <a:r>
              <a:rPr sz="800" spc="-15">
                <a:latin typeface="Verdana"/>
                <a:cs typeface="Verdana"/>
              </a:rPr>
              <a:t> </a:t>
            </a:r>
            <a:r>
              <a:rPr sz="800" spc="-75">
                <a:latin typeface="Verdana"/>
                <a:cs typeface="Verdana"/>
              </a:rPr>
              <a:t>Zego</a:t>
            </a:r>
            <a:r>
              <a:rPr sz="800" spc="-140">
                <a:latin typeface="Verdana"/>
                <a:cs typeface="Verdana"/>
              </a:rPr>
              <a:t> </a:t>
            </a:r>
            <a:r>
              <a:rPr sz="800" spc="-60">
                <a:latin typeface="Verdana"/>
                <a:cs typeface="Verdana"/>
              </a:rPr>
              <a:t>Studio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87348" y="2220214"/>
            <a:ext cx="20675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6705" marR="5080" indent="-294640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latin typeface="Verdana"/>
                <a:cs typeface="Verdana"/>
              </a:rPr>
              <a:t>2022</a:t>
            </a:r>
            <a:r>
              <a:rPr sz="1200" b="1" spc="-204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年东南亚市场手游发行商 国家分布</a:t>
            </a:r>
            <a:r>
              <a:rPr sz="1200" b="1" spc="135">
                <a:latin typeface="Microsoft JhengHei"/>
                <a:cs typeface="Microsoft JhengHei"/>
              </a:rPr>
              <a:t>-</a:t>
            </a:r>
            <a:r>
              <a:rPr sz="1200" b="1">
                <a:latin typeface="Microsoft JhengHei"/>
                <a:cs typeface="Microsoft JhengHei"/>
              </a:rPr>
              <a:t>按产品数量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1963039" y="2877693"/>
            <a:ext cx="446405" cy="660400"/>
          </a:xfrm>
          <a:custGeom>
            <a:rect l="l" t="t" r="r" b="b"/>
            <a:pathLst>
              <a:path w="446405" h="660400">
                <a:moveTo>
                  <a:pt x="0" y="0"/>
                </a:moveTo>
                <a:lnTo>
                  <a:pt x="0" y="660400"/>
                </a:lnTo>
                <a:lnTo>
                  <a:pt x="446024" y="173354"/>
                </a:lnTo>
                <a:lnTo>
                  <a:pt x="408397" y="141405"/>
                </a:lnTo>
                <a:lnTo>
                  <a:pt x="368718" y="112507"/>
                </a:lnTo>
                <a:lnTo>
                  <a:pt x="327176" y="86736"/>
                </a:lnTo>
                <a:lnTo>
                  <a:pt x="283957" y="64163"/>
                </a:lnTo>
                <a:lnTo>
                  <a:pt x="239252" y="44862"/>
                </a:lnTo>
                <a:lnTo>
                  <a:pt x="193247" y="28907"/>
                </a:lnTo>
                <a:lnTo>
                  <a:pt x="146131" y="16370"/>
                </a:lnTo>
                <a:lnTo>
                  <a:pt x="98092" y="7324"/>
                </a:lnTo>
                <a:lnTo>
                  <a:pt x="49319" y="1843"/>
                </a:lnTo>
                <a:lnTo>
                  <a:pt x="0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963039" y="3051048"/>
            <a:ext cx="628015" cy="487045"/>
          </a:xfrm>
          <a:custGeom>
            <a:rect l="l" t="t" r="r" b="b"/>
            <a:pathLst>
              <a:path w="628014" h="487045">
                <a:moveTo>
                  <a:pt x="446024" y="0"/>
                </a:moveTo>
                <a:lnTo>
                  <a:pt x="0" y="487045"/>
                </a:lnTo>
                <a:lnTo>
                  <a:pt x="628015" y="282956"/>
                </a:lnTo>
                <a:lnTo>
                  <a:pt x="611269" y="237170"/>
                </a:lnTo>
                <a:lnTo>
                  <a:pt x="591257" y="192891"/>
                </a:lnTo>
                <a:lnTo>
                  <a:pt x="568089" y="150288"/>
                </a:lnTo>
                <a:lnTo>
                  <a:pt x="541872" y="109528"/>
                </a:lnTo>
                <a:lnTo>
                  <a:pt x="512717" y="70780"/>
                </a:lnTo>
                <a:lnTo>
                  <a:pt x="480731" y="34215"/>
                </a:lnTo>
                <a:lnTo>
                  <a:pt x="446024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963039" y="3051048"/>
            <a:ext cx="628015" cy="487045"/>
          </a:xfrm>
          <a:custGeom>
            <a:rect l="l" t="t" r="r" b="b"/>
            <a:pathLst>
              <a:path w="628014" h="487045">
                <a:moveTo>
                  <a:pt x="446024" y="0"/>
                </a:moveTo>
                <a:lnTo>
                  <a:pt x="480731" y="34215"/>
                </a:lnTo>
                <a:lnTo>
                  <a:pt x="512717" y="70780"/>
                </a:lnTo>
                <a:lnTo>
                  <a:pt x="541872" y="109528"/>
                </a:lnTo>
                <a:lnTo>
                  <a:pt x="568089" y="150288"/>
                </a:lnTo>
                <a:lnTo>
                  <a:pt x="591257" y="192891"/>
                </a:lnTo>
                <a:lnTo>
                  <a:pt x="611269" y="237170"/>
                </a:lnTo>
                <a:lnTo>
                  <a:pt x="628015" y="282956"/>
                </a:lnTo>
                <a:lnTo>
                  <a:pt x="0" y="487045"/>
                </a:lnTo>
                <a:lnTo>
                  <a:pt x="446024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963039" y="3334004"/>
            <a:ext cx="660400" cy="309245"/>
          </a:xfrm>
          <a:custGeom>
            <a:rect l="l" t="t" r="r" b="b"/>
            <a:pathLst>
              <a:path w="660400" h="309245">
                <a:moveTo>
                  <a:pt x="628015" y="0"/>
                </a:moveTo>
                <a:lnTo>
                  <a:pt x="0" y="204089"/>
                </a:lnTo>
                <a:lnTo>
                  <a:pt x="652018" y="308737"/>
                </a:lnTo>
                <a:lnTo>
                  <a:pt x="658265" y="256886"/>
                </a:lnTo>
                <a:lnTo>
                  <a:pt x="660385" y="204874"/>
                </a:lnTo>
                <a:lnTo>
                  <a:pt x="658399" y="152939"/>
                </a:lnTo>
                <a:lnTo>
                  <a:pt x="652328" y="101322"/>
                </a:lnTo>
                <a:lnTo>
                  <a:pt x="642193" y="50262"/>
                </a:lnTo>
                <a:lnTo>
                  <a:pt x="628015" y="0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1963039" y="3334004"/>
            <a:ext cx="660400" cy="309245"/>
          </a:xfrm>
          <a:custGeom>
            <a:rect l="l" t="t" r="r" b="b"/>
            <a:pathLst>
              <a:path w="660400" h="309245">
                <a:moveTo>
                  <a:pt x="628015" y="0"/>
                </a:moveTo>
                <a:lnTo>
                  <a:pt x="642193" y="50262"/>
                </a:lnTo>
                <a:lnTo>
                  <a:pt x="652328" y="101322"/>
                </a:lnTo>
                <a:lnTo>
                  <a:pt x="658399" y="152939"/>
                </a:lnTo>
                <a:lnTo>
                  <a:pt x="660385" y="204874"/>
                </a:lnTo>
                <a:lnTo>
                  <a:pt x="658265" y="256886"/>
                </a:lnTo>
                <a:lnTo>
                  <a:pt x="652018" y="308737"/>
                </a:lnTo>
                <a:lnTo>
                  <a:pt x="0" y="204089"/>
                </a:lnTo>
                <a:lnTo>
                  <a:pt x="628015" y="0"/>
                </a:lnTo>
                <a:close/>
              </a:path>
            </a:pathLst>
          </a:custGeom>
          <a:ln w="1904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963039" y="3538092"/>
            <a:ext cx="652145" cy="281305"/>
          </a:xfrm>
          <a:custGeom>
            <a:rect l="l" t="t" r="r" b="b"/>
            <a:pathLst>
              <a:path w="652144" h="281304">
                <a:moveTo>
                  <a:pt x="0" y="0"/>
                </a:moveTo>
                <a:lnTo>
                  <a:pt x="597535" y="281177"/>
                </a:lnTo>
                <a:lnTo>
                  <a:pt x="615817" y="238557"/>
                </a:lnTo>
                <a:lnTo>
                  <a:pt x="631015" y="194817"/>
                </a:lnTo>
                <a:lnTo>
                  <a:pt x="643094" y="150125"/>
                </a:lnTo>
                <a:lnTo>
                  <a:pt x="652018" y="104647"/>
                </a:lnTo>
                <a:lnTo>
                  <a:pt x="0" y="0"/>
                </a:lnTo>
                <a:close/>
              </a:path>
            </a:pathLst>
          </a:custGeom>
          <a:solidFill>
            <a:srgbClr val="DEC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963039" y="3538092"/>
            <a:ext cx="652145" cy="281305"/>
          </a:xfrm>
          <a:custGeom>
            <a:rect l="l" t="t" r="r" b="b"/>
            <a:pathLst>
              <a:path w="652144" h="281304">
                <a:moveTo>
                  <a:pt x="652018" y="104647"/>
                </a:moveTo>
                <a:lnTo>
                  <a:pt x="643094" y="150125"/>
                </a:lnTo>
                <a:lnTo>
                  <a:pt x="631015" y="194817"/>
                </a:lnTo>
                <a:lnTo>
                  <a:pt x="615817" y="238557"/>
                </a:lnTo>
                <a:lnTo>
                  <a:pt x="597535" y="281177"/>
                </a:lnTo>
                <a:lnTo>
                  <a:pt x="0" y="0"/>
                </a:lnTo>
                <a:lnTo>
                  <a:pt x="652018" y="104647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963039" y="3538092"/>
            <a:ext cx="597535" cy="433705"/>
          </a:xfrm>
          <a:custGeom>
            <a:rect l="l" t="t" r="r" b="b"/>
            <a:pathLst>
              <a:path w="597535" h="433704">
                <a:moveTo>
                  <a:pt x="0" y="0"/>
                </a:moveTo>
                <a:lnTo>
                  <a:pt x="498094" y="433590"/>
                </a:lnTo>
                <a:lnTo>
                  <a:pt x="526865" y="398131"/>
                </a:lnTo>
                <a:lnTo>
                  <a:pt x="553100" y="360813"/>
                </a:lnTo>
                <a:lnTo>
                  <a:pt x="576693" y="321780"/>
                </a:lnTo>
                <a:lnTo>
                  <a:pt x="597535" y="281177"/>
                </a:lnTo>
                <a:lnTo>
                  <a:pt x="0" y="0"/>
                </a:lnTo>
                <a:close/>
              </a:path>
            </a:pathLst>
          </a:custGeom>
          <a:solidFill>
            <a:srgbClr val="EDE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963039" y="3538092"/>
            <a:ext cx="597535" cy="433705"/>
          </a:xfrm>
          <a:custGeom>
            <a:rect l="l" t="t" r="r" b="b"/>
            <a:pathLst>
              <a:path w="597535" h="433704">
                <a:moveTo>
                  <a:pt x="597535" y="281177"/>
                </a:moveTo>
                <a:lnTo>
                  <a:pt x="576693" y="321780"/>
                </a:lnTo>
                <a:lnTo>
                  <a:pt x="553100" y="360813"/>
                </a:lnTo>
                <a:lnTo>
                  <a:pt x="526865" y="398131"/>
                </a:lnTo>
                <a:lnTo>
                  <a:pt x="498094" y="433590"/>
                </a:lnTo>
                <a:lnTo>
                  <a:pt x="0" y="0"/>
                </a:lnTo>
                <a:lnTo>
                  <a:pt x="597535" y="281177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963039" y="3538092"/>
            <a:ext cx="498475" cy="551815"/>
          </a:xfrm>
          <a:custGeom>
            <a:rect l="l" t="t" r="r" b="b"/>
            <a:pathLst>
              <a:path w="498475" h="551814">
                <a:moveTo>
                  <a:pt x="0" y="0"/>
                </a:moveTo>
                <a:lnTo>
                  <a:pt x="363093" y="551573"/>
                </a:lnTo>
                <a:lnTo>
                  <a:pt x="399813" y="525580"/>
                </a:lnTo>
                <a:lnTo>
                  <a:pt x="434641" y="497182"/>
                </a:lnTo>
                <a:lnTo>
                  <a:pt x="467445" y="466484"/>
                </a:lnTo>
                <a:lnTo>
                  <a:pt x="498094" y="433590"/>
                </a:lnTo>
                <a:lnTo>
                  <a:pt x="0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963039" y="3538092"/>
            <a:ext cx="498475" cy="551815"/>
          </a:xfrm>
          <a:custGeom>
            <a:rect l="l" t="t" r="r" b="b"/>
            <a:pathLst>
              <a:path w="498475" h="551814">
                <a:moveTo>
                  <a:pt x="498094" y="433590"/>
                </a:moveTo>
                <a:lnTo>
                  <a:pt x="467445" y="466484"/>
                </a:lnTo>
                <a:lnTo>
                  <a:pt x="434641" y="497182"/>
                </a:lnTo>
                <a:lnTo>
                  <a:pt x="399813" y="525580"/>
                </a:lnTo>
                <a:lnTo>
                  <a:pt x="363093" y="551573"/>
                </a:lnTo>
                <a:lnTo>
                  <a:pt x="0" y="0"/>
                </a:lnTo>
                <a:lnTo>
                  <a:pt x="498094" y="43359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963039" y="3538092"/>
            <a:ext cx="363220" cy="626745"/>
          </a:xfrm>
          <a:custGeom>
            <a:rect l="l" t="t" r="r" b="b"/>
            <a:pathLst>
              <a:path w="363219" h="626745">
                <a:moveTo>
                  <a:pt x="0" y="0"/>
                </a:moveTo>
                <a:lnTo>
                  <a:pt x="209296" y="626325"/>
                </a:lnTo>
                <a:lnTo>
                  <a:pt x="249543" y="611422"/>
                </a:lnTo>
                <a:lnTo>
                  <a:pt x="288670" y="593955"/>
                </a:lnTo>
                <a:lnTo>
                  <a:pt x="326560" y="573985"/>
                </a:lnTo>
                <a:lnTo>
                  <a:pt x="363093" y="551573"/>
                </a:lnTo>
                <a:lnTo>
                  <a:pt x="0" y="0"/>
                </a:lnTo>
                <a:close/>
              </a:path>
            </a:pathLst>
          </a:custGeom>
          <a:solidFill>
            <a:srgbClr val="CDB5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963039" y="3538092"/>
            <a:ext cx="363220" cy="626745"/>
          </a:xfrm>
          <a:custGeom>
            <a:rect l="l" t="t" r="r" b="b"/>
            <a:pathLst>
              <a:path w="363219" h="626745">
                <a:moveTo>
                  <a:pt x="363093" y="551573"/>
                </a:moveTo>
                <a:lnTo>
                  <a:pt x="326560" y="573985"/>
                </a:lnTo>
                <a:lnTo>
                  <a:pt x="288670" y="593955"/>
                </a:lnTo>
                <a:lnTo>
                  <a:pt x="249543" y="611422"/>
                </a:lnTo>
                <a:lnTo>
                  <a:pt x="209296" y="626325"/>
                </a:lnTo>
                <a:lnTo>
                  <a:pt x="0" y="0"/>
                </a:lnTo>
                <a:lnTo>
                  <a:pt x="363093" y="551573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963039" y="3538092"/>
            <a:ext cx="209550" cy="658495"/>
          </a:xfrm>
          <a:custGeom>
            <a:rect l="l" t="t" r="r" b="b"/>
            <a:pathLst>
              <a:path w="209550" h="658495">
                <a:moveTo>
                  <a:pt x="0" y="0"/>
                </a:moveTo>
                <a:lnTo>
                  <a:pt x="55244" y="658063"/>
                </a:lnTo>
                <a:lnTo>
                  <a:pt x="94424" y="653597"/>
                </a:lnTo>
                <a:lnTo>
                  <a:pt x="133223" y="646804"/>
                </a:lnTo>
                <a:lnTo>
                  <a:pt x="171545" y="637707"/>
                </a:lnTo>
                <a:lnTo>
                  <a:pt x="209296" y="626325"/>
                </a:lnTo>
                <a:lnTo>
                  <a:pt x="0" y="0"/>
                </a:lnTo>
                <a:close/>
              </a:path>
            </a:pathLst>
          </a:custGeom>
          <a:solidFill>
            <a:srgbClr val="DEC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963039" y="3538092"/>
            <a:ext cx="209550" cy="658495"/>
          </a:xfrm>
          <a:custGeom>
            <a:rect l="l" t="t" r="r" b="b"/>
            <a:pathLst>
              <a:path w="209550" h="658495">
                <a:moveTo>
                  <a:pt x="209296" y="626325"/>
                </a:moveTo>
                <a:lnTo>
                  <a:pt x="171545" y="637707"/>
                </a:lnTo>
                <a:lnTo>
                  <a:pt x="133223" y="646804"/>
                </a:lnTo>
                <a:lnTo>
                  <a:pt x="94424" y="653597"/>
                </a:lnTo>
                <a:lnTo>
                  <a:pt x="55244" y="658063"/>
                </a:lnTo>
                <a:lnTo>
                  <a:pt x="0" y="0"/>
                </a:lnTo>
                <a:lnTo>
                  <a:pt x="209296" y="62632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896745" y="3538092"/>
            <a:ext cx="121920" cy="660400"/>
          </a:xfrm>
          <a:custGeom>
            <a:rect l="l" t="t" r="r" b="b"/>
            <a:pathLst>
              <a:path w="121919" h="660400">
                <a:moveTo>
                  <a:pt x="66293" y="0"/>
                </a:moveTo>
                <a:lnTo>
                  <a:pt x="0" y="657047"/>
                </a:lnTo>
                <a:lnTo>
                  <a:pt x="30349" y="659404"/>
                </a:lnTo>
                <a:lnTo>
                  <a:pt x="60769" y="660361"/>
                </a:lnTo>
                <a:lnTo>
                  <a:pt x="91189" y="659918"/>
                </a:lnTo>
                <a:lnTo>
                  <a:pt x="121538" y="658075"/>
                </a:lnTo>
                <a:lnTo>
                  <a:pt x="66293" y="0"/>
                </a:lnTo>
                <a:close/>
              </a:path>
            </a:pathLst>
          </a:custGeom>
          <a:solidFill>
            <a:srgbClr val="EDE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896745" y="3538092"/>
            <a:ext cx="121920" cy="660400"/>
          </a:xfrm>
          <a:custGeom>
            <a:rect l="l" t="t" r="r" b="b"/>
            <a:pathLst>
              <a:path w="121919" h="660400">
                <a:moveTo>
                  <a:pt x="121538" y="658075"/>
                </a:moveTo>
                <a:lnTo>
                  <a:pt x="91189" y="659918"/>
                </a:lnTo>
                <a:lnTo>
                  <a:pt x="60769" y="660361"/>
                </a:lnTo>
                <a:lnTo>
                  <a:pt x="30349" y="659404"/>
                </a:lnTo>
                <a:lnTo>
                  <a:pt x="0" y="657047"/>
                </a:lnTo>
                <a:lnTo>
                  <a:pt x="66293" y="0"/>
                </a:lnTo>
                <a:lnTo>
                  <a:pt x="121538" y="65807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302861" y="2877693"/>
            <a:ext cx="660400" cy="1317625"/>
          </a:xfrm>
          <a:custGeom>
            <a:rect l="l" t="t" r="r" b="b"/>
            <a:pathLst>
              <a:path w="660400" h="1317625">
                <a:moveTo>
                  <a:pt x="660177" y="0"/>
                </a:moveTo>
                <a:lnTo>
                  <a:pt x="612132" y="1727"/>
                </a:lnTo>
                <a:lnTo>
                  <a:pt x="564963" y="6835"/>
                </a:lnTo>
                <a:lnTo>
                  <a:pt x="518796" y="15208"/>
                </a:lnTo>
                <a:lnTo>
                  <a:pt x="473757" y="26732"/>
                </a:lnTo>
                <a:lnTo>
                  <a:pt x="429974" y="41293"/>
                </a:lnTo>
                <a:lnTo>
                  <a:pt x="387571" y="58776"/>
                </a:lnTo>
                <a:lnTo>
                  <a:pt x="346675" y="79069"/>
                </a:lnTo>
                <a:lnTo>
                  <a:pt x="307413" y="102055"/>
                </a:lnTo>
                <a:lnTo>
                  <a:pt x="269911" y="127622"/>
                </a:lnTo>
                <a:lnTo>
                  <a:pt x="234295" y="155655"/>
                </a:lnTo>
                <a:lnTo>
                  <a:pt x="200690" y="186040"/>
                </a:lnTo>
                <a:lnTo>
                  <a:pt x="169224" y="218662"/>
                </a:lnTo>
                <a:lnTo>
                  <a:pt x="140023" y="253407"/>
                </a:lnTo>
                <a:lnTo>
                  <a:pt x="113212" y="290162"/>
                </a:lnTo>
                <a:lnTo>
                  <a:pt x="88918" y="328811"/>
                </a:lnTo>
                <a:lnTo>
                  <a:pt x="67267" y="369241"/>
                </a:lnTo>
                <a:lnTo>
                  <a:pt x="48386" y="411338"/>
                </a:lnTo>
                <a:lnTo>
                  <a:pt x="32400" y="454987"/>
                </a:lnTo>
                <a:lnTo>
                  <a:pt x="19437" y="500074"/>
                </a:lnTo>
                <a:lnTo>
                  <a:pt x="9621" y="546485"/>
                </a:lnTo>
                <a:lnTo>
                  <a:pt x="3079" y="594105"/>
                </a:lnTo>
                <a:lnTo>
                  <a:pt x="0" y="641191"/>
                </a:lnTo>
                <a:lnTo>
                  <a:pt x="235" y="687713"/>
                </a:lnTo>
                <a:lnTo>
                  <a:pt x="3686" y="733547"/>
                </a:lnTo>
                <a:lnTo>
                  <a:pt x="10252" y="778573"/>
                </a:lnTo>
                <a:lnTo>
                  <a:pt x="19833" y="822668"/>
                </a:lnTo>
                <a:lnTo>
                  <a:pt x="32330" y="865708"/>
                </a:lnTo>
                <a:lnTo>
                  <a:pt x="47641" y="907571"/>
                </a:lnTo>
                <a:lnTo>
                  <a:pt x="65668" y="948136"/>
                </a:lnTo>
                <a:lnTo>
                  <a:pt x="86310" y="987280"/>
                </a:lnTo>
                <a:lnTo>
                  <a:pt x="109468" y="1024879"/>
                </a:lnTo>
                <a:lnTo>
                  <a:pt x="135040" y="1060812"/>
                </a:lnTo>
                <a:lnTo>
                  <a:pt x="162928" y="1094956"/>
                </a:lnTo>
                <a:lnTo>
                  <a:pt x="193030" y="1127189"/>
                </a:lnTo>
                <a:lnTo>
                  <a:pt x="225248" y="1157388"/>
                </a:lnTo>
                <a:lnTo>
                  <a:pt x="259481" y="1185430"/>
                </a:lnTo>
                <a:lnTo>
                  <a:pt x="295629" y="1211194"/>
                </a:lnTo>
                <a:lnTo>
                  <a:pt x="333591" y="1234557"/>
                </a:lnTo>
                <a:lnTo>
                  <a:pt x="373269" y="1255395"/>
                </a:lnTo>
                <a:lnTo>
                  <a:pt x="414562" y="1273588"/>
                </a:lnTo>
                <a:lnTo>
                  <a:pt x="457370" y="1289012"/>
                </a:lnTo>
                <a:lnTo>
                  <a:pt x="501593" y="1301545"/>
                </a:lnTo>
                <a:lnTo>
                  <a:pt x="547131" y="1311064"/>
                </a:lnTo>
                <a:lnTo>
                  <a:pt x="593883" y="1317447"/>
                </a:lnTo>
                <a:lnTo>
                  <a:pt x="660177" y="660400"/>
                </a:lnTo>
                <a:lnTo>
                  <a:pt x="660177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302861" y="2877693"/>
            <a:ext cx="660400" cy="1317625"/>
          </a:xfrm>
          <a:custGeom>
            <a:rect l="l" t="t" r="r" b="b"/>
            <a:pathLst>
              <a:path w="660400" h="1317625">
                <a:moveTo>
                  <a:pt x="593883" y="1317447"/>
                </a:moveTo>
                <a:lnTo>
                  <a:pt x="547131" y="1311064"/>
                </a:lnTo>
                <a:lnTo>
                  <a:pt x="501593" y="1301545"/>
                </a:lnTo>
                <a:lnTo>
                  <a:pt x="457370" y="1289012"/>
                </a:lnTo>
                <a:lnTo>
                  <a:pt x="414562" y="1273588"/>
                </a:lnTo>
                <a:lnTo>
                  <a:pt x="373269" y="1255395"/>
                </a:lnTo>
                <a:lnTo>
                  <a:pt x="333591" y="1234557"/>
                </a:lnTo>
                <a:lnTo>
                  <a:pt x="295629" y="1211194"/>
                </a:lnTo>
                <a:lnTo>
                  <a:pt x="259481" y="1185430"/>
                </a:lnTo>
                <a:lnTo>
                  <a:pt x="225248" y="1157388"/>
                </a:lnTo>
                <a:lnTo>
                  <a:pt x="193030" y="1127189"/>
                </a:lnTo>
                <a:lnTo>
                  <a:pt x="162928" y="1094956"/>
                </a:lnTo>
                <a:lnTo>
                  <a:pt x="135040" y="1060812"/>
                </a:lnTo>
                <a:lnTo>
                  <a:pt x="109468" y="1024879"/>
                </a:lnTo>
                <a:lnTo>
                  <a:pt x="86310" y="987280"/>
                </a:lnTo>
                <a:lnTo>
                  <a:pt x="65668" y="948136"/>
                </a:lnTo>
                <a:lnTo>
                  <a:pt x="47641" y="907571"/>
                </a:lnTo>
                <a:lnTo>
                  <a:pt x="32330" y="865708"/>
                </a:lnTo>
                <a:lnTo>
                  <a:pt x="19833" y="822668"/>
                </a:lnTo>
                <a:lnTo>
                  <a:pt x="10252" y="778573"/>
                </a:lnTo>
                <a:lnTo>
                  <a:pt x="3686" y="733547"/>
                </a:lnTo>
                <a:lnTo>
                  <a:pt x="235" y="687713"/>
                </a:lnTo>
                <a:lnTo>
                  <a:pt x="0" y="641191"/>
                </a:lnTo>
                <a:lnTo>
                  <a:pt x="3079" y="594105"/>
                </a:lnTo>
                <a:lnTo>
                  <a:pt x="9621" y="546485"/>
                </a:lnTo>
                <a:lnTo>
                  <a:pt x="19437" y="500074"/>
                </a:lnTo>
                <a:lnTo>
                  <a:pt x="32400" y="454987"/>
                </a:lnTo>
                <a:lnTo>
                  <a:pt x="48386" y="411338"/>
                </a:lnTo>
                <a:lnTo>
                  <a:pt x="67267" y="369241"/>
                </a:lnTo>
                <a:lnTo>
                  <a:pt x="88918" y="328811"/>
                </a:lnTo>
                <a:lnTo>
                  <a:pt x="113212" y="290162"/>
                </a:lnTo>
                <a:lnTo>
                  <a:pt x="140023" y="253407"/>
                </a:lnTo>
                <a:lnTo>
                  <a:pt x="169224" y="218662"/>
                </a:lnTo>
                <a:lnTo>
                  <a:pt x="200690" y="186040"/>
                </a:lnTo>
                <a:lnTo>
                  <a:pt x="234295" y="155655"/>
                </a:lnTo>
                <a:lnTo>
                  <a:pt x="269911" y="127622"/>
                </a:lnTo>
                <a:lnTo>
                  <a:pt x="307413" y="102055"/>
                </a:lnTo>
                <a:lnTo>
                  <a:pt x="346675" y="79069"/>
                </a:lnTo>
                <a:lnTo>
                  <a:pt x="387571" y="58776"/>
                </a:lnTo>
                <a:lnTo>
                  <a:pt x="429974" y="41293"/>
                </a:lnTo>
                <a:lnTo>
                  <a:pt x="473757" y="26732"/>
                </a:lnTo>
                <a:lnTo>
                  <a:pt x="518796" y="15208"/>
                </a:lnTo>
                <a:lnTo>
                  <a:pt x="564963" y="6835"/>
                </a:lnTo>
                <a:lnTo>
                  <a:pt x="612132" y="1727"/>
                </a:lnTo>
                <a:lnTo>
                  <a:pt x="660177" y="0"/>
                </a:lnTo>
                <a:lnTo>
                  <a:pt x="660177" y="660400"/>
                </a:lnTo>
                <a:lnTo>
                  <a:pt x="593883" y="1317447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2516123" y="3898392"/>
            <a:ext cx="187960" cy="127000"/>
          </a:xfrm>
          <a:custGeom>
            <a:rect l="l" t="t" r="r" b="b"/>
            <a:pathLst>
              <a:path w="187960" h="127000">
                <a:moveTo>
                  <a:pt x="0" y="0"/>
                </a:moveTo>
                <a:lnTo>
                  <a:pt x="129539" y="126491"/>
                </a:lnTo>
                <a:lnTo>
                  <a:pt x="187451" y="126491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397251" y="4035552"/>
            <a:ext cx="79375" cy="279400"/>
          </a:xfrm>
          <a:custGeom>
            <a:rect l="l" t="t" r="r" b="b"/>
            <a:pathLst>
              <a:path w="79375" h="279400">
                <a:moveTo>
                  <a:pt x="0" y="0"/>
                </a:moveTo>
                <a:lnTo>
                  <a:pt x="22860" y="278892"/>
                </a:lnTo>
                <a:lnTo>
                  <a:pt x="79248" y="278892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132332" y="3505200"/>
            <a:ext cx="170815" cy="113030"/>
          </a:xfrm>
          <a:custGeom>
            <a:rect l="l" t="t" r="r" b="b"/>
            <a:pathLst>
              <a:path w="170815" h="113029">
                <a:moveTo>
                  <a:pt x="170687" y="0"/>
                </a:moveTo>
                <a:lnTo>
                  <a:pt x="57912" y="112776"/>
                </a:lnTo>
                <a:lnTo>
                  <a:pt x="0" y="112776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282317" y="2754122"/>
            <a:ext cx="306324" cy="14173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2473832" y="2750566"/>
            <a:ext cx="348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0">
                <a:solidFill>
                  <a:srgbClr val="404040"/>
                </a:solidFill>
                <a:latin typeface="Verdana"/>
                <a:cs typeface="Verdana"/>
              </a:rPr>
              <a:t>11.8%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2604261" y="2981909"/>
            <a:ext cx="408431" cy="1420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 txBox="1"/>
          <p:nvPr/>
        </p:nvSpPr>
        <p:spPr>
          <a:xfrm>
            <a:off x="2897885" y="2978353"/>
            <a:ext cx="295275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60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4">
                <a:solidFill>
                  <a:srgbClr val="404040"/>
                </a:solidFill>
                <a:latin typeface="Verdana"/>
                <a:cs typeface="Verdana"/>
              </a:rPr>
              <a:t>8.2%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2630170" y="3375025"/>
            <a:ext cx="510920" cy="14173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3026155" y="3371469"/>
            <a:ext cx="2952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4">
                <a:solidFill>
                  <a:srgbClr val="404040"/>
                </a:solidFill>
                <a:latin typeface="Verdana"/>
                <a:cs typeface="Verdana"/>
              </a:rPr>
              <a:t>7.5%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2716402" y="3712794"/>
            <a:ext cx="408431" cy="142036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2798952" y="3914851"/>
            <a:ext cx="306324" cy="141731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2990469" y="3709543"/>
            <a:ext cx="314960" cy="349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750">
              <a:lnSpc>
                <a:spcPct val="100000"/>
              </a:lnSpc>
              <a:spcBef>
                <a:spcPts val="10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4">
                <a:solidFill>
                  <a:srgbClr val="404040"/>
                </a:solidFill>
                <a:latin typeface="Verdana"/>
                <a:cs typeface="Verdana"/>
              </a:rPr>
              <a:t>4.5%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8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4">
                <a:solidFill>
                  <a:srgbClr val="404040"/>
                </a:solidFill>
                <a:latin typeface="Verdana"/>
                <a:cs typeface="Verdana"/>
              </a:rPr>
              <a:t>4.4%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2633472" y="4138269"/>
            <a:ext cx="408431" cy="141731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2927095" y="4134713"/>
            <a:ext cx="2952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4">
                <a:solidFill>
                  <a:srgbClr val="404040"/>
                </a:solidFill>
                <a:latin typeface="Verdana"/>
                <a:cs typeface="Verdana"/>
              </a:rPr>
              <a:t>4.3%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2144522" y="4195876"/>
            <a:ext cx="306324" cy="141731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2336038" y="4192320"/>
            <a:ext cx="2952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4">
                <a:solidFill>
                  <a:srgbClr val="404040"/>
                </a:solidFill>
                <a:latin typeface="Verdana"/>
                <a:cs typeface="Verdana"/>
              </a:rPr>
              <a:t>4.1%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55" name="object 55"/>
          <p:cNvSpPr/>
          <p:nvPr/>
        </p:nvSpPr>
        <p:spPr>
          <a:xfrm>
            <a:off x="1785239" y="4271467"/>
            <a:ext cx="306324" cy="141732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 txBox="1"/>
          <p:nvPr/>
        </p:nvSpPr>
        <p:spPr>
          <a:xfrm>
            <a:off x="1976754" y="4267911"/>
            <a:ext cx="2952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4">
                <a:solidFill>
                  <a:srgbClr val="404040"/>
                </a:solidFill>
                <a:latin typeface="Verdana"/>
                <a:cs typeface="Verdana"/>
              </a:rPr>
              <a:t>3.8%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57" name="object 57"/>
          <p:cNvSpPr/>
          <p:nvPr/>
        </p:nvSpPr>
        <p:spPr>
          <a:xfrm>
            <a:off x="1611502" y="3950513"/>
            <a:ext cx="306323" cy="141731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 txBox="1"/>
          <p:nvPr/>
        </p:nvSpPr>
        <p:spPr>
          <a:xfrm>
            <a:off x="1803019" y="3946957"/>
            <a:ext cx="29527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4">
                <a:solidFill>
                  <a:srgbClr val="404040"/>
                </a:solidFill>
                <a:latin typeface="Verdana"/>
                <a:cs typeface="Verdana"/>
              </a:rPr>
              <a:t>2.9%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716584" y="3424174"/>
            <a:ext cx="306781" cy="14173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908405" y="3420617"/>
            <a:ext cx="348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80">
                <a:solidFill>
                  <a:srgbClr val="404040"/>
                </a:solidFill>
                <a:latin typeface="Verdana"/>
                <a:cs typeface="Verdana"/>
              </a:rPr>
              <a:t>,</a:t>
            </a:r>
            <a:r>
              <a:rPr sz="800" spc="-155">
                <a:solidFill>
                  <a:srgbClr val="404040"/>
                </a:solidFill>
                <a:latin typeface="Verdana"/>
                <a:cs typeface="Verdana"/>
              </a:rPr>
              <a:t> </a:t>
            </a:r>
            <a:r>
              <a:rPr sz="800" spc="-110">
                <a:solidFill>
                  <a:srgbClr val="404040"/>
                </a:solidFill>
                <a:latin typeface="Verdana"/>
                <a:cs typeface="Verdana"/>
              </a:rPr>
              <a:t>48.4%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4364735" y="3232404"/>
            <a:ext cx="1109472" cy="40843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1456944" y="3232404"/>
            <a:ext cx="1109471" cy="40843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3999357" y="2219960"/>
            <a:ext cx="206756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latin typeface="Verdana"/>
                <a:cs typeface="Verdana"/>
              </a:rPr>
              <a:t>2022</a:t>
            </a:r>
            <a:r>
              <a:rPr sz="1200" b="1" spc="-19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年东南亚市场手游发行商</a:t>
            </a:r>
            <a:endParaRPr sz="1200">
              <a:latin typeface="Microsoft JhengHei"/>
              <a:cs typeface="Microsoft JhengHei"/>
            </a:endParaRPr>
          </a:p>
          <a:p>
            <a:pPr marL="635" algn="ctr">
              <a:lnSpc>
                <a:spcPct val="100000"/>
              </a:lnSpc>
            </a:pPr>
            <a:r>
              <a:rPr sz="1200" b="1" spc="-5">
                <a:latin typeface="Microsoft JhengHei"/>
                <a:cs typeface="Microsoft JhengHei"/>
              </a:rPr>
              <a:t>产品数量排</a:t>
            </a:r>
            <a:r>
              <a:rPr sz="1200" b="1">
                <a:latin typeface="Microsoft JhengHei"/>
                <a:cs typeface="Microsoft JhengHei"/>
              </a:rPr>
              <a:t>行</a:t>
            </a:r>
            <a:r>
              <a:rPr sz="1200" b="1" spc="10">
                <a:latin typeface="Microsoft JhengHei"/>
                <a:cs typeface="Microsoft JhengHei"/>
              </a:rPr>
              <a:t> </a:t>
            </a:r>
            <a:r>
              <a:rPr sz="1200" b="1" spc="-160">
                <a:latin typeface="Verdana"/>
                <a:cs typeface="Verdana"/>
              </a:rPr>
              <a:t>Top</a:t>
            </a:r>
            <a:r>
              <a:rPr sz="1200" b="1" spc="-135">
                <a:latin typeface="Verdana"/>
                <a:cs typeface="Verdana"/>
              </a:rPr>
              <a:t> </a:t>
            </a:r>
            <a:r>
              <a:rPr sz="1200" b="1" spc="-204">
                <a:latin typeface="Verdana"/>
                <a:cs typeface="Verdana"/>
              </a:rPr>
              <a:t>10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7414259" y="2848356"/>
            <a:ext cx="966469" cy="0"/>
          </a:xfrm>
          <a:custGeom>
            <a:rect l="l" t="t" r="r" b="b"/>
            <a:pathLst>
              <a:path w="966469">
                <a:moveTo>
                  <a:pt x="0" y="0"/>
                </a:moveTo>
                <a:lnTo>
                  <a:pt x="966216" y="0"/>
                </a:lnTo>
              </a:path>
            </a:pathLst>
          </a:custGeom>
          <a:ln w="79248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7414259" y="3007614"/>
            <a:ext cx="749935" cy="0"/>
          </a:xfrm>
          <a:custGeom>
            <a:rect l="l" t="t" r="r" b="b"/>
            <a:pathLst>
              <a:path w="749934">
                <a:moveTo>
                  <a:pt x="0" y="0"/>
                </a:moveTo>
                <a:lnTo>
                  <a:pt x="749807" y="0"/>
                </a:lnTo>
              </a:path>
            </a:pathLst>
          </a:custGeom>
          <a:ln w="80772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7414259" y="3166872"/>
            <a:ext cx="498475" cy="0"/>
          </a:xfrm>
          <a:custGeom>
            <a:rect l="l" t="t" r="r" b="b"/>
            <a:pathLst>
              <a:path w="498475">
                <a:moveTo>
                  <a:pt x="0" y="0"/>
                </a:moveTo>
                <a:lnTo>
                  <a:pt x="498348" y="0"/>
                </a:lnTo>
              </a:path>
            </a:pathLst>
          </a:custGeom>
          <a:ln w="79248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7414259" y="3325367"/>
            <a:ext cx="472440" cy="0"/>
          </a:xfrm>
          <a:custGeom>
            <a:rect l="l" t="t" r="r" b="b"/>
            <a:pathLst>
              <a:path w="472440">
                <a:moveTo>
                  <a:pt x="0" y="0"/>
                </a:moveTo>
                <a:lnTo>
                  <a:pt x="472440" y="0"/>
                </a:lnTo>
              </a:path>
            </a:pathLst>
          </a:custGeom>
          <a:ln w="79247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7414259" y="3483864"/>
            <a:ext cx="372110" cy="0"/>
          </a:xfrm>
          <a:custGeom>
            <a:rect l="l" t="t" r="r" b="b"/>
            <a:pathLst>
              <a:path w="372109">
                <a:moveTo>
                  <a:pt x="0" y="0"/>
                </a:moveTo>
                <a:lnTo>
                  <a:pt x="371856" y="0"/>
                </a:lnTo>
              </a:path>
            </a:pathLst>
          </a:custGeom>
          <a:ln w="79248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7414259" y="3643884"/>
            <a:ext cx="363220" cy="0"/>
          </a:xfrm>
          <a:custGeom>
            <a:rect l="l" t="t" r="r" b="b"/>
            <a:pathLst>
              <a:path w="363220">
                <a:moveTo>
                  <a:pt x="0" y="0"/>
                </a:moveTo>
                <a:lnTo>
                  <a:pt x="362712" y="0"/>
                </a:lnTo>
              </a:path>
            </a:pathLst>
          </a:custGeom>
          <a:ln w="79248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7414259" y="3802380"/>
            <a:ext cx="349250" cy="0"/>
          </a:xfrm>
          <a:custGeom>
            <a:rect l="l" t="t" r="r" b="b"/>
            <a:pathLst>
              <a:path w="349250">
                <a:moveTo>
                  <a:pt x="0" y="0"/>
                </a:moveTo>
                <a:lnTo>
                  <a:pt x="348996" y="0"/>
                </a:lnTo>
              </a:path>
            </a:pathLst>
          </a:custGeom>
          <a:ln w="79248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7414259" y="3960876"/>
            <a:ext cx="307975" cy="0"/>
          </a:xfrm>
          <a:custGeom>
            <a:rect l="l" t="t" r="r" b="b"/>
            <a:pathLst>
              <a:path w="307975">
                <a:moveTo>
                  <a:pt x="0" y="0"/>
                </a:moveTo>
                <a:lnTo>
                  <a:pt x="307848" y="0"/>
                </a:lnTo>
              </a:path>
            </a:pathLst>
          </a:custGeom>
          <a:ln w="79247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7414259" y="4120896"/>
            <a:ext cx="299085" cy="0"/>
          </a:xfrm>
          <a:custGeom>
            <a:rect l="l" t="t" r="r" b="b"/>
            <a:pathLst>
              <a:path w="299084">
                <a:moveTo>
                  <a:pt x="0" y="0"/>
                </a:moveTo>
                <a:lnTo>
                  <a:pt x="298704" y="0"/>
                </a:lnTo>
              </a:path>
            </a:pathLst>
          </a:custGeom>
          <a:ln w="79248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7414259" y="4279392"/>
            <a:ext cx="264160" cy="0"/>
          </a:xfrm>
          <a:custGeom>
            <a:rect l="l" t="t" r="r" b="b"/>
            <a:pathLst>
              <a:path w="264159">
                <a:moveTo>
                  <a:pt x="0" y="0"/>
                </a:moveTo>
                <a:lnTo>
                  <a:pt x="263651" y="0"/>
                </a:lnTo>
              </a:path>
            </a:pathLst>
          </a:custGeom>
          <a:ln w="79247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 flipH="1">
            <a:off x="7414259" y="2769108"/>
            <a:ext cx="0" cy="1590040"/>
          </a:xfrm>
          <a:custGeom>
            <a:rect l="l" t="t" r="r" b="b"/>
            <a:pathLst>
              <a:path h="1590039">
                <a:moveTo>
                  <a:pt x="0" y="0"/>
                </a:moveTo>
                <a:lnTo>
                  <a:pt x="0" y="1589532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 txBox="1"/>
          <p:nvPr/>
        </p:nvSpPr>
        <p:spPr>
          <a:xfrm>
            <a:off x="8386318" y="2708529"/>
            <a:ext cx="2679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25">
                <a:solidFill>
                  <a:srgbClr val="4FDF3B"/>
                </a:solidFill>
                <a:latin typeface="Verdana"/>
                <a:cs typeface="Verdana"/>
              </a:rPr>
              <a:t>1.</a:t>
            </a:r>
            <a:r>
              <a:rPr sz="1000" b="1" spc="-175">
                <a:solidFill>
                  <a:srgbClr val="4FDF3B"/>
                </a:solidFill>
                <a:latin typeface="Verdana"/>
                <a:cs typeface="Verdana"/>
              </a:rPr>
              <a:t>25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8176641" y="2894457"/>
            <a:ext cx="2679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25">
                <a:solidFill>
                  <a:srgbClr val="4FDF3B"/>
                </a:solidFill>
                <a:latin typeface="Verdana"/>
                <a:cs typeface="Verdana"/>
              </a:rPr>
              <a:t>0.</a:t>
            </a:r>
            <a:r>
              <a:rPr sz="1000" b="1" spc="-175">
                <a:solidFill>
                  <a:srgbClr val="4FDF3B"/>
                </a:solidFill>
                <a:latin typeface="Verdana"/>
                <a:cs typeface="Verdana"/>
              </a:rPr>
              <a:t>97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7963027" y="3053588"/>
            <a:ext cx="26797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125">
                <a:solidFill>
                  <a:srgbClr val="4FDF3B"/>
                </a:solidFill>
                <a:latin typeface="Verdana"/>
                <a:cs typeface="Verdana"/>
              </a:rPr>
              <a:t>0.</a:t>
            </a:r>
            <a:r>
              <a:rPr sz="1000" b="1" spc="-175">
                <a:solidFill>
                  <a:srgbClr val="4FDF3B"/>
                </a:solidFill>
                <a:latin typeface="Verdana"/>
                <a:cs typeface="Verdana"/>
              </a:rPr>
              <a:t>65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6395084" y="2730505"/>
            <a:ext cx="946150" cy="16154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R="5715" algn="r">
              <a:lnSpc>
                <a:spcPct val="100000"/>
              </a:lnSpc>
              <a:spcBef>
                <a:spcPts val="385"/>
              </a:spcBef>
            </a:pPr>
            <a:r>
              <a:rPr sz="800" spc="-5">
                <a:latin typeface="宋体"/>
                <a:cs typeface="宋体"/>
              </a:rPr>
              <a:t>Garena</a:t>
            </a:r>
            <a:r>
              <a:rPr sz="800" spc="-200">
                <a:latin typeface="宋体"/>
                <a:cs typeface="宋体"/>
              </a:rPr>
              <a:t> </a:t>
            </a:r>
            <a:r>
              <a:rPr sz="800" spc="60">
                <a:latin typeface="宋体"/>
                <a:cs typeface="宋体"/>
              </a:rPr>
              <a:t>Games</a:t>
            </a:r>
            <a:r>
              <a:rPr sz="800" spc="-200">
                <a:latin typeface="宋体"/>
                <a:cs typeface="宋体"/>
              </a:rPr>
              <a:t> </a:t>
            </a:r>
            <a:r>
              <a:rPr sz="800" spc="-60">
                <a:latin typeface="宋体"/>
                <a:cs typeface="宋体"/>
              </a:rPr>
              <a:t>Online</a:t>
            </a:r>
            <a:endParaRPr sz="800">
              <a:latin typeface="宋体"/>
              <a:cs typeface="宋体"/>
            </a:endParaRPr>
          </a:p>
          <a:p>
            <a:pPr marL="190500" marR="5080" indent="381635" algn="r">
              <a:lnSpc>
                <a:spcPts val="1250"/>
              </a:lnSpc>
              <a:spcBef>
                <a:spcPts val="90"/>
              </a:spcBef>
            </a:pPr>
            <a:r>
              <a:rPr sz="800" spc="105">
                <a:latin typeface="宋体"/>
                <a:cs typeface="宋体"/>
              </a:rPr>
              <a:t>M</a:t>
            </a:r>
            <a:r>
              <a:rPr sz="800" spc="100">
                <a:latin typeface="宋体"/>
                <a:cs typeface="宋体"/>
              </a:rPr>
              <a:t>o</a:t>
            </a:r>
            <a:r>
              <a:rPr sz="800" spc="5">
                <a:latin typeface="宋体"/>
                <a:cs typeface="宋体"/>
              </a:rPr>
              <a:t>o</a:t>
            </a:r>
            <a:r>
              <a:rPr sz="800" spc="-5">
                <a:latin typeface="宋体"/>
                <a:cs typeface="宋体"/>
              </a:rPr>
              <a:t>n</a:t>
            </a:r>
            <a:r>
              <a:rPr sz="800" spc="-200">
                <a:latin typeface="宋体"/>
                <a:cs typeface="宋体"/>
              </a:rPr>
              <a:t>t</a:t>
            </a:r>
            <a:r>
              <a:rPr sz="800" spc="5">
                <a:latin typeface="宋体"/>
                <a:cs typeface="宋体"/>
              </a:rPr>
              <a:t>on  </a:t>
            </a:r>
            <a:r>
              <a:rPr sz="800" spc="195">
                <a:latin typeface="宋体"/>
                <a:cs typeface="宋体"/>
              </a:rPr>
              <a:t>M</a:t>
            </a:r>
            <a:r>
              <a:rPr sz="800" spc="-70">
                <a:latin typeface="宋体"/>
                <a:cs typeface="宋体"/>
              </a:rPr>
              <a:t>i</a:t>
            </a:r>
            <a:r>
              <a:rPr sz="800" spc="-80">
                <a:latin typeface="宋体"/>
                <a:cs typeface="宋体"/>
              </a:rPr>
              <a:t>H</a:t>
            </a:r>
            <a:r>
              <a:rPr sz="800" spc="5">
                <a:latin typeface="宋体"/>
                <a:cs typeface="宋体"/>
              </a:rPr>
              <a:t>o</a:t>
            </a:r>
            <a:r>
              <a:rPr sz="800" spc="45">
                <a:latin typeface="宋体"/>
                <a:cs typeface="宋体"/>
              </a:rPr>
              <a:t>Yo  </a:t>
            </a:r>
            <a:r>
              <a:rPr sz="800" spc="-95">
                <a:latin typeface="宋体"/>
                <a:cs typeface="宋体"/>
              </a:rPr>
              <a:t>Activision</a:t>
            </a:r>
            <a:r>
              <a:rPr sz="800" spc="-254">
                <a:latin typeface="宋体"/>
                <a:cs typeface="宋体"/>
              </a:rPr>
              <a:t> </a:t>
            </a:r>
            <a:r>
              <a:rPr sz="800" spc="-85">
                <a:latin typeface="宋体"/>
                <a:cs typeface="宋体"/>
              </a:rPr>
              <a:t>Blizzard</a:t>
            </a:r>
            <a:endParaRPr sz="800">
              <a:latin typeface="宋体"/>
              <a:cs typeface="宋体"/>
            </a:endParaRPr>
          </a:p>
          <a:p>
            <a:pPr marL="135890" marR="5080" indent="608330" algn="r">
              <a:lnSpc>
                <a:spcPts val="1250"/>
              </a:lnSpc>
              <a:spcBef>
                <a:spcPts val="10"/>
              </a:spcBef>
            </a:pPr>
            <a:r>
              <a:rPr sz="800" spc="-10">
                <a:latin typeface="宋体"/>
                <a:cs typeface="宋体"/>
              </a:rPr>
              <a:t>L</a:t>
            </a:r>
            <a:r>
              <a:rPr sz="800" spc="-245">
                <a:latin typeface="宋体"/>
                <a:cs typeface="宋体"/>
              </a:rPr>
              <a:t>i</a:t>
            </a:r>
            <a:r>
              <a:rPr sz="800" spc="-250">
                <a:latin typeface="宋体"/>
                <a:cs typeface="宋体"/>
              </a:rPr>
              <a:t>l</a:t>
            </a:r>
            <a:r>
              <a:rPr sz="800" spc="-240">
                <a:latin typeface="宋体"/>
                <a:cs typeface="宋体"/>
              </a:rPr>
              <a:t>i</a:t>
            </a:r>
            <a:r>
              <a:rPr sz="800" spc="-200">
                <a:latin typeface="宋体"/>
                <a:cs typeface="宋体"/>
              </a:rPr>
              <a:t>t</a:t>
            </a:r>
            <a:r>
              <a:rPr sz="800">
                <a:latin typeface="宋体"/>
                <a:cs typeface="宋体"/>
              </a:rPr>
              <a:t>h  </a:t>
            </a:r>
            <a:r>
              <a:rPr sz="800" spc="-30">
                <a:latin typeface="宋体"/>
                <a:cs typeface="宋体"/>
              </a:rPr>
              <a:t>Roblox</a:t>
            </a:r>
            <a:r>
              <a:rPr sz="800" spc="-210">
                <a:latin typeface="宋体"/>
                <a:cs typeface="宋体"/>
              </a:rPr>
              <a:t> </a:t>
            </a:r>
            <a:r>
              <a:rPr sz="800" spc="-60">
                <a:latin typeface="宋体"/>
                <a:cs typeface="宋体"/>
              </a:rPr>
              <a:t>Corporation</a:t>
            </a:r>
            <a:endParaRPr sz="800">
              <a:latin typeface="宋体"/>
              <a:cs typeface="宋体"/>
            </a:endParaRPr>
          </a:p>
          <a:p>
            <a:pPr marL="533400" marR="5715" indent="64769" algn="r">
              <a:lnSpc>
                <a:spcPts val="1250"/>
              </a:lnSpc>
              <a:spcBef>
                <a:spcPts val="5"/>
              </a:spcBef>
            </a:pPr>
            <a:r>
              <a:rPr sz="800" spc="20">
                <a:latin typeface="宋体"/>
                <a:cs typeface="宋体"/>
              </a:rPr>
              <a:t>T</a:t>
            </a:r>
            <a:r>
              <a:rPr sz="800" spc="10">
                <a:latin typeface="宋体"/>
                <a:cs typeface="宋体"/>
              </a:rPr>
              <a:t>e</a:t>
            </a:r>
            <a:r>
              <a:rPr sz="800">
                <a:latin typeface="宋体"/>
                <a:cs typeface="宋体"/>
              </a:rPr>
              <a:t>n</a:t>
            </a:r>
            <a:r>
              <a:rPr sz="800" spc="-15">
                <a:latin typeface="宋体"/>
                <a:cs typeface="宋体"/>
              </a:rPr>
              <a:t>c</a:t>
            </a:r>
            <a:r>
              <a:rPr sz="800" spc="-30">
                <a:latin typeface="宋体"/>
                <a:cs typeface="宋体"/>
              </a:rPr>
              <a:t>e</a:t>
            </a:r>
            <a:r>
              <a:rPr sz="800">
                <a:latin typeface="宋体"/>
                <a:cs typeface="宋体"/>
              </a:rPr>
              <a:t>n</a:t>
            </a:r>
            <a:r>
              <a:rPr sz="800" spc="-195">
                <a:latin typeface="宋体"/>
                <a:cs typeface="宋体"/>
              </a:rPr>
              <a:t>t  </a:t>
            </a:r>
            <a:r>
              <a:rPr sz="800" spc="65">
                <a:latin typeface="宋体"/>
                <a:cs typeface="宋体"/>
              </a:rPr>
              <a:t>P</a:t>
            </a:r>
            <a:r>
              <a:rPr sz="800" spc="5">
                <a:latin typeface="宋体"/>
                <a:cs typeface="宋体"/>
              </a:rPr>
              <a:t>o</a:t>
            </a:r>
            <a:r>
              <a:rPr sz="800" spc="-15">
                <a:latin typeface="宋体"/>
                <a:cs typeface="宋体"/>
              </a:rPr>
              <a:t>ke</a:t>
            </a:r>
            <a:r>
              <a:rPr sz="800" spc="-155">
                <a:latin typeface="宋体"/>
                <a:cs typeface="宋体"/>
              </a:rPr>
              <a:t>r</a:t>
            </a:r>
            <a:r>
              <a:rPr sz="800" spc="100">
                <a:latin typeface="宋体"/>
                <a:cs typeface="宋体"/>
              </a:rPr>
              <a:t>C</a:t>
            </a:r>
            <a:r>
              <a:rPr sz="800" spc="-220">
                <a:latin typeface="宋体"/>
                <a:cs typeface="宋体"/>
              </a:rPr>
              <a:t>i</a:t>
            </a:r>
            <a:r>
              <a:rPr sz="800" spc="-225">
                <a:latin typeface="宋体"/>
                <a:cs typeface="宋体"/>
              </a:rPr>
              <a:t>t</a:t>
            </a:r>
            <a:r>
              <a:rPr sz="800" spc="-35">
                <a:latin typeface="宋体"/>
                <a:cs typeface="宋体"/>
              </a:rPr>
              <a:t>y</a:t>
            </a:r>
            <a:endParaRPr sz="8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800" spc="50">
                <a:latin typeface="宋体"/>
                <a:cs typeface="宋体"/>
              </a:rPr>
              <a:t>Moon</a:t>
            </a:r>
            <a:r>
              <a:rPr sz="800" spc="-280">
                <a:latin typeface="宋体"/>
                <a:cs typeface="宋体"/>
              </a:rPr>
              <a:t> </a:t>
            </a:r>
            <a:r>
              <a:rPr sz="800" spc="-70">
                <a:latin typeface="宋体"/>
                <a:cs typeface="宋体"/>
              </a:rPr>
              <a:t>Active</a:t>
            </a:r>
            <a:endParaRPr sz="8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290"/>
              </a:spcBef>
            </a:pPr>
            <a:r>
              <a:rPr sz="800" spc="65">
                <a:latin typeface="宋体"/>
                <a:cs typeface="宋体"/>
              </a:rPr>
              <a:t>P</a:t>
            </a:r>
            <a:r>
              <a:rPr sz="800" spc="-95">
                <a:latin typeface="宋体"/>
                <a:cs typeface="宋体"/>
              </a:rPr>
              <a:t>la</a:t>
            </a:r>
            <a:r>
              <a:rPr sz="800" spc="-100">
                <a:latin typeface="宋体"/>
                <a:cs typeface="宋体"/>
              </a:rPr>
              <a:t>y</a:t>
            </a:r>
            <a:r>
              <a:rPr sz="800" spc="-155">
                <a:latin typeface="宋体"/>
                <a:cs typeface="宋体"/>
              </a:rPr>
              <a:t>r</a:t>
            </a:r>
            <a:r>
              <a:rPr sz="800" spc="-140">
                <a:latin typeface="宋体"/>
                <a:cs typeface="宋体"/>
              </a:rPr>
              <a:t>ix</a:t>
            </a:r>
            <a:endParaRPr sz="800">
              <a:latin typeface="宋体"/>
              <a:cs typeface="宋体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6351778" y="2219960"/>
            <a:ext cx="247840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5405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latin typeface="Verdana"/>
                <a:cs typeface="Verdana"/>
              </a:rPr>
              <a:t>2022</a:t>
            </a:r>
            <a:r>
              <a:rPr sz="1200" b="1" spc="-16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年东南亚市场手游发行商预估</a:t>
            </a:r>
            <a:endParaRPr sz="1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1200" b="1" spc="-5">
                <a:latin typeface="Microsoft JhengHei"/>
                <a:cs typeface="Microsoft JhengHei"/>
              </a:rPr>
              <a:t>内购收入排</a:t>
            </a:r>
            <a:r>
              <a:rPr sz="1200" b="1">
                <a:latin typeface="Microsoft JhengHei"/>
                <a:cs typeface="Microsoft JhengHei"/>
              </a:rPr>
              <a:t>行</a:t>
            </a:r>
            <a:r>
              <a:rPr sz="1200" b="1" spc="-45">
                <a:latin typeface="Microsoft JhengHei"/>
                <a:cs typeface="Microsoft JhengHei"/>
              </a:rPr>
              <a:t> </a:t>
            </a:r>
            <a:r>
              <a:rPr sz="1200" b="1" spc="-160">
                <a:latin typeface="Verdana"/>
                <a:cs typeface="Verdana"/>
              </a:rPr>
              <a:t>Top</a:t>
            </a:r>
            <a:r>
              <a:rPr sz="1200" b="1" spc="-145">
                <a:latin typeface="Verdana"/>
                <a:cs typeface="Verdana"/>
              </a:rPr>
              <a:t> </a:t>
            </a:r>
            <a:r>
              <a:rPr sz="1200" b="1" spc="-204">
                <a:latin typeface="Verdana"/>
                <a:cs typeface="Verdana"/>
              </a:rPr>
              <a:t>10</a:t>
            </a:r>
            <a:r>
              <a:rPr sz="1200" b="1" spc="-110">
                <a:latin typeface="Verdana"/>
                <a:cs typeface="Verdana"/>
              </a:rPr>
              <a:t> </a:t>
            </a:r>
            <a:r>
              <a:rPr sz="1200" b="1" spc="-70">
                <a:latin typeface="Microsoft JhengHei"/>
                <a:cs typeface="Microsoft JhengHei"/>
              </a:rPr>
              <a:t>(</a:t>
            </a:r>
            <a:r>
              <a:rPr sz="1200" b="1" spc="-5">
                <a:latin typeface="Microsoft JhengHei"/>
                <a:cs typeface="Microsoft JhengHei"/>
              </a:rPr>
              <a:t>单位：亿美元</a:t>
            </a:r>
            <a:r>
              <a:rPr sz="1200" b="1" spc="-65">
                <a:latin typeface="Microsoft JhengHei"/>
                <a:cs typeface="Microsoft JhengHei"/>
              </a:rPr>
              <a:t>)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80" name="object 80"/>
          <p:cNvSpPr/>
          <p:nvPr/>
        </p:nvSpPr>
        <p:spPr>
          <a:xfrm>
            <a:off x="6914388" y="3232404"/>
            <a:ext cx="1109472" cy="40843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 txBox="1"/>
          <p:nvPr/>
        </p:nvSpPr>
        <p:spPr>
          <a:xfrm>
            <a:off x="829767" y="186898"/>
            <a:ext cx="5478145" cy="144716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发行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商国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家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分布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美国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、俄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罗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斯、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中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国抢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发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行商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三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强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2022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年，东南亚手游市场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来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自美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发行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商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的最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南亚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部手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游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 spc="-30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50">
                <a:solidFill>
                  <a:srgbClr val="252525"/>
                </a:solidFill>
                <a:latin typeface="Verdana"/>
                <a:cs typeface="Verdana"/>
              </a:rPr>
              <a:t>11.8%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第二是俄罗斯，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 spc="-32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8.2%</a:t>
            </a:r>
            <a:r>
              <a:rPr sz="1100" spc="-125">
                <a:solidFill>
                  <a:srgbClr val="252525"/>
                </a:solidFill>
                <a:latin typeface="宋体"/>
                <a:cs typeface="宋体"/>
              </a:rPr>
              <a:t>；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中国大陆排行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第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三，占</a:t>
            </a:r>
            <a:r>
              <a:rPr sz="1100" spc="-35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55">
                <a:solidFill>
                  <a:srgbClr val="252525"/>
                </a:solidFill>
                <a:latin typeface="Verdana"/>
                <a:cs typeface="Verdana"/>
              </a:rPr>
              <a:t>7.5%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新加坡和越南发行商的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手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游数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进入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前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十，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作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为本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土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游戏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发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行商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地区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现较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7032752" y="4926812"/>
            <a:ext cx="1898650" cy="1231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30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30">
                <a:solidFill>
                  <a:srgbClr val="7E7E7E"/>
                </a:solidFill>
                <a:latin typeface="Verdana"/>
                <a:cs typeface="Verdana"/>
              </a:rPr>
              <a:t>Sensor</a:t>
            </a:r>
            <a:r>
              <a:rPr sz="600" spc="-105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 spc="-40">
                <a:solidFill>
                  <a:srgbClr val="7E7E7E"/>
                </a:solidFill>
                <a:latin typeface="Verdana"/>
                <a:cs typeface="Verdana"/>
              </a:rPr>
              <a:t>Tower</a:t>
            </a:r>
            <a:r>
              <a:rPr sz="600" spc="-10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600" spc="-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1776095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手 游 市 场 总 览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11553" y="1987677"/>
            <a:ext cx="26625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4">
                <a:latin typeface="Verdana"/>
                <a:cs typeface="Verdana"/>
              </a:rPr>
              <a:t>2023</a:t>
            </a:r>
            <a:r>
              <a:rPr sz="1200" b="1" spc="-150">
                <a:latin typeface="Verdana"/>
                <a:cs typeface="Verdana"/>
              </a:rPr>
              <a:t> </a:t>
            </a:r>
            <a:r>
              <a:rPr sz="1200" b="1" spc="-229">
                <a:latin typeface="Verdana"/>
                <a:cs typeface="Verdana"/>
              </a:rPr>
              <a:t>Q3</a:t>
            </a:r>
            <a:r>
              <a:rPr sz="1200" b="1" spc="-15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东南亚市场下载量</a:t>
            </a:r>
            <a:r>
              <a:rPr sz="1200" b="1" spc="5">
                <a:latin typeface="Microsoft JhengHei"/>
                <a:cs typeface="Microsoft JhengHei"/>
              </a:rPr>
              <a:t> </a:t>
            </a:r>
            <a:r>
              <a:rPr sz="1200" b="1" spc="-160">
                <a:latin typeface="Verdana"/>
                <a:cs typeface="Verdana"/>
              </a:rPr>
              <a:t>Top</a:t>
            </a:r>
            <a:r>
              <a:rPr sz="1200" b="1" spc="-140">
                <a:latin typeface="Verdana"/>
                <a:cs typeface="Verdana"/>
              </a:rPr>
              <a:t> </a:t>
            </a:r>
            <a:r>
              <a:rPr sz="1200" b="1" spc="-204">
                <a:latin typeface="Verdana"/>
                <a:cs typeface="Verdana"/>
              </a:rPr>
              <a:t>10</a:t>
            </a:r>
            <a:r>
              <a:rPr sz="1200" b="1" spc="-15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手游</a:t>
            </a:r>
            <a:endParaRPr sz="1200">
              <a:latin typeface="Microsoft JhengHei"/>
              <a:cs typeface="Microsoft JhengHei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244015" y="2265045"/>
          <a:ext cx="2953385" cy="2509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2635"/>
                <a:gridCol w="2190115"/>
              </a:tblGrid>
              <a:tr h="199389">
                <a:tc>
                  <a:txBody>
                    <a:bodyPr vert="horz" wrap="square"/>
                    <a:lstStyle/>
                    <a:p>
                      <a:pPr marL="79375" algn="ct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900" spc="10">
                          <a:solidFill>
                            <a:srgbClr val="0D0D0D"/>
                          </a:solidFill>
                          <a:latin typeface="宋体"/>
                          <a:cs typeface="宋体"/>
                        </a:rPr>
                        <a:t>位次</a:t>
                      </a:r>
                      <a:endParaRPr sz="900">
                        <a:latin typeface="宋体"/>
                        <a:cs typeface="宋体"/>
                      </a:endParaRPr>
                    </a:p>
                  </a:txBody>
                  <a:tcPr marL="0" marR="0" marT="26670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900" b="1" spc="-105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APP</a:t>
                      </a:r>
                      <a:r>
                        <a:rPr sz="900" b="1" spc="-11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sz="1350" b="1" baseline="3086">
                          <a:solidFill>
                            <a:srgbClr val="0D0D0D"/>
                          </a:solidFill>
                          <a:latin typeface="Microsoft JhengHei"/>
                          <a:cs typeface="Microsoft JhengHei"/>
                        </a:rPr>
                        <a:t>名称</a:t>
                      </a:r>
                      <a:endParaRPr sz="1350" baseline="3086">
                        <a:latin typeface="Microsoft JhengHei"/>
                        <a:cs typeface="Microsoft JhengHei"/>
                      </a:endParaRPr>
                    </a:p>
                  </a:txBody>
                  <a:tcPr marL="0" marR="0" marT="34290" marB="0">
                    <a:solidFill>
                      <a:srgbClr val="F1F1F1"/>
                    </a:solidFill>
                  </a:tcPr>
                </a:tc>
              </a:tr>
              <a:tr h="230924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1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75">
                          <a:latin typeface="Verdana"/>
                          <a:cs typeface="Verdana"/>
                        </a:rPr>
                        <a:t>Garena </a:t>
                      </a:r>
                      <a:r>
                        <a:rPr sz="1000" spc="-35">
                          <a:latin typeface="Verdana"/>
                          <a:cs typeface="Verdana"/>
                        </a:rPr>
                        <a:t>Free</a:t>
                      </a:r>
                      <a:r>
                        <a:rPr sz="1000" spc="-14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25">
                          <a:latin typeface="Verdana"/>
                          <a:cs typeface="Verdana"/>
                        </a:rPr>
                        <a:t>Fire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2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747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65">
                          <a:latin typeface="Verdana"/>
                          <a:cs typeface="Verdana"/>
                        </a:rPr>
                        <a:t>Roblox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>
                    <a:solidFill>
                      <a:srgbClr val="F1F1F1"/>
                    </a:solidFill>
                  </a:tcPr>
                </a:tc>
              </a:tr>
              <a:tr h="231051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3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7937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45">
                          <a:latin typeface="Verdana"/>
                          <a:cs typeface="Verdana"/>
                        </a:rPr>
                        <a:t>Mobile </a:t>
                      </a:r>
                      <a:r>
                        <a:rPr sz="1000" spc="-70">
                          <a:latin typeface="Verdana"/>
                          <a:cs typeface="Verdana"/>
                        </a:rPr>
                        <a:t>Legends: </a:t>
                      </a:r>
                      <a:r>
                        <a:rPr sz="1000" spc="-65">
                          <a:latin typeface="Verdana"/>
                          <a:cs typeface="Verdana"/>
                        </a:rPr>
                        <a:t>Bang</a:t>
                      </a:r>
                      <a:r>
                        <a:rPr sz="1000" spc="-200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65">
                          <a:latin typeface="Verdana"/>
                          <a:cs typeface="Verdana"/>
                        </a:rPr>
                        <a:t>Bang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4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937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000" spc="-5">
                          <a:latin typeface="宋体"/>
                          <a:cs typeface="宋体"/>
                        </a:rPr>
                        <a:t>合金弹头：觉醒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34290" marB="0">
                    <a:solidFill>
                      <a:srgbClr val="F1F1F1"/>
                    </a:solidFill>
                  </a:tcPr>
                </a:tc>
              </a:tr>
              <a:tr h="230924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5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7747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65">
                          <a:latin typeface="Verdana"/>
                          <a:cs typeface="Verdana"/>
                        </a:rPr>
                        <a:t>Stickman </a:t>
                      </a:r>
                      <a:r>
                        <a:rPr sz="1000" spc="-55">
                          <a:latin typeface="Verdana"/>
                          <a:cs typeface="Verdana"/>
                        </a:rPr>
                        <a:t>Party </a:t>
                      </a:r>
                      <a:r>
                        <a:rPr sz="1000" spc="-120">
                          <a:latin typeface="Verdana"/>
                          <a:cs typeface="Verdana"/>
                        </a:rPr>
                        <a:t>2 3 4</a:t>
                      </a:r>
                      <a:r>
                        <a:rPr sz="1000" spc="-14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65">
                          <a:latin typeface="Verdana"/>
                          <a:cs typeface="Verdana"/>
                        </a:rPr>
                        <a:t>MiniGames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6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747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50">
                          <a:latin typeface="Verdana"/>
                          <a:cs typeface="Verdana"/>
                        </a:rPr>
                        <a:t>Magic Piano </a:t>
                      </a:r>
                      <a:r>
                        <a:rPr sz="1000" spc="-55">
                          <a:latin typeface="Verdana"/>
                          <a:cs typeface="Verdana"/>
                        </a:rPr>
                        <a:t>Tiles:music</a:t>
                      </a:r>
                      <a:r>
                        <a:rPr sz="1000" spc="-23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85">
                          <a:latin typeface="Verdana"/>
                          <a:cs typeface="Verdana"/>
                        </a:rPr>
                        <a:t>game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>
                    <a:solidFill>
                      <a:srgbClr val="F1F1F1"/>
                    </a:solidFill>
                  </a:tcPr>
                </a:tc>
              </a:tr>
              <a:tr h="231000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7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78740" algn="ctr">
                        <a:lnSpc>
                          <a:spcPct val="100000"/>
                        </a:lnSpc>
                        <a:spcBef>
                          <a:spcPts val="334"/>
                        </a:spcBef>
                      </a:pPr>
                      <a:r>
                        <a:rPr sz="1000" spc="-120">
                          <a:latin typeface="Verdana"/>
                          <a:cs typeface="Verdana"/>
                        </a:rPr>
                        <a:t>8 </a:t>
                      </a:r>
                      <a:r>
                        <a:rPr sz="1000" spc="-15">
                          <a:latin typeface="Verdana"/>
                          <a:cs typeface="Verdana"/>
                        </a:rPr>
                        <a:t>Ball</a:t>
                      </a:r>
                      <a:r>
                        <a:rPr sz="1000" spc="-9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30">
                          <a:latin typeface="Verdana"/>
                          <a:cs typeface="Verdana"/>
                        </a:rPr>
                        <a:t>Pool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2544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8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6835" algn="ctr">
                        <a:lnSpc>
                          <a:spcPct val="100000"/>
                        </a:lnSpc>
                        <a:spcBef>
                          <a:spcPts val="334"/>
                        </a:spcBef>
                      </a:pPr>
                      <a:r>
                        <a:rPr sz="1000" spc="-70">
                          <a:latin typeface="Verdana"/>
                          <a:cs typeface="Verdana"/>
                        </a:rPr>
                        <a:t>Worms </a:t>
                      </a:r>
                      <a:r>
                        <a:rPr sz="1000" spc="-90">
                          <a:latin typeface="Verdana"/>
                          <a:cs typeface="Verdana"/>
                        </a:rPr>
                        <a:t>Zone </a:t>
                      </a:r>
                      <a:r>
                        <a:rPr sz="1000" spc="-70">
                          <a:latin typeface="Verdana"/>
                          <a:cs typeface="Verdana"/>
                        </a:rPr>
                        <a:t>.io </a:t>
                      </a:r>
                      <a:r>
                        <a:rPr sz="1000" spc="-30">
                          <a:latin typeface="Verdana"/>
                          <a:cs typeface="Verdana"/>
                        </a:rPr>
                        <a:t>- </a:t>
                      </a:r>
                      <a:r>
                        <a:rPr sz="1000" spc="-75">
                          <a:latin typeface="Verdana"/>
                          <a:cs typeface="Verdana"/>
                        </a:rPr>
                        <a:t>Hungry</a:t>
                      </a:r>
                      <a:r>
                        <a:rPr sz="1000" spc="-270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80">
                          <a:latin typeface="Verdana"/>
                          <a:cs typeface="Verdana"/>
                        </a:rPr>
                        <a:t>Snake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2544" marB="0">
                    <a:solidFill>
                      <a:srgbClr val="F1F1F1"/>
                    </a:solidFill>
                  </a:tcPr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9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78740" algn="ctr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000" spc="-60">
                          <a:latin typeface="Verdana"/>
                          <a:cs typeface="Verdana"/>
                        </a:rPr>
                        <a:t>Arena of</a:t>
                      </a:r>
                      <a:r>
                        <a:rPr sz="1000" spc="-16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60">
                          <a:latin typeface="Verdana"/>
                          <a:cs typeface="Verdana"/>
                        </a:rPr>
                        <a:t>Valor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2545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79375"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900" spc="-11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10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800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7470" algn="ctr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1000" spc="-45">
                          <a:latin typeface="Verdana"/>
                          <a:cs typeface="Verdana"/>
                        </a:rPr>
                        <a:t>Football </a:t>
                      </a:r>
                      <a:r>
                        <a:rPr sz="1000" spc="-60">
                          <a:latin typeface="Verdana"/>
                          <a:cs typeface="Verdana"/>
                        </a:rPr>
                        <a:t>League</a:t>
                      </a:r>
                      <a:r>
                        <a:rPr sz="1000" spc="-17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120">
                          <a:latin typeface="Verdana"/>
                          <a:cs typeface="Verdana"/>
                        </a:rPr>
                        <a:t>2023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2545" marB="0">
                    <a:solidFill>
                      <a:srgbClr val="F1F1F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4836033" y="2265070"/>
          <a:ext cx="2953385" cy="2509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77875"/>
                <a:gridCol w="2175510"/>
              </a:tblGrid>
              <a:tr h="199364">
                <a:tc>
                  <a:txBody>
                    <a:bodyPr vert="horz" wrap="square"/>
                    <a:lstStyle/>
                    <a:p>
                      <a:pPr marL="65405" algn="ct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900" spc="10">
                          <a:solidFill>
                            <a:srgbClr val="0D0D0D"/>
                          </a:solidFill>
                          <a:latin typeface="宋体"/>
                          <a:cs typeface="宋体"/>
                        </a:rPr>
                        <a:t>位次</a:t>
                      </a:r>
                      <a:endParaRPr sz="900">
                        <a:latin typeface="宋体"/>
                        <a:cs typeface="宋体"/>
                      </a:endParaRPr>
                    </a:p>
                  </a:txBody>
                  <a:tcPr marL="0" marR="0" marT="26670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900" b="1" spc="-105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APP</a:t>
                      </a:r>
                      <a:r>
                        <a:rPr sz="900" b="1" spc="-11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 </a:t>
                      </a:r>
                      <a:r>
                        <a:rPr sz="1350" b="1" baseline="3086">
                          <a:solidFill>
                            <a:srgbClr val="0D0D0D"/>
                          </a:solidFill>
                          <a:latin typeface="Microsoft JhengHei"/>
                          <a:cs typeface="Microsoft JhengHei"/>
                        </a:rPr>
                        <a:t>名称</a:t>
                      </a:r>
                      <a:endParaRPr sz="1350" baseline="3086">
                        <a:latin typeface="Microsoft JhengHei"/>
                        <a:cs typeface="Microsoft JhengHei"/>
                      </a:endParaRPr>
                    </a:p>
                  </a:txBody>
                  <a:tcPr marL="0" marR="0" marT="34290" marB="0">
                    <a:solidFill>
                      <a:srgbClr val="F1F1F1"/>
                    </a:solidFill>
                  </a:tcPr>
                </a:tc>
              </a:tr>
              <a:tr h="230924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1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6604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45">
                          <a:latin typeface="Verdana"/>
                          <a:cs typeface="Verdana"/>
                        </a:rPr>
                        <a:t>Mobile </a:t>
                      </a:r>
                      <a:r>
                        <a:rPr sz="1000" spc="-70">
                          <a:latin typeface="Verdana"/>
                          <a:cs typeface="Verdana"/>
                        </a:rPr>
                        <a:t>Legends: </a:t>
                      </a:r>
                      <a:r>
                        <a:rPr sz="1000" spc="-65">
                          <a:latin typeface="Verdana"/>
                          <a:cs typeface="Verdana"/>
                        </a:rPr>
                        <a:t>Bang</a:t>
                      </a:r>
                      <a:r>
                        <a:rPr sz="1000" spc="-204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65">
                          <a:latin typeface="Verdana"/>
                          <a:cs typeface="Verdana"/>
                        </a:rPr>
                        <a:t>Bang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2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65">
                          <a:latin typeface="Verdana"/>
                          <a:cs typeface="Verdana"/>
                        </a:rPr>
                        <a:t>Roblox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>
                    <a:solidFill>
                      <a:srgbClr val="F1F1F1"/>
                    </a:solidFill>
                  </a:tcPr>
                </a:tc>
              </a:tr>
              <a:tr h="231051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3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64769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75">
                          <a:latin typeface="Verdana"/>
                          <a:cs typeface="Verdana"/>
                        </a:rPr>
                        <a:t>Garena </a:t>
                      </a:r>
                      <a:r>
                        <a:rPr sz="1000" spc="-35">
                          <a:latin typeface="Verdana"/>
                          <a:cs typeface="Verdana"/>
                        </a:rPr>
                        <a:t>Free</a:t>
                      </a:r>
                      <a:r>
                        <a:rPr sz="1000" spc="-14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25">
                          <a:latin typeface="Verdana"/>
                          <a:cs typeface="Verdana"/>
                        </a:rPr>
                        <a:t>Fire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4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604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70">
                          <a:latin typeface="Verdana"/>
                          <a:cs typeface="Verdana"/>
                        </a:rPr>
                        <a:t>MONOPOLY</a:t>
                      </a:r>
                      <a:r>
                        <a:rPr sz="1000" spc="-10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114">
                          <a:latin typeface="Verdana"/>
                          <a:cs typeface="Verdana"/>
                        </a:rPr>
                        <a:t>GO!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>
                    <a:solidFill>
                      <a:srgbClr val="F1F1F1"/>
                    </a:solidFill>
                  </a:tcPr>
                </a:tc>
              </a:tr>
              <a:tr h="230924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5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654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60">
                          <a:latin typeface="Verdana"/>
                          <a:cs typeface="Verdana"/>
                        </a:rPr>
                        <a:t>Arena of</a:t>
                      </a:r>
                      <a:r>
                        <a:rPr sz="1000" spc="-16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60">
                          <a:latin typeface="Verdana"/>
                          <a:cs typeface="Verdana"/>
                        </a:rPr>
                        <a:t>Valor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6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604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60">
                          <a:latin typeface="Verdana"/>
                          <a:cs typeface="Verdana"/>
                        </a:rPr>
                        <a:t>Coin</a:t>
                      </a:r>
                      <a:r>
                        <a:rPr sz="1000" spc="-120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45">
                          <a:latin typeface="Verdana"/>
                          <a:cs typeface="Verdana"/>
                        </a:rPr>
                        <a:t>Master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>
                    <a:solidFill>
                      <a:srgbClr val="F1F1F1"/>
                    </a:solidFill>
                  </a:tcPr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7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/>
                </a:tc>
                <a:tc>
                  <a:txBody>
                    <a:bodyPr vert="horz" wrap="square"/>
                    <a:lstStyle/>
                    <a:p>
                      <a:pPr marL="654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55">
                          <a:latin typeface="Verdana"/>
                          <a:cs typeface="Verdana"/>
                        </a:rPr>
                        <a:t>EA </a:t>
                      </a:r>
                      <a:r>
                        <a:rPr sz="1000" spc="-75">
                          <a:latin typeface="Verdana"/>
                          <a:cs typeface="Verdana"/>
                        </a:rPr>
                        <a:t>SPORTS </a:t>
                      </a:r>
                      <a:r>
                        <a:rPr sz="1000" spc="-25">
                          <a:latin typeface="Verdana"/>
                          <a:cs typeface="Verdana"/>
                        </a:rPr>
                        <a:t>FC</a:t>
                      </a:r>
                      <a:r>
                        <a:rPr sz="1500" spc="-37" baseline="5555">
                          <a:latin typeface="等线"/>
                          <a:cs typeface="等线"/>
                        </a:rPr>
                        <a:t>™ </a:t>
                      </a:r>
                      <a:r>
                        <a:rPr sz="1000" spc="-45">
                          <a:latin typeface="Verdana"/>
                          <a:cs typeface="Verdana"/>
                        </a:rPr>
                        <a:t>Mobile</a:t>
                      </a:r>
                      <a:r>
                        <a:rPr sz="1000" spc="-18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55">
                          <a:latin typeface="Verdana"/>
                          <a:cs typeface="Verdana"/>
                        </a:rPr>
                        <a:t>Soccer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8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165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65">
                          <a:latin typeface="Verdana"/>
                          <a:cs typeface="Verdana"/>
                        </a:rPr>
                        <a:t>Ragnarok </a:t>
                      </a:r>
                      <a:r>
                        <a:rPr sz="1000" spc="-60">
                          <a:latin typeface="Verdana"/>
                          <a:cs typeface="Verdana"/>
                        </a:rPr>
                        <a:t>Origin</a:t>
                      </a:r>
                      <a:r>
                        <a:rPr sz="1000" spc="-15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55">
                          <a:latin typeface="Verdana"/>
                          <a:cs typeface="Verdana"/>
                        </a:rPr>
                        <a:t>Global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>
                    <a:solidFill>
                      <a:srgbClr val="F1F1F1"/>
                    </a:solidFill>
                  </a:tcPr>
                </a:tc>
              </a:tr>
              <a:tr h="230962"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90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9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800" marB="0"/>
                </a:tc>
                <a:tc>
                  <a:txBody>
                    <a:bodyPr vert="horz" wrap="square"/>
                    <a:lstStyle/>
                    <a:p>
                      <a:pPr marL="6413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40">
                          <a:latin typeface="Verdana"/>
                          <a:cs typeface="Verdana"/>
                        </a:rPr>
                        <a:t>eFootball</a:t>
                      </a:r>
                      <a:r>
                        <a:rPr sz="1500" spc="-60" baseline="5555">
                          <a:latin typeface="等线"/>
                          <a:cs typeface="等线"/>
                        </a:rPr>
                        <a:t>™</a:t>
                      </a:r>
                      <a:r>
                        <a:rPr sz="1500" spc="-52" baseline="5555">
                          <a:latin typeface="等线"/>
                          <a:cs typeface="等线"/>
                        </a:rPr>
                        <a:t> </a:t>
                      </a:r>
                      <a:r>
                        <a:rPr sz="1000" spc="-125">
                          <a:latin typeface="Verdana"/>
                          <a:cs typeface="Verdana"/>
                        </a:rPr>
                        <a:t>2024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/>
                </a:tc>
              </a:tr>
              <a:tr h="230974">
                <a:tc>
                  <a:txBody>
                    <a:bodyPr vert="horz" wrap="square"/>
                    <a:lstStyle/>
                    <a:p>
                      <a:pPr marL="65405"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900" spc="-110">
                          <a:solidFill>
                            <a:srgbClr val="0D0D0D"/>
                          </a:solidFill>
                          <a:latin typeface="Verdana"/>
                          <a:cs typeface="Verdana"/>
                        </a:rPr>
                        <a:t>10</a:t>
                      </a:r>
                      <a:endParaRPr sz="900">
                        <a:latin typeface="Verdana"/>
                        <a:cs typeface="Verdana"/>
                      </a:endParaRPr>
                    </a:p>
                  </a:txBody>
                  <a:tcPr marL="0" marR="0" marT="50800" marB="0">
                    <a:solidFill>
                      <a:srgbClr val="F1F1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54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000" spc="-90">
                          <a:latin typeface="Verdana"/>
                          <a:cs typeface="Verdana"/>
                        </a:rPr>
                        <a:t>Candy </a:t>
                      </a:r>
                      <a:r>
                        <a:rPr sz="1000" spc="-50">
                          <a:latin typeface="Verdana"/>
                          <a:cs typeface="Verdana"/>
                        </a:rPr>
                        <a:t>Crush</a:t>
                      </a:r>
                      <a:r>
                        <a:rPr sz="1000" spc="-105">
                          <a:latin typeface="Verdana"/>
                          <a:cs typeface="Verdana"/>
                        </a:rPr>
                        <a:t> </a:t>
                      </a:r>
                      <a:r>
                        <a:rPr sz="1000" spc="-85">
                          <a:latin typeface="Verdana"/>
                          <a:cs typeface="Verdana"/>
                        </a:rPr>
                        <a:t>Saga</a:t>
                      </a:r>
                      <a:endParaRPr sz="1000">
                        <a:latin typeface="Verdana"/>
                        <a:cs typeface="Verdana"/>
                      </a:endParaRPr>
                    </a:p>
                  </a:txBody>
                  <a:tcPr marL="0" marR="0" marT="41910" marB="0">
                    <a:solidFill>
                      <a:srgbClr val="F1F1F1"/>
                    </a:solidFill>
                  </a:tcPr>
                </a:tc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4906136" y="1987423"/>
            <a:ext cx="28149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04">
                <a:latin typeface="Verdana"/>
                <a:cs typeface="Verdana"/>
              </a:rPr>
              <a:t>2023</a:t>
            </a:r>
            <a:r>
              <a:rPr sz="1200" b="1" spc="-150">
                <a:latin typeface="Verdana"/>
                <a:cs typeface="Verdana"/>
              </a:rPr>
              <a:t> </a:t>
            </a:r>
            <a:r>
              <a:rPr sz="1200" b="1" spc="-229">
                <a:latin typeface="Verdana"/>
                <a:cs typeface="Verdana"/>
              </a:rPr>
              <a:t>Q3</a:t>
            </a:r>
            <a:r>
              <a:rPr sz="1200" b="1" spc="-15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东南亚市场内购收入</a:t>
            </a:r>
            <a:r>
              <a:rPr sz="1200" b="1" spc="5">
                <a:latin typeface="Microsoft JhengHei"/>
                <a:cs typeface="Microsoft JhengHei"/>
              </a:rPr>
              <a:t> </a:t>
            </a:r>
            <a:r>
              <a:rPr sz="1200" b="1" spc="-160">
                <a:latin typeface="Verdana"/>
                <a:cs typeface="Verdana"/>
              </a:rPr>
              <a:t>Top</a:t>
            </a:r>
            <a:r>
              <a:rPr sz="1200" b="1" spc="-140">
                <a:latin typeface="Verdana"/>
                <a:cs typeface="Verdana"/>
              </a:rPr>
              <a:t> </a:t>
            </a:r>
            <a:r>
              <a:rPr sz="1200" b="1" spc="-204">
                <a:latin typeface="Verdana"/>
                <a:cs typeface="Verdana"/>
              </a:rPr>
              <a:t>10</a:t>
            </a:r>
            <a:r>
              <a:rPr sz="1200" b="1" spc="-16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手游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015228" y="3421380"/>
            <a:ext cx="1109472" cy="4069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407920" y="3407664"/>
            <a:ext cx="1110995" cy="40690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829462" y="186058"/>
            <a:ext cx="6273165" cy="144780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下载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量</a:t>
            </a:r>
            <a:r>
              <a:rPr sz="1100" b="1" spc="65">
                <a:solidFill>
                  <a:srgbClr val="A6A6A6"/>
                </a:solidFill>
                <a:latin typeface="Century Gothic"/>
                <a:cs typeface="Century Gothic"/>
              </a:rPr>
              <a:t>&amp;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内购收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入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榜单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《</a:t>
            </a:r>
            <a:r>
              <a:rPr sz="2000" b="1" spc="-204">
                <a:solidFill>
                  <a:srgbClr val="252525"/>
                </a:solidFill>
                <a:latin typeface="Verdana"/>
                <a:cs typeface="Verdana"/>
              </a:rPr>
              <a:t>Mobile</a:t>
            </a:r>
            <a:r>
              <a:rPr sz="2000" b="1" spc="-23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b="1" spc="-225">
                <a:solidFill>
                  <a:srgbClr val="252525"/>
                </a:solidFill>
                <a:latin typeface="Verdana"/>
                <a:cs typeface="Verdana"/>
              </a:rPr>
              <a:t>Legends:</a:t>
            </a:r>
            <a:r>
              <a:rPr sz="2000" b="1" spc="-260">
                <a:solidFill>
                  <a:srgbClr val="252525"/>
                </a:solidFill>
                <a:latin typeface="Verdana"/>
                <a:cs typeface="Verdana"/>
              </a:rPr>
              <a:t> Bang</a:t>
            </a:r>
            <a:r>
              <a:rPr sz="2000" b="1" spc="-229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b="1" spc="-260">
                <a:solidFill>
                  <a:srgbClr val="252525"/>
                </a:solidFill>
                <a:latin typeface="Verdana"/>
                <a:cs typeface="Verdana"/>
              </a:rPr>
              <a:t>Bang</a:t>
            </a: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》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登顶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南亚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内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购收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入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榜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2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在单品表现方面</a:t>
            </a:r>
            <a:r>
              <a:rPr sz="1100" spc="-7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Garena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下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的《</a:t>
            </a:r>
            <a:r>
              <a:rPr sz="1100" spc="-31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75">
                <a:solidFill>
                  <a:srgbClr val="252525"/>
                </a:solidFill>
                <a:latin typeface="Verdana"/>
                <a:cs typeface="Verdana"/>
              </a:rPr>
              <a:t>Garena</a:t>
            </a:r>
            <a:r>
              <a:rPr sz="1100" spc="-14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35">
                <a:solidFill>
                  <a:srgbClr val="252525"/>
                </a:solidFill>
                <a:latin typeface="Verdana"/>
                <a:cs typeface="Verdana"/>
              </a:rPr>
              <a:t>Free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25">
                <a:solidFill>
                  <a:srgbClr val="252525"/>
                </a:solidFill>
                <a:latin typeface="Verdana"/>
                <a:cs typeface="Verdana"/>
              </a:rPr>
              <a:t>Fire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》是东南亚市场下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量最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的游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 marR="323215">
              <a:lnSpc>
                <a:spcPct val="165500"/>
              </a:lnSpc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沐瞳旗</a:t>
            </a:r>
            <a:r>
              <a:rPr sz="1100" spc="-20">
                <a:solidFill>
                  <a:srgbClr val="252525"/>
                </a:solidFill>
                <a:latin typeface="宋体"/>
                <a:cs typeface="宋体"/>
              </a:rPr>
              <a:t>下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《</a:t>
            </a:r>
            <a:r>
              <a:rPr sz="1100" spc="-45">
                <a:solidFill>
                  <a:srgbClr val="252525"/>
                </a:solidFill>
                <a:latin typeface="Verdana"/>
                <a:cs typeface="Verdana"/>
              </a:rPr>
              <a:t>Mobile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75">
                <a:solidFill>
                  <a:srgbClr val="252525"/>
                </a:solidFill>
                <a:latin typeface="Verdana"/>
                <a:cs typeface="Verdana"/>
              </a:rPr>
              <a:t>Legends:</a:t>
            </a:r>
            <a:r>
              <a:rPr sz="1100" spc="-9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Bang</a:t>
            </a:r>
            <a:r>
              <a:rPr sz="1100" spc="-8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Bang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》及腾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讯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旗下的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《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合金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弹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头：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觉醒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》上榜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第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三、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第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四名。 在收入表现方面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《</a:t>
            </a:r>
            <a:r>
              <a:rPr sz="1100" spc="-45">
                <a:solidFill>
                  <a:srgbClr val="252525"/>
                </a:solidFill>
                <a:latin typeface="Verdana"/>
                <a:cs typeface="Verdana"/>
              </a:rPr>
              <a:t>Mobile</a:t>
            </a:r>
            <a:r>
              <a:rPr sz="1100" spc="-14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75">
                <a:solidFill>
                  <a:srgbClr val="252525"/>
                </a:solidFill>
                <a:latin typeface="Verdana"/>
                <a:cs typeface="Verdana"/>
              </a:rPr>
              <a:t>Legends: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Bang</a:t>
            </a:r>
            <a:r>
              <a:rPr sz="1100" spc="-10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Bang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》雄霸东南亚市场内购收入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首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名。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32752" y="4926812"/>
            <a:ext cx="1898650" cy="12318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</a:t>
            </a:r>
            <a:r>
              <a:rPr sz="600" spc="-30">
                <a:solidFill>
                  <a:srgbClr val="7E7E7E"/>
                </a:solidFill>
                <a:latin typeface="宋体"/>
                <a:cs typeface="宋体"/>
              </a:rPr>
              <a:t>：</a:t>
            </a:r>
            <a:r>
              <a:rPr sz="600" spc="-30">
                <a:solidFill>
                  <a:srgbClr val="7E7E7E"/>
                </a:solidFill>
                <a:latin typeface="Verdana"/>
                <a:cs typeface="Verdana"/>
              </a:rPr>
              <a:t>Sensor</a:t>
            </a:r>
            <a:r>
              <a:rPr sz="600" spc="-105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 spc="-40">
                <a:solidFill>
                  <a:srgbClr val="7E7E7E"/>
                </a:solidFill>
                <a:latin typeface="Verdana"/>
                <a:cs typeface="Verdana"/>
              </a:rPr>
              <a:t>Tower</a:t>
            </a:r>
            <a:r>
              <a:rPr sz="600" spc="-10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，</a:t>
            </a:r>
            <a:r>
              <a:rPr sz="600" spc="-17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汇量科技数据研究中心整理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9100" cy="5187950"/>
          </a:xfrm>
          <a:custGeom>
            <a:rect l="l" t="t" r="r" b="b"/>
            <a:pathLst>
              <a:path w="419100" h="5187950">
                <a:moveTo>
                  <a:pt x="0" y="5187696"/>
                </a:moveTo>
                <a:lnTo>
                  <a:pt x="419100" y="5187696"/>
                </a:lnTo>
                <a:lnTo>
                  <a:pt x="419100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31291" y="0"/>
            <a:ext cx="8788908" cy="518769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19100" y="0"/>
            <a:ext cx="8801100" cy="5187950"/>
          </a:xfrm>
          <a:custGeom>
            <a:rect l="l" t="t" r="r" b="b"/>
            <a:pathLst>
              <a:path w="8801100" h="5187950">
                <a:moveTo>
                  <a:pt x="0" y="5187696"/>
                </a:moveTo>
                <a:lnTo>
                  <a:pt x="8801100" y="5187696"/>
                </a:lnTo>
                <a:lnTo>
                  <a:pt x="8801100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000000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78254" y="2070049"/>
            <a:ext cx="76962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919">
                <a:solidFill>
                  <a:srgbClr val="CCCCCC"/>
                </a:solidFill>
                <a:latin typeface="Verdana"/>
                <a:cs typeface="Verdana"/>
              </a:rPr>
              <a:t>02</a:t>
            </a:r>
            <a:endParaRPr sz="5400">
              <a:latin typeface="Verdana"/>
              <a:cs typeface="Verdana"/>
            </a:endParaRPr>
          </a:p>
        </p:txBody>
      </p:sp>
      <p:sp>
        <p:nvSpPr>
          <p:cNvPr id="6" name="object 6"/>
          <p:cNvSpPr/>
          <p:nvPr/>
        </p:nvSpPr>
        <p:spPr>
          <a:xfrm flipH="1">
            <a:off x="2891027" y="2214372"/>
            <a:ext cx="0" cy="877569"/>
          </a:xfrm>
          <a:custGeom>
            <a:rect l="l" t="t" r="r" b="b"/>
            <a:pathLst>
              <a:path h="877569">
                <a:moveTo>
                  <a:pt x="0" y="0"/>
                </a:moveTo>
                <a:lnTo>
                  <a:pt x="0" y="877188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225545" y="2225802"/>
            <a:ext cx="4920615" cy="1005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300">
                <a:solidFill>
                  <a:srgbClr val="FFFFFF"/>
                </a:solidFill>
                <a:latin typeface="微软雅黑"/>
                <a:cs typeface="微软雅黑"/>
              </a:rPr>
              <a:t>东南亚市场手游买量大盘</a:t>
            </a:r>
            <a:endParaRPr sz="3200">
              <a:latin typeface="微软雅黑"/>
              <a:cs typeface="微软雅黑"/>
            </a:endParaRPr>
          </a:p>
          <a:p>
            <a:pPr marL="23495">
              <a:lnSpc>
                <a:spcPct val="100000"/>
              </a:lnSpc>
              <a:spcBef>
                <a:spcPts val="2430"/>
              </a:spcBef>
            </a:pPr>
            <a:r>
              <a:rPr sz="1200" spc="590">
                <a:solidFill>
                  <a:srgbClr val="925BFC"/>
                </a:solidFill>
                <a:latin typeface="Wingdings"/>
                <a:cs typeface="Wingdings"/>
              </a:rPr>
              <a:t>◼</a:t>
            </a:r>
            <a:r>
              <a:rPr sz="1200" spc="155">
                <a:solidFill>
                  <a:srgbClr val="925BFC"/>
                </a:solidFill>
                <a:latin typeface="Times New Roman"/>
                <a:cs typeface="Times New Roman"/>
              </a:rPr>
              <a:t> </a:t>
            </a: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在投产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品规模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36722" y="3352038"/>
            <a:ext cx="1116330" cy="866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变现方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式占</a:t>
            </a:r>
            <a:r>
              <a:rPr sz="1200" spc="-844">
                <a:solidFill>
                  <a:srgbClr val="F1F1F1"/>
                </a:solidFill>
                <a:latin typeface="宋体"/>
                <a:cs typeface="宋体"/>
              </a:rPr>
              <a:t>比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115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素材量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趋势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115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素材类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型分</a:t>
            </a:r>
            <a:r>
              <a:rPr sz="1200" spc="-844">
                <a:solidFill>
                  <a:srgbClr val="F1F1F1"/>
                </a:solidFill>
                <a:latin typeface="宋体"/>
                <a:cs typeface="宋体"/>
              </a:rPr>
              <a:t>析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562855" y="3534155"/>
            <a:ext cx="201295" cy="641985"/>
          </a:xfrm>
          <a:custGeom>
            <a:rect l="l" t="t" r="r" b="b"/>
            <a:pathLst>
              <a:path w="201295" h="641985">
                <a:moveTo>
                  <a:pt x="0" y="641603"/>
                </a:moveTo>
                <a:lnTo>
                  <a:pt x="201167" y="641603"/>
                </a:lnTo>
                <a:lnTo>
                  <a:pt x="201167" y="0"/>
                </a:lnTo>
                <a:lnTo>
                  <a:pt x="0" y="0"/>
                </a:lnTo>
                <a:lnTo>
                  <a:pt x="0" y="641603"/>
                </a:lnTo>
                <a:close/>
              </a:path>
            </a:pathLst>
          </a:custGeom>
          <a:solidFill>
            <a:srgbClr val="D2BC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065776" y="3951732"/>
            <a:ext cx="201295" cy="326390"/>
          </a:xfrm>
          <a:custGeom>
            <a:rect l="l" t="t" r="r" b="b"/>
            <a:pathLst>
              <a:path w="201295" h="326389">
                <a:moveTo>
                  <a:pt x="0" y="326135"/>
                </a:moveTo>
                <a:lnTo>
                  <a:pt x="201167" y="326135"/>
                </a:lnTo>
                <a:lnTo>
                  <a:pt x="201167" y="0"/>
                </a:lnTo>
                <a:lnTo>
                  <a:pt x="0" y="0"/>
                </a:lnTo>
                <a:lnTo>
                  <a:pt x="0" y="326135"/>
                </a:lnTo>
                <a:close/>
              </a:path>
            </a:pathLst>
          </a:custGeom>
          <a:solidFill>
            <a:srgbClr val="D2BC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568696" y="4020311"/>
            <a:ext cx="201295" cy="257810"/>
          </a:xfrm>
          <a:custGeom>
            <a:rect l="l" t="t" r="r" b="b"/>
            <a:pathLst>
              <a:path w="201295" h="257810">
                <a:moveTo>
                  <a:pt x="0" y="257556"/>
                </a:moveTo>
                <a:lnTo>
                  <a:pt x="201167" y="257556"/>
                </a:lnTo>
                <a:lnTo>
                  <a:pt x="201167" y="0"/>
                </a:lnTo>
                <a:lnTo>
                  <a:pt x="0" y="0"/>
                </a:lnTo>
                <a:lnTo>
                  <a:pt x="0" y="257556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071615" y="4037076"/>
            <a:ext cx="201295" cy="241300"/>
          </a:xfrm>
          <a:custGeom>
            <a:rect l="l" t="t" r="r" b="b"/>
            <a:pathLst>
              <a:path w="201295" h="241300">
                <a:moveTo>
                  <a:pt x="201168" y="0"/>
                </a:moveTo>
                <a:lnTo>
                  <a:pt x="0" y="0"/>
                </a:lnTo>
                <a:lnTo>
                  <a:pt x="0" y="240792"/>
                </a:lnTo>
                <a:lnTo>
                  <a:pt x="201168" y="240792"/>
                </a:lnTo>
                <a:lnTo>
                  <a:pt x="201168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574535" y="4049267"/>
            <a:ext cx="201295" cy="228600"/>
          </a:xfrm>
          <a:custGeom>
            <a:rect l="l" t="t" r="r" b="b"/>
            <a:pathLst>
              <a:path w="201295" h="228600">
                <a:moveTo>
                  <a:pt x="201168" y="0"/>
                </a:moveTo>
                <a:lnTo>
                  <a:pt x="0" y="0"/>
                </a:lnTo>
                <a:lnTo>
                  <a:pt x="0" y="228599"/>
                </a:lnTo>
                <a:lnTo>
                  <a:pt x="201168" y="228599"/>
                </a:lnTo>
                <a:lnTo>
                  <a:pt x="201168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7077456" y="4050792"/>
            <a:ext cx="201295" cy="227329"/>
          </a:xfrm>
          <a:custGeom>
            <a:rect l="l" t="t" r="r" b="b"/>
            <a:pathLst>
              <a:path w="201295" h="227327">
                <a:moveTo>
                  <a:pt x="201168" y="0"/>
                </a:moveTo>
                <a:lnTo>
                  <a:pt x="0" y="0"/>
                </a:lnTo>
                <a:lnTo>
                  <a:pt x="0" y="227075"/>
                </a:lnTo>
                <a:lnTo>
                  <a:pt x="201168" y="227075"/>
                </a:lnTo>
                <a:lnTo>
                  <a:pt x="201168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7580376" y="4130040"/>
            <a:ext cx="201295" cy="147955"/>
          </a:xfrm>
          <a:custGeom>
            <a:rect l="l" t="t" r="r" b="b"/>
            <a:pathLst>
              <a:path w="201295" h="147954">
                <a:moveTo>
                  <a:pt x="201168" y="0"/>
                </a:moveTo>
                <a:lnTo>
                  <a:pt x="0" y="0"/>
                </a:lnTo>
                <a:lnTo>
                  <a:pt x="0" y="147827"/>
                </a:lnTo>
                <a:lnTo>
                  <a:pt x="201168" y="147827"/>
                </a:lnTo>
                <a:lnTo>
                  <a:pt x="201168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083295" y="4239005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168" y="0"/>
                </a:lnTo>
              </a:path>
            </a:pathLst>
          </a:custGeom>
          <a:ln w="77724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065776" y="4245864"/>
            <a:ext cx="201295" cy="32384"/>
          </a:xfrm>
          <a:custGeom>
            <a:rect l="l" t="t" r="r" b="b"/>
            <a:pathLst>
              <a:path w="201295" h="32384">
                <a:moveTo>
                  <a:pt x="0" y="32003"/>
                </a:moveTo>
                <a:lnTo>
                  <a:pt x="201168" y="32003"/>
                </a:lnTo>
                <a:lnTo>
                  <a:pt x="201168" y="0"/>
                </a:lnTo>
                <a:lnTo>
                  <a:pt x="0" y="0"/>
                </a:lnTo>
                <a:lnTo>
                  <a:pt x="0" y="32003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5568696" y="4258055"/>
            <a:ext cx="201295" cy="20320"/>
          </a:xfrm>
          <a:custGeom>
            <a:rect l="l" t="t" r="r" b="b"/>
            <a:pathLst>
              <a:path w="201295" h="20320">
                <a:moveTo>
                  <a:pt x="0" y="19811"/>
                </a:moveTo>
                <a:lnTo>
                  <a:pt x="201167" y="19811"/>
                </a:lnTo>
                <a:lnTo>
                  <a:pt x="201167" y="0"/>
                </a:lnTo>
                <a:lnTo>
                  <a:pt x="0" y="0"/>
                </a:lnTo>
                <a:lnTo>
                  <a:pt x="0" y="19811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071615" y="4261104"/>
            <a:ext cx="201295" cy="17145"/>
          </a:xfrm>
          <a:custGeom>
            <a:rect l="l" t="t" r="r" b="b"/>
            <a:pathLst>
              <a:path w="201295" h="17145">
                <a:moveTo>
                  <a:pt x="0" y="16763"/>
                </a:moveTo>
                <a:lnTo>
                  <a:pt x="201168" y="16763"/>
                </a:lnTo>
                <a:lnTo>
                  <a:pt x="201168" y="0"/>
                </a:lnTo>
                <a:lnTo>
                  <a:pt x="0" y="0"/>
                </a:lnTo>
                <a:lnTo>
                  <a:pt x="0" y="16763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574535" y="4264152"/>
            <a:ext cx="201295" cy="13970"/>
          </a:xfrm>
          <a:custGeom>
            <a:rect l="l" t="t" r="r" b="b"/>
            <a:pathLst>
              <a:path w="201295" h="13970">
                <a:moveTo>
                  <a:pt x="0" y="13716"/>
                </a:moveTo>
                <a:lnTo>
                  <a:pt x="201168" y="13716"/>
                </a:lnTo>
                <a:lnTo>
                  <a:pt x="201168" y="0"/>
                </a:lnTo>
                <a:lnTo>
                  <a:pt x="0" y="0"/>
                </a:lnTo>
                <a:lnTo>
                  <a:pt x="0" y="13716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7077456" y="4264152"/>
            <a:ext cx="201295" cy="13970"/>
          </a:xfrm>
          <a:custGeom>
            <a:rect l="l" t="t" r="r" b="b"/>
            <a:pathLst>
              <a:path w="201295" h="13970">
                <a:moveTo>
                  <a:pt x="0" y="13716"/>
                </a:moveTo>
                <a:lnTo>
                  <a:pt x="201168" y="13716"/>
                </a:lnTo>
                <a:lnTo>
                  <a:pt x="201168" y="0"/>
                </a:lnTo>
                <a:lnTo>
                  <a:pt x="0" y="0"/>
                </a:lnTo>
                <a:lnTo>
                  <a:pt x="0" y="13716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7580376" y="4274058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168" y="0"/>
                </a:lnTo>
              </a:path>
            </a:pathLst>
          </a:custGeom>
          <a:ln w="761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083295" y="4274058"/>
            <a:ext cx="201295" cy="0"/>
          </a:xfrm>
          <a:custGeom>
            <a:rect l="l" t="t" r="r" b="b"/>
            <a:pathLst>
              <a:path w="201295">
                <a:moveTo>
                  <a:pt x="0" y="0"/>
                </a:moveTo>
                <a:lnTo>
                  <a:pt x="201168" y="0"/>
                </a:lnTo>
              </a:path>
            </a:pathLst>
          </a:custGeom>
          <a:ln w="761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4411979" y="4277867"/>
            <a:ext cx="4023360" cy="0"/>
          </a:xfrm>
          <a:custGeom>
            <a:rect l="l" t="t" r="r" b="b"/>
            <a:pathLst>
              <a:path w="4023359">
                <a:moveTo>
                  <a:pt x="0" y="0"/>
                </a:moveTo>
                <a:lnTo>
                  <a:pt x="402336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664202" y="3239262"/>
            <a:ext cx="3519170" cy="79375"/>
          </a:xfrm>
          <a:custGeom>
            <a:rect l="l" t="t" r="r" b="b"/>
            <a:pathLst>
              <a:path w="3519170" h="79375">
                <a:moveTo>
                  <a:pt x="0" y="0"/>
                </a:moveTo>
                <a:lnTo>
                  <a:pt x="502920" y="36575"/>
                </a:lnTo>
                <a:lnTo>
                  <a:pt x="1004315" y="59435"/>
                </a:lnTo>
                <a:lnTo>
                  <a:pt x="1507236" y="64007"/>
                </a:lnTo>
                <a:lnTo>
                  <a:pt x="2010155" y="74675"/>
                </a:lnTo>
                <a:lnTo>
                  <a:pt x="2513076" y="71627"/>
                </a:lnTo>
                <a:lnTo>
                  <a:pt x="3015996" y="79247"/>
                </a:lnTo>
                <a:lnTo>
                  <a:pt x="3518916" y="50291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4960365" y="3753739"/>
            <a:ext cx="3746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11</a:t>
            </a:r>
            <a:r>
              <a:rPr sz="1000" spc="-105">
                <a:solidFill>
                  <a:srgbClr val="7934FC"/>
                </a:solidFill>
                <a:latin typeface="Verdana"/>
                <a:cs typeface="Verdana"/>
              </a:rPr>
              <a:t>,9</a:t>
            </a:r>
            <a:r>
              <a:rPr sz="1000" spc="-140">
                <a:solidFill>
                  <a:srgbClr val="7934FC"/>
                </a:solidFill>
                <a:latin typeface="Verdana"/>
                <a:cs typeface="Verdana"/>
              </a:rPr>
              <a:t>0</a:t>
            </a: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4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509005" y="3794557"/>
            <a:ext cx="3219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9</a:t>
            </a:r>
            <a:r>
              <a:rPr sz="1000" spc="-80">
                <a:solidFill>
                  <a:srgbClr val="7934FC"/>
                </a:solidFill>
                <a:latin typeface="Verdana"/>
                <a:cs typeface="Verdana"/>
              </a:rPr>
              <a:t>,</a:t>
            </a:r>
            <a:r>
              <a:rPr sz="1000" spc="-145">
                <a:solidFill>
                  <a:srgbClr val="7934FC"/>
                </a:solidFill>
                <a:latin typeface="Verdana"/>
                <a:cs typeface="Verdana"/>
              </a:rPr>
              <a:t>4</a:t>
            </a: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2</a:t>
            </a:r>
            <a:r>
              <a:rPr sz="1000" spc="-114">
                <a:solidFill>
                  <a:srgbClr val="7934FC"/>
                </a:solidFill>
                <a:latin typeface="Verdana"/>
                <a:cs typeface="Verdana"/>
              </a:rPr>
              <a:t>3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011926" y="3812844"/>
            <a:ext cx="3219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8</a:t>
            </a:r>
            <a:r>
              <a:rPr sz="1000" spc="-105">
                <a:solidFill>
                  <a:srgbClr val="7934FC"/>
                </a:solidFill>
                <a:latin typeface="Verdana"/>
                <a:cs typeface="Verdana"/>
              </a:rPr>
              <a:t>,7</a:t>
            </a:r>
            <a:r>
              <a:rPr sz="1000" spc="-140">
                <a:solidFill>
                  <a:srgbClr val="7934FC"/>
                </a:solidFill>
                <a:latin typeface="Verdana"/>
                <a:cs typeface="Verdana"/>
              </a:rPr>
              <a:t>6</a:t>
            </a: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7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514845" y="3825037"/>
            <a:ext cx="3219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8</a:t>
            </a:r>
            <a:r>
              <a:rPr sz="1000" spc="-105">
                <a:solidFill>
                  <a:srgbClr val="7934FC"/>
                </a:solidFill>
                <a:latin typeface="Verdana"/>
                <a:cs typeface="Verdana"/>
              </a:rPr>
              <a:t>,3</a:t>
            </a:r>
            <a:r>
              <a:rPr sz="1000" spc="-140">
                <a:solidFill>
                  <a:srgbClr val="7934FC"/>
                </a:solidFill>
                <a:latin typeface="Verdana"/>
                <a:cs typeface="Verdana"/>
              </a:rPr>
              <a:t>2</a:t>
            </a: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9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528058" y="2964307"/>
            <a:ext cx="2844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404040"/>
                </a:solidFill>
                <a:latin typeface="Verdana"/>
                <a:cs typeface="Verdana"/>
              </a:rPr>
              <a:t>14%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030978" y="3000502"/>
            <a:ext cx="28448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100" b="1" spc="-280">
                <a:solidFill>
                  <a:srgbClr val="404040"/>
                </a:solidFill>
                <a:latin typeface="Verdana"/>
                <a:cs typeface="Verdana"/>
              </a:rPr>
              <a:t>10%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559297" y="3028315"/>
            <a:ext cx="72390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14984"/>
              </a:tabLst>
            </a:pPr>
            <a:r>
              <a:rPr sz="1650" b="1" spc="-487" baseline="2525">
                <a:solidFill>
                  <a:srgbClr val="404040"/>
                </a:solidFill>
                <a:latin typeface="Verdana"/>
                <a:cs typeface="Verdana"/>
              </a:rPr>
              <a:t>7%	</a:t>
            </a:r>
            <a:r>
              <a:rPr sz="1100" b="1" spc="-325">
                <a:solidFill>
                  <a:srgbClr val="404040"/>
                </a:solidFill>
                <a:latin typeface="Verdana"/>
                <a:cs typeface="Verdana"/>
              </a:rPr>
              <a:t>7%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565138" y="3039618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404040"/>
                </a:solidFill>
                <a:latin typeface="Verdana"/>
                <a:cs typeface="Verdana"/>
              </a:rPr>
              <a:t>6%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220971" y="4197502"/>
            <a:ext cx="787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981958" y="3924096"/>
            <a:ext cx="3181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00">
                <a:latin typeface="Verdana"/>
                <a:cs typeface="Verdana"/>
              </a:rPr>
              <a:t>10</a:t>
            </a:r>
            <a:r>
              <a:rPr sz="800" spc="-70">
                <a:latin typeface="Verdana"/>
                <a:cs typeface="Verdana"/>
              </a:rPr>
              <a:t>,</a:t>
            </a:r>
            <a:r>
              <a:rPr sz="800" spc="-90">
                <a:latin typeface="Verdana"/>
                <a:cs typeface="Verdana"/>
              </a:rPr>
              <a:t>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981958" y="3650437"/>
            <a:ext cx="318770" cy="1485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 spc="-100">
                <a:latin typeface="Verdana"/>
                <a:cs typeface="Verdana"/>
              </a:rPr>
              <a:t>20</a:t>
            </a:r>
            <a:r>
              <a:rPr sz="800" spc="-75">
                <a:latin typeface="Verdana"/>
                <a:cs typeface="Verdana"/>
              </a:rPr>
              <a:t>,</a:t>
            </a:r>
            <a:r>
              <a:rPr sz="800" spc="-90">
                <a:latin typeface="Verdana"/>
                <a:cs typeface="Verdana"/>
              </a:rPr>
              <a:t>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981958" y="3377565"/>
            <a:ext cx="3181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00">
                <a:latin typeface="Verdana"/>
                <a:cs typeface="Verdana"/>
              </a:rPr>
              <a:t>30</a:t>
            </a:r>
            <a:r>
              <a:rPr sz="800" spc="-70">
                <a:latin typeface="Verdana"/>
                <a:cs typeface="Verdana"/>
              </a:rPr>
              <a:t>,</a:t>
            </a:r>
            <a:r>
              <a:rPr sz="800" spc="-90">
                <a:latin typeface="Verdana"/>
                <a:cs typeface="Verdana"/>
              </a:rPr>
              <a:t>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981958" y="3104134"/>
            <a:ext cx="31813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00">
                <a:latin typeface="Verdana"/>
                <a:cs typeface="Verdana"/>
              </a:rPr>
              <a:t>40</a:t>
            </a:r>
            <a:r>
              <a:rPr sz="800" spc="-70">
                <a:latin typeface="Verdana"/>
                <a:cs typeface="Verdana"/>
              </a:rPr>
              <a:t>,</a:t>
            </a:r>
            <a:r>
              <a:rPr sz="800" spc="-90">
                <a:latin typeface="Verdana"/>
                <a:cs typeface="Verdana"/>
              </a:rPr>
              <a:t>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550028" y="4341367"/>
            <a:ext cx="124714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  <a:tabLst>
                <a:tab pos="444500"/>
                <a:tab pos="1005205"/>
              </a:tabLst>
            </a:pPr>
            <a:r>
              <a:rPr sz="900" spc="-5">
                <a:latin typeface="宋体"/>
                <a:cs typeface="宋体"/>
              </a:rPr>
              <a:t>全</a:t>
            </a:r>
            <a:r>
              <a:rPr sz="900">
                <a:latin typeface="宋体"/>
                <a:cs typeface="宋体"/>
              </a:rPr>
              <a:t>球	</a:t>
            </a:r>
            <a:r>
              <a:rPr sz="900" spc="-5">
                <a:latin typeface="宋体"/>
                <a:cs typeface="宋体"/>
              </a:rPr>
              <a:t>东南</a:t>
            </a:r>
            <a:r>
              <a:rPr sz="900">
                <a:latin typeface="宋体"/>
                <a:cs typeface="宋体"/>
              </a:rPr>
              <a:t>亚	</a:t>
            </a:r>
            <a:r>
              <a:rPr sz="900" spc="-5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046089" y="4341367"/>
            <a:ext cx="137477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57834"/>
              </a:tabLst>
            </a:pPr>
            <a:r>
              <a:rPr sz="900">
                <a:latin typeface="宋体"/>
                <a:cs typeface="宋体"/>
              </a:rPr>
              <a:t>越南	</a:t>
            </a:r>
            <a:r>
              <a:rPr sz="900" spc="-5">
                <a:latin typeface="宋体"/>
                <a:cs typeface="宋体"/>
              </a:rPr>
              <a:t>新加</a:t>
            </a:r>
            <a:r>
              <a:rPr sz="900">
                <a:latin typeface="宋体"/>
                <a:cs typeface="宋体"/>
              </a:rPr>
              <a:t>坡</a:t>
            </a:r>
            <a:r>
              <a:rPr sz="900" spc="285">
                <a:latin typeface="宋体"/>
                <a:cs typeface="宋体"/>
              </a:rPr>
              <a:t> </a:t>
            </a:r>
            <a:r>
              <a:rPr sz="900" spc="-5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555230" y="4341367"/>
            <a:ext cx="8134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57200"/>
              </a:tabLst>
            </a:pPr>
            <a:r>
              <a:rPr sz="900" spc="-5">
                <a:latin typeface="宋体"/>
                <a:cs typeface="宋体"/>
              </a:rPr>
              <a:t>泰</a:t>
            </a:r>
            <a:r>
              <a:rPr sz="900">
                <a:latin typeface="宋体"/>
                <a:cs typeface="宋体"/>
              </a:rPr>
              <a:t>国	</a:t>
            </a:r>
            <a:r>
              <a:rPr sz="900" spc="-5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5157215" y="271348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56387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6230111" y="271348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56387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7303769" y="271348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市 场 手 游 买 量 大 盘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313682" y="2231898"/>
            <a:ext cx="4125595" cy="553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全球、东南亚及各主要国家</a:t>
            </a:r>
            <a:r>
              <a:rPr sz="1200" b="1" spc="-5">
                <a:latin typeface="Microsoft JhengHei"/>
                <a:cs typeface="Microsoft JhengHei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近</a:t>
            </a:r>
            <a:r>
              <a:rPr sz="1200" b="1" spc="-10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1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天在投、新投产品数量对比</a:t>
            </a:r>
            <a:endParaRPr sz="1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850">
              <a:latin typeface="Microsoft JhengHei"/>
              <a:cs typeface="Microsoft JhengHei"/>
            </a:endParaRPr>
          </a:p>
          <a:p>
            <a:pPr marL="1113155">
              <a:lnSpc>
                <a:spcPct val="100000"/>
              </a:lnSpc>
              <a:tabLst>
                <a:tab pos="2186940"/>
                <a:tab pos="3260090"/>
              </a:tabLst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在投产品数量	新投产品数量	新投占比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2663444" y="2425573"/>
            <a:ext cx="422275" cy="812800"/>
          </a:xfrm>
          <a:custGeom>
            <a:rect l="l" t="t" r="r" b="b"/>
            <a:pathLst>
              <a:path w="422275" h="812800">
                <a:moveTo>
                  <a:pt x="0" y="0"/>
                </a:moveTo>
                <a:lnTo>
                  <a:pt x="0" y="421894"/>
                </a:lnTo>
                <a:lnTo>
                  <a:pt x="159766" y="812419"/>
                </a:lnTo>
                <a:lnTo>
                  <a:pt x="205620" y="790340"/>
                </a:lnTo>
                <a:lnTo>
                  <a:pt x="247889" y="763330"/>
                </a:lnTo>
                <a:lnTo>
                  <a:pt x="286282" y="731826"/>
                </a:lnTo>
                <a:lnTo>
                  <a:pt x="320505" y="696259"/>
                </a:lnTo>
                <a:lnTo>
                  <a:pt x="350266" y="657066"/>
                </a:lnTo>
                <a:lnTo>
                  <a:pt x="375271" y="614680"/>
                </a:lnTo>
                <a:lnTo>
                  <a:pt x="395230" y="569535"/>
                </a:lnTo>
                <a:lnTo>
                  <a:pt x="409848" y="522066"/>
                </a:lnTo>
                <a:lnTo>
                  <a:pt x="418833" y="472707"/>
                </a:lnTo>
                <a:lnTo>
                  <a:pt x="421894" y="421894"/>
                </a:lnTo>
                <a:lnTo>
                  <a:pt x="419056" y="372708"/>
                </a:lnTo>
                <a:lnTo>
                  <a:pt x="410753" y="325185"/>
                </a:lnTo>
                <a:lnTo>
                  <a:pt x="397302" y="279641"/>
                </a:lnTo>
                <a:lnTo>
                  <a:pt x="379019" y="236394"/>
                </a:lnTo>
                <a:lnTo>
                  <a:pt x="356219" y="195760"/>
                </a:lnTo>
                <a:lnTo>
                  <a:pt x="329221" y="158057"/>
                </a:lnTo>
                <a:lnTo>
                  <a:pt x="298338" y="123602"/>
                </a:lnTo>
                <a:lnTo>
                  <a:pt x="263889" y="92712"/>
                </a:lnTo>
                <a:lnTo>
                  <a:pt x="226189" y="65705"/>
                </a:lnTo>
                <a:lnTo>
                  <a:pt x="185555" y="42897"/>
                </a:lnTo>
                <a:lnTo>
                  <a:pt x="142303" y="24605"/>
                </a:lnTo>
                <a:lnTo>
                  <a:pt x="96748" y="11147"/>
                </a:lnTo>
                <a:lnTo>
                  <a:pt x="49209" y="2839"/>
                </a:lnTo>
                <a:lnTo>
                  <a:pt x="0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241907" y="2425573"/>
            <a:ext cx="581660" cy="843915"/>
          </a:xfrm>
          <a:custGeom>
            <a:rect l="l" t="t" r="r" b="b"/>
            <a:pathLst>
              <a:path w="581660" h="843914">
                <a:moveTo>
                  <a:pt x="421536" y="0"/>
                </a:moveTo>
                <a:lnTo>
                  <a:pt x="380624" y="1992"/>
                </a:lnTo>
                <a:lnTo>
                  <a:pt x="340176" y="7937"/>
                </a:lnTo>
                <a:lnTo>
                  <a:pt x="300467" y="17787"/>
                </a:lnTo>
                <a:lnTo>
                  <a:pt x="261770" y="31496"/>
                </a:lnTo>
                <a:lnTo>
                  <a:pt x="217309" y="52735"/>
                </a:lnTo>
                <a:lnTo>
                  <a:pt x="176462" y="78406"/>
                </a:lnTo>
                <a:lnTo>
                  <a:pt x="139401" y="108095"/>
                </a:lnTo>
                <a:lnTo>
                  <a:pt x="106301" y="141388"/>
                </a:lnTo>
                <a:lnTo>
                  <a:pt x="77333" y="177872"/>
                </a:lnTo>
                <a:lnTo>
                  <a:pt x="52670" y="217135"/>
                </a:lnTo>
                <a:lnTo>
                  <a:pt x="32487" y="258762"/>
                </a:lnTo>
                <a:lnTo>
                  <a:pt x="16955" y="302341"/>
                </a:lnTo>
                <a:lnTo>
                  <a:pt x="6248" y="347458"/>
                </a:lnTo>
                <a:lnTo>
                  <a:pt x="538" y="393701"/>
                </a:lnTo>
                <a:lnTo>
                  <a:pt x="0" y="440656"/>
                </a:lnTo>
                <a:lnTo>
                  <a:pt x="4804" y="487909"/>
                </a:lnTo>
                <a:lnTo>
                  <a:pt x="15126" y="535048"/>
                </a:lnTo>
                <a:lnTo>
                  <a:pt x="31138" y="581660"/>
                </a:lnTo>
                <a:lnTo>
                  <a:pt x="52377" y="626120"/>
                </a:lnTo>
                <a:lnTo>
                  <a:pt x="78048" y="666968"/>
                </a:lnTo>
                <a:lnTo>
                  <a:pt x="107737" y="704029"/>
                </a:lnTo>
                <a:lnTo>
                  <a:pt x="141030" y="737131"/>
                </a:lnTo>
                <a:lnTo>
                  <a:pt x="177514" y="766102"/>
                </a:lnTo>
                <a:lnTo>
                  <a:pt x="216777" y="790769"/>
                </a:lnTo>
                <a:lnTo>
                  <a:pt x="258404" y="810958"/>
                </a:lnTo>
                <a:lnTo>
                  <a:pt x="301983" y="826498"/>
                </a:lnTo>
                <a:lnTo>
                  <a:pt x="347100" y="837215"/>
                </a:lnTo>
                <a:lnTo>
                  <a:pt x="393343" y="842937"/>
                </a:lnTo>
                <a:lnTo>
                  <a:pt x="440298" y="843491"/>
                </a:lnTo>
                <a:lnTo>
                  <a:pt x="487551" y="838705"/>
                </a:lnTo>
                <a:lnTo>
                  <a:pt x="534690" y="828405"/>
                </a:lnTo>
                <a:lnTo>
                  <a:pt x="581302" y="812419"/>
                </a:lnTo>
                <a:lnTo>
                  <a:pt x="421536" y="421894"/>
                </a:lnTo>
                <a:lnTo>
                  <a:pt x="421536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241907" y="2425573"/>
            <a:ext cx="581660" cy="843915"/>
          </a:xfrm>
          <a:custGeom>
            <a:rect l="l" t="t" r="r" b="b"/>
            <a:pathLst>
              <a:path w="581660" h="843914">
                <a:moveTo>
                  <a:pt x="581302" y="812419"/>
                </a:moveTo>
                <a:lnTo>
                  <a:pt x="534690" y="828405"/>
                </a:lnTo>
                <a:lnTo>
                  <a:pt x="487551" y="838705"/>
                </a:lnTo>
                <a:lnTo>
                  <a:pt x="440298" y="843491"/>
                </a:lnTo>
                <a:lnTo>
                  <a:pt x="393343" y="842937"/>
                </a:lnTo>
                <a:lnTo>
                  <a:pt x="347100" y="837215"/>
                </a:lnTo>
                <a:lnTo>
                  <a:pt x="301983" y="826498"/>
                </a:lnTo>
                <a:lnTo>
                  <a:pt x="258404" y="810958"/>
                </a:lnTo>
                <a:lnTo>
                  <a:pt x="216777" y="790769"/>
                </a:lnTo>
                <a:lnTo>
                  <a:pt x="177514" y="766102"/>
                </a:lnTo>
                <a:lnTo>
                  <a:pt x="141030" y="737131"/>
                </a:lnTo>
                <a:lnTo>
                  <a:pt x="107737" y="704029"/>
                </a:lnTo>
                <a:lnTo>
                  <a:pt x="78048" y="666968"/>
                </a:lnTo>
                <a:lnTo>
                  <a:pt x="52377" y="626120"/>
                </a:lnTo>
                <a:lnTo>
                  <a:pt x="31138" y="581660"/>
                </a:lnTo>
                <a:lnTo>
                  <a:pt x="15126" y="535048"/>
                </a:lnTo>
                <a:lnTo>
                  <a:pt x="4804" y="487909"/>
                </a:lnTo>
                <a:lnTo>
                  <a:pt x="0" y="440656"/>
                </a:lnTo>
                <a:lnTo>
                  <a:pt x="538" y="393701"/>
                </a:lnTo>
                <a:lnTo>
                  <a:pt x="6248" y="347458"/>
                </a:lnTo>
                <a:lnTo>
                  <a:pt x="16955" y="302341"/>
                </a:lnTo>
                <a:lnTo>
                  <a:pt x="32487" y="258762"/>
                </a:lnTo>
                <a:lnTo>
                  <a:pt x="52670" y="217135"/>
                </a:lnTo>
                <a:lnTo>
                  <a:pt x="77333" y="177872"/>
                </a:lnTo>
                <a:lnTo>
                  <a:pt x="106301" y="141388"/>
                </a:lnTo>
                <a:lnTo>
                  <a:pt x="139401" y="108095"/>
                </a:lnTo>
                <a:lnTo>
                  <a:pt x="176462" y="78406"/>
                </a:lnTo>
                <a:lnTo>
                  <a:pt x="217309" y="52735"/>
                </a:lnTo>
                <a:lnTo>
                  <a:pt x="261770" y="31496"/>
                </a:lnTo>
                <a:lnTo>
                  <a:pt x="300467" y="17787"/>
                </a:lnTo>
                <a:lnTo>
                  <a:pt x="340176" y="7937"/>
                </a:lnTo>
                <a:lnTo>
                  <a:pt x="380624" y="1992"/>
                </a:lnTo>
                <a:lnTo>
                  <a:pt x="421536" y="0"/>
                </a:lnTo>
                <a:lnTo>
                  <a:pt x="421536" y="421894"/>
                </a:lnTo>
                <a:lnTo>
                  <a:pt x="581302" y="812419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3076955" y="2650236"/>
            <a:ext cx="15240" cy="116205"/>
          </a:xfrm>
          <a:custGeom>
            <a:rect l="l" t="t" r="r" b="b"/>
            <a:pathLst>
              <a:path w="15239" h="116205">
                <a:moveTo>
                  <a:pt x="0" y="115824"/>
                </a:moveTo>
                <a:lnTo>
                  <a:pt x="15239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006851" y="2414016"/>
            <a:ext cx="402590" cy="352425"/>
          </a:xfrm>
          <a:custGeom>
            <a:rect l="l" t="t" r="r" b="b"/>
            <a:pathLst>
              <a:path w="402589" h="352425">
                <a:moveTo>
                  <a:pt x="167640" y="236219"/>
                </a:moveTo>
                <a:lnTo>
                  <a:pt x="67056" y="236219"/>
                </a:lnTo>
                <a:lnTo>
                  <a:pt x="70358" y="352171"/>
                </a:lnTo>
                <a:lnTo>
                  <a:pt x="167640" y="236219"/>
                </a:lnTo>
                <a:close/>
              </a:path>
              <a:path w="402589" h="352425">
                <a:moveTo>
                  <a:pt x="362965" y="0"/>
                </a:moveTo>
                <a:lnTo>
                  <a:pt x="39370" y="0"/>
                </a:lnTo>
                <a:lnTo>
                  <a:pt x="24056" y="3097"/>
                </a:lnTo>
                <a:lnTo>
                  <a:pt x="11541" y="11541"/>
                </a:lnTo>
                <a:lnTo>
                  <a:pt x="3097" y="24056"/>
                </a:lnTo>
                <a:lnTo>
                  <a:pt x="0" y="39369"/>
                </a:lnTo>
                <a:lnTo>
                  <a:pt x="0" y="196850"/>
                </a:lnTo>
                <a:lnTo>
                  <a:pt x="3097" y="212163"/>
                </a:lnTo>
                <a:lnTo>
                  <a:pt x="11541" y="224678"/>
                </a:lnTo>
                <a:lnTo>
                  <a:pt x="24056" y="233122"/>
                </a:lnTo>
                <a:lnTo>
                  <a:pt x="39370" y="236219"/>
                </a:lnTo>
                <a:lnTo>
                  <a:pt x="362965" y="236219"/>
                </a:lnTo>
                <a:lnTo>
                  <a:pt x="378279" y="233122"/>
                </a:lnTo>
                <a:lnTo>
                  <a:pt x="390794" y="224678"/>
                </a:lnTo>
                <a:lnTo>
                  <a:pt x="399238" y="212163"/>
                </a:lnTo>
                <a:lnTo>
                  <a:pt x="402336" y="196850"/>
                </a:lnTo>
                <a:lnTo>
                  <a:pt x="402336" y="39369"/>
                </a:lnTo>
                <a:lnTo>
                  <a:pt x="399238" y="24056"/>
                </a:lnTo>
                <a:lnTo>
                  <a:pt x="390794" y="11541"/>
                </a:lnTo>
                <a:lnTo>
                  <a:pt x="378279" y="3097"/>
                </a:lnTo>
                <a:lnTo>
                  <a:pt x="36296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006851" y="2414016"/>
            <a:ext cx="402590" cy="352425"/>
          </a:xfrm>
          <a:custGeom>
            <a:rect l="l" t="t" r="r" b="b"/>
            <a:pathLst>
              <a:path w="402589" h="352425">
                <a:moveTo>
                  <a:pt x="0" y="39369"/>
                </a:moveTo>
                <a:lnTo>
                  <a:pt x="3097" y="24056"/>
                </a:lnTo>
                <a:lnTo>
                  <a:pt x="11541" y="11541"/>
                </a:lnTo>
                <a:lnTo>
                  <a:pt x="24056" y="3097"/>
                </a:lnTo>
                <a:lnTo>
                  <a:pt x="39370" y="0"/>
                </a:lnTo>
                <a:lnTo>
                  <a:pt x="67056" y="0"/>
                </a:lnTo>
                <a:lnTo>
                  <a:pt x="167640" y="0"/>
                </a:lnTo>
                <a:lnTo>
                  <a:pt x="362965" y="0"/>
                </a:lnTo>
                <a:lnTo>
                  <a:pt x="378279" y="3097"/>
                </a:lnTo>
                <a:lnTo>
                  <a:pt x="390794" y="11541"/>
                </a:lnTo>
                <a:lnTo>
                  <a:pt x="399238" y="24056"/>
                </a:lnTo>
                <a:lnTo>
                  <a:pt x="402336" y="39369"/>
                </a:lnTo>
                <a:lnTo>
                  <a:pt x="402336" y="137794"/>
                </a:lnTo>
                <a:lnTo>
                  <a:pt x="402336" y="196850"/>
                </a:lnTo>
                <a:lnTo>
                  <a:pt x="399238" y="212163"/>
                </a:lnTo>
                <a:lnTo>
                  <a:pt x="390794" y="224678"/>
                </a:lnTo>
                <a:lnTo>
                  <a:pt x="378279" y="233122"/>
                </a:lnTo>
                <a:lnTo>
                  <a:pt x="362965" y="236219"/>
                </a:lnTo>
                <a:lnTo>
                  <a:pt x="167640" y="236219"/>
                </a:lnTo>
                <a:lnTo>
                  <a:pt x="70358" y="352171"/>
                </a:lnTo>
                <a:lnTo>
                  <a:pt x="67056" y="236219"/>
                </a:lnTo>
                <a:lnTo>
                  <a:pt x="39370" y="236219"/>
                </a:lnTo>
                <a:lnTo>
                  <a:pt x="24056" y="233122"/>
                </a:lnTo>
                <a:lnTo>
                  <a:pt x="11541" y="224678"/>
                </a:lnTo>
                <a:lnTo>
                  <a:pt x="3097" y="212163"/>
                </a:lnTo>
                <a:lnTo>
                  <a:pt x="0" y="196850"/>
                </a:lnTo>
                <a:lnTo>
                  <a:pt x="0" y="137794"/>
                </a:lnTo>
                <a:lnTo>
                  <a:pt x="0" y="39369"/>
                </a:lnTo>
                <a:close/>
              </a:path>
            </a:pathLst>
          </a:custGeom>
          <a:ln w="1270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3042920" y="2422652"/>
            <a:ext cx="332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7934FC"/>
                </a:solidFill>
                <a:latin typeface="Arial"/>
                <a:cs typeface="Arial"/>
              </a:rPr>
              <a:t>44%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875791" y="2401062"/>
            <a:ext cx="1287780" cy="528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10"/>
              </a:lnSpc>
              <a:spcBef>
                <a:spcPts val="100"/>
              </a:spcBef>
            </a:pPr>
            <a:r>
              <a:rPr sz="1100">
                <a:latin typeface="宋体"/>
                <a:cs typeface="宋体"/>
              </a:rPr>
              <a:t>近</a:t>
            </a:r>
            <a:r>
              <a:rPr sz="1100" spc="-254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30 </a:t>
            </a:r>
            <a:r>
              <a:rPr sz="1100">
                <a:latin typeface="宋体"/>
                <a:cs typeface="宋体"/>
              </a:rPr>
              <a:t>天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ts val="1340"/>
              </a:lnSpc>
              <a:spcBef>
                <a:spcPts val="20"/>
              </a:spcBef>
            </a:pPr>
            <a:r>
              <a:rPr sz="1100">
                <a:latin typeface="宋体"/>
                <a:cs typeface="宋体"/>
              </a:rPr>
              <a:t>东南亚</a:t>
            </a:r>
            <a:r>
              <a:rPr sz="1100" b="1">
                <a:latin typeface="Microsoft JhengHei"/>
                <a:cs typeface="Microsoft JhengHei"/>
              </a:rPr>
              <a:t>在投</a:t>
            </a:r>
            <a:r>
              <a:rPr sz="1100">
                <a:latin typeface="宋体"/>
                <a:cs typeface="宋体"/>
              </a:rPr>
              <a:t>的手游数 量占全球的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 spc="-175">
                <a:latin typeface="Verdana"/>
                <a:cs typeface="Verdana"/>
              </a:rPr>
              <a:t>44%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5820155" y="3429000"/>
            <a:ext cx="1109472" cy="40843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109216" y="2676144"/>
            <a:ext cx="1110995" cy="40843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2663444" y="3691128"/>
            <a:ext cx="422275" cy="577215"/>
          </a:xfrm>
          <a:custGeom>
            <a:rect l="l" t="t" r="r" b="b"/>
            <a:pathLst>
              <a:path w="422275" h="577214">
                <a:moveTo>
                  <a:pt x="0" y="0"/>
                </a:moveTo>
                <a:lnTo>
                  <a:pt x="0" y="421919"/>
                </a:lnTo>
                <a:lnTo>
                  <a:pt x="392303" y="577215"/>
                </a:lnTo>
                <a:lnTo>
                  <a:pt x="405177" y="539569"/>
                </a:lnTo>
                <a:lnTo>
                  <a:pt x="414432" y="500967"/>
                </a:lnTo>
                <a:lnTo>
                  <a:pt x="420020" y="461664"/>
                </a:lnTo>
                <a:lnTo>
                  <a:pt x="421894" y="421919"/>
                </a:lnTo>
                <a:lnTo>
                  <a:pt x="419056" y="372728"/>
                </a:lnTo>
                <a:lnTo>
                  <a:pt x="410753" y="325201"/>
                </a:lnTo>
                <a:lnTo>
                  <a:pt x="397302" y="279653"/>
                </a:lnTo>
                <a:lnTo>
                  <a:pt x="379019" y="236403"/>
                </a:lnTo>
                <a:lnTo>
                  <a:pt x="356219" y="195767"/>
                </a:lnTo>
                <a:lnTo>
                  <a:pt x="329221" y="158062"/>
                </a:lnTo>
                <a:lnTo>
                  <a:pt x="298338" y="123605"/>
                </a:lnTo>
                <a:lnTo>
                  <a:pt x="263889" y="92714"/>
                </a:lnTo>
                <a:lnTo>
                  <a:pt x="226189" y="65706"/>
                </a:lnTo>
                <a:lnTo>
                  <a:pt x="185555" y="42897"/>
                </a:lnTo>
                <a:lnTo>
                  <a:pt x="142303" y="24605"/>
                </a:lnTo>
                <a:lnTo>
                  <a:pt x="96748" y="11147"/>
                </a:lnTo>
                <a:lnTo>
                  <a:pt x="49209" y="2839"/>
                </a:lnTo>
                <a:lnTo>
                  <a:pt x="0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2241726" y="3691128"/>
            <a:ext cx="814069" cy="843915"/>
          </a:xfrm>
          <a:custGeom>
            <a:rect l="l" t="t" r="r" b="b"/>
            <a:pathLst>
              <a:path w="814069" h="843914">
                <a:moveTo>
                  <a:pt x="421717" y="0"/>
                </a:moveTo>
                <a:lnTo>
                  <a:pt x="375030" y="2584"/>
                </a:lnTo>
                <a:lnTo>
                  <a:pt x="329541" y="10186"/>
                </a:lnTo>
                <a:lnTo>
                  <a:pt x="285588" y="22576"/>
                </a:lnTo>
                <a:lnTo>
                  <a:pt x="243505" y="39526"/>
                </a:lnTo>
                <a:lnTo>
                  <a:pt x="203629" y="60806"/>
                </a:lnTo>
                <a:lnTo>
                  <a:pt x="166297" y="86189"/>
                </a:lnTo>
                <a:lnTo>
                  <a:pt x="131843" y="115444"/>
                </a:lnTo>
                <a:lnTo>
                  <a:pt x="100605" y="148344"/>
                </a:lnTo>
                <a:lnTo>
                  <a:pt x="72918" y="184660"/>
                </a:lnTo>
                <a:lnTo>
                  <a:pt x="49118" y="224163"/>
                </a:lnTo>
                <a:lnTo>
                  <a:pt x="29541" y="266623"/>
                </a:lnTo>
                <a:lnTo>
                  <a:pt x="14054" y="313411"/>
                </a:lnTo>
                <a:lnTo>
                  <a:pt x="4266" y="360660"/>
                </a:lnTo>
                <a:lnTo>
                  <a:pt x="0" y="407961"/>
                </a:lnTo>
                <a:lnTo>
                  <a:pt x="1076" y="454902"/>
                </a:lnTo>
                <a:lnTo>
                  <a:pt x="7316" y="501072"/>
                </a:lnTo>
                <a:lnTo>
                  <a:pt x="18541" y="546061"/>
                </a:lnTo>
                <a:lnTo>
                  <a:pt x="34574" y="589459"/>
                </a:lnTo>
                <a:lnTo>
                  <a:pt x="55235" y="630854"/>
                </a:lnTo>
                <a:lnTo>
                  <a:pt x="80345" y="669835"/>
                </a:lnTo>
                <a:lnTo>
                  <a:pt x="109727" y="705991"/>
                </a:lnTo>
                <a:lnTo>
                  <a:pt x="143202" y="738913"/>
                </a:lnTo>
                <a:lnTo>
                  <a:pt x="180591" y="768188"/>
                </a:lnTo>
                <a:lnTo>
                  <a:pt x="221715" y="793407"/>
                </a:lnTo>
                <a:lnTo>
                  <a:pt x="266396" y="814158"/>
                </a:lnTo>
                <a:lnTo>
                  <a:pt x="313191" y="829629"/>
                </a:lnTo>
                <a:lnTo>
                  <a:pt x="360446" y="839405"/>
                </a:lnTo>
                <a:lnTo>
                  <a:pt x="407751" y="843664"/>
                </a:lnTo>
                <a:lnTo>
                  <a:pt x="454695" y="842583"/>
                </a:lnTo>
                <a:lnTo>
                  <a:pt x="500869" y="836341"/>
                </a:lnTo>
                <a:lnTo>
                  <a:pt x="545861" y="825114"/>
                </a:lnTo>
                <a:lnTo>
                  <a:pt x="589262" y="809082"/>
                </a:lnTo>
                <a:lnTo>
                  <a:pt x="630660" y="788421"/>
                </a:lnTo>
                <a:lnTo>
                  <a:pt x="669646" y="763309"/>
                </a:lnTo>
                <a:lnTo>
                  <a:pt x="705809" y="733925"/>
                </a:lnTo>
                <a:lnTo>
                  <a:pt x="738738" y="700445"/>
                </a:lnTo>
                <a:lnTo>
                  <a:pt x="768023" y="663048"/>
                </a:lnTo>
                <a:lnTo>
                  <a:pt x="793254" y="621912"/>
                </a:lnTo>
                <a:lnTo>
                  <a:pt x="814020" y="577215"/>
                </a:lnTo>
                <a:lnTo>
                  <a:pt x="421717" y="421919"/>
                </a:lnTo>
                <a:lnTo>
                  <a:pt x="421717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2241726" y="3691128"/>
            <a:ext cx="814069" cy="843915"/>
          </a:xfrm>
          <a:custGeom>
            <a:rect l="l" t="t" r="r" b="b"/>
            <a:pathLst>
              <a:path w="814069" h="843914">
                <a:moveTo>
                  <a:pt x="814020" y="577215"/>
                </a:moveTo>
                <a:lnTo>
                  <a:pt x="793254" y="621912"/>
                </a:lnTo>
                <a:lnTo>
                  <a:pt x="768023" y="663048"/>
                </a:lnTo>
                <a:lnTo>
                  <a:pt x="738738" y="700445"/>
                </a:lnTo>
                <a:lnTo>
                  <a:pt x="705809" y="733925"/>
                </a:lnTo>
                <a:lnTo>
                  <a:pt x="669646" y="763309"/>
                </a:lnTo>
                <a:lnTo>
                  <a:pt x="630660" y="788421"/>
                </a:lnTo>
                <a:lnTo>
                  <a:pt x="589262" y="809082"/>
                </a:lnTo>
                <a:lnTo>
                  <a:pt x="545861" y="825114"/>
                </a:lnTo>
                <a:lnTo>
                  <a:pt x="500869" y="836341"/>
                </a:lnTo>
                <a:lnTo>
                  <a:pt x="454695" y="842583"/>
                </a:lnTo>
                <a:lnTo>
                  <a:pt x="407751" y="843664"/>
                </a:lnTo>
                <a:lnTo>
                  <a:pt x="360446" y="839405"/>
                </a:lnTo>
                <a:lnTo>
                  <a:pt x="313191" y="829629"/>
                </a:lnTo>
                <a:lnTo>
                  <a:pt x="266396" y="814158"/>
                </a:lnTo>
                <a:lnTo>
                  <a:pt x="221715" y="793407"/>
                </a:lnTo>
                <a:lnTo>
                  <a:pt x="180591" y="768188"/>
                </a:lnTo>
                <a:lnTo>
                  <a:pt x="143202" y="738913"/>
                </a:lnTo>
                <a:lnTo>
                  <a:pt x="109727" y="705991"/>
                </a:lnTo>
                <a:lnTo>
                  <a:pt x="80345" y="669835"/>
                </a:lnTo>
                <a:lnTo>
                  <a:pt x="55235" y="630854"/>
                </a:lnTo>
                <a:lnTo>
                  <a:pt x="34574" y="589459"/>
                </a:lnTo>
                <a:lnTo>
                  <a:pt x="18541" y="546061"/>
                </a:lnTo>
                <a:lnTo>
                  <a:pt x="7316" y="501072"/>
                </a:lnTo>
                <a:lnTo>
                  <a:pt x="1076" y="454902"/>
                </a:lnTo>
                <a:lnTo>
                  <a:pt x="0" y="407961"/>
                </a:lnTo>
                <a:lnTo>
                  <a:pt x="4266" y="360660"/>
                </a:lnTo>
                <a:lnTo>
                  <a:pt x="14054" y="313411"/>
                </a:lnTo>
                <a:lnTo>
                  <a:pt x="29541" y="266623"/>
                </a:lnTo>
                <a:lnTo>
                  <a:pt x="49118" y="224163"/>
                </a:lnTo>
                <a:lnTo>
                  <a:pt x="72918" y="184660"/>
                </a:lnTo>
                <a:lnTo>
                  <a:pt x="100605" y="148344"/>
                </a:lnTo>
                <a:lnTo>
                  <a:pt x="131843" y="115444"/>
                </a:lnTo>
                <a:lnTo>
                  <a:pt x="166297" y="86189"/>
                </a:lnTo>
                <a:lnTo>
                  <a:pt x="203629" y="60806"/>
                </a:lnTo>
                <a:lnTo>
                  <a:pt x="243505" y="39526"/>
                </a:lnTo>
                <a:lnTo>
                  <a:pt x="285588" y="22576"/>
                </a:lnTo>
                <a:lnTo>
                  <a:pt x="329541" y="10186"/>
                </a:lnTo>
                <a:lnTo>
                  <a:pt x="375030" y="2584"/>
                </a:lnTo>
                <a:lnTo>
                  <a:pt x="421717" y="0"/>
                </a:lnTo>
                <a:lnTo>
                  <a:pt x="421717" y="421919"/>
                </a:lnTo>
                <a:lnTo>
                  <a:pt x="814020" y="57721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3012948" y="3745992"/>
            <a:ext cx="36830" cy="129539"/>
          </a:xfrm>
          <a:custGeom>
            <a:rect l="l" t="t" r="r" b="b"/>
            <a:pathLst>
              <a:path w="36830" h="129538">
                <a:moveTo>
                  <a:pt x="0" y="129539"/>
                </a:moveTo>
                <a:lnTo>
                  <a:pt x="36575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2964179" y="3509772"/>
            <a:ext cx="402590" cy="367030"/>
          </a:xfrm>
          <a:custGeom>
            <a:rect l="l" t="t" r="r" b="b"/>
            <a:pathLst>
              <a:path w="402589" h="367029">
                <a:moveTo>
                  <a:pt x="167639" y="236220"/>
                </a:moveTo>
                <a:lnTo>
                  <a:pt x="67056" y="236220"/>
                </a:lnTo>
                <a:lnTo>
                  <a:pt x="48259" y="366903"/>
                </a:lnTo>
                <a:lnTo>
                  <a:pt x="167639" y="236220"/>
                </a:lnTo>
                <a:close/>
              </a:path>
              <a:path w="402589" h="367029">
                <a:moveTo>
                  <a:pt x="362966" y="0"/>
                </a:moveTo>
                <a:lnTo>
                  <a:pt x="39369" y="0"/>
                </a:lnTo>
                <a:lnTo>
                  <a:pt x="24056" y="3097"/>
                </a:lnTo>
                <a:lnTo>
                  <a:pt x="11541" y="11541"/>
                </a:lnTo>
                <a:lnTo>
                  <a:pt x="3097" y="24056"/>
                </a:lnTo>
                <a:lnTo>
                  <a:pt x="0" y="39369"/>
                </a:lnTo>
                <a:lnTo>
                  <a:pt x="0" y="196850"/>
                </a:lnTo>
                <a:lnTo>
                  <a:pt x="3097" y="212163"/>
                </a:lnTo>
                <a:lnTo>
                  <a:pt x="11541" y="224678"/>
                </a:lnTo>
                <a:lnTo>
                  <a:pt x="24056" y="233122"/>
                </a:lnTo>
                <a:lnTo>
                  <a:pt x="39369" y="236220"/>
                </a:lnTo>
                <a:lnTo>
                  <a:pt x="362966" y="236220"/>
                </a:lnTo>
                <a:lnTo>
                  <a:pt x="378279" y="233122"/>
                </a:lnTo>
                <a:lnTo>
                  <a:pt x="390794" y="224678"/>
                </a:lnTo>
                <a:lnTo>
                  <a:pt x="399238" y="212163"/>
                </a:lnTo>
                <a:lnTo>
                  <a:pt x="402335" y="196850"/>
                </a:lnTo>
                <a:lnTo>
                  <a:pt x="402335" y="39369"/>
                </a:lnTo>
                <a:lnTo>
                  <a:pt x="399238" y="24056"/>
                </a:lnTo>
                <a:lnTo>
                  <a:pt x="390794" y="11541"/>
                </a:lnTo>
                <a:lnTo>
                  <a:pt x="378279" y="3097"/>
                </a:lnTo>
                <a:lnTo>
                  <a:pt x="36296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2964179" y="3509772"/>
            <a:ext cx="402590" cy="367030"/>
          </a:xfrm>
          <a:custGeom>
            <a:rect l="l" t="t" r="r" b="b"/>
            <a:pathLst>
              <a:path w="402589" h="367029">
                <a:moveTo>
                  <a:pt x="0" y="39369"/>
                </a:moveTo>
                <a:lnTo>
                  <a:pt x="3097" y="24056"/>
                </a:lnTo>
                <a:lnTo>
                  <a:pt x="11541" y="11541"/>
                </a:lnTo>
                <a:lnTo>
                  <a:pt x="24056" y="3097"/>
                </a:lnTo>
                <a:lnTo>
                  <a:pt x="39369" y="0"/>
                </a:lnTo>
                <a:lnTo>
                  <a:pt x="67056" y="0"/>
                </a:lnTo>
                <a:lnTo>
                  <a:pt x="167639" y="0"/>
                </a:lnTo>
                <a:lnTo>
                  <a:pt x="362966" y="0"/>
                </a:lnTo>
                <a:lnTo>
                  <a:pt x="378279" y="3097"/>
                </a:lnTo>
                <a:lnTo>
                  <a:pt x="390794" y="11541"/>
                </a:lnTo>
                <a:lnTo>
                  <a:pt x="399238" y="24056"/>
                </a:lnTo>
                <a:lnTo>
                  <a:pt x="402335" y="39369"/>
                </a:lnTo>
                <a:lnTo>
                  <a:pt x="402335" y="137795"/>
                </a:lnTo>
                <a:lnTo>
                  <a:pt x="402335" y="196850"/>
                </a:lnTo>
                <a:lnTo>
                  <a:pt x="399238" y="212163"/>
                </a:lnTo>
                <a:lnTo>
                  <a:pt x="390794" y="224678"/>
                </a:lnTo>
                <a:lnTo>
                  <a:pt x="378279" y="233122"/>
                </a:lnTo>
                <a:lnTo>
                  <a:pt x="362966" y="236220"/>
                </a:lnTo>
                <a:lnTo>
                  <a:pt x="167639" y="236220"/>
                </a:lnTo>
                <a:lnTo>
                  <a:pt x="48259" y="366903"/>
                </a:lnTo>
                <a:lnTo>
                  <a:pt x="67056" y="236220"/>
                </a:lnTo>
                <a:lnTo>
                  <a:pt x="39369" y="236220"/>
                </a:lnTo>
                <a:lnTo>
                  <a:pt x="24056" y="233122"/>
                </a:lnTo>
                <a:lnTo>
                  <a:pt x="11541" y="224678"/>
                </a:lnTo>
                <a:lnTo>
                  <a:pt x="3097" y="212163"/>
                </a:lnTo>
                <a:lnTo>
                  <a:pt x="0" y="196850"/>
                </a:lnTo>
                <a:lnTo>
                  <a:pt x="0" y="137795"/>
                </a:lnTo>
                <a:lnTo>
                  <a:pt x="0" y="39369"/>
                </a:lnTo>
                <a:close/>
              </a:path>
            </a:pathLst>
          </a:custGeom>
          <a:ln w="12700">
            <a:solidFill>
              <a:srgbClr val="4FDF3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2999994" y="3517468"/>
            <a:ext cx="33274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4FDF3B"/>
                </a:solidFill>
                <a:latin typeface="Arial"/>
                <a:cs typeface="Arial"/>
              </a:rPr>
              <a:t>31%</a:t>
            </a:r>
            <a:endParaRPr sz="1200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875791" y="3722370"/>
            <a:ext cx="1287780" cy="528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10"/>
              </a:lnSpc>
              <a:spcBef>
                <a:spcPts val="100"/>
              </a:spcBef>
            </a:pPr>
            <a:r>
              <a:rPr sz="1100">
                <a:latin typeface="宋体"/>
                <a:cs typeface="宋体"/>
              </a:rPr>
              <a:t>近</a:t>
            </a:r>
            <a:r>
              <a:rPr sz="1100" spc="-254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30 </a:t>
            </a:r>
            <a:r>
              <a:rPr sz="1100">
                <a:latin typeface="宋体"/>
                <a:cs typeface="宋体"/>
              </a:rPr>
              <a:t>天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ts val="1340"/>
              </a:lnSpc>
              <a:spcBef>
                <a:spcPts val="20"/>
              </a:spcBef>
            </a:pPr>
            <a:r>
              <a:rPr sz="1100">
                <a:latin typeface="宋体"/>
                <a:cs typeface="宋体"/>
              </a:rPr>
              <a:t>东南亚</a:t>
            </a:r>
            <a:r>
              <a:rPr sz="1100" b="1">
                <a:latin typeface="Microsoft JhengHei"/>
                <a:cs typeface="Microsoft JhengHei"/>
              </a:rPr>
              <a:t>新投</a:t>
            </a:r>
            <a:r>
              <a:rPr sz="1100">
                <a:latin typeface="宋体"/>
                <a:cs typeface="宋体"/>
              </a:rPr>
              <a:t>的手游数 量占全球的</a:t>
            </a:r>
            <a:r>
              <a:rPr sz="1100" spc="-310">
                <a:latin typeface="宋体"/>
                <a:cs typeface="宋体"/>
              </a:rPr>
              <a:t> </a:t>
            </a:r>
            <a:r>
              <a:rPr sz="1100" spc="-175">
                <a:latin typeface="Verdana"/>
                <a:cs typeface="Verdana"/>
              </a:rPr>
              <a:t>31%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2109216" y="3837432"/>
            <a:ext cx="1109471" cy="40690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 flipH="1">
            <a:off x="3752088" y="2307336"/>
            <a:ext cx="0" cy="2303145"/>
          </a:xfrm>
          <a:custGeom>
            <a:rect l="l" t="t" r="r" b="b"/>
            <a:pathLst>
              <a:path h="2303145">
                <a:moveTo>
                  <a:pt x="0" y="2302954"/>
                </a:moveTo>
                <a:lnTo>
                  <a:pt x="0" y="0"/>
                </a:lnTo>
              </a:path>
            </a:pathLst>
          </a:custGeom>
          <a:ln w="952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 txBox="1"/>
          <p:nvPr/>
        </p:nvSpPr>
        <p:spPr>
          <a:xfrm>
            <a:off x="829462" y="186898"/>
            <a:ext cx="6034405" cy="144653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在投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产品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规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模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亚在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投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数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量庞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大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，但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新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投手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游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不多</a:t>
            </a:r>
            <a:endParaRPr sz="2000">
              <a:latin typeface="宋体"/>
              <a:cs typeface="宋体"/>
            </a:endParaRPr>
          </a:p>
          <a:p>
            <a:pPr marL="12700" marR="369570">
              <a:lnSpc>
                <a:spcPct val="165600"/>
              </a:lnSpc>
              <a:spcBef>
                <a:spcPts val="47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东南亚近</a:t>
            </a:r>
            <a:r>
              <a:rPr sz="1100" spc="-28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30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天的在投手游数量接近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1.2</a:t>
            </a:r>
            <a:r>
              <a:rPr sz="1100" spc="-9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万，印尼、越南、新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坡是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量最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的前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个市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 东南亚在投及新投手游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量在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球的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比均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较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高，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分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别</a:t>
            </a:r>
            <a:r>
              <a:rPr sz="1100" spc="185">
                <a:solidFill>
                  <a:srgbClr val="252525"/>
                </a:solidFill>
                <a:latin typeface="宋体"/>
                <a:cs typeface="宋体"/>
              </a:rPr>
              <a:t>为</a:t>
            </a:r>
            <a:r>
              <a:rPr sz="1100" spc="-175">
                <a:solidFill>
                  <a:srgbClr val="252525"/>
                </a:solidFill>
                <a:latin typeface="Verdana"/>
                <a:cs typeface="Verdana"/>
              </a:rPr>
              <a:t>44%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 spc="-175">
                <a:solidFill>
                  <a:srgbClr val="252525"/>
                </a:solidFill>
                <a:latin typeface="Verdana"/>
                <a:cs typeface="Verdana"/>
              </a:rPr>
              <a:t>31%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其中，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相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比于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球的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新投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产品占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比</a:t>
            </a:r>
            <a:r>
              <a:rPr sz="1100" spc="-95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95">
                <a:solidFill>
                  <a:srgbClr val="252525"/>
                </a:solidFill>
                <a:latin typeface="Verdana"/>
                <a:cs typeface="Verdana"/>
              </a:rPr>
              <a:t>14%</a:t>
            </a:r>
            <a:r>
              <a:rPr sz="1100" spc="-95">
                <a:solidFill>
                  <a:srgbClr val="252525"/>
                </a:solidFill>
                <a:latin typeface="宋体"/>
                <a:cs typeface="宋体"/>
              </a:rPr>
              <a:t>），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亚整体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及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各国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新投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产品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占比较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低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，不到</a:t>
            </a:r>
            <a:r>
              <a:rPr sz="1100" spc="-24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5">
                <a:solidFill>
                  <a:srgbClr val="252525"/>
                </a:solidFill>
                <a:latin typeface="Verdana"/>
                <a:cs typeface="Verdana"/>
              </a:rPr>
              <a:t>10%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2" name="object 62"/>
          <p:cNvSpPr/>
          <p:nvPr/>
        </p:nvSpPr>
        <p:spPr>
          <a:xfrm flipH="1">
            <a:off x="5366003" y="2773680"/>
            <a:ext cx="0" cy="1798955"/>
          </a:xfrm>
          <a:custGeom>
            <a:rect l="l" t="t" r="r" b="b"/>
            <a:pathLst>
              <a:path h="1798954">
                <a:moveTo>
                  <a:pt x="0" y="0"/>
                </a:moveTo>
                <a:lnTo>
                  <a:pt x="0" y="1798637"/>
                </a:lnTo>
              </a:path>
            </a:pathLst>
          </a:custGeom>
          <a:ln w="12700">
            <a:solidFill>
              <a:srgbClr val="BEBEB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4450079" y="2784348"/>
            <a:ext cx="913130" cy="1800225"/>
          </a:xfrm>
          <a:custGeom>
            <a:rect l="l" t="t" r="r" b="b"/>
            <a:pathLst>
              <a:path w="913128" h="1800225">
                <a:moveTo>
                  <a:pt x="0" y="1799844"/>
                </a:moveTo>
                <a:lnTo>
                  <a:pt x="912876" y="1799844"/>
                </a:lnTo>
                <a:lnTo>
                  <a:pt x="912876" y="0"/>
                </a:lnTo>
                <a:lnTo>
                  <a:pt x="0" y="0"/>
                </a:lnTo>
                <a:lnTo>
                  <a:pt x="0" y="1799844"/>
                </a:lnTo>
                <a:close/>
              </a:path>
            </a:pathLst>
          </a:custGeom>
          <a:solidFill>
            <a:srgbClr val="7E7E7E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市 场 手 游 买 量 大 盘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655064" y="2927604"/>
            <a:ext cx="125095" cy="1158240"/>
          </a:xfrm>
          <a:custGeom>
            <a:rect l="l" t="t" r="r" b="b"/>
            <a:pathLst>
              <a:path w="125094" h="1158239">
                <a:moveTo>
                  <a:pt x="0" y="1158240"/>
                </a:moveTo>
                <a:lnTo>
                  <a:pt x="124968" y="1158240"/>
                </a:lnTo>
                <a:lnTo>
                  <a:pt x="124968" y="0"/>
                </a:lnTo>
                <a:lnTo>
                  <a:pt x="0" y="0"/>
                </a:lnTo>
                <a:lnTo>
                  <a:pt x="0" y="115824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031492" y="3002280"/>
            <a:ext cx="125095" cy="1083945"/>
          </a:xfrm>
          <a:custGeom>
            <a:rect l="l" t="t" r="r" b="b"/>
            <a:pathLst>
              <a:path w="125094" h="1083945">
                <a:moveTo>
                  <a:pt x="0" y="1083563"/>
                </a:moveTo>
                <a:lnTo>
                  <a:pt x="124968" y="1083563"/>
                </a:lnTo>
                <a:lnTo>
                  <a:pt x="124968" y="0"/>
                </a:lnTo>
                <a:lnTo>
                  <a:pt x="0" y="0"/>
                </a:lnTo>
                <a:lnTo>
                  <a:pt x="0" y="1083563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407920" y="3087624"/>
            <a:ext cx="125095" cy="998219"/>
          </a:xfrm>
          <a:custGeom>
            <a:rect l="l" t="t" r="r" b="b"/>
            <a:pathLst>
              <a:path w="125094" h="998219">
                <a:moveTo>
                  <a:pt x="0" y="998220"/>
                </a:moveTo>
                <a:lnTo>
                  <a:pt x="124968" y="998220"/>
                </a:lnTo>
                <a:lnTo>
                  <a:pt x="124968" y="0"/>
                </a:lnTo>
                <a:lnTo>
                  <a:pt x="0" y="0"/>
                </a:lnTo>
                <a:lnTo>
                  <a:pt x="0" y="99822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912108" y="3739896"/>
            <a:ext cx="125095" cy="346075"/>
          </a:xfrm>
          <a:custGeom>
            <a:rect l="l" t="t" r="r" b="b"/>
            <a:pathLst>
              <a:path w="125095" h="346075">
                <a:moveTo>
                  <a:pt x="0" y="345947"/>
                </a:moveTo>
                <a:lnTo>
                  <a:pt x="124967" y="345947"/>
                </a:lnTo>
                <a:lnTo>
                  <a:pt x="124967" y="0"/>
                </a:lnTo>
                <a:lnTo>
                  <a:pt x="0" y="0"/>
                </a:lnTo>
                <a:lnTo>
                  <a:pt x="0" y="345947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784348" y="3360420"/>
            <a:ext cx="125095" cy="725805"/>
          </a:xfrm>
          <a:custGeom>
            <a:rect l="l" t="t" r="r" b="b"/>
            <a:pathLst>
              <a:path w="125094" h="725804">
                <a:moveTo>
                  <a:pt x="124968" y="0"/>
                </a:moveTo>
                <a:lnTo>
                  <a:pt x="0" y="0"/>
                </a:lnTo>
                <a:lnTo>
                  <a:pt x="0" y="725423"/>
                </a:lnTo>
                <a:lnTo>
                  <a:pt x="124968" y="725423"/>
                </a:lnTo>
                <a:lnTo>
                  <a:pt x="124968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159251" y="3418332"/>
            <a:ext cx="127000" cy="668020"/>
          </a:xfrm>
          <a:custGeom>
            <a:rect l="l" t="t" r="r" b="b"/>
            <a:pathLst>
              <a:path w="127000" h="668020">
                <a:moveTo>
                  <a:pt x="126492" y="0"/>
                </a:moveTo>
                <a:lnTo>
                  <a:pt x="0" y="0"/>
                </a:lnTo>
                <a:lnTo>
                  <a:pt x="0" y="667511"/>
                </a:lnTo>
                <a:lnTo>
                  <a:pt x="126492" y="667511"/>
                </a:lnTo>
                <a:lnTo>
                  <a:pt x="126492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535679" y="3666744"/>
            <a:ext cx="127000" cy="419100"/>
          </a:xfrm>
          <a:custGeom>
            <a:rect l="l" t="t" r="r" b="b"/>
            <a:pathLst>
              <a:path w="127000" h="419100">
                <a:moveTo>
                  <a:pt x="126492" y="0"/>
                </a:moveTo>
                <a:lnTo>
                  <a:pt x="0" y="0"/>
                </a:lnTo>
                <a:lnTo>
                  <a:pt x="0" y="419099"/>
                </a:lnTo>
                <a:lnTo>
                  <a:pt x="126492" y="419099"/>
                </a:lnTo>
                <a:lnTo>
                  <a:pt x="126492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288535" y="3773424"/>
            <a:ext cx="125095" cy="312420"/>
          </a:xfrm>
          <a:custGeom>
            <a:rect l="l" t="t" r="r" b="b"/>
            <a:pathLst>
              <a:path w="125095" h="312420">
                <a:moveTo>
                  <a:pt x="124967" y="0"/>
                </a:moveTo>
                <a:lnTo>
                  <a:pt x="0" y="0"/>
                </a:lnTo>
                <a:lnTo>
                  <a:pt x="0" y="312420"/>
                </a:lnTo>
                <a:lnTo>
                  <a:pt x="124967" y="312420"/>
                </a:lnTo>
                <a:lnTo>
                  <a:pt x="124967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664964" y="3846576"/>
            <a:ext cx="125095" cy="239395"/>
          </a:xfrm>
          <a:custGeom>
            <a:rect l="l" t="t" r="r" b="b"/>
            <a:pathLst>
              <a:path w="125095" h="239395">
                <a:moveTo>
                  <a:pt x="124968" y="0"/>
                </a:moveTo>
                <a:lnTo>
                  <a:pt x="0" y="0"/>
                </a:lnTo>
                <a:lnTo>
                  <a:pt x="0" y="239268"/>
                </a:lnTo>
                <a:lnTo>
                  <a:pt x="124968" y="239268"/>
                </a:lnTo>
                <a:lnTo>
                  <a:pt x="124968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041391" y="3870960"/>
            <a:ext cx="125095" cy="215265"/>
          </a:xfrm>
          <a:custGeom>
            <a:rect l="l" t="t" r="r" b="b"/>
            <a:pathLst>
              <a:path w="125095" h="215264">
                <a:moveTo>
                  <a:pt x="124968" y="0"/>
                </a:moveTo>
                <a:lnTo>
                  <a:pt x="0" y="0"/>
                </a:lnTo>
                <a:lnTo>
                  <a:pt x="0" y="214884"/>
                </a:lnTo>
                <a:lnTo>
                  <a:pt x="124968" y="214884"/>
                </a:lnTo>
                <a:lnTo>
                  <a:pt x="124968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416296" y="3907536"/>
            <a:ext cx="127000" cy="178435"/>
          </a:xfrm>
          <a:custGeom>
            <a:rect l="l" t="t" r="r" b="b"/>
            <a:pathLst>
              <a:path w="127000" h="178435">
                <a:moveTo>
                  <a:pt x="126491" y="0"/>
                </a:moveTo>
                <a:lnTo>
                  <a:pt x="0" y="0"/>
                </a:lnTo>
                <a:lnTo>
                  <a:pt x="0" y="178308"/>
                </a:lnTo>
                <a:lnTo>
                  <a:pt x="126491" y="178308"/>
                </a:lnTo>
                <a:lnTo>
                  <a:pt x="126491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792723" y="3948684"/>
            <a:ext cx="125095" cy="137160"/>
          </a:xfrm>
          <a:custGeom>
            <a:rect l="l" t="t" r="r" b="b"/>
            <a:pathLst>
              <a:path w="125095" h="137160">
                <a:moveTo>
                  <a:pt x="124967" y="0"/>
                </a:moveTo>
                <a:lnTo>
                  <a:pt x="0" y="0"/>
                </a:lnTo>
                <a:lnTo>
                  <a:pt x="0" y="137159"/>
                </a:lnTo>
                <a:lnTo>
                  <a:pt x="124967" y="137159"/>
                </a:lnTo>
                <a:lnTo>
                  <a:pt x="124967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169152" y="3971544"/>
            <a:ext cx="125095" cy="114300"/>
          </a:xfrm>
          <a:custGeom>
            <a:rect l="l" t="t" r="r" b="b"/>
            <a:pathLst>
              <a:path w="125095" h="114300">
                <a:moveTo>
                  <a:pt x="124968" y="0"/>
                </a:moveTo>
                <a:lnTo>
                  <a:pt x="0" y="0"/>
                </a:lnTo>
                <a:lnTo>
                  <a:pt x="0" y="114299"/>
                </a:lnTo>
                <a:lnTo>
                  <a:pt x="124968" y="114299"/>
                </a:lnTo>
                <a:lnTo>
                  <a:pt x="124968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545580" y="3977640"/>
            <a:ext cx="125095" cy="108585"/>
          </a:xfrm>
          <a:custGeom>
            <a:rect l="l" t="t" r="r" b="b"/>
            <a:pathLst>
              <a:path w="125095" h="108585">
                <a:moveTo>
                  <a:pt x="124968" y="0"/>
                </a:moveTo>
                <a:lnTo>
                  <a:pt x="0" y="0"/>
                </a:lnTo>
                <a:lnTo>
                  <a:pt x="0" y="108203"/>
                </a:lnTo>
                <a:lnTo>
                  <a:pt x="124968" y="108203"/>
                </a:lnTo>
                <a:lnTo>
                  <a:pt x="124968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922007" y="4051554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68579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296911" y="4053840"/>
            <a:ext cx="127000" cy="0"/>
          </a:xfrm>
          <a:custGeom>
            <a:rect l="l" t="t" r="r" b="b"/>
            <a:pathLst>
              <a:path w="127000">
                <a:moveTo>
                  <a:pt x="0" y="0"/>
                </a:moveTo>
                <a:lnTo>
                  <a:pt x="126492" y="0"/>
                </a:lnTo>
              </a:path>
            </a:pathLst>
          </a:custGeom>
          <a:ln w="64007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673340" y="4069842"/>
            <a:ext cx="127000" cy="0"/>
          </a:xfrm>
          <a:custGeom>
            <a:rect l="l" t="t" r="r" b="b"/>
            <a:pathLst>
              <a:path w="127000">
                <a:moveTo>
                  <a:pt x="0" y="0"/>
                </a:moveTo>
                <a:lnTo>
                  <a:pt x="126491" y="0"/>
                </a:lnTo>
              </a:path>
            </a:pathLst>
          </a:custGeom>
          <a:ln w="32003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8049768" y="4085082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7" y="0"/>
                </a:lnTo>
              </a:path>
            </a:pathLst>
          </a:custGeom>
          <a:ln w="3175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4037076" y="3177540"/>
            <a:ext cx="127000" cy="908685"/>
          </a:xfrm>
          <a:custGeom>
            <a:rect l="l" t="t" r="r" b="b"/>
            <a:pathLst>
              <a:path w="127000" h="908685">
                <a:moveTo>
                  <a:pt x="0" y="908304"/>
                </a:moveTo>
                <a:lnTo>
                  <a:pt x="126491" y="908304"/>
                </a:lnTo>
                <a:lnTo>
                  <a:pt x="126491" y="0"/>
                </a:lnTo>
                <a:lnTo>
                  <a:pt x="0" y="0"/>
                </a:lnTo>
                <a:lnTo>
                  <a:pt x="0" y="908304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780032" y="3191256"/>
            <a:ext cx="127000" cy="894715"/>
          </a:xfrm>
          <a:custGeom>
            <a:rect l="l" t="t" r="r" b="b"/>
            <a:pathLst>
              <a:path w="127000" h="894714">
                <a:moveTo>
                  <a:pt x="126492" y="0"/>
                </a:moveTo>
                <a:lnTo>
                  <a:pt x="0" y="0"/>
                </a:lnTo>
                <a:lnTo>
                  <a:pt x="0" y="894587"/>
                </a:lnTo>
                <a:lnTo>
                  <a:pt x="126492" y="894587"/>
                </a:lnTo>
                <a:lnTo>
                  <a:pt x="126492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156460" y="3442716"/>
            <a:ext cx="127000" cy="643255"/>
          </a:xfrm>
          <a:custGeom>
            <a:rect l="l" t="t" r="r" b="b"/>
            <a:pathLst>
              <a:path w="127000" h="643254">
                <a:moveTo>
                  <a:pt x="126491" y="0"/>
                </a:moveTo>
                <a:lnTo>
                  <a:pt x="0" y="0"/>
                </a:lnTo>
                <a:lnTo>
                  <a:pt x="0" y="643127"/>
                </a:lnTo>
                <a:lnTo>
                  <a:pt x="126491" y="643127"/>
                </a:lnTo>
                <a:lnTo>
                  <a:pt x="126491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532888" y="3288792"/>
            <a:ext cx="125095" cy="797560"/>
          </a:xfrm>
          <a:custGeom>
            <a:rect l="l" t="t" r="r" b="b"/>
            <a:pathLst>
              <a:path w="125094" h="797560">
                <a:moveTo>
                  <a:pt x="124968" y="0"/>
                </a:moveTo>
                <a:lnTo>
                  <a:pt x="0" y="0"/>
                </a:lnTo>
                <a:lnTo>
                  <a:pt x="0" y="797051"/>
                </a:lnTo>
                <a:lnTo>
                  <a:pt x="124968" y="797051"/>
                </a:lnTo>
                <a:lnTo>
                  <a:pt x="124968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909316" y="3442716"/>
            <a:ext cx="125095" cy="643255"/>
          </a:xfrm>
          <a:custGeom>
            <a:rect l="l" t="t" r="r" b="b"/>
            <a:pathLst>
              <a:path w="125094" h="643254">
                <a:moveTo>
                  <a:pt x="124967" y="0"/>
                </a:moveTo>
                <a:lnTo>
                  <a:pt x="0" y="0"/>
                </a:lnTo>
                <a:lnTo>
                  <a:pt x="0" y="643127"/>
                </a:lnTo>
                <a:lnTo>
                  <a:pt x="124967" y="643127"/>
                </a:lnTo>
                <a:lnTo>
                  <a:pt x="12496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3285744" y="3555492"/>
            <a:ext cx="125095" cy="530860"/>
          </a:xfrm>
          <a:custGeom>
            <a:rect l="l" t="t" r="r" b="b"/>
            <a:pathLst>
              <a:path w="125095" h="530860">
                <a:moveTo>
                  <a:pt x="124967" y="0"/>
                </a:moveTo>
                <a:lnTo>
                  <a:pt x="0" y="0"/>
                </a:lnTo>
                <a:lnTo>
                  <a:pt x="0" y="530351"/>
                </a:lnTo>
                <a:lnTo>
                  <a:pt x="124967" y="530351"/>
                </a:lnTo>
                <a:lnTo>
                  <a:pt x="12496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3662171" y="3093720"/>
            <a:ext cx="125095" cy="992505"/>
          </a:xfrm>
          <a:custGeom>
            <a:rect l="l" t="t" r="r" b="b"/>
            <a:pathLst>
              <a:path w="125095" h="992503">
                <a:moveTo>
                  <a:pt x="124967" y="0"/>
                </a:moveTo>
                <a:lnTo>
                  <a:pt x="0" y="0"/>
                </a:lnTo>
                <a:lnTo>
                  <a:pt x="0" y="992123"/>
                </a:lnTo>
                <a:lnTo>
                  <a:pt x="124967" y="992123"/>
                </a:lnTo>
                <a:lnTo>
                  <a:pt x="12496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4413503" y="3834384"/>
            <a:ext cx="125095" cy="251460"/>
          </a:xfrm>
          <a:custGeom>
            <a:rect l="l" t="t" r="r" b="b"/>
            <a:pathLst>
              <a:path w="125095" h="251460">
                <a:moveTo>
                  <a:pt x="124968" y="0"/>
                </a:moveTo>
                <a:lnTo>
                  <a:pt x="0" y="0"/>
                </a:lnTo>
                <a:lnTo>
                  <a:pt x="0" y="251459"/>
                </a:lnTo>
                <a:lnTo>
                  <a:pt x="124968" y="251459"/>
                </a:lnTo>
                <a:lnTo>
                  <a:pt x="124968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4789932" y="3834384"/>
            <a:ext cx="125095" cy="251460"/>
          </a:xfrm>
          <a:custGeom>
            <a:rect l="l" t="t" r="r" b="b"/>
            <a:pathLst>
              <a:path w="125095" h="251460">
                <a:moveTo>
                  <a:pt x="124967" y="0"/>
                </a:moveTo>
                <a:lnTo>
                  <a:pt x="0" y="0"/>
                </a:lnTo>
                <a:lnTo>
                  <a:pt x="0" y="251459"/>
                </a:lnTo>
                <a:lnTo>
                  <a:pt x="124967" y="251459"/>
                </a:lnTo>
                <a:lnTo>
                  <a:pt x="12496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5166359" y="3777996"/>
            <a:ext cx="125095" cy="307975"/>
          </a:xfrm>
          <a:custGeom>
            <a:rect l="l" t="t" r="r" b="b"/>
            <a:pathLst>
              <a:path w="125095" h="307975">
                <a:moveTo>
                  <a:pt x="124967" y="0"/>
                </a:moveTo>
                <a:lnTo>
                  <a:pt x="0" y="0"/>
                </a:lnTo>
                <a:lnTo>
                  <a:pt x="0" y="307847"/>
                </a:lnTo>
                <a:lnTo>
                  <a:pt x="124967" y="307847"/>
                </a:lnTo>
                <a:lnTo>
                  <a:pt x="12496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542788" y="3988308"/>
            <a:ext cx="125095" cy="97790"/>
          </a:xfrm>
          <a:custGeom>
            <a:rect l="l" t="t" r="r" b="b"/>
            <a:pathLst>
              <a:path w="125095" h="97789">
                <a:moveTo>
                  <a:pt x="124967" y="0"/>
                </a:moveTo>
                <a:lnTo>
                  <a:pt x="0" y="0"/>
                </a:lnTo>
                <a:lnTo>
                  <a:pt x="0" y="97535"/>
                </a:lnTo>
                <a:lnTo>
                  <a:pt x="124967" y="97535"/>
                </a:lnTo>
                <a:lnTo>
                  <a:pt x="124967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5917691" y="4043934"/>
            <a:ext cx="127000" cy="0"/>
          </a:xfrm>
          <a:custGeom>
            <a:rect l="l" t="t" r="r" b="b"/>
            <a:pathLst>
              <a:path w="127000">
                <a:moveTo>
                  <a:pt x="0" y="0"/>
                </a:moveTo>
                <a:lnTo>
                  <a:pt x="126492" y="0"/>
                </a:lnTo>
              </a:path>
            </a:pathLst>
          </a:custGeom>
          <a:ln w="8381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6294120" y="3848100"/>
            <a:ext cx="127000" cy="238125"/>
          </a:xfrm>
          <a:custGeom>
            <a:rect l="l" t="t" r="r" b="b"/>
            <a:pathLst>
              <a:path w="127000" h="238125">
                <a:moveTo>
                  <a:pt x="126491" y="0"/>
                </a:moveTo>
                <a:lnTo>
                  <a:pt x="0" y="0"/>
                </a:lnTo>
                <a:lnTo>
                  <a:pt x="0" y="237744"/>
                </a:lnTo>
                <a:lnTo>
                  <a:pt x="126491" y="237744"/>
                </a:lnTo>
                <a:lnTo>
                  <a:pt x="126491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670547" y="3931920"/>
            <a:ext cx="125095" cy="154305"/>
          </a:xfrm>
          <a:custGeom>
            <a:rect l="l" t="t" r="r" b="b"/>
            <a:pathLst>
              <a:path w="125095" h="154304">
                <a:moveTo>
                  <a:pt x="124968" y="0"/>
                </a:moveTo>
                <a:lnTo>
                  <a:pt x="0" y="0"/>
                </a:lnTo>
                <a:lnTo>
                  <a:pt x="0" y="153923"/>
                </a:lnTo>
                <a:lnTo>
                  <a:pt x="124968" y="153923"/>
                </a:lnTo>
                <a:lnTo>
                  <a:pt x="124968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7046976" y="4078986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13715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7423404" y="4050792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70103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7799831" y="4058411"/>
            <a:ext cx="125095" cy="0"/>
          </a:xfrm>
          <a:custGeom>
            <a:rect l="l" t="t" r="r" b="b"/>
            <a:pathLst>
              <a:path w="125095">
                <a:moveTo>
                  <a:pt x="0" y="0"/>
                </a:moveTo>
                <a:lnTo>
                  <a:pt x="124968" y="0"/>
                </a:lnTo>
              </a:path>
            </a:pathLst>
          </a:custGeom>
          <a:ln w="54863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8174735" y="4078986"/>
            <a:ext cx="127000" cy="0"/>
          </a:xfrm>
          <a:custGeom>
            <a:rect l="l" t="t" r="r" b="b"/>
            <a:pathLst>
              <a:path w="127000">
                <a:moveTo>
                  <a:pt x="0" y="0"/>
                </a:moveTo>
                <a:lnTo>
                  <a:pt x="126492" y="0"/>
                </a:lnTo>
              </a:path>
            </a:pathLst>
          </a:custGeom>
          <a:ln w="13715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592580" y="4085844"/>
            <a:ext cx="6771640" cy="0"/>
          </a:xfrm>
          <a:custGeom>
            <a:rect l="l" t="t" r="r" b="b"/>
            <a:pathLst>
              <a:path w="6771640">
                <a:moveTo>
                  <a:pt x="0" y="0"/>
                </a:moveTo>
                <a:lnTo>
                  <a:pt x="6771132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1288541" y="2730601"/>
            <a:ext cx="217804" cy="142430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800" spc="-125">
                <a:latin typeface="Verdana"/>
                <a:cs typeface="Verdana"/>
              </a:rPr>
              <a:t>18%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125">
                <a:latin typeface="Verdana"/>
                <a:cs typeface="Verdana"/>
              </a:rPr>
              <a:t>16%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125">
                <a:latin typeface="Verdana"/>
                <a:cs typeface="Verdana"/>
              </a:rPr>
              <a:t>14%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800" spc="-125">
                <a:latin typeface="Verdana"/>
                <a:cs typeface="Verdana"/>
              </a:rPr>
              <a:t>12%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130">
                <a:latin typeface="Verdana"/>
                <a:cs typeface="Verdana"/>
              </a:rPr>
              <a:t>10%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0"/>
              </a:spcBef>
            </a:pPr>
            <a:r>
              <a:rPr sz="800" spc="-140">
                <a:latin typeface="Verdana"/>
                <a:cs typeface="Verdana"/>
              </a:rPr>
              <a:t>8%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0"/>
              </a:spcBef>
            </a:pPr>
            <a:r>
              <a:rPr sz="800" spc="-140">
                <a:latin typeface="Verdana"/>
                <a:cs typeface="Verdana"/>
              </a:rPr>
              <a:t>6%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5"/>
              </a:spcBef>
            </a:pPr>
            <a:r>
              <a:rPr sz="800" spc="-140">
                <a:latin typeface="Verdana"/>
                <a:cs typeface="Verdana"/>
              </a:rPr>
              <a:t>4%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0"/>
              </a:spcBef>
            </a:pPr>
            <a:r>
              <a:rPr sz="800" spc="-140">
                <a:latin typeface="Verdana"/>
                <a:cs typeface="Verdana"/>
              </a:rPr>
              <a:t>2%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0"/>
              </a:spcBef>
            </a:pPr>
            <a:r>
              <a:rPr sz="800" spc="-140">
                <a:latin typeface="Verdana"/>
                <a:cs typeface="Verdana"/>
              </a:rPr>
              <a:t>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1597660" y="4193451"/>
            <a:ext cx="192278" cy="20140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1978151" y="4190453"/>
            <a:ext cx="200787" cy="20594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2354960" y="4191838"/>
            <a:ext cx="195199" cy="21013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2729483" y="4199585"/>
            <a:ext cx="205486" cy="19794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3100958" y="4191546"/>
            <a:ext cx="589915" cy="37465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3856609" y="4192562"/>
            <a:ext cx="204088" cy="20948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4148073" y="4192257"/>
            <a:ext cx="287655" cy="293370"/>
          </a:xfrm>
          <a:custGeom>
            <a:rect l="l" t="t" r="r" b="b"/>
            <a:pathLst>
              <a:path w="287654" h="293370">
                <a:moveTo>
                  <a:pt x="62375" y="262674"/>
                </a:moveTo>
                <a:lnTo>
                  <a:pt x="55625" y="262674"/>
                </a:lnTo>
                <a:lnTo>
                  <a:pt x="57459" y="269675"/>
                </a:lnTo>
                <a:lnTo>
                  <a:pt x="58769" y="277020"/>
                </a:lnTo>
                <a:lnTo>
                  <a:pt x="59555" y="284710"/>
                </a:lnTo>
                <a:lnTo>
                  <a:pt x="59816" y="292747"/>
                </a:lnTo>
                <a:lnTo>
                  <a:pt x="66548" y="292341"/>
                </a:lnTo>
                <a:lnTo>
                  <a:pt x="66000" y="283873"/>
                </a:lnTo>
                <a:lnTo>
                  <a:pt x="65119" y="276093"/>
                </a:lnTo>
                <a:lnTo>
                  <a:pt x="63904" y="269000"/>
                </a:lnTo>
                <a:lnTo>
                  <a:pt x="62375" y="262674"/>
                </a:lnTo>
                <a:close/>
              </a:path>
              <a:path w="287654" h="293370">
                <a:moveTo>
                  <a:pt x="131449" y="225259"/>
                </a:moveTo>
                <a:lnTo>
                  <a:pt x="85471" y="225259"/>
                </a:lnTo>
                <a:lnTo>
                  <a:pt x="87895" y="232448"/>
                </a:lnTo>
                <a:lnTo>
                  <a:pt x="88296" y="242052"/>
                </a:lnTo>
                <a:lnTo>
                  <a:pt x="86649" y="254070"/>
                </a:lnTo>
                <a:lnTo>
                  <a:pt x="82930" y="268503"/>
                </a:lnTo>
                <a:lnTo>
                  <a:pt x="89788" y="270281"/>
                </a:lnTo>
                <a:lnTo>
                  <a:pt x="93189" y="256692"/>
                </a:lnTo>
                <a:lnTo>
                  <a:pt x="93347" y="255792"/>
                </a:lnTo>
                <a:lnTo>
                  <a:pt x="95027" y="244741"/>
                </a:lnTo>
                <a:lnTo>
                  <a:pt x="95137" y="238752"/>
                </a:lnTo>
                <a:lnTo>
                  <a:pt x="95129" y="234391"/>
                </a:lnTo>
                <a:lnTo>
                  <a:pt x="93725" y="226872"/>
                </a:lnTo>
                <a:lnTo>
                  <a:pt x="125381" y="226872"/>
                </a:lnTo>
                <a:lnTo>
                  <a:pt x="131449" y="225259"/>
                </a:lnTo>
                <a:close/>
              </a:path>
              <a:path w="287654" h="293370">
                <a:moveTo>
                  <a:pt x="25112" y="234391"/>
                </a:moveTo>
                <a:lnTo>
                  <a:pt x="17525" y="234391"/>
                </a:lnTo>
                <a:lnTo>
                  <a:pt x="22495" y="241503"/>
                </a:lnTo>
                <a:lnTo>
                  <a:pt x="27225" y="248537"/>
                </a:lnTo>
                <a:lnTo>
                  <a:pt x="32160" y="256209"/>
                </a:lnTo>
                <a:lnTo>
                  <a:pt x="36449" y="263169"/>
                </a:lnTo>
                <a:lnTo>
                  <a:pt x="49149" y="262788"/>
                </a:lnTo>
                <a:lnTo>
                  <a:pt x="55625" y="262674"/>
                </a:lnTo>
                <a:lnTo>
                  <a:pt x="62375" y="262674"/>
                </a:lnTo>
                <a:lnTo>
                  <a:pt x="81267" y="262597"/>
                </a:lnTo>
                <a:lnTo>
                  <a:pt x="80836" y="256692"/>
                </a:lnTo>
                <a:lnTo>
                  <a:pt x="40004" y="256692"/>
                </a:lnTo>
                <a:lnTo>
                  <a:pt x="35883" y="250263"/>
                </a:lnTo>
                <a:lnTo>
                  <a:pt x="31511" y="243662"/>
                </a:lnTo>
                <a:lnTo>
                  <a:pt x="26878" y="236889"/>
                </a:lnTo>
                <a:lnTo>
                  <a:pt x="25112" y="234391"/>
                </a:lnTo>
                <a:close/>
              </a:path>
              <a:path w="287654" h="293370">
                <a:moveTo>
                  <a:pt x="81267" y="262597"/>
                </a:moveTo>
                <a:lnTo>
                  <a:pt x="62356" y="262597"/>
                </a:lnTo>
                <a:lnTo>
                  <a:pt x="81279" y="262762"/>
                </a:lnTo>
                <a:lnTo>
                  <a:pt x="81267" y="262597"/>
                </a:lnTo>
                <a:close/>
              </a:path>
              <a:path w="287654" h="293370">
                <a:moveTo>
                  <a:pt x="39400" y="220979"/>
                </a:moveTo>
                <a:lnTo>
                  <a:pt x="30861" y="220979"/>
                </a:lnTo>
                <a:lnTo>
                  <a:pt x="38224" y="229946"/>
                </a:lnTo>
                <a:lnTo>
                  <a:pt x="44386" y="238752"/>
                </a:lnTo>
                <a:lnTo>
                  <a:pt x="49434" y="247520"/>
                </a:lnTo>
                <a:lnTo>
                  <a:pt x="53339" y="256209"/>
                </a:lnTo>
                <a:lnTo>
                  <a:pt x="40004" y="256692"/>
                </a:lnTo>
                <a:lnTo>
                  <a:pt x="80836" y="256692"/>
                </a:lnTo>
                <a:lnTo>
                  <a:pt x="80789" y="256044"/>
                </a:lnTo>
                <a:lnTo>
                  <a:pt x="60325" y="256044"/>
                </a:lnTo>
                <a:lnTo>
                  <a:pt x="56092" y="245976"/>
                </a:lnTo>
                <a:lnTo>
                  <a:pt x="49895" y="235240"/>
                </a:lnTo>
                <a:lnTo>
                  <a:pt x="41769" y="223835"/>
                </a:lnTo>
                <a:lnTo>
                  <a:pt x="39400" y="220979"/>
                </a:lnTo>
                <a:close/>
              </a:path>
              <a:path w="287654" h="293370">
                <a:moveTo>
                  <a:pt x="80772" y="255803"/>
                </a:moveTo>
                <a:lnTo>
                  <a:pt x="79248" y="255803"/>
                </a:lnTo>
                <a:lnTo>
                  <a:pt x="60325" y="256044"/>
                </a:lnTo>
                <a:lnTo>
                  <a:pt x="80789" y="256044"/>
                </a:lnTo>
                <a:lnTo>
                  <a:pt x="80772" y="255803"/>
                </a:lnTo>
                <a:close/>
              </a:path>
              <a:path w="287654" h="293370">
                <a:moveTo>
                  <a:pt x="82431" y="211277"/>
                </a:moveTo>
                <a:lnTo>
                  <a:pt x="72643" y="211277"/>
                </a:lnTo>
                <a:lnTo>
                  <a:pt x="81787" y="220484"/>
                </a:lnTo>
                <a:lnTo>
                  <a:pt x="61722" y="240537"/>
                </a:lnTo>
                <a:lnTo>
                  <a:pt x="65912" y="244741"/>
                </a:lnTo>
                <a:lnTo>
                  <a:pt x="85471" y="225259"/>
                </a:lnTo>
                <a:lnTo>
                  <a:pt x="131449" y="225259"/>
                </a:lnTo>
                <a:lnTo>
                  <a:pt x="135127" y="224281"/>
                </a:lnTo>
                <a:lnTo>
                  <a:pt x="134659" y="222450"/>
                </a:lnTo>
                <a:lnTo>
                  <a:pt x="109077" y="222450"/>
                </a:lnTo>
                <a:lnTo>
                  <a:pt x="99470" y="221871"/>
                </a:lnTo>
                <a:lnTo>
                  <a:pt x="91566" y="219201"/>
                </a:lnTo>
                <a:lnTo>
                  <a:pt x="95209" y="215557"/>
                </a:lnTo>
                <a:lnTo>
                  <a:pt x="86740" y="215557"/>
                </a:lnTo>
                <a:lnTo>
                  <a:pt x="82431" y="211277"/>
                </a:lnTo>
                <a:close/>
              </a:path>
              <a:path w="287654" h="293370">
                <a:moveTo>
                  <a:pt x="5206" y="207886"/>
                </a:moveTo>
                <a:lnTo>
                  <a:pt x="0" y="212077"/>
                </a:lnTo>
                <a:lnTo>
                  <a:pt x="4825" y="217690"/>
                </a:lnTo>
                <a:lnTo>
                  <a:pt x="9398" y="223532"/>
                </a:lnTo>
                <a:lnTo>
                  <a:pt x="13842" y="229615"/>
                </a:lnTo>
                <a:lnTo>
                  <a:pt x="6223" y="237299"/>
                </a:lnTo>
                <a:lnTo>
                  <a:pt x="10413" y="241503"/>
                </a:lnTo>
                <a:lnTo>
                  <a:pt x="17525" y="234391"/>
                </a:lnTo>
                <a:lnTo>
                  <a:pt x="25112" y="234391"/>
                </a:lnTo>
                <a:lnTo>
                  <a:pt x="21971" y="229946"/>
                </a:lnTo>
                <a:lnTo>
                  <a:pt x="26856" y="225018"/>
                </a:lnTo>
                <a:lnTo>
                  <a:pt x="18414" y="225018"/>
                </a:lnTo>
                <a:lnTo>
                  <a:pt x="14232" y="219201"/>
                </a:lnTo>
                <a:lnTo>
                  <a:pt x="9905" y="213652"/>
                </a:lnTo>
                <a:lnTo>
                  <a:pt x="5206" y="207886"/>
                </a:lnTo>
                <a:close/>
              </a:path>
              <a:path w="287654" h="293370">
                <a:moveTo>
                  <a:pt x="125381" y="226872"/>
                </a:moveTo>
                <a:lnTo>
                  <a:pt x="93725" y="226872"/>
                </a:lnTo>
                <a:lnTo>
                  <a:pt x="101820" y="228925"/>
                </a:lnTo>
                <a:lnTo>
                  <a:pt x="111426" y="229177"/>
                </a:lnTo>
                <a:lnTo>
                  <a:pt x="122533" y="227630"/>
                </a:lnTo>
                <a:lnTo>
                  <a:pt x="125381" y="226872"/>
                </a:lnTo>
                <a:close/>
              </a:path>
              <a:path w="287654" h="293370">
                <a:moveTo>
                  <a:pt x="90424" y="185089"/>
                </a:moveTo>
                <a:lnTo>
                  <a:pt x="51053" y="224370"/>
                </a:lnTo>
                <a:lnTo>
                  <a:pt x="55245" y="228574"/>
                </a:lnTo>
                <a:lnTo>
                  <a:pt x="72643" y="211277"/>
                </a:lnTo>
                <a:lnTo>
                  <a:pt x="82431" y="211277"/>
                </a:lnTo>
                <a:lnTo>
                  <a:pt x="77470" y="206349"/>
                </a:lnTo>
                <a:lnTo>
                  <a:pt x="94614" y="189293"/>
                </a:lnTo>
                <a:lnTo>
                  <a:pt x="90424" y="185089"/>
                </a:lnTo>
                <a:close/>
              </a:path>
              <a:path w="287654" h="293370">
                <a:moveTo>
                  <a:pt x="31750" y="211759"/>
                </a:moveTo>
                <a:lnTo>
                  <a:pt x="18414" y="225018"/>
                </a:lnTo>
                <a:lnTo>
                  <a:pt x="26856" y="225018"/>
                </a:lnTo>
                <a:lnTo>
                  <a:pt x="30861" y="220979"/>
                </a:lnTo>
                <a:lnTo>
                  <a:pt x="39400" y="220979"/>
                </a:lnTo>
                <a:lnTo>
                  <a:pt x="31750" y="211759"/>
                </a:lnTo>
                <a:close/>
              </a:path>
              <a:path w="287654" h="293370">
                <a:moveTo>
                  <a:pt x="133350" y="217335"/>
                </a:moveTo>
                <a:lnTo>
                  <a:pt x="120374" y="220937"/>
                </a:lnTo>
                <a:lnTo>
                  <a:pt x="109077" y="222450"/>
                </a:lnTo>
                <a:lnTo>
                  <a:pt x="134659" y="222450"/>
                </a:lnTo>
                <a:lnTo>
                  <a:pt x="133350" y="217335"/>
                </a:lnTo>
                <a:close/>
              </a:path>
              <a:path w="287654" h="293370">
                <a:moveTo>
                  <a:pt x="106679" y="195681"/>
                </a:moveTo>
                <a:lnTo>
                  <a:pt x="86740" y="215557"/>
                </a:lnTo>
                <a:lnTo>
                  <a:pt x="95209" y="215557"/>
                </a:lnTo>
                <a:lnTo>
                  <a:pt x="110871" y="199885"/>
                </a:lnTo>
                <a:lnTo>
                  <a:pt x="106679" y="195681"/>
                </a:lnTo>
                <a:close/>
              </a:path>
              <a:path w="287654" h="293370">
                <a:moveTo>
                  <a:pt x="61340" y="158902"/>
                </a:moveTo>
                <a:lnTo>
                  <a:pt x="25273" y="194944"/>
                </a:lnTo>
                <a:lnTo>
                  <a:pt x="45465" y="215150"/>
                </a:lnTo>
                <a:lnTo>
                  <a:pt x="54514" y="206108"/>
                </a:lnTo>
                <a:lnTo>
                  <a:pt x="46100" y="206108"/>
                </a:lnTo>
                <a:lnTo>
                  <a:pt x="34289" y="194297"/>
                </a:lnTo>
                <a:lnTo>
                  <a:pt x="60578" y="168033"/>
                </a:lnTo>
                <a:lnTo>
                  <a:pt x="70466" y="168033"/>
                </a:lnTo>
                <a:lnTo>
                  <a:pt x="61340" y="158902"/>
                </a:lnTo>
                <a:close/>
              </a:path>
              <a:path w="287654" h="293370">
                <a:moveTo>
                  <a:pt x="70466" y="168033"/>
                </a:moveTo>
                <a:lnTo>
                  <a:pt x="60578" y="168033"/>
                </a:lnTo>
                <a:lnTo>
                  <a:pt x="72389" y="179831"/>
                </a:lnTo>
                <a:lnTo>
                  <a:pt x="46100" y="206108"/>
                </a:lnTo>
                <a:lnTo>
                  <a:pt x="54514" y="206108"/>
                </a:lnTo>
                <a:lnTo>
                  <a:pt x="81534" y="179108"/>
                </a:lnTo>
                <a:lnTo>
                  <a:pt x="70466" y="168033"/>
                </a:lnTo>
                <a:close/>
              </a:path>
              <a:path w="287654" h="293370">
                <a:moveTo>
                  <a:pt x="140970" y="165849"/>
                </a:moveTo>
                <a:lnTo>
                  <a:pt x="134238" y="166014"/>
                </a:lnTo>
                <a:lnTo>
                  <a:pt x="134874" y="203593"/>
                </a:lnTo>
                <a:lnTo>
                  <a:pt x="141859" y="203441"/>
                </a:lnTo>
                <a:lnTo>
                  <a:pt x="140970" y="165849"/>
                </a:lnTo>
                <a:close/>
              </a:path>
              <a:path w="287654" h="293370">
                <a:moveTo>
                  <a:pt x="153847" y="143217"/>
                </a:moveTo>
                <a:lnTo>
                  <a:pt x="143890" y="143217"/>
                </a:lnTo>
                <a:lnTo>
                  <a:pt x="169163" y="168440"/>
                </a:lnTo>
                <a:lnTo>
                  <a:pt x="171535" y="171348"/>
                </a:lnTo>
                <a:lnTo>
                  <a:pt x="171576" y="174370"/>
                </a:lnTo>
                <a:lnTo>
                  <a:pt x="169163" y="177330"/>
                </a:lnTo>
                <a:lnTo>
                  <a:pt x="160400" y="185978"/>
                </a:lnTo>
                <a:lnTo>
                  <a:pt x="165988" y="189458"/>
                </a:lnTo>
                <a:lnTo>
                  <a:pt x="175387" y="180073"/>
                </a:lnTo>
                <a:lnTo>
                  <a:pt x="179577" y="174955"/>
                </a:lnTo>
                <a:lnTo>
                  <a:pt x="179577" y="169900"/>
                </a:lnTo>
                <a:lnTo>
                  <a:pt x="175513" y="164884"/>
                </a:lnTo>
                <a:lnTo>
                  <a:pt x="153847" y="143217"/>
                </a:lnTo>
                <a:close/>
              </a:path>
              <a:path w="287654" h="293370">
                <a:moveTo>
                  <a:pt x="138811" y="80746"/>
                </a:moveTo>
                <a:lnTo>
                  <a:pt x="127109" y="95046"/>
                </a:lnTo>
                <a:lnTo>
                  <a:pt x="114792" y="109296"/>
                </a:lnTo>
                <a:lnTo>
                  <a:pt x="101609" y="123769"/>
                </a:lnTo>
                <a:lnTo>
                  <a:pt x="87629" y="138379"/>
                </a:lnTo>
                <a:lnTo>
                  <a:pt x="115697" y="171348"/>
                </a:lnTo>
                <a:lnTo>
                  <a:pt x="125498" y="161569"/>
                </a:lnTo>
                <a:lnTo>
                  <a:pt x="116586" y="161569"/>
                </a:lnTo>
                <a:lnTo>
                  <a:pt x="96520" y="138214"/>
                </a:lnTo>
                <a:lnTo>
                  <a:pt x="108924" y="125091"/>
                </a:lnTo>
                <a:lnTo>
                  <a:pt x="120983" y="111744"/>
                </a:lnTo>
                <a:lnTo>
                  <a:pt x="132685" y="98173"/>
                </a:lnTo>
                <a:lnTo>
                  <a:pt x="144017" y="84378"/>
                </a:lnTo>
                <a:lnTo>
                  <a:pt x="138811" y="80746"/>
                </a:lnTo>
                <a:close/>
              </a:path>
              <a:path w="287654" h="293370">
                <a:moveTo>
                  <a:pt x="128904" y="118173"/>
                </a:moveTo>
                <a:lnTo>
                  <a:pt x="123825" y="123177"/>
                </a:lnTo>
                <a:lnTo>
                  <a:pt x="139446" y="138772"/>
                </a:lnTo>
                <a:lnTo>
                  <a:pt x="116586" y="161569"/>
                </a:lnTo>
                <a:lnTo>
                  <a:pt x="125498" y="161569"/>
                </a:lnTo>
                <a:lnTo>
                  <a:pt x="143890" y="143217"/>
                </a:lnTo>
                <a:lnTo>
                  <a:pt x="153847" y="143217"/>
                </a:lnTo>
                <a:lnTo>
                  <a:pt x="148843" y="138214"/>
                </a:lnTo>
                <a:lnTo>
                  <a:pt x="153291" y="133769"/>
                </a:lnTo>
                <a:lnTo>
                  <a:pt x="144399" y="133769"/>
                </a:lnTo>
                <a:lnTo>
                  <a:pt x="128904" y="118173"/>
                </a:lnTo>
                <a:close/>
              </a:path>
              <a:path w="287654" h="293370">
                <a:moveTo>
                  <a:pt x="168783" y="131267"/>
                </a:moveTo>
                <a:lnTo>
                  <a:pt x="168655" y="138125"/>
                </a:lnTo>
                <a:lnTo>
                  <a:pt x="206375" y="138937"/>
                </a:lnTo>
                <a:lnTo>
                  <a:pt x="206501" y="131991"/>
                </a:lnTo>
                <a:lnTo>
                  <a:pt x="168783" y="131267"/>
                </a:lnTo>
                <a:close/>
              </a:path>
              <a:path w="287654" h="293370">
                <a:moveTo>
                  <a:pt x="171323" y="106857"/>
                </a:moveTo>
                <a:lnTo>
                  <a:pt x="144399" y="133769"/>
                </a:lnTo>
                <a:lnTo>
                  <a:pt x="153291" y="133769"/>
                </a:lnTo>
                <a:lnTo>
                  <a:pt x="175767" y="111302"/>
                </a:lnTo>
                <a:lnTo>
                  <a:pt x="171323" y="106857"/>
                </a:lnTo>
                <a:close/>
              </a:path>
              <a:path w="287654" h="293370">
                <a:moveTo>
                  <a:pt x="196834" y="74447"/>
                </a:moveTo>
                <a:lnTo>
                  <a:pt x="186943" y="74447"/>
                </a:lnTo>
                <a:lnTo>
                  <a:pt x="214249" y="101676"/>
                </a:lnTo>
                <a:lnTo>
                  <a:pt x="206883" y="116547"/>
                </a:lnTo>
                <a:lnTo>
                  <a:pt x="212725" y="119379"/>
                </a:lnTo>
                <a:lnTo>
                  <a:pt x="224650" y="95046"/>
                </a:lnTo>
                <a:lnTo>
                  <a:pt x="217424" y="95046"/>
                </a:lnTo>
                <a:lnTo>
                  <a:pt x="196834" y="74447"/>
                </a:lnTo>
                <a:close/>
              </a:path>
              <a:path w="287654" h="293370">
                <a:moveTo>
                  <a:pt x="226012" y="56908"/>
                </a:moveTo>
                <a:lnTo>
                  <a:pt x="217804" y="56908"/>
                </a:lnTo>
                <a:lnTo>
                  <a:pt x="224948" y="67648"/>
                </a:lnTo>
                <a:lnTo>
                  <a:pt x="229615" y="79997"/>
                </a:lnTo>
                <a:lnTo>
                  <a:pt x="231578" y="92503"/>
                </a:lnTo>
                <a:lnTo>
                  <a:pt x="231682" y="100710"/>
                </a:lnTo>
                <a:lnTo>
                  <a:pt x="231521" y="109524"/>
                </a:lnTo>
                <a:lnTo>
                  <a:pt x="238887" y="109524"/>
                </a:lnTo>
                <a:lnTo>
                  <a:pt x="238936" y="92503"/>
                </a:lnTo>
                <a:lnTo>
                  <a:pt x="236235" y="77252"/>
                </a:lnTo>
                <a:lnTo>
                  <a:pt x="230796" y="63770"/>
                </a:lnTo>
                <a:lnTo>
                  <a:pt x="226012" y="56908"/>
                </a:lnTo>
                <a:close/>
              </a:path>
              <a:path w="287654" h="293370">
                <a:moveTo>
                  <a:pt x="240661" y="42443"/>
                </a:moveTo>
                <a:lnTo>
                  <a:pt x="232283" y="42443"/>
                </a:lnTo>
                <a:lnTo>
                  <a:pt x="241948" y="55177"/>
                </a:lnTo>
                <a:lnTo>
                  <a:pt x="248459" y="69148"/>
                </a:lnTo>
                <a:lnTo>
                  <a:pt x="251803" y="84352"/>
                </a:lnTo>
                <a:lnTo>
                  <a:pt x="251967" y="100787"/>
                </a:lnTo>
                <a:lnTo>
                  <a:pt x="259334" y="100710"/>
                </a:lnTo>
                <a:lnTo>
                  <a:pt x="258877" y="83132"/>
                </a:lnTo>
                <a:lnTo>
                  <a:pt x="255015" y="66765"/>
                </a:lnTo>
                <a:lnTo>
                  <a:pt x="247725" y="51610"/>
                </a:lnTo>
                <a:lnTo>
                  <a:pt x="240661" y="42443"/>
                </a:lnTo>
                <a:close/>
              </a:path>
              <a:path w="287654" h="293370">
                <a:moveTo>
                  <a:pt x="222758" y="83896"/>
                </a:moveTo>
                <a:lnTo>
                  <a:pt x="217424" y="95046"/>
                </a:lnTo>
                <a:lnTo>
                  <a:pt x="224650" y="95046"/>
                </a:lnTo>
                <a:lnTo>
                  <a:pt x="228726" y="86728"/>
                </a:lnTo>
                <a:lnTo>
                  <a:pt x="222758" y="83896"/>
                </a:lnTo>
                <a:close/>
              </a:path>
              <a:path w="287654" h="293370">
                <a:moveTo>
                  <a:pt x="167131" y="44780"/>
                </a:moveTo>
                <a:lnTo>
                  <a:pt x="162178" y="49707"/>
                </a:lnTo>
                <a:lnTo>
                  <a:pt x="182499" y="69913"/>
                </a:lnTo>
                <a:lnTo>
                  <a:pt x="172974" y="79374"/>
                </a:lnTo>
                <a:lnTo>
                  <a:pt x="177546" y="83896"/>
                </a:lnTo>
                <a:lnTo>
                  <a:pt x="186943" y="74447"/>
                </a:lnTo>
                <a:lnTo>
                  <a:pt x="196834" y="74447"/>
                </a:lnTo>
                <a:lnTo>
                  <a:pt x="191897" y="69507"/>
                </a:lnTo>
                <a:lnTo>
                  <a:pt x="196424" y="64985"/>
                </a:lnTo>
                <a:lnTo>
                  <a:pt x="187325" y="64985"/>
                </a:lnTo>
                <a:lnTo>
                  <a:pt x="167131" y="44780"/>
                </a:lnTo>
                <a:close/>
              </a:path>
              <a:path w="287654" h="293370">
                <a:moveTo>
                  <a:pt x="256168" y="28701"/>
                </a:moveTo>
                <a:lnTo>
                  <a:pt x="245999" y="28701"/>
                </a:lnTo>
                <a:lnTo>
                  <a:pt x="277367" y="60058"/>
                </a:lnTo>
                <a:lnTo>
                  <a:pt x="279526" y="62649"/>
                </a:lnTo>
                <a:lnTo>
                  <a:pt x="279526" y="65227"/>
                </a:lnTo>
                <a:lnTo>
                  <a:pt x="277367" y="67817"/>
                </a:lnTo>
                <a:lnTo>
                  <a:pt x="269493" y="75653"/>
                </a:lnTo>
                <a:lnTo>
                  <a:pt x="275209" y="78968"/>
                </a:lnTo>
                <a:lnTo>
                  <a:pt x="283590" y="70650"/>
                </a:lnTo>
                <a:lnTo>
                  <a:pt x="287400" y="65798"/>
                </a:lnTo>
                <a:lnTo>
                  <a:pt x="287527" y="60998"/>
                </a:lnTo>
                <a:lnTo>
                  <a:pt x="283717" y="56260"/>
                </a:lnTo>
                <a:lnTo>
                  <a:pt x="256168" y="28701"/>
                </a:lnTo>
                <a:close/>
              </a:path>
              <a:path w="287654" h="293370">
                <a:moveTo>
                  <a:pt x="223738" y="13665"/>
                </a:moveTo>
                <a:lnTo>
                  <a:pt x="217042" y="13665"/>
                </a:lnTo>
                <a:lnTo>
                  <a:pt x="203835" y="61594"/>
                </a:lnTo>
                <a:lnTo>
                  <a:pt x="208534" y="66116"/>
                </a:lnTo>
                <a:lnTo>
                  <a:pt x="217804" y="56908"/>
                </a:lnTo>
                <a:lnTo>
                  <a:pt x="226012" y="56908"/>
                </a:lnTo>
                <a:lnTo>
                  <a:pt x="222852" y="52374"/>
                </a:lnTo>
                <a:lnTo>
                  <a:pt x="213360" y="52374"/>
                </a:lnTo>
                <a:lnTo>
                  <a:pt x="223738" y="13665"/>
                </a:lnTo>
                <a:close/>
              </a:path>
              <a:path w="287654" h="293370">
                <a:moveTo>
                  <a:pt x="196468" y="55854"/>
                </a:moveTo>
                <a:lnTo>
                  <a:pt x="187325" y="64985"/>
                </a:lnTo>
                <a:lnTo>
                  <a:pt x="196424" y="64985"/>
                </a:lnTo>
                <a:lnTo>
                  <a:pt x="201040" y="60375"/>
                </a:lnTo>
                <a:lnTo>
                  <a:pt x="196468" y="55854"/>
                </a:lnTo>
                <a:close/>
              </a:path>
              <a:path w="287654" h="293370">
                <a:moveTo>
                  <a:pt x="246634" y="19164"/>
                </a:moveTo>
                <a:lnTo>
                  <a:pt x="213360" y="52374"/>
                </a:lnTo>
                <a:lnTo>
                  <a:pt x="222852" y="52374"/>
                </a:lnTo>
                <a:lnTo>
                  <a:pt x="222630" y="52057"/>
                </a:lnTo>
                <a:lnTo>
                  <a:pt x="232283" y="42443"/>
                </a:lnTo>
                <a:lnTo>
                  <a:pt x="240661" y="42443"/>
                </a:lnTo>
                <a:lnTo>
                  <a:pt x="236981" y="37668"/>
                </a:lnTo>
                <a:lnTo>
                  <a:pt x="245999" y="28701"/>
                </a:lnTo>
                <a:lnTo>
                  <a:pt x="256168" y="28701"/>
                </a:lnTo>
                <a:lnTo>
                  <a:pt x="246634" y="19164"/>
                </a:lnTo>
                <a:close/>
              </a:path>
              <a:path w="287654" h="293370">
                <a:moveTo>
                  <a:pt x="221614" y="0"/>
                </a:moveTo>
                <a:lnTo>
                  <a:pt x="184912" y="36702"/>
                </a:lnTo>
                <a:lnTo>
                  <a:pt x="189484" y="41224"/>
                </a:lnTo>
                <a:lnTo>
                  <a:pt x="217042" y="13665"/>
                </a:lnTo>
                <a:lnTo>
                  <a:pt x="223738" y="13665"/>
                </a:lnTo>
                <a:lnTo>
                  <a:pt x="226187" y="4533"/>
                </a:lnTo>
                <a:lnTo>
                  <a:pt x="22161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4604639" y="4203547"/>
            <a:ext cx="211709" cy="19025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4999863" y="4193451"/>
            <a:ext cx="180975" cy="184429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5373496" y="4186821"/>
            <a:ext cx="190626" cy="216039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5736590" y="4191508"/>
            <a:ext cx="208914" cy="21402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6115177" y="4190543"/>
            <a:ext cx="196214" cy="206895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6491351" y="4194823"/>
            <a:ext cx="185293" cy="210223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6865366" y="4192727"/>
            <a:ext cx="202564" cy="201409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7238238" y="4188193"/>
            <a:ext cx="202310" cy="213690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7614793" y="4191025"/>
            <a:ext cx="211835" cy="211023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7972552" y="4212399"/>
            <a:ext cx="197739" cy="205536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2860548" y="2593848"/>
            <a:ext cx="74930" cy="73660"/>
          </a:xfrm>
          <a:custGeom>
            <a:rect l="l" t="t" r="r" b="b"/>
            <a:pathLst>
              <a:path w="74930" h="73660">
                <a:moveTo>
                  <a:pt x="0" y="73151"/>
                </a:moveTo>
                <a:lnTo>
                  <a:pt x="74675" y="73151"/>
                </a:lnTo>
                <a:lnTo>
                  <a:pt x="74675" y="0"/>
                </a:lnTo>
                <a:lnTo>
                  <a:pt x="0" y="0"/>
                </a:lnTo>
                <a:lnTo>
                  <a:pt x="0" y="73151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4604003" y="2593848"/>
            <a:ext cx="73660" cy="73660"/>
          </a:xfrm>
          <a:custGeom>
            <a:rect l="l" t="t" r="r" b="b"/>
            <a:pathLst>
              <a:path w="73660" h="73660">
                <a:moveTo>
                  <a:pt x="0" y="73151"/>
                </a:moveTo>
                <a:lnTo>
                  <a:pt x="73151" y="73151"/>
                </a:lnTo>
                <a:lnTo>
                  <a:pt x="73151" y="0"/>
                </a:lnTo>
                <a:lnTo>
                  <a:pt x="0" y="0"/>
                </a:lnTo>
                <a:lnTo>
                  <a:pt x="0" y="73151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 txBox="1"/>
          <p:nvPr/>
        </p:nvSpPr>
        <p:spPr>
          <a:xfrm>
            <a:off x="2554351" y="2184019"/>
            <a:ext cx="4546600" cy="519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东南亚市场近</a:t>
            </a:r>
            <a:r>
              <a:rPr sz="1200" b="1" spc="5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1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天在投游戏及素材展现量</a:t>
            </a:r>
            <a:r>
              <a:rPr sz="1200" b="1" spc="15">
                <a:latin typeface="Microsoft JhengHei"/>
                <a:cs typeface="Microsoft JhengHei"/>
              </a:rPr>
              <a:t> </a:t>
            </a:r>
            <a:r>
              <a:rPr sz="1200" b="1" spc="-160">
                <a:latin typeface="Verdana"/>
                <a:cs typeface="Verdana"/>
              </a:rPr>
              <a:t>Top</a:t>
            </a:r>
            <a:r>
              <a:rPr sz="1200" b="1" spc="-150">
                <a:latin typeface="Verdana"/>
                <a:cs typeface="Verdana"/>
              </a:rPr>
              <a:t> </a:t>
            </a:r>
            <a:r>
              <a:rPr sz="1200" b="1" spc="-204">
                <a:latin typeface="Verdana"/>
                <a:cs typeface="Verdana"/>
              </a:rPr>
              <a:t>500</a:t>
            </a:r>
            <a:r>
              <a:rPr sz="1200" b="1" spc="-14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游戏的类型分布</a:t>
            </a:r>
            <a:endParaRPr sz="1200">
              <a:latin typeface="Microsoft JhengHei"/>
              <a:cs typeface="Microsoft JhengHei"/>
            </a:endParaRPr>
          </a:p>
          <a:p>
            <a:pPr marL="412750">
              <a:lnSpc>
                <a:spcPct val="100000"/>
              </a:lnSpc>
              <a:spcBef>
                <a:spcPts val="1245"/>
              </a:spcBef>
              <a:tabLst>
                <a:tab pos="2155825"/>
              </a:tabLst>
            </a:pPr>
            <a:r>
              <a:rPr sz="1000" spc="-10">
                <a:solidFill>
                  <a:srgbClr val="585858"/>
                </a:solidFill>
                <a:latin typeface="宋体"/>
                <a:cs typeface="宋体"/>
              </a:rPr>
              <a:t>东南亚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近</a:t>
            </a:r>
            <a:r>
              <a:rPr sz="1000" spc="-23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120">
                <a:solidFill>
                  <a:srgbClr val="585858"/>
                </a:solidFill>
                <a:latin typeface="Verdana"/>
                <a:cs typeface="Verdana"/>
              </a:rPr>
              <a:t>30</a:t>
            </a:r>
            <a:r>
              <a:rPr sz="1000" spc="-90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1000" spc="-10">
                <a:solidFill>
                  <a:srgbClr val="585858"/>
                </a:solidFill>
                <a:latin typeface="宋体"/>
                <a:cs typeface="宋体"/>
              </a:rPr>
              <a:t>天在投产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品	</a:t>
            </a:r>
            <a:r>
              <a:rPr sz="1000" spc="-10">
                <a:solidFill>
                  <a:srgbClr val="585858"/>
                </a:solidFill>
                <a:latin typeface="宋体"/>
                <a:cs typeface="宋体"/>
              </a:rPr>
              <a:t>东南亚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近</a:t>
            </a:r>
            <a:r>
              <a:rPr sz="1000" spc="-24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120">
                <a:solidFill>
                  <a:srgbClr val="585858"/>
                </a:solidFill>
                <a:latin typeface="Verdana"/>
                <a:cs typeface="Verdana"/>
              </a:rPr>
              <a:t>30</a:t>
            </a:r>
            <a:r>
              <a:rPr sz="1000" spc="-100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1000" spc="-10">
                <a:solidFill>
                  <a:srgbClr val="585858"/>
                </a:solidFill>
                <a:latin typeface="宋体"/>
                <a:cs typeface="宋体"/>
              </a:rPr>
              <a:t>天素材展现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量</a:t>
            </a:r>
            <a:r>
              <a:rPr sz="1000" spc="-229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1000" spc="-80">
                <a:solidFill>
                  <a:srgbClr val="585858"/>
                </a:solidFill>
                <a:latin typeface="Verdana"/>
                <a:cs typeface="Verdana"/>
              </a:rPr>
              <a:t>Top</a:t>
            </a:r>
            <a:r>
              <a:rPr sz="1000" spc="-100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1000" spc="-120">
                <a:solidFill>
                  <a:srgbClr val="585858"/>
                </a:solidFill>
                <a:latin typeface="Verdana"/>
                <a:cs typeface="Verdana"/>
              </a:rPr>
              <a:t>500</a:t>
            </a:r>
            <a:r>
              <a:rPr sz="1000" spc="-95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1000" spc="-10">
                <a:solidFill>
                  <a:srgbClr val="585858"/>
                </a:solidFill>
                <a:latin typeface="宋体"/>
                <a:cs typeface="宋体"/>
              </a:rPr>
              <a:t>产品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4070603" y="3264408"/>
            <a:ext cx="1109472" cy="408431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829767" y="186898"/>
            <a:ext cx="7707630" cy="144716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产品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类型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分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布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动作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、益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智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入局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者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众多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积累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较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高的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素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材展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示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规模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近</a:t>
            </a:r>
            <a:r>
              <a:rPr sz="1100" spc="-27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30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天投放数量最多的三种游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类型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是</a:t>
            </a:r>
            <a:r>
              <a:rPr sz="1100" spc="-180">
                <a:solidFill>
                  <a:srgbClr val="252525"/>
                </a:solidFill>
                <a:latin typeface="Verdana"/>
                <a:cs typeface="Verdana"/>
              </a:rPr>
              <a:t>: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动作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休闲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益智。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素材展现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量</a:t>
            </a:r>
            <a:r>
              <a:rPr sz="1100" spc="-30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85">
                <a:solidFill>
                  <a:srgbClr val="252525"/>
                </a:solidFill>
                <a:latin typeface="Verdana"/>
                <a:cs typeface="Verdana"/>
              </a:rPr>
              <a:t>Top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500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产品中，数量最多的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类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型为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角色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扮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演、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策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略、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作，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以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中重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度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游戏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主。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整体上，动作、益智的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投产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数量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位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列第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一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、第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模带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，也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为展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现</a:t>
            </a:r>
            <a:r>
              <a:rPr sz="1100" spc="245">
                <a:solidFill>
                  <a:srgbClr val="252525"/>
                </a:solidFill>
                <a:latin typeface="宋体"/>
                <a:cs typeface="宋体"/>
              </a:rPr>
              <a:t>量</a:t>
            </a:r>
            <a:r>
              <a:rPr sz="1100" spc="-85">
                <a:solidFill>
                  <a:srgbClr val="252525"/>
                </a:solidFill>
                <a:latin typeface="Verdana"/>
                <a:cs typeface="Verdana"/>
              </a:rPr>
              <a:t>Top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500</a:t>
            </a:r>
            <a:r>
              <a:rPr sz="1100" spc="-8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产品的第三、第四大类型。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3477767" y="2773680"/>
            <a:ext cx="344805" cy="1422400"/>
          </a:xfrm>
          <a:custGeom>
            <a:rect l="l" t="t" r="r" b="b"/>
            <a:pathLst>
              <a:path w="344804" h="1422400">
                <a:moveTo>
                  <a:pt x="0" y="1421891"/>
                </a:moveTo>
                <a:lnTo>
                  <a:pt x="344424" y="1421891"/>
                </a:lnTo>
                <a:lnTo>
                  <a:pt x="344424" y="0"/>
                </a:lnTo>
                <a:lnTo>
                  <a:pt x="0" y="0"/>
                </a:lnTo>
                <a:lnTo>
                  <a:pt x="0" y="1421891"/>
                </a:lnTo>
                <a:close/>
              </a:path>
            </a:pathLst>
          </a:custGeom>
          <a:ln w="12700">
            <a:solidFill>
              <a:srgbClr val="2AA21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3872484" y="2773680"/>
            <a:ext cx="344805" cy="1422400"/>
          </a:xfrm>
          <a:custGeom>
            <a:rect l="l" t="t" r="r" b="b"/>
            <a:pathLst>
              <a:path w="344804" h="1422400">
                <a:moveTo>
                  <a:pt x="0" y="1421891"/>
                </a:moveTo>
                <a:lnTo>
                  <a:pt x="344424" y="1421891"/>
                </a:lnTo>
                <a:lnTo>
                  <a:pt x="344424" y="0"/>
                </a:lnTo>
                <a:lnTo>
                  <a:pt x="0" y="0"/>
                </a:lnTo>
                <a:lnTo>
                  <a:pt x="0" y="1421891"/>
                </a:lnTo>
                <a:close/>
              </a:path>
            </a:pathLst>
          </a:custGeom>
          <a:ln w="12700">
            <a:solidFill>
              <a:srgbClr val="2AA21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1610867" y="2773680"/>
            <a:ext cx="344805" cy="1422400"/>
          </a:xfrm>
          <a:custGeom>
            <a:rect l="l" t="t" r="r" b="b"/>
            <a:pathLst>
              <a:path w="344805" h="1422400">
                <a:moveTo>
                  <a:pt x="0" y="1421891"/>
                </a:moveTo>
                <a:lnTo>
                  <a:pt x="344424" y="1421891"/>
                </a:lnTo>
                <a:lnTo>
                  <a:pt x="344424" y="0"/>
                </a:lnTo>
                <a:lnTo>
                  <a:pt x="0" y="0"/>
                </a:lnTo>
                <a:lnTo>
                  <a:pt x="0" y="1421891"/>
                </a:lnTo>
                <a:close/>
              </a:path>
            </a:pathLst>
          </a:custGeom>
          <a:ln w="12700">
            <a:solidFill>
              <a:srgbClr val="2AA21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市 场 手 游 买 量 大 盘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478523" y="2895600"/>
            <a:ext cx="832485" cy="1606550"/>
          </a:xfrm>
          <a:custGeom>
            <a:rect l="l" t="t" r="r" b="b"/>
            <a:pathLst>
              <a:path w="832484" h="1606550">
                <a:moveTo>
                  <a:pt x="0" y="1606296"/>
                </a:moveTo>
                <a:lnTo>
                  <a:pt x="832103" y="1606296"/>
                </a:lnTo>
                <a:lnTo>
                  <a:pt x="832103" y="0"/>
                </a:lnTo>
                <a:lnTo>
                  <a:pt x="0" y="0"/>
                </a:lnTo>
                <a:lnTo>
                  <a:pt x="0" y="1606296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62683" y="3144012"/>
            <a:ext cx="276225" cy="1021080"/>
          </a:xfrm>
          <a:custGeom>
            <a:rect l="l" t="t" r="r" b="b"/>
            <a:pathLst>
              <a:path w="276225" h="1021078">
                <a:moveTo>
                  <a:pt x="0" y="1021080"/>
                </a:moveTo>
                <a:lnTo>
                  <a:pt x="275844" y="1021080"/>
                </a:lnTo>
                <a:lnTo>
                  <a:pt x="275844" y="0"/>
                </a:lnTo>
                <a:lnTo>
                  <a:pt x="0" y="0"/>
                </a:lnTo>
                <a:lnTo>
                  <a:pt x="0" y="102108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488692" y="3171444"/>
            <a:ext cx="276225" cy="993775"/>
          </a:xfrm>
          <a:custGeom>
            <a:rect l="l" t="t" r="r" b="b"/>
            <a:pathLst>
              <a:path w="276225" h="993775">
                <a:moveTo>
                  <a:pt x="0" y="993647"/>
                </a:moveTo>
                <a:lnTo>
                  <a:pt x="275844" y="993647"/>
                </a:lnTo>
                <a:lnTo>
                  <a:pt x="275844" y="0"/>
                </a:lnTo>
                <a:lnTo>
                  <a:pt x="0" y="0"/>
                </a:lnTo>
                <a:lnTo>
                  <a:pt x="0" y="993647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316223" y="3244596"/>
            <a:ext cx="276225" cy="920750"/>
          </a:xfrm>
          <a:custGeom>
            <a:rect l="l" t="t" r="r" b="b"/>
            <a:pathLst>
              <a:path w="276225" h="920750">
                <a:moveTo>
                  <a:pt x="0" y="920496"/>
                </a:moveTo>
                <a:lnTo>
                  <a:pt x="275844" y="920496"/>
                </a:lnTo>
                <a:lnTo>
                  <a:pt x="275844" y="0"/>
                </a:lnTo>
                <a:lnTo>
                  <a:pt x="0" y="0"/>
                </a:lnTo>
                <a:lnTo>
                  <a:pt x="0" y="920496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624828" y="3300984"/>
            <a:ext cx="276225" cy="864235"/>
          </a:xfrm>
          <a:custGeom>
            <a:rect l="l" t="t" r="r" b="b"/>
            <a:pathLst>
              <a:path w="276225" h="864235">
                <a:moveTo>
                  <a:pt x="0" y="864108"/>
                </a:moveTo>
                <a:lnTo>
                  <a:pt x="275844" y="864108"/>
                </a:lnTo>
                <a:lnTo>
                  <a:pt x="275844" y="0"/>
                </a:lnTo>
                <a:lnTo>
                  <a:pt x="0" y="0"/>
                </a:lnTo>
                <a:lnTo>
                  <a:pt x="0" y="864108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143755" y="3273552"/>
            <a:ext cx="276225" cy="891540"/>
          </a:xfrm>
          <a:custGeom>
            <a:rect l="l" t="t" r="r" b="b"/>
            <a:pathLst>
              <a:path w="276225" h="891539">
                <a:moveTo>
                  <a:pt x="275844" y="0"/>
                </a:moveTo>
                <a:lnTo>
                  <a:pt x="0" y="0"/>
                </a:lnTo>
                <a:lnTo>
                  <a:pt x="0" y="891540"/>
                </a:lnTo>
                <a:lnTo>
                  <a:pt x="275844" y="891540"/>
                </a:lnTo>
                <a:lnTo>
                  <a:pt x="275844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971288" y="3275076"/>
            <a:ext cx="276225" cy="890269"/>
          </a:xfrm>
          <a:custGeom>
            <a:rect l="l" t="t" r="r" b="b"/>
            <a:pathLst>
              <a:path w="276225" h="890269">
                <a:moveTo>
                  <a:pt x="275844" y="0"/>
                </a:moveTo>
                <a:lnTo>
                  <a:pt x="0" y="0"/>
                </a:lnTo>
                <a:lnTo>
                  <a:pt x="0" y="890016"/>
                </a:lnTo>
                <a:lnTo>
                  <a:pt x="275844" y="890016"/>
                </a:lnTo>
                <a:lnTo>
                  <a:pt x="275844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798820" y="3276600"/>
            <a:ext cx="274320" cy="889000"/>
          </a:xfrm>
          <a:custGeom>
            <a:rect l="l" t="t" r="r" b="b"/>
            <a:pathLst>
              <a:path w="274320" h="889000">
                <a:moveTo>
                  <a:pt x="274319" y="0"/>
                </a:moveTo>
                <a:lnTo>
                  <a:pt x="0" y="0"/>
                </a:lnTo>
                <a:lnTo>
                  <a:pt x="0" y="888492"/>
                </a:lnTo>
                <a:lnTo>
                  <a:pt x="274319" y="888492"/>
                </a:lnTo>
                <a:lnTo>
                  <a:pt x="274319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900671" y="3631692"/>
            <a:ext cx="276225" cy="533400"/>
          </a:xfrm>
          <a:custGeom>
            <a:rect l="l" t="t" r="r" b="b"/>
            <a:pathLst>
              <a:path w="276225" h="533400">
                <a:moveTo>
                  <a:pt x="0" y="533399"/>
                </a:moveTo>
                <a:lnTo>
                  <a:pt x="275844" y="533399"/>
                </a:lnTo>
                <a:lnTo>
                  <a:pt x="275844" y="0"/>
                </a:lnTo>
                <a:lnTo>
                  <a:pt x="0" y="0"/>
                </a:lnTo>
                <a:lnTo>
                  <a:pt x="0" y="533399"/>
                </a:lnTo>
                <a:close/>
              </a:path>
            </a:pathLst>
          </a:custGeom>
          <a:solidFill>
            <a:srgbClr val="C2F4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938527" y="3531108"/>
            <a:ext cx="276225" cy="634365"/>
          </a:xfrm>
          <a:custGeom>
            <a:rect l="l" t="t" r="r" b="b"/>
            <a:pathLst>
              <a:path w="276225" h="634364">
                <a:moveTo>
                  <a:pt x="275844" y="0"/>
                </a:moveTo>
                <a:lnTo>
                  <a:pt x="0" y="0"/>
                </a:lnTo>
                <a:lnTo>
                  <a:pt x="0" y="633984"/>
                </a:lnTo>
                <a:lnTo>
                  <a:pt x="275844" y="633984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764535" y="3579876"/>
            <a:ext cx="276225" cy="585470"/>
          </a:xfrm>
          <a:custGeom>
            <a:rect l="l" t="t" r="r" b="b"/>
            <a:pathLst>
              <a:path w="276225" h="585470">
                <a:moveTo>
                  <a:pt x="275844" y="0"/>
                </a:moveTo>
                <a:lnTo>
                  <a:pt x="0" y="0"/>
                </a:lnTo>
                <a:lnTo>
                  <a:pt x="0" y="585216"/>
                </a:lnTo>
                <a:lnTo>
                  <a:pt x="275844" y="585216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592067" y="3470148"/>
            <a:ext cx="276225" cy="695325"/>
          </a:xfrm>
          <a:custGeom>
            <a:rect l="l" t="t" r="r" b="b"/>
            <a:pathLst>
              <a:path w="276225" h="695325">
                <a:moveTo>
                  <a:pt x="275844" y="0"/>
                </a:moveTo>
                <a:lnTo>
                  <a:pt x="0" y="0"/>
                </a:lnTo>
                <a:lnTo>
                  <a:pt x="0" y="694944"/>
                </a:lnTo>
                <a:lnTo>
                  <a:pt x="275844" y="694944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419600" y="3457955"/>
            <a:ext cx="276225" cy="707390"/>
          </a:xfrm>
          <a:custGeom>
            <a:rect l="l" t="t" r="r" b="b"/>
            <a:pathLst>
              <a:path w="276225" h="707389">
                <a:moveTo>
                  <a:pt x="275844" y="0"/>
                </a:moveTo>
                <a:lnTo>
                  <a:pt x="0" y="0"/>
                </a:lnTo>
                <a:lnTo>
                  <a:pt x="0" y="707135"/>
                </a:lnTo>
                <a:lnTo>
                  <a:pt x="275844" y="707135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247132" y="3474720"/>
            <a:ext cx="276225" cy="690880"/>
          </a:xfrm>
          <a:custGeom>
            <a:rect l="l" t="t" r="r" b="b"/>
            <a:pathLst>
              <a:path w="276225" h="690879">
                <a:moveTo>
                  <a:pt x="275843" y="0"/>
                </a:moveTo>
                <a:lnTo>
                  <a:pt x="0" y="0"/>
                </a:lnTo>
                <a:lnTo>
                  <a:pt x="0" y="690372"/>
                </a:lnTo>
                <a:lnTo>
                  <a:pt x="275843" y="690372"/>
                </a:lnTo>
                <a:lnTo>
                  <a:pt x="275843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073140" y="3514344"/>
            <a:ext cx="276225" cy="650875"/>
          </a:xfrm>
          <a:custGeom>
            <a:rect l="l" t="t" r="r" b="b"/>
            <a:pathLst>
              <a:path w="276225" h="650875">
                <a:moveTo>
                  <a:pt x="275844" y="0"/>
                </a:moveTo>
                <a:lnTo>
                  <a:pt x="0" y="0"/>
                </a:lnTo>
                <a:lnTo>
                  <a:pt x="0" y="650747"/>
                </a:lnTo>
                <a:lnTo>
                  <a:pt x="275844" y="650747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524000" y="4165092"/>
            <a:ext cx="5791200" cy="0"/>
          </a:xfrm>
          <a:custGeom>
            <a:rect l="l" t="t" r="r" b="b"/>
            <a:pathLst>
              <a:path w="5791200">
                <a:moveTo>
                  <a:pt x="0" y="0"/>
                </a:moveTo>
                <a:lnTo>
                  <a:pt x="57912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1668907" y="2919222"/>
            <a:ext cx="2628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50%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458592" y="2970022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49%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323590" y="3019805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45%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151121" y="3047441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70">
                <a:solidFill>
                  <a:srgbClr val="7934FC"/>
                </a:solidFill>
                <a:latin typeface="Verdana"/>
                <a:cs typeface="Verdana"/>
              </a:rPr>
              <a:t>44%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978400" y="3050539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43%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805678" y="3051175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43%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78523" y="2895600"/>
            <a:ext cx="832485" cy="39116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1300">
              <a:latin typeface="Times New Roman"/>
              <a:cs typeface="Times New Roman"/>
            </a:endParaRPr>
          </a:p>
          <a:p>
            <a:pPr marL="167005">
              <a:lnSpc>
                <a:spcPct val="100000"/>
              </a:lnSpc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42%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944751" y="3305936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31%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772282" y="3355086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29%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599434" y="3245611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34%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426711" y="3231845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70">
                <a:solidFill>
                  <a:srgbClr val="2AA21A"/>
                </a:solidFill>
                <a:latin typeface="Verdana"/>
                <a:cs typeface="Verdana"/>
              </a:rPr>
              <a:t>35%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254244" y="3250183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34%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081521" y="3290061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32%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908672" y="3406267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26%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219911" y="2856738"/>
            <a:ext cx="217804" cy="1376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25">
                <a:latin typeface="Verdana"/>
                <a:cs typeface="Verdana"/>
              </a:rPr>
              <a:t>60%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800" spc="-125">
                <a:latin typeface="Verdana"/>
                <a:cs typeface="Verdana"/>
              </a:rPr>
              <a:t>50%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800" spc="-125">
                <a:latin typeface="Verdana"/>
                <a:cs typeface="Verdana"/>
              </a:rPr>
              <a:t>40%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800" spc="-125">
                <a:latin typeface="Verdana"/>
                <a:cs typeface="Verdana"/>
              </a:rPr>
              <a:t>30%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800" spc="-130">
                <a:latin typeface="Verdana"/>
                <a:cs typeface="Verdana"/>
              </a:rPr>
              <a:t>20%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800" spc="-125">
                <a:latin typeface="Verdana"/>
                <a:cs typeface="Verdana"/>
              </a:rPr>
              <a:t>10%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650"/>
              </a:spcBef>
            </a:pPr>
            <a:r>
              <a:rPr sz="800" spc="-140">
                <a:latin typeface="Verdana"/>
                <a:cs typeface="Verdana"/>
              </a:rPr>
              <a:t>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810639" y="4229201"/>
            <a:ext cx="254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581401" y="4229201"/>
            <a:ext cx="36957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465321" y="4229201"/>
            <a:ext cx="254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236211" y="4229201"/>
            <a:ext cx="3683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005832" y="4229201"/>
            <a:ext cx="4826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947409" y="4229201"/>
            <a:ext cx="254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6478523" y="4171442"/>
            <a:ext cx="832485" cy="33083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0485" rIns="0" bIns="0" rtlCol="0">
            <a:spAutoFit/>
          </a:bodyPr>
          <a:lstStyle/>
          <a:p>
            <a:pPr marL="13970" algn="ctr">
              <a:lnSpc>
                <a:spcPct val="100000"/>
              </a:lnSpc>
              <a:spcBef>
                <a:spcPts val="555"/>
              </a:spcBef>
            </a:pPr>
            <a:r>
              <a:rPr sz="900" spc="-5">
                <a:latin typeface="宋体"/>
                <a:cs typeface="宋体"/>
              </a:rPr>
              <a:t>全球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3142488" y="2731008"/>
            <a:ext cx="56515" cy="56515"/>
          </a:xfrm>
          <a:custGeom>
            <a:rect l="l" t="t" r="r" b="b"/>
            <a:pathLst>
              <a:path w="56514" h="56514">
                <a:moveTo>
                  <a:pt x="0" y="56387"/>
                </a:moveTo>
                <a:lnTo>
                  <a:pt x="56387" y="56387"/>
                </a:lnTo>
                <a:lnTo>
                  <a:pt x="56387" y="0"/>
                </a:lnTo>
                <a:lnTo>
                  <a:pt x="0" y="0"/>
                </a:lnTo>
                <a:lnTo>
                  <a:pt x="0" y="56387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293108" y="2731008"/>
            <a:ext cx="58419" cy="56515"/>
          </a:xfrm>
          <a:custGeom>
            <a:rect l="l" t="t" r="r" b="b"/>
            <a:pathLst>
              <a:path w="58419" h="56514">
                <a:moveTo>
                  <a:pt x="0" y="56387"/>
                </a:moveTo>
                <a:lnTo>
                  <a:pt x="57912" y="56387"/>
                </a:lnTo>
                <a:lnTo>
                  <a:pt x="57912" y="0"/>
                </a:lnTo>
                <a:lnTo>
                  <a:pt x="0" y="0"/>
                </a:lnTo>
                <a:lnTo>
                  <a:pt x="0" y="56387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3211195" y="2668651"/>
            <a:ext cx="21996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63320"/>
              </a:tabLst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包含</a:t>
            </a:r>
            <a:r>
              <a:rPr sz="900" spc="-21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 spc="-30">
                <a:solidFill>
                  <a:srgbClr val="585858"/>
                </a:solidFill>
                <a:latin typeface="宋体"/>
                <a:cs typeface="宋体"/>
              </a:rPr>
              <a:t>IAA</a:t>
            </a:r>
            <a:r>
              <a:rPr sz="900" spc="-20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的产品比例	包含</a:t>
            </a:r>
            <a:r>
              <a:rPr sz="900" spc="-24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 spc="-35">
                <a:solidFill>
                  <a:srgbClr val="585858"/>
                </a:solidFill>
                <a:latin typeface="宋体"/>
                <a:cs typeface="宋体"/>
              </a:rPr>
              <a:t>IAP</a:t>
            </a:r>
            <a:r>
              <a:rPr sz="900" spc="-23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的产品比例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331466" y="2260168"/>
            <a:ext cx="414401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latin typeface="Microsoft JhengHei"/>
                <a:cs typeface="Microsoft JhengHei"/>
              </a:rPr>
              <a:t>东南亚各主要国</a:t>
            </a:r>
            <a:r>
              <a:rPr sz="1200" b="1">
                <a:latin typeface="Microsoft JhengHei"/>
                <a:cs typeface="Microsoft JhengHei"/>
              </a:rPr>
              <a:t>家</a:t>
            </a:r>
            <a:r>
              <a:rPr sz="1200" b="1" spc="15">
                <a:latin typeface="Microsoft JhengHei"/>
                <a:cs typeface="Microsoft JhengHei"/>
              </a:rPr>
              <a:t> </a:t>
            </a:r>
            <a:r>
              <a:rPr sz="1200" b="1" spc="-155">
                <a:latin typeface="Verdana"/>
                <a:cs typeface="Verdana"/>
              </a:rPr>
              <a:t>vs</a:t>
            </a:r>
            <a:r>
              <a:rPr sz="1200" b="1" spc="-95">
                <a:latin typeface="Verdana"/>
                <a:cs typeface="Verdana"/>
              </a:rPr>
              <a:t> </a:t>
            </a:r>
            <a:r>
              <a:rPr sz="1200" b="1" spc="-5">
                <a:latin typeface="Microsoft JhengHei"/>
                <a:cs typeface="Microsoft JhengHei"/>
              </a:rPr>
              <a:t>全</a:t>
            </a:r>
            <a:r>
              <a:rPr sz="1200" b="1">
                <a:latin typeface="Microsoft JhengHei"/>
                <a:cs typeface="Microsoft JhengHei"/>
              </a:rPr>
              <a:t>球</a:t>
            </a:r>
            <a:r>
              <a:rPr sz="1200" b="1" spc="15">
                <a:latin typeface="Microsoft JhengHei"/>
                <a:cs typeface="Microsoft JhengHei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近</a:t>
            </a:r>
            <a:r>
              <a:rPr sz="1200" b="1" spc="15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35">
                <a:latin typeface="Verdana"/>
                <a:cs typeface="Verdana"/>
              </a:rPr>
              <a:t> </a:t>
            </a:r>
            <a:r>
              <a:rPr sz="1200" b="1" spc="-5">
                <a:latin typeface="Microsoft JhengHei"/>
                <a:cs typeface="Microsoft JhengHei"/>
              </a:rPr>
              <a:t>天在投产品</a:t>
            </a:r>
            <a:r>
              <a:rPr sz="1200" b="1">
                <a:latin typeface="Microsoft JhengHei"/>
                <a:cs typeface="Microsoft JhengHei"/>
              </a:rPr>
              <a:t>的</a:t>
            </a:r>
            <a:r>
              <a:rPr sz="1200" b="1" spc="20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IAA</a:t>
            </a:r>
            <a:r>
              <a:rPr sz="1200" b="1" spc="-5">
                <a:latin typeface="Microsoft JhengHei"/>
                <a:cs typeface="Microsoft JhengHei"/>
              </a:rPr>
              <a:t>、</a:t>
            </a:r>
            <a:r>
              <a:rPr sz="1200" b="1" spc="-195">
                <a:latin typeface="Verdana"/>
                <a:cs typeface="Verdana"/>
              </a:rPr>
              <a:t>IAP</a:t>
            </a:r>
            <a:r>
              <a:rPr sz="1200" b="1" spc="-185">
                <a:latin typeface="Verdana"/>
                <a:cs typeface="Verdana"/>
              </a:rPr>
              <a:t> </a:t>
            </a:r>
            <a:r>
              <a:rPr sz="1200" b="1" spc="-5">
                <a:latin typeface="Microsoft JhengHei"/>
                <a:cs typeface="Microsoft JhengHei"/>
              </a:rPr>
              <a:t>比例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4113276" y="3348228"/>
            <a:ext cx="1109472" cy="4069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 txBox="1"/>
          <p:nvPr/>
        </p:nvSpPr>
        <p:spPr>
          <a:xfrm>
            <a:off x="7454900" y="2879217"/>
            <a:ext cx="1043940" cy="515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4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注：同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一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产品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可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同时包 含</a:t>
            </a:r>
            <a:r>
              <a:rPr sz="800" spc="-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-80">
                <a:solidFill>
                  <a:srgbClr val="7E7E7E"/>
                </a:solidFill>
                <a:latin typeface="Verdana"/>
                <a:cs typeface="Verdana"/>
              </a:rPr>
              <a:t>IAA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、</a:t>
            </a:r>
            <a:r>
              <a:rPr sz="800" spc="-55">
                <a:solidFill>
                  <a:srgbClr val="7E7E7E"/>
                </a:solidFill>
                <a:latin typeface="Verdana"/>
                <a:cs typeface="Verdana"/>
              </a:rPr>
              <a:t>IAP</a:t>
            </a:r>
            <a:r>
              <a:rPr sz="800" spc="8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两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种变现 方式，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故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两者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例合计 不等于</a:t>
            </a:r>
            <a:r>
              <a:rPr sz="800" spc="-204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-114">
                <a:solidFill>
                  <a:srgbClr val="7E7E7E"/>
                </a:solidFill>
                <a:latin typeface="Verdana"/>
                <a:cs typeface="Verdana"/>
              </a:rPr>
              <a:t>100%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829767" y="186058"/>
            <a:ext cx="7263130" cy="144780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变现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方式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比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000" b="1" spc="-350">
                <a:solidFill>
                  <a:srgbClr val="252525"/>
                </a:solidFill>
                <a:latin typeface="Verdana"/>
                <a:cs typeface="Verdana"/>
              </a:rPr>
              <a:t>IAA</a:t>
            </a: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2000" b="1" spc="-325">
                <a:solidFill>
                  <a:srgbClr val="252525"/>
                </a:solidFill>
                <a:latin typeface="Verdana"/>
                <a:cs typeface="Verdana"/>
              </a:rPr>
              <a:t>IAP</a:t>
            </a:r>
            <a:r>
              <a:rPr sz="2000" b="1" spc="-25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游戏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均热衷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市场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投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放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2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近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30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天全球在投游戏中</a:t>
            </a:r>
            <a:r>
              <a:rPr sz="1100" spc="-13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42%</a:t>
            </a:r>
            <a:r>
              <a:rPr sz="1100" spc="-16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包含</a:t>
            </a:r>
            <a:r>
              <a:rPr sz="1100" spc="-28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IAA</a:t>
            </a:r>
            <a:r>
              <a:rPr sz="1100" spc="-12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26%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包</a:t>
            </a:r>
            <a:r>
              <a:rPr sz="1100" spc="260">
                <a:solidFill>
                  <a:srgbClr val="252525"/>
                </a:solidFill>
                <a:latin typeface="宋体"/>
                <a:cs typeface="宋体"/>
              </a:rPr>
              <a:t>含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IAP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印尼在投游戏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 spc="-30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IAA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含量最高，达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到</a:t>
            </a:r>
            <a:r>
              <a:rPr sz="1100" spc="-30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50%</a:t>
            </a:r>
            <a:r>
              <a:rPr sz="1100" spc="-13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其余国家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 spc="-32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IAA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含量均高于全球水平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42%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）</a:t>
            </a:r>
            <a:r>
              <a:rPr sz="1100" spc="-31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新加坡在投游戏的</a:t>
            </a:r>
            <a:r>
              <a:rPr sz="1100" spc="-29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70">
                <a:solidFill>
                  <a:srgbClr val="252525"/>
                </a:solidFill>
                <a:latin typeface="Verdana"/>
                <a:cs typeface="Verdana"/>
              </a:rPr>
              <a:t>IAP</a:t>
            </a:r>
            <a:r>
              <a:rPr sz="1100" spc="-9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含量最高，达到</a:t>
            </a:r>
            <a:r>
              <a:rPr sz="1100" spc="-28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35%</a:t>
            </a:r>
            <a:r>
              <a:rPr sz="1100" spc="-13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其次是泰国、马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来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西亚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；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其余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家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 spc="-75">
                <a:solidFill>
                  <a:srgbClr val="252525"/>
                </a:solidFill>
                <a:latin typeface="Verdana"/>
                <a:cs typeface="Verdana"/>
              </a:rPr>
              <a:t>IAP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含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都高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于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全球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水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平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26%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）</a:t>
            </a:r>
            <a:r>
              <a:rPr sz="1100" spc="-30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421891" y="2823972"/>
            <a:ext cx="3895725" cy="1193800"/>
          </a:xfrm>
          <a:custGeom>
            <a:rect l="l" t="t" r="r" b="b"/>
            <a:pathLst>
              <a:path w="3895725" h="1193800">
                <a:moveTo>
                  <a:pt x="324612" y="0"/>
                </a:moveTo>
                <a:lnTo>
                  <a:pt x="0" y="48768"/>
                </a:lnTo>
                <a:lnTo>
                  <a:pt x="0" y="1193292"/>
                </a:lnTo>
                <a:lnTo>
                  <a:pt x="3895344" y="1193292"/>
                </a:lnTo>
                <a:lnTo>
                  <a:pt x="3895344" y="356616"/>
                </a:lnTo>
                <a:lnTo>
                  <a:pt x="649224" y="356616"/>
                </a:lnTo>
                <a:lnTo>
                  <a:pt x="324612" y="0"/>
                </a:lnTo>
                <a:close/>
              </a:path>
              <a:path w="3895725" h="1193800">
                <a:moveTo>
                  <a:pt x="1623060" y="205740"/>
                </a:moveTo>
                <a:lnTo>
                  <a:pt x="1298448" y="277368"/>
                </a:lnTo>
                <a:lnTo>
                  <a:pt x="973835" y="339851"/>
                </a:lnTo>
                <a:lnTo>
                  <a:pt x="649224" y="356616"/>
                </a:lnTo>
                <a:lnTo>
                  <a:pt x="3895344" y="356616"/>
                </a:lnTo>
                <a:lnTo>
                  <a:pt x="3895344" y="318516"/>
                </a:lnTo>
                <a:lnTo>
                  <a:pt x="2272284" y="318516"/>
                </a:lnTo>
                <a:lnTo>
                  <a:pt x="1947672" y="252984"/>
                </a:lnTo>
                <a:lnTo>
                  <a:pt x="1623060" y="205740"/>
                </a:lnTo>
                <a:close/>
              </a:path>
              <a:path w="3895725" h="1193800">
                <a:moveTo>
                  <a:pt x="2921508" y="184404"/>
                </a:moveTo>
                <a:lnTo>
                  <a:pt x="2596896" y="275844"/>
                </a:lnTo>
                <a:lnTo>
                  <a:pt x="2272284" y="318516"/>
                </a:lnTo>
                <a:lnTo>
                  <a:pt x="3895344" y="318516"/>
                </a:lnTo>
                <a:lnTo>
                  <a:pt x="3895344" y="257556"/>
                </a:lnTo>
                <a:lnTo>
                  <a:pt x="3246120" y="257556"/>
                </a:lnTo>
                <a:lnTo>
                  <a:pt x="2921508" y="184404"/>
                </a:lnTo>
                <a:close/>
              </a:path>
              <a:path w="3895725" h="1193800">
                <a:moveTo>
                  <a:pt x="3895344" y="131063"/>
                </a:moveTo>
                <a:lnTo>
                  <a:pt x="3570732" y="135636"/>
                </a:lnTo>
                <a:lnTo>
                  <a:pt x="3246120" y="257556"/>
                </a:lnTo>
                <a:lnTo>
                  <a:pt x="3895344" y="257556"/>
                </a:lnTo>
                <a:lnTo>
                  <a:pt x="3895344" y="131063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421891" y="3162300"/>
            <a:ext cx="3895725" cy="855344"/>
          </a:xfrm>
          <a:custGeom>
            <a:rect l="l" t="t" r="r" b="b"/>
            <a:pathLst>
              <a:path w="3895725" h="855344">
                <a:moveTo>
                  <a:pt x="0" y="0"/>
                </a:moveTo>
                <a:lnTo>
                  <a:pt x="0" y="854963"/>
                </a:lnTo>
                <a:lnTo>
                  <a:pt x="3895344" y="854963"/>
                </a:lnTo>
                <a:lnTo>
                  <a:pt x="3895344" y="306323"/>
                </a:lnTo>
                <a:lnTo>
                  <a:pt x="3819601" y="284988"/>
                </a:lnTo>
                <a:lnTo>
                  <a:pt x="973835" y="284988"/>
                </a:lnTo>
                <a:lnTo>
                  <a:pt x="649224" y="248412"/>
                </a:lnTo>
                <a:lnTo>
                  <a:pt x="324612" y="184403"/>
                </a:lnTo>
                <a:lnTo>
                  <a:pt x="0" y="0"/>
                </a:lnTo>
                <a:close/>
              </a:path>
              <a:path w="3895725" h="855344">
                <a:moveTo>
                  <a:pt x="1623060" y="231647"/>
                </a:moveTo>
                <a:lnTo>
                  <a:pt x="1298448" y="246887"/>
                </a:lnTo>
                <a:lnTo>
                  <a:pt x="973835" y="284988"/>
                </a:lnTo>
                <a:lnTo>
                  <a:pt x="3819601" y="284988"/>
                </a:lnTo>
                <a:lnTo>
                  <a:pt x="3765499" y="269747"/>
                </a:lnTo>
                <a:lnTo>
                  <a:pt x="2272284" y="269747"/>
                </a:lnTo>
                <a:lnTo>
                  <a:pt x="1947672" y="233171"/>
                </a:lnTo>
                <a:lnTo>
                  <a:pt x="1623060" y="231647"/>
                </a:lnTo>
                <a:close/>
              </a:path>
              <a:path w="3895725" h="855344">
                <a:moveTo>
                  <a:pt x="2921508" y="198119"/>
                </a:moveTo>
                <a:lnTo>
                  <a:pt x="2596896" y="256031"/>
                </a:lnTo>
                <a:lnTo>
                  <a:pt x="2272284" y="269747"/>
                </a:lnTo>
                <a:lnTo>
                  <a:pt x="3765499" y="269747"/>
                </a:lnTo>
                <a:lnTo>
                  <a:pt x="3749268" y="265175"/>
                </a:lnTo>
                <a:lnTo>
                  <a:pt x="3246120" y="265175"/>
                </a:lnTo>
                <a:lnTo>
                  <a:pt x="2921508" y="198119"/>
                </a:lnTo>
                <a:close/>
              </a:path>
              <a:path w="3895725" h="855344">
                <a:moveTo>
                  <a:pt x="3570732" y="214883"/>
                </a:moveTo>
                <a:lnTo>
                  <a:pt x="3246120" y="265175"/>
                </a:lnTo>
                <a:lnTo>
                  <a:pt x="3749268" y="265175"/>
                </a:lnTo>
                <a:lnTo>
                  <a:pt x="3570732" y="214883"/>
                </a:lnTo>
                <a:close/>
              </a:path>
            </a:pathLst>
          </a:custGeom>
          <a:solidFill>
            <a:srgbClr val="C2F4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260347" y="4017264"/>
            <a:ext cx="4220210" cy="0"/>
          </a:xfrm>
          <a:custGeom>
            <a:rect l="l" t="t" r="r" b="b"/>
            <a:pathLst>
              <a:path w="4220210">
                <a:moveTo>
                  <a:pt x="0" y="0"/>
                </a:moveTo>
                <a:lnTo>
                  <a:pt x="4219956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422653" y="2808615"/>
            <a:ext cx="3895725" cy="396240"/>
          </a:xfrm>
          <a:custGeom>
            <a:rect l="l" t="t" r="r" b="b"/>
            <a:pathLst>
              <a:path w="3895725" h="396239">
                <a:moveTo>
                  <a:pt x="0" y="64505"/>
                </a:moveTo>
                <a:lnTo>
                  <a:pt x="46373" y="53945"/>
                </a:lnTo>
                <a:lnTo>
                  <a:pt x="92746" y="38672"/>
                </a:lnTo>
                <a:lnTo>
                  <a:pt x="139119" y="22227"/>
                </a:lnTo>
                <a:lnTo>
                  <a:pt x="185492" y="8155"/>
                </a:lnTo>
                <a:lnTo>
                  <a:pt x="231865" y="0"/>
                </a:lnTo>
                <a:lnTo>
                  <a:pt x="278238" y="1303"/>
                </a:lnTo>
                <a:lnTo>
                  <a:pt x="324612" y="15610"/>
                </a:lnTo>
                <a:lnTo>
                  <a:pt x="357073" y="36537"/>
                </a:lnTo>
                <a:lnTo>
                  <a:pt x="389534" y="66976"/>
                </a:lnTo>
                <a:lnTo>
                  <a:pt x="421995" y="104588"/>
                </a:lnTo>
                <a:lnTo>
                  <a:pt x="454456" y="147035"/>
                </a:lnTo>
                <a:lnTo>
                  <a:pt x="486918" y="191981"/>
                </a:lnTo>
                <a:lnTo>
                  <a:pt x="519379" y="237087"/>
                </a:lnTo>
                <a:lnTo>
                  <a:pt x="551840" y="280014"/>
                </a:lnTo>
                <a:lnTo>
                  <a:pt x="584301" y="318427"/>
                </a:lnTo>
                <a:lnTo>
                  <a:pt x="616762" y="349985"/>
                </a:lnTo>
                <a:lnTo>
                  <a:pt x="649223" y="372353"/>
                </a:lnTo>
                <a:lnTo>
                  <a:pt x="695597" y="390013"/>
                </a:lnTo>
                <a:lnTo>
                  <a:pt x="741970" y="396238"/>
                </a:lnTo>
                <a:lnTo>
                  <a:pt x="788343" y="393886"/>
                </a:lnTo>
                <a:lnTo>
                  <a:pt x="834716" y="385814"/>
                </a:lnTo>
                <a:lnTo>
                  <a:pt x="881089" y="374878"/>
                </a:lnTo>
                <a:lnTo>
                  <a:pt x="927462" y="363935"/>
                </a:lnTo>
                <a:lnTo>
                  <a:pt x="973835" y="355843"/>
                </a:lnTo>
                <a:lnTo>
                  <a:pt x="1020209" y="349299"/>
                </a:lnTo>
                <a:lnTo>
                  <a:pt x="1066582" y="341329"/>
                </a:lnTo>
                <a:lnTo>
                  <a:pt x="1112955" y="332280"/>
                </a:lnTo>
                <a:lnTo>
                  <a:pt x="1159328" y="322497"/>
                </a:lnTo>
                <a:lnTo>
                  <a:pt x="1205701" y="312328"/>
                </a:lnTo>
                <a:lnTo>
                  <a:pt x="1252074" y="302118"/>
                </a:lnTo>
                <a:lnTo>
                  <a:pt x="1298448" y="292216"/>
                </a:lnTo>
                <a:lnTo>
                  <a:pt x="1344821" y="281391"/>
                </a:lnTo>
                <a:lnTo>
                  <a:pt x="1391194" y="268924"/>
                </a:lnTo>
                <a:lnTo>
                  <a:pt x="1437567" y="255926"/>
                </a:lnTo>
                <a:lnTo>
                  <a:pt x="1483940" y="243508"/>
                </a:lnTo>
                <a:lnTo>
                  <a:pt x="1530313" y="232781"/>
                </a:lnTo>
                <a:lnTo>
                  <a:pt x="1576686" y="224855"/>
                </a:lnTo>
                <a:lnTo>
                  <a:pt x="1623060" y="220842"/>
                </a:lnTo>
                <a:lnTo>
                  <a:pt x="1669433" y="221261"/>
                </a:lnTo>
                <a:lnTo>
                  <a:pt x="1715806" y="225299"/>
                </a:lnTo>
                <a:lnTo>
                  <a:pt x="1762179" y="232065"/>
                </a:lnTo>
                <a:lnTo>
                  <a:pt x="1808552" y="240669"/>
                </a:lnTo>
                <a:lnTo>
                  <a:pt x="1854925" y="250218"/>
                </a:lnTo>
                <a:lnTo>
                  <a:pt x="1901298" y="259824"/>
                </a:lnTo>
                <a:lnTo>
                  <a:pt x="1947672" y="268594"/>
                </a:lnTo>
                <a:lnTo>
                  <a:pt x="1994045" y="277928"/>
                </a:lnTo>
                <a:lnTo>
                  <a:pt x="2040418" y="289086"/>
                </a:lnTo>
                <a:lnTo>
                  <a:pt x="2086791" y="300968"/>
                </a:lnTo>
                <a:lnTo>
                  <a:pt x="2133164" y="312474"/>
                </a:lnTo>
                <a:lnTo>
                  <a:pt x="2179537" y="322506"/>
                </a:lnTo>
                <a:lnTo>
                  <a:pt x="2225910" y="329963"/>
                </a:lnTo>
                <a:lnTo>
                  <a:pt x="2272284" y="333745"/>
                </a:lnTo>
                <a:lnTo>
                  <a:pt x="2326386" y="333396"/>
                </a:lnTo>
                <a:lnTo>
                  <a:pt x="2380488" y="329220"/>
                </a:lnTo>
                <a:lnTo>
                  <a:pt x="2434590" y="322045"/>
                </a:lnTo>
                <a:lnTo>
                  <a:pt x="2488691" y="312700"/>
                </a:lnTo>
                <a:lnTo>
                  <a:pt x="2542793" y="302015"/>
                </a:lnTo>
                <a:lnTo>
                  <a:pt x="2596896" y="290819"/>
                </a:lnTo>
                <a:lnTo>
                  <a:pt x="2643269" y="278890"/>
                </a:lnTo>
                <a:lnTo>
                  <a:pt x="2689642" y="263502"/>
                </a:lnTo>
                <a:lnTo>
                  <a:pt x="2736015" y="246515"/>
                </a:lnTo>
                <a:lnTo>
                  <a:pt x="2782388" y="229788"/>
                </a:lnTo>
                <a:lnTo>
                  <a:pt x="2828761" y="215180"/>
                </a:lnTo>
                <a:lnTo>
                  <a:pt x="2875134" y="204551"/>
                </a:lnTo>
                <a:lnTo>
                  <a:pt x="2921508" y="199760"/>
                </a:lnTo>
                <a:lnTo>
                  <a:pt x="2967881" y="203278"/>
                </a:lnTo>
                <a:lnTo>
                  <a:pt x="3014254" y="214348"/>
                </a:lnTo>
                <a:lnTo>
                  <a:pt x="3060627" y="229821"/>
                </a:lnTo>
                <a:lnTo>
                  <a:pt x="3107000" y="246549"/>
                </a:lnTo>
                <a:lnTo>
                  <a:pt x="3153373" y="261384"/>
                </a:lnTo>
                <a:lnTo>
                  <a:pt x="3199746" y="271179"/>
                </a:lnTo>
                <a:lnTo>
                  <a:pt x="3246120" y="272785"/>
                </a:lnTo>
                <a:lnTo>
                  <a:pt x="3292493" y="264503"/>
                </a:lnTo>
                <a:lnTo>
                  <a:pt x="3338866" y="248569"/>
                </a:lnTo>
                <a:lnTo>
                  <a:pt x="3385239" y="227731"/>
                </a:lnTo>
                <a:lnTo>
                  <a:pt x="3431612" y="204741"/>
                </a:lnTo>
                <a:lnTo>
                  <a:pt x="3477985" y="182348"/>
                </a:lnTo>
                <a:lnTo>
                  <a:pt x="3524358" y="163303"/>
                </a:lnTo>
                <a:lnTo>
                  <a:pt x="3570732" y="150357"/>
                </a:lnTo>
                <a:lnTo>
                  <a:pt x="3624834" y="142843"/>
                </a:lnTo>
                <a:lnTo>
                  <a:pt x="3678936" y="140286"/>
                </a:lnTo>
                <a:lnTo>
                  <a:pt x="3733038" y="141038"/>
                </a:lnTo>
                <a:lnTo>
                  <a:pt x="3787140" y="143452"/>
                </a:lnTo>
                <a:lnTo>
                  <a:pt x="3841241" y="145879"/>
                </a:lnTo>
                <a:lnTo>
                  <a:pt x="3895344" y="146674"/>
                </a:lnTo>
              </a:path>
            </a:pathLst>
          </a:custGeom>
          <a:ln w="34925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422653" y="3163062"/>
            <a:ext cx="3895725" cy="304800"/>
          </a:xfrm>
          <a:custGeom>
            <a:rect l="l" t="t" r="r" b="b"/>
            <a:pathLst>
              <a:path w="3895725" h="304800">
                <a:moveTo>
                  <a:pt x="0" y="0"/>
                </a:moveTo>
                <a:lnTo>
                  <a:pt x="46373" y="27233"/>
                </a:lnTo>
                <a:lnTo>
                  <a:pt x="92746" y="55873"/>
                </a:lnTo>
                <a:lnTo>
                  <a:pt x="139119" y="84868"/>
                </a:lnTo>
                <a:lnTo>
                  <a:pt x="185492" y="113168"/>
                </a:lnTo>
                <a:lnTo>
                  <a:pt x="231865" y="139722"/>
                </a:lnTo>
                <a:lnTo>
                  <a:pt x="278238" y="163478"/>
                </a:lnTo>
                <a:lnTo>
                  <a:pt x="324612" y="183387"/>
                </a:lnTo>
                <a:lnTo>
                  <a:pt x="370985" y="199063"/>
                </a:lnTo>
                <a:lnTo>
                  <a:pt x="417358" y="211239"/>
                </a:lnTo>
                <a:lnTo>
                  <a:pt x="463731" y="220710"/>
                </a:lnTo>
                <a:lnTo>
                  <a:pt x="510104" y="228268"/>
                </a:lnTo>
                <a:lnTo>
                  <a:pt x="556477" y="234706"/>
                </a:lnTo>
                <a:lnTo>
                  <a:pt x="602850" y="240817"/>
                </a:lnTo>
                <a:lnTo>
                  <a:pt x="649223" y="247395"/>
                </a:lnTo>
                <a:lnTo>
                  <a:pt x="703325" y="255833"/>
                </a:lnTo>
                <a:lnTo>
                  <a:pt x="757427" y="264098"/>
                </a:lnTo>
                <a:lnTo>
                  <a:pt x="811529" y="271573"/>
                </a:lnTo>
                <a:lnTo>
                  <a:pt x="865631" y="277640"/>
                </a:lnTo>
                <a:lnTo>
                  <a:pt x="919733" y="281683"/>
                </a:lnTo>
                <a:lnTo>
                  <a:pt x="973835" y="283082"/>
                </a:lnTo>
                <a:lnTo>
                  <a:pt x="1027937" y="280764"/>
                </a:lnTo>
                <a:lnTo>
                  <a:pt x="1082039" y="275077"/>
                </a:lnTo>
                <a:lnTo>
                  <a:pt x="1136141" y="267350"/>
                </a:lnTo>
                <a:lnTo>
                  <a:pt x="1190243" y="258915"/>
                </a:lnTo>
                <a:lnTo>
                  <a:pt x="1244345" y="251100"/>
                </a:lnTo>
                <a:lnTo>
                  <a:pt x="1298448" y="245236"/>
                </a:lnTo>
                <a:lnTo>
                  <a:pt x="1352549" y="241161"/>
                </a:lnTo>
                <a:lnTo>
                  <a:pt x="1406651" y="237781"/>
                </a:lnTo>
                <a:lnTo>
                  <a:pt x="1460753" y="235029"/>
                </a:lnTo>
                <a:lnTo>
                  <a:pt x="1514855" y="232838"/>
                </a:lnTo>
                <a:lnTo>
                  <a:pt x="1568957" y="231140"/>
                </a:lnTo>
                <a:lnTo>
                  <a:pt x="1623060" y="229869"/>
                </a:lnTo>
                <a:lnTo>
                  <a:pt x="1677162" y="228921"/>
                </a:lnTo>
                <a:lnTo>
                  <a:pt x="1731264" y="228247"/>
                </a:lnTo>
                <a:lnTo>
                  <a:pt x="1785365" y="228060"/>
                </a:lnTo>
                <a:lnTo>
                  <a:pt x="1839467" y="228571"/>
                </a:lnTo>
                <a:lnTo>
                  <a:pt x="1893569" y="229993"/>
                </a:lnTo>
                <a:lnTo>
                  <a:pt x="1947672" y="232536"/>
                </a:lnTo>
                <a:lnTo>
                  <a:pt x="2001774" y="237201"/>
                </a:lnTo>
                <a:lnTo>
                  <a:pt x="2055876" y="243943"/>
                </a:lnTo>
                <a:lnTo>
                  <a:pt x="2109978" y="251602"/>
                </a:lnTo>
                <a:lnTo>
                  <a:pt x="2164079" y="259018"/>
                </a:lnTo>
                <a:lnTo>
                  <a:pt x="2218181" y="265030"/>
                </a:lnTo>
                <a:lnTo>
                  <a:pt x="2272284" y="268477"/>
                </a:lnTo>
                <a:lnTo>
                  <a:pt x="2326386" y="269532"/>
                </a:lnTo>
                <a:lnTo>
                  <a:pt x="2380488" y="269080"/>
                </a:lnTo>
                <a:lnTo>
                  <a:pt x="2434590" y="267223"/>
                </a:lnTo>
                <a:lnTo>
                  <a:pt x="2488691" y="264065"/>
                </a:lnTo>
                <a:lnTo>
                  <a:pt x="2542793" y="259708"/>
                </a:lnTo>
                <a:lnTo>
                  <a:pt x="2596896" y="254253"/>
                </a:lnTo>
                <a:lnTo>
                  <a:pt x="2643269" y="247181"/>
                </a:lnTo>
                <a:lnTo>
                  <a:pt x="2689642" y="237283"/>
                </a:lnTo>
                <a:lnTo>
                  <a:pt x="2736015" y="226025"/>
                </a:lnTo>
                <a:lnTo>
                  <a:pt x="2782388" y="214874"/>
                </a:lnTo>
                <a:lnTo>
                  <a:pt x="2828761" y="205296"/>
                </a:lnTo>
                <a:lnTo>
                  <a:pt x="2875134" y="198756"/>
                </a:lnTo>
                <a:lnTo>
                  <a:pt x="2921508" y="196722"/>
                </a:lnTo>
                <a:lnTo>
                  <a:pt x="2967881" y="200892"/>
                </a:lnTo>
                <a:lnTo>
                  <a:pt x="3014254" y="210456"/>
                </a:lnTo>
                <a:lnTo>
                  <a:pt x="3060627" y="223281"/>
                </a:lnTo>
                <a:lnTo>
                  <a:pt x="3107000" y="237235"/>
                </a:lnTo>
                <a:lnTo>
                  <a:pt x="3153373" y="250185"/>
                </a:lnTo>
                <a:lnTo>
                  <a:pt x="3199746" y="259997"/>
                </a:lnTo>
                <a:lnTo>
                  <a:pt x="3246120" y="264540"/>
                </a:lnTo>
                <a:lnTo>
                  <a:pt x="3292493" y="262260"/>
                </a:lnTo>
                <a:lnTo>
                  <a:pt x="3338866" y="254539"/>
                </a:lnTo>
                <a:lnTo>
                  <a:pt x="3385239" y="243650"/>
                </a:lnTo>
                <a:lnTo>
                  <a:pt x="3431612" y="231866"/>
                </a:lnTo>
                <a:lnTo>
                  <a:pt x="3477985" y="221459"/>
                </a:lnTo>
                <a:lnTo>
                  <a:pt x="3524358" y="214702"/>
                </a:lnTo>
                <a:lnTo>
                  <a:pt x="3570732" y="213867"/>
                </a:lnTo>
                <a:lnTo>
                  <a:pt x="3617105" y="219391"/>
                </a:lnTo>
                <a:lnTo>
                  <a:pt x="3663478" y="229473"/>
                </a:lnTo>
                <a:lnTo>
                  <a:pt x="3709851" y="242872"/>
                </a:lnTo>
                <a:lnTo>
                  <a:pt x="3756224" y="258346"/>
                </a:lnTo>
                <a:lnTo>
                  <a:pt x="3802597" y="274653"/>
                </a:lnTo>
                <a:lnTo>
                  <a:pt x="3848970" y="290552"/>
                </a:lnTo>
                <a:lnTo>
                  <a:pt x="3895344" y="304800"/>
                </a:lnTo>
              </a:path>
            </a:pathLst>
          </a:custGeom>
          <a:ln w="34925">
            <a:solidFill>
              <a:srgbClr val="A8EEA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335405" y="2606421"/>
            <a:ext cx="1720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-175">
                <a:solidFill>
                  <a:srgbClr val="7934FC"/>
                </a:solidFill>
                <a:latin typeface="Verdana"/>
                <a:cs typeface="Verdana"/>
              </a:rPr>
              <a:t>43</a:t>
            </a:r>
            <a:endParaRPr sz="105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660017" y="2557653"/>
            <a:ext cx="1720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-175">
                <a:solidFill>
                  <a:srgbClr val="7934FC"/>
                </a:solidFill>
                <a:latin typeface="Verdana"/>
                <a:cs typeface="Verdana"/>
              </a:rPr>
              <a:t>44</a:t>
            </a:r>
            <a:endParaRPr sz="1050">
              <a:latin typeface="Verdana"/>
              <a:cs typeface="Verdan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232019" y="2688717"/>
            <a:ext cx="172085" cy="186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b="1" spc="-175">
                <a:solidFill>
                  <a:srgbClr val="7934FC"/>
                </a:solidFill>
                <a:latin typeface="Verdana"/>
                <a:cs typeface="Verdana"/>
              </a:rPr>
              <a:t>40</a:t>
            </a:r>
            <a:endParaRPr sz="1050">
              <a:latin typeface="Verdana"/>
              <a:cs typeface="Verdan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11021" y="2935351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75%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635632" y="3119755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56%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60245" y="3184017"/>
            <a:ext cx="22225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73%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285238" y="3219704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67%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609850" y="3181858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66%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934461" y="3166364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63%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259328" y="3169158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66%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583940" y="3205099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67%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08552" y="3190748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65%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233417" y="3133090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65%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558029" y="3201162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63%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882641" y="3150235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60%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207634" y="3241675"/>
            <a:ext cx="2216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-204">
                <a:solidFill>
                  <a:srgbClr val="67ED93"/>
                </a:solidFill>
                <a:latin typeface="Verdana"/>
                <a:cs typeface="Verdana"/>
              </a:rPr>
              <a:t>52%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067816" y="3937813"/>
            <a:ext cx="787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014780" y="3669284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10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014780" y="3400805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20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14780" y="3132201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30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014780" y="2863342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40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014780" y="2594864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50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1158201" y="4139895"/>
            <a:ext cx="283845" cy="290830"/>
          </a:xfrm>
          <a:custGeom>
            <a:rect l="l" t="t" r="r" b="b"/>
            <a:pathLst>
              <a:path w="283844" h="290829">
                <a:moveTo>
                  <a:pt x="39608" y="218440"/>
                </a:moveTo>
                <a:lnTo>
                  <a:pt x="26149" y="218440"/>
                </a:lnTo>
                <a:lnTo>
                  <a:pt x="29527" y="219710"/>
                </a:lnTo>
                <a:lnTo>
                  <a:pt x="35394" y="226060"/>
                </a:lnTo>
                <a:lnTo>
                  <a:pt x="37007" y="229870"/>
                </a:lnTo>
                <a:lnTo>
                  <a:pt x="37579" y="232410"/>
                </a:lnTo>
                <a:lnTo>
                  <a:pt x="44043" y="285750"/>
                </a:lnTo>
                <a:lnTo>
                  <a:pt x="49212" y="290830"/>
                </a:lnTo>
                <a:lnTo>
                  <a:pt x="60647" y="279400"/>
                </a:lnTo>
                <a:lnTo>
                  <a:pt x="51079" y="279400"/>
                </a:lnTo>
                <a:lnTo>
                  <a:pt x="45504" y="233680"/>
                </a:lnTo>
                <a:lnTo>
                  <a:pt x="45008" y="229870"/>
                </a:lnTo>
                <a:lnTo>
                  <a:pt x="44297" y="227330"/>
                </a:lnTo>
                <a:lnTo>
                  <a:pt x="42418" y="222250"/>
                </a:lnTo>
                <a:lnTo>
                  <a:pt x="40779" y="219710"/>
                </a:lnTo>
                <a:lnTo>
                  <a:pt x="39608" y="218440"/>
                </a:lnTo>
                <a:close/>
              </a:path>
              <a:path w="283844" h="290829">
                <a:moveTo>
                  <a:pt x="75806" y="254000"/>
                </a:moveTo>
                <a:lnTo>
                  <a:pt x="51079" y="279400"/>
                </a:lnTo>
                <a:lnTo>
                  <a:pt x="60647" y="279400"/>
                </a:lnTo>
                <a:lnTo>
                  <a:pt x="80975" y="259080"/>
                </a:lnTo>
                <a:lnTo>
                  <a:pt x="75806" y="254000"/>
                </a:lnTo>
                <a:close/>
              </a:path>
              <a:path w="283844" h="290829">
                <a:moveTo>
                  <a:pt x="25539" y="209550"/>
                </a:moveTo>
                <a:lnTo>
                  <a:pt x="20040" y="210820"/>
                </a:lnTo>
                <a:lnTo>
                  <a:pt x="17335" y="210820"/>
                </a:lnTo>
                <a:lnTo>
                  <a:pt x="12001" y="213360"/>
                </a:lnTo>
                <a:lnTo>
                  <a:pt x="0" y="231140"/>
                </a:lnTo>
                <a:lnTo>
                  <a:pt x="0" y="236220"/>
                </a:lnTo>
                <a:lnTo>
                  <a:pt x="571" y="238760"/>
                </a:lnTo>
                <a:lnTo>
                  <a:pt x="2895" y="243840"/>
                </a:lnTo>
                <a:lnTo>
                  <a:pt x="4610" y="246380"/>
                </a:lnTo>
                <a:lnTo>
                  <a:pt x="6870" y="248920"/>
                </a:lnTo>
                <a:lnTo>
                  <a:pt x="12687" y="242570"/>
                </a:lnTo>
                <a:lnTo>
                  <a:pt x="10858" y="241300"/>
                </a:lnTo>
                <a:lnTo>
                  <a:pt x="9550" y="240030"/>
                </a:lnTo>
                <a:lnTo>
                  <a:pt x="7988" y="236220"/>
                </a:lnTo>
                <a:lnTo>
                  <a:pt x="7619" y="233680"/>
                </a:lnTo>
                <a:lnTo>
                  <a:pt x="7734" y="229870"/>
                </a:lnTo>
                <a:lnTo>
                  <a:pt x="8178" y="228600"/>
                </a:lnTo>
                <a:lnTo>
                  <a:pt x="9842" y="226060"/>
                </a:lnTo>
                <a:lnTo>
                  <a:pt x="10934" y="223520"/>
                </a:lnTo>
                <a:lnTo>
                  <a:pt x="15455" y="219710"/>
                </a:lnTo>
                <a:lnTo>
                  <a:pt x="18872" y="218440"/>
                </a:lnTo>
                <a:lnTo>
                  <a:pt x="39608" y="218440"/>
                </a:lnTo>
                <a:lnTo>
                  <a:pt x="36093" y="214630"/>
                </a:lnTo>
                <a:lnTo>
                  <a:pt x="33578" y="213360"/>
                </a:lnTo>
                <a:lnTo>
                  <a:pt x="25539" y="209550"/>
                </a:lnTo>
                <a:close/>
              </a:path>
              <a:path w="283844" h="290829">
                <a:moveTo>
                  <a:pt x="69926" y="168910"/>
                </a:moveTo>
                <a:lnTo>
                  <a:pt x="58877" y="168910"/>
                </a:lnTo>
                <a:lnTo>
                  <a:pt x="53543" y="171450"/>
                </a:lnTo>
                <a:lnTo>
                  <a:pt x="51079" y="173990"/>
                </a:lnTo>
                <a:lnTo>
                  <a:pt x="46545" y="177800"/>
                </a:lnTo>
                <a:lnTo>
                  <a:pt x="44843" y="180340"/>
                </a:lnTo>
                <a:lnTo>
                  <a:pt x="42519" y="185420"/>
                </a:lnTo>
                <a:lnTo>
                  <a:pt x="41922" y="189230"/>
                </a:lnTo>
                <a:lnTo>
                  <a:pt x="41808" y="194310"/>
                </a:lnTo>
                <a:lnTo>
                  <a:pt x="42379" y="196850"/>
                </a:lnTo>
                <a:lnTo>
                  <a:pt x="78092" y="236220"/>
                </a:lnTo>
                <a:lnTo>
                  <a:pt x="86156" y="241300"/>
                </a:lnTo>
                <a:lnTo>
                  <a:pt x="94526" y="241300"/>
                </a:lnTo>
                <a:lnTo>
                  <a:pt x="97269" y="240030"/>
                </a:lnTo>
                <a:lnTo>
                  <a:pt x="102603" y="238760"/>
                </a:lnTo>
                <a:lnTo>
                  <a:pt x="105067" y="236220"/>
                </a:lnTo>
                <a:lnTo>
                  <a:pt x="107327" y="233680"/>
                </a:lnTo>
                <a:lnTo>
                  <a:pt x="87884" y="233680"/>
                </a:lnTo>
                <a:lnTo>
                  <a:pt x="84404" y="231140"/>
                </a:lnTo>
                <a:lnTo>
                  <a:pt x="51854" y="198120"/>
                </a:lnTo>
                <a:lnTo>
                  <a:pt x="50076" y="195580"/>
                </a:lnTo>
                <a:lnTo>
                  <a:pt x="49326" y="187960"/>
                </a:lnTo>
                <a:lnTo>
                  <a:pt x="50749" y="184150"/>
                </a:lnTo>
                <a:lnTo>
                  <a:pt x="57213" y="177800"/>
                </a:lnTo>
                <a:lnTo>
                  <a:pt x="60718" y="176530"/>
                </a:lnTo>
                <a:lnTo>
                  <a:pt x="80672" y="176530"/>
                </a:lnTo>
                <a:lnTo>
                  <a:pt x="78041" y="173990"/>
                </a:lnTo>
                <a:lnTo>
                  <a:pt x="75476" y="171450"/>
                </a:lnTo>
                <a:lnTo>
                  <a:pt x="69926" y="168910"/>
                </a:lnTo>
                <a:close/>
              </a:path>
              <a:path w="283844" h="290829">
                <a:moveTo>
                  <a:pt x="80672" y="176530"/>
                </a:moveTo>
                <a:lnTo>
                  <a:pt x="68262" y="176530"/>
                </a:lnTo>
                <a:lnTo>
                  <a:pt x="71742" y="179070"/>
                </a:lnTo>
                <a:lnTo>
                  <a:pt x="104279" y="210820"/>
                </a:lnTo>
                <a:lnTo>
                  <a:pt x="106057" y="214630"/>
                </a:lnTo>
                <a:lnTo>
                  <a:pt x="106819" y="222250"/>
                </a:lnTo>
                <a:lnTo>
                  <a:pt x="105384" y="226060"/>
                </a:lnTo>
                <a:lnTo>
                  <a:pt x="102158" y="228600"/>
                </a:lnTo>
                <a:lnTo>
                  <a:pt x="98920" y="232410"/>
                </a:lnTo>
                <a:lnTo>
                  <a:pt x="95415" y="233680"/>
                </a:lnTo>
                <a:lnTo>
                  <a:pt x="107327" y="233680"/>
                </a:lnTo>
                <a:lnTo>
                  <a:pt x="109588" y="232410"/>
                </a:lnTo>
                <a:lnTo>
                  <a:pt x="111302" y="229870"/>
                </a:lnTo>
                <a:lnTo>
                  <a:pt x="113576" y="224790"/>
                </a:lnTo>
                <a:lnTo>
                  <a:pt x="114211" y="220980"/>
                </a:lnTo>
                <a:lnTo>
                  <a:pt x="114211" y="215900"/>
                </a:lnTo>
                <a:lnTo>
                  <a:pt x="113703" y="213360"/>
                </a:lnTo>
                <a:lnTo>
                  <a:pt x="112560" y="210820"/>
                </a:lnTo>
                <a:lnTo>
                  <a:pt x="109613" y="204470"/>
                </a:lnTo>
                <a:lnTo>
                  <a:pt x="80672" y="176530"/>
                </a:lnTo>
                <a:close/>
              </a:path>
              <a:path w="283844" h="290829">
                <a:moveTo>
                  <a:pt x="122466" y="133350"/>
                </a:moveTo>
                <a:lnTo>
                  <a:pt x="102920" y="133350"/>
                </a:lnTo>
                <a:lnTo>
                  <a:pt x="110197" y="134620"/>
                </a:lnTo>
                <a:lnTo>
                  <a:pt x="113576" y="135890"/>
                </a:lnTo>
                <a:lnTo>
                  <a:pt x="116751" y="138430"/>
                </a:lnTo>
                <a:lnTo>
                  <a:pt x="118275" y="140970"/>
                </a:lnTo>
                <a:lnTo>
                  <a:pt x="119418" y="142240"/>
                </a:lnTo>
                <a:lnTo>
                  <a:pt x="128054" y="201930"/>
                </a:lnTo>
                <a:lnTo>
                  <a:pt x="133261" y="207010"/>
                </a:lnTo>
                <a:lnTo>
                  <a:pt x="144691" y="195580"/>
                </a:lnTo>
                <a:lnTo>
                  <a:pt x="135166" y="195580"/>
                </a:lnTo>
                <a:lnTo>
                  <a:pt x="129578" y="149860"/>
                </a:lnTo>
                <a:lnTo>
                  <a:pt x="129070" y="146050"/>
                </a:lnTo>
                <a:lnTo>
                  <a:pt x="128308" y="142240"/>
                </a:lnTo>
                <a:lnTo>
                  <a:pt x="126530" y="138430"/>
                </a:lnTo>
                <a:lnTo>
                  <a:pt x="124879" y="135890"/>
                </a:lnTo>
                <a:lnTo>
                  <a:pt x="122466" y="133350"/>
                </a:lnTo>
                <a:close/>
              </a:path>
              <a:path w="283844" h="290829">
                <a:moveTo>
                  <a:pt x="159804" y="170180"/>
                </a:moveTo>
                <a:lnTo>
                  <a:pt x="135166" y="195580"/>
                </a:lnTo>
                <a:lnTo>
                  <a:pt x="144691" y="195580"/>
                </a:lnTo>
                <a:lnTo>
                  <a:pt x="165011" y="175260"/>
                </a:lnTo>
                <a:lnTo>
                  <a:pt x="159804" y="170180"/>
                </a:lnTo>
                <a:close/>
              </a:path>
              <a:path w="283844" h="290829">
                <a:moveTo>
                  <a:pt x="109588" y="125730"/>
                </a:moveTo>
                <a:lnTo>
                  <a:pt x="104101" y="125730"/>
                </a:lnTo>
                <a:lnTo>
                  <a:pt x="96050" y="129540"/>
                </a:lnTo>
                <a:lnTo>
                  <a:pt x="84048" y="146050"/>
                </a:lnTo>
                <a:lnTo>
                  <a:pt x="84048" y="152400"/>
                </a:lnTo>
                <a:lnTo>
                  <a:pt x="84632" y="154940"/>
                </a:lnTo>
                <a:lnTo>
                  <a:pt x="86944" y="160020"/>
                </a:lnTo>
                <a:lnTo>
                  <a:pt x="88658" y="162560"/>
                </a:lnTo>
                <a:lnTo>
                  <a:pt x="90919" y="165100"/>
                </a:lnTo>
                <a:lnTo>
                  <a:pt x="96735" y="158750"/>
                </a:lnTo>
                <a:lnTo>
                  <a:pt x="94907" y="157480"/>
                </a:lnTo>
                <a:lnTo>
                  <a:pt x="93598" y="154940"/>
                </a:lnTo>
                <a:lnTo>
                  <a:pt x="92036" y="151130"/>
                </a:lnTo>
                <a:lnTo>
                  <a:pt x="91681" y="149860"/>
                </a:lnTo>
                <a:lnTo>
                  <a:pt x="91782" y="146050"/>
                </a:lnTo>
                <a:lnTo>
                  <a:pt x="102920" y="133350"/>
                </a:lnTo>
                <a:lnTo>
                  <a:pt x="122466" y="133350"/>
                </a:lnTo>
                <a:lnTo>
                  <a:pt x="120180" y="130810"/>
                </a:lnTo>
                <a:lnTo>
                  <a:pt x="117640" y="129540"/>
                </a:lnTo>
                <a:lnTo>
                  <a:pt x="109588" y="125730"/>
                </a:lnTo>
                <a:close/>
              </a:path>
              <a:path w="283844" h="290829">
                <a:moveTo>
                  <a:pt x="166789" y="91440"/>
                </a:moveTo>
                <a:lnTo>
                  <a:pt x="153327" y="91440"/>
                </a:lnTo>
                <a:lnTo>
                  <a:pt x="156629" y="92710"/>
                </a:lnTo>
                <a:lnTo>
                  <a:pt x="159804" y="95250"/>
                </a:lnTo>
                <a:lnTo>
                  <a:pt x="161328" y="97790"/>
                </a:lnTo>
                <a:lnTo>
                  <a:pt x="162598" y="99060"/>
                </a:lnTo>
                <a:lnTo>
                  <a:pt x="164122" y="102870"/>
                </a:lnTo>
                <a:lnTo>
                  <a:pt x="164757" y="105410"/>
                </a:lnTo>
                <a:lnTo>
                  <a:pt x="165011" y="107950"/>
                </a:lnTo>
                <a:lnTo>
                  <a:pt x="171234" y="158750"/>
                </a:lnTo>
                <a:lnTo>
                  <a:pt x="176441" y="163830"/>
                </a:lnTo>
                <a:lnTo>
                  <a:pt x="187871" y="152400"/>
                </a:lnTo>
                <a:lnTo>
                  <a:pt x="178219" y="152400"/>
                </a:lnTo>
                <a:lnTo>
                  <a:pt x="172631" y="106680"/>
                </a:lnTo>
                <a:lnTo>
                  <a:pt x="172123" y="102870"/>
                </a:lnTo>
                <a:lnTo>
                  <a:pt x="171488" y="99060"/>
                </a:lnTo>
                <a:lnTo>
                  <a:pt x="170472" y="97790"/>
                </a:lnTo>
                <a:lnTo>
                  <a:pt x="169583" y="95250"/>
                </a:lnTo>
                <a:lnTo>
                  <a:pt x="167932" y="92710"/>
                </a:lnTo>
                <a:lnTo>
                  <a:pt x="166789" y="91440"/>
                </a:lnTo>
                <a:close/>
              </a:path>
              <a:path w="283844" h="290829">
                <a:moveTo>
                  <a:pt x="202984" y="127000"/>
                </a:moveTo>
                <a:lnTo>
                  <a:pt x="178219" y="152400"/>
                </a:lnTo>
                <a:lnTo>
                  <a:pt x="187871" y="152400"/>
                </a:lnTo>
                <a:lnTo>
                  <a:pt x="208191" y="132080"/>
                </a:lnTo>
                <a:lnTo>
                  <a:pt x="202984" y="127000"/>
                </a:lnTo>
                <a:close/>
              </a:path>
              <a:path w="283844" h="290829">
                <a:moveTo>
                  <a:pt x="152692" y="82550"/>
                </a:moveTo>
                <a:lnTo>
                  <a:pt x="147231" y="82550"/>
                </a:lnTo>
                <a:lnTo>
                  <a:pt x="144437" y="83820"/>
                </a:lnTo>
                <a:lnTo>
                  <a:pt x="127165" y="104140"/>
                </a:lnTo>
                <a:lnTo>
                  <a:pt x="127165" y="109220"/>
                </a:lnTo>
                <a:lnTo>
                  <a:pt x="127800" y="111760"/>
                </a:lnTo>
                <a:lnTo>
                  <a:pt x="130086" y="116840"/>
                </a:lnTo>
                <a:lnTo>
                  <a:pt x="131737" y="119380"/>
                </a:lnTo>
                <a:lnTo>
                  <a:pt x="134023" y="121920"/>
                </a:lnTo>
                <a:lnTo>
                  <a:pt x="139865" y="115570"/>
                </a:lnTo>
                <a:lnTo>
                  <a:pt x="137960" y="114300"/>
                </a:lnTo>
                <a:lnTo>
                  <a:pt x="136690" y="111760"/>
                </a:lnTo>
                <a:lnTo>
                  <a:pt x="135166" y="107950"/>
                </a:lnTo>
                <a:lnTo>
                  <a:pt x="134785" y="106680"/>
                </a:lnTo>
                <a:lnTo>
                  <a:pt x="134912" y="102870"/>
                </a:lnTo>
                <a:lnTo>
                  <a:pt x="135293" y="101600"/>
                </a:lnTo>
                <a:lnTo>
                  <a:pt x="136182" y="100330"/>
                </a:lnTo>
                <a:lnTo>
                  <a:pt x="136944" y="97790"/>
                </a:lnTo>
                <a:lnTo>
                  <a:pt x="138087" y="96520"/>
                </a:lnTo>
                <a:lnTo>
                  <a:pt x="139484" y="95250"/>
                </a:lnTo>
                <a:lnTo>
                  <a:pt x="142659" y="92710"/>
                </a:lnTo>
                <a:lnTo>
                  <a:pt x="146088" y="91440"/>
                </a:lnTo>
                <a:lnTo>
                  <a:pt x="166789" y="91440"/>
                </a:lnTo>
                <a:lnTo>
                  <a:pt x="165646" y="90170"/>
                </a:lnTo>
                <a:lnTo>
                  <a:pt x="163233" y="87630"/>
                </a:lnTo>
                <a:lnTo>
                  <a:pt x="160693" y="86360"/>
                </a:lnTo>
                <a:lnTo>
                  <a:pt x="152692" y="82550"/>
                </a:lnTo>
                <a:close/>
              </a:path>
              <a:path w="283844" h="290829">
                <a:moveTo>
                  <a:pt x="194535" y="55880"/>
                </a:moveTo>
                <a:lnTo>
                  <a:pt x="182664" y="55880"/>
                </a:lnTo>
                <a:lnTo>
                  <a:pt x="233718" y="106680"/>
                </a:lnTo>
                <a:lnTo>
                  <a:pt x="239560" y="101600"/>
                </a:lnTo>
                <a:lnTo>
                  <a:pt x="194535" y="55880"/>
                </a:lnTo>
                <a:close/>
              </a:path>
              <a:path w="283844" h="290829">
                <a:moveTo>
                  <a:pt x="182029" y="43180"/>
                </a:moveTo>
                <a:lnTo>
                  <a:pt x="176187" y="49530"/>
                </a:lnTo>
                <a:lnTo>
                  <a:pt x="174790" y="69850"/>
                </a:lnTo>
                <a:lnTo>
                  <a:pt x="181394" y="76200"/>
                </a:lnTo>
                <a:lnTo>
                  <a:pt x="182664" y="55880"/>
                </a:lnTo>
                <a:lnTo>
                  <a:pt x="194535" y="55880"/>
                </a:lnTo>
                <a:lnTo>
                  <a:pt x="182029" y="43180"/>
                </a:lnTo>
                <a:close/>
              </a:path>
              <a:path w="283844" h="290829">
                <a:moveTo>
                  <a:pt x="239052" y="0"/>
                </a:moveTo>
                <a:lnTo>
                  <a:pt x="228003" y="0"/>
                </a:lnTo>
                <a:lnTo>
                  <a:pt x="222669" y="2540"/>
                </a:lnTo>
                <a:lnTo>
                  <a:pt x="210985" y="25400"/>
                </a:lnTo>
                <a:lnTo>
                  <a:pt x="211620" y="27940"/>
                </a:lnTo>
                <a:lnTo>
                  <a:pt x="213906" y="33020"/>
                </a:lnTo>
                <a:lnTo>
                  <a:pt x="215684" y="35560"/>
                </a:lnTo>
                <a:lnTo>
                  <a:pt x="218097" y="38100"/>
                </a:lnTo>
                <a:lnTo>
                  <a:pt x="244894" y="64770"/>
                </a:lnTo>
                <a:lnTo>
                  <a:pt x="247307" y="67310"/>
                </a:lnTo>
                <a:lnTo>
                  <a:pt x="249847" y="68580"/>
                </a:lnTo>
                <a:lnTo>
                  <a:pt x="252641" y="69850"/>
                </a:lnTo>
                <a:lnTo>
                  <a:pt x="255308" y="71120"/>
                </a:lnTo>
                <a:lnTo>
                  <a:pt x="258102" y="72390"/>
                </a:lnTo>
                <a:lnTo>
                  <a:pt x="263690" y="72390"/>
                </a:lnTo>
                <a:lnTo>
                  <a:pt x="266484" y="71120"/>
                </a:lnTo>
                <a:lnTo>
                  <a:pt x="271818" y="68580"/>
                </a:lnTo>
                <a:lnTo>
                  <a:pt x="274231" y="67310"/>
                </a:lnTo>
                <a:lnTo>
                  <a:pt x="276517" y="64770"/>
                </a:lnTo>
                <a:lnTo>
                  <a:pt x="264579" y="64770"/>
                </a:lnTo>
                <a:lnTo>
                  <a:pt x="257086" y="63500"/>
                </a:lnTo>
                <a:lnTo>
                  <a:pt x="253530" y="62230"/>
                </a:lnTo>
                <a:lnTo>
                  <a:pt x="221018" y="29210"/>
                </a:lnTo>
                <a:lnTo>
                  <a:pt x="219240" y="26670"/>
                </a:lnTo>
                <a:lnTo>
                  <a:pt x="218478" y="19050"/>
                </a:lnTo>
                <a:lnTo>
                  <a:pt x="220002" y="15240"/>
                </a:lnTo>
                <a:lnTo>
                  <a:pt x="226352" y="8890"/>
                </a:lnTo>
                <a:lnTo>
                  <a:pt x="229908" y="7620"/>
                </a:lnTo>
                <a:lnTo>
                  <a:pt x="250869" y="7620"/>
                </a:lnTo>
                <a:lnTo>
                  <a:pt x="249593" y="6350"/>
                </a:lnTo>
                <a:lnTo>
                  <a:pt x="247180" y="3810"/>
                </a:lnTo>
                <a:lnTo>
                  <a:pt x="244640" y="2540"/>
                </a:lnTo>
                <a:lnTo>
                  <a:pt x="239052" y="0"/>
                </a:lnTo>
                <a:close/>
              </a:path>
              <a:path w="283844" h="290829">
                <a:moveTo>
                  <a:pt x="250869" y="7620"/>
                </a:moveTo>
                <a:lnTo>
                  <a:pt x="237401" y="7620"/>
                </a:lnTo>
                <a:lnTo>
                  <a:pt x="240957" y="10160"/>
                </a:lnTo>
                <a:lnTo>
                  <a:pt x="273469" y="41910"/>
                </a:lnTo>
                <a:lnTo>
                  <a:pt x="275247" y="45720"/>
                </a:lnTo>
                <a:lnTo>
                  <a:pt x="276009" y="53340"/>
                </a:lnTo>
                <a:lnTo>
                  <a:pt x="274612" y="57150"/>
                </a:lnTo>
                <a:lnTo>
                  <a:pt x="271310" y="59690"/>
                </a:lnTo>
                <a:lnTo>
                  <a:pt x="268135" y="63500"/>
                </a:lnTo>
                <a:lnTo>
                  <a:pt x="264579" y="64770"/>
                </a:lnTo>
                <a:lnTo>
                  <a:pt x="276517" y="64770"/>
                </a:lnTo>
                <a:lnTo>
                  <a:pt x="278803" y="62230"/>
                </a:lnTo>
                <a:lnTo>
                  <a:pt x="280454" y="60960"/>
                </a:lnTo>
                <a:lnTo>
                  <a:pt x="281597" y="57150"/>
                </a:lnTo>
                <a:lnTo>
                  <a:pt x="282867" y="54610"/>
                </a:lnTo>
                <a:lnTo>
                  <a:pt x="283375" y="52070"/>
                </a:lnTo>
                <a:lnTo>
                  <a:pt x="276390" y="33020"/>
                </a:lnTo>
                <a:lnTo>
                  <a:pt x="250869" y="76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482953" y="4140784"/>
            <a:ext cx="281940" cy="290195"/>
          </a:xfrm>
          <a:custGeom>
            <a:rect l="l" t="t" r="r" b="b"/>
            <a:pathLst>
              <a:path w="281939" h="290195">
                <a:moveTo>
                  <a:pt x="39166" y="216458"/>
                </a:moveTo>
                <a:lnTo>
                  <a:pt x="18821" y="216458"/>
                </a:lnTo>
                <a:lnTo>
                  <a:pt x="26060" y="216725"/>
                </a:lnTo>
                <a:lnTo>
                  <a:pt x="29362" y="218351"/>
                </a:lnTo>
                <a:lnTo>
                  <a:pt x="38541" y="239801"/>
                </a:lnTo>
                <a:lnTo>
                  <a:pt x="43967" y="284759"/>
                </a:lnTo>
                <a:lnTo>
                  <a:pt x="49174" y="289940"/>
                </a:lnTo>
                <a:lnTo>
                  <a:pt x="61374" y="277736"/>
                </a:lnTo>
                <a:lnTo>
                  <a:pt x="50952" y="277736"/>
                </a:lnTo>
                <a:lnTo>
                  <a:pt x="45312" y="231533"/>
                </a:lnTo>
                <a:lnTo>
                  <a:pt x="44856" y="228295"/>
                </a:lnTo>
                <a:lnTo>
                  <a:pt x="44221" y="225259"/>
                </a:lnTo>
                <a:lnTo>
                  <a:pt x="43205" y="222808"/>
                </a:lnTo>
                <a:lnTo>
                  <a:pt x="42316" y="220357"/>
                </a:lnTo>
                <a:lnTo>
                  <a:pt x="40665" y="217982"/>
                </a:lnTo>
                <a:lnTo>
                  <a:pt x="39166" y="216458"/>
                </a:lnTo>
                <a:close/>
              </a:path>
              <a:path w="281939" h="290195">
                <a:moveTo>
                  <a:pt x="75717" y="252996"/>
                </a:moveTo>
                <a:lnTo>
                  <a:pt x="50952" y="277736"/>
                </a:lnTo>
                <a:lnTo>
                  <a:pt x="61374" y="277736"/>
                </a:lnTo>
                <a:lnTo>
                  <a:pt x="80924" y="258178"/>
                </a:lnTo>
                <a:lnTo>
                  <a:pt x="75717" y="252996"/>
                </a:lnTo>
                <a:close/>
              </a:path>
              <a:path w="281939" h="290195">
                <a:moveTo>
                  <a:pt x="25425" y="208660"/>
                </a:moveTo>
                <a:lnTo>
                  <a:pt x="0" y="235089"/>
                </a:lnTo>
                <a:lnTo>
                  <a:pt x="533" y="237362"/>
                </a:lnTo>
                <a:lnTo>
                  <a:pt x="2819" y="242696"/>
                </a:lnTo>
                <a:lnTo>
                  <a:pt x="4470" y="245160"/>
                </a:lnTo>
                <a:lnTo>
                  <a:pt x="6756" y="247421"/>
                </a:lnTo>
                <a:lnTo>
                  <a:pt x="12598" y="241604"/>
                </a:lnTo>
                <a:lnTo>
                  <a:pt x="10720" y="239801"/>
                </a:lnTo>
                <a:lnTo>
                  <a:pt x="9423" y="237934"/>
                </a:lnTo>
                <a:lnTo>
                  <a:pt x="7899" y="234213"/>
                </a:lnTo>
                <a:lnTo>
                  <a:pt x="7585" y="232714"/>
                </a:lnTo>
                <a:lnTo>
                  <a:pt x="7645" y="228841"/>
                </a:lnTo>
                <a:lnTo>
                  <a:pt x="8026" y="227152"/>
                </a:lnTo>
                <a:lnTo>
                  <a:pt x="9061" y="225259"/>
                </a:lnTo>
                <a:lnTo>
                  <a:pt x="9677" y="223977"/>
                </a:lnTo>
                <a:lnTo>
                  <a:pt x="10820" y="222503"/>
                </a:lnTo>
                <a:lnTo>
                  <a:pt x="12484" y="220891"/>
                </a:lnTo>
                <a:lnTo>
                  <a:pt x="15392" y="217982"/>
                </a:lnTo>
                <a:lnTo>
                  <a:pt x="18821" y="216458"/>
                </a:lnTo>
                <a:lnTo>
                  <a:pt x="39166" y="216458"/>
                </a:lnTo>
                <a:lnTo>
                  <a:pt x="38379" y="215658"/>
                </a:lnTo>
                <a:lnTo>
                  <a:pt x="35966" y="213296"/>
                </a:lnTo>
                <a:lnTo>
                  <a:pt x="33426" y="211531"/>
                </a:lnTo>
                <a:lnTo>
                  <a:pt x="28092" y="209207"/>
                </a:lnTo>
                <a:lnTo>
                  <a:pt x="25425" y="208660"/>
                </a:lnTo>
                <a:close/>
              </a:path>
              <a:path w="281939" h="290195">
                <a:moveTo>
                  <a:pt x="67081" y="167347"/>
                </a:moveTo>
                <a:lnTo>
                  <a:pt x="41808" y="187083"/>
                </a:lnTo>
                <a:lnTo>
                  <a:pt x="41808" y="189877"/>
                </a:lnTo>
                <a:lnTo>
                  <a:pt x="41681" y="192684"/>
                </a:lnTo>
                <a:lnTo>
                  <a:pt x="42316" y="195452"/>
                </a:lnTo>
                <a:lnTo>
                  <a:pt x="44602" y="200952"/>
                </a:lnTo>
                <a:lnTo>
                  <a:pt x="46380" y="203517"/>
                </a:lnTo>
                <a:lnTo>
                  <a:pt x="48793" y="205879"/>
                </a:lnTo>
                <a:lnTo>
                  <a:pt x="75668" y="232790"/>
                </a:lnTo>
                <a:lnTo>
                  <a:pt x="78003" y="235089"/>
                </a:lnTo>
                <a:lnTo>
                  <a:pt x="80543" y="236867"/>
                </a:lnTo>
                <a:lnTo>
                  <a:pt x="83337" y="238048"/>
                </a:lnTo>
                <a:lnTo>
                  <a:pt x="86004" y="239229"/>
                </a:lnTo>
                <a:lnTo>
                  <a:pt x="88798" y="239801"/>
                </a:lnTo>
                <a:lnTo>
                  <a:pt x="94386" y="239687"/>
                </a:lnTo>
                <a:lnTo>
                  <a:pt x="97180" y="239090"/>
                </a:lnTo>
                <a:lnTo>
                  <a:pt x="102514" y="236766"/>
                </a:lnTo>
                <a:lnTo>
                  <a:pt x="104927" y="235064"/>
                </a:lnTo>
                <a:lnTo>
                  <a:pt x="107727" y="232282"/>
                </a:lnTo>
                <a:lnTo>
                  <a:pt x="95275" y="232282"/>
                </a:lnTo>
                <a:lnTo>
                  <a:pt x="87782" y="231533"/>
                </a:lnTo>
                <a:lnTo>
                  <a:pt x="84353" y="229755"/>
                </a:lnTo>
                <a:lnTo>
                  <a:pt x="51714" y="197205"/>
                </a:lnTo>
                <a:lnTo>
                  <a:pt x="49936" y="193725"/>
                </a:lnTo>
                <a:lnTo>
                  <a:pt x="49174" y="186194"/>
                </a:lnTo>
                <a:lnTo>
                  <a:pt x="50698" y="182689"/>
                </a:lnTo>
                <a:lnTo>
                  <a:pt x="53873" y="179450"/>
                </a:lnTo>
                <a:lnTo>
                  <a:pt x="57175" y="176225"/>
                </a:lnTo>
                <a:lnTo>
                  <a:pt x="60604" y="174790"/>
                </a:lnTo>
                <a:lnTo>
                  <a:pt x="80720" y="174790"/>
                </a:lnTo>
                <a:lnTo>
                  <a:pt x="77876" y="171996"/>
                </a:lnTo>
                <a:lnTo>
                  <a:pt x="75336" y="170230"/>
                </a:lnTo>
                <a:lnTo>
                  <a:pt x="72542" y="169062"/>
                </a:lnTo>
                <a:lnTo>
                  <a:pt x="69875" y="167906"/>
                </a:lnTo>
                <a:lnTo>
                  <a:pt x="67081" y="167347"/>
                </a:lnTo>
                <a:close/>
              </a:path>
              <a:path w="281939" h="290195">
                <a:moveTo>
                  <a:pt x="80720" y="174790"/>
                </a:moveTo>
                <a:lnTo>
                  <a:pt x="60604" y="174790"/>
                </a:lnTo>
                <a:lnTo>
                  <a:pt x="68097" y="175552"/>
                </a:lnTo>
                <a:lnTo>
                  <a:pt x="71653" y="177330"/>
                </a:lnTo>
                <a:lnTo>
                  <a:pt x="104165" y="209867"/>
                </a:lnTo>
                <a:lnTo>
                  <a:pt x="105943" y="213347"/>
                </a:lnTo>
                <a:lnTo>
                  <a:pt x="106617" y="220014"/>
                </a:lnTo>
                <a:lnTo>
                  <a:pt x="106599" y="221157"/>
                </a:lnTo>
                <a:lnTo>
                  <a:pt x="105308" y="224396"/>
                </a:lnTo>
                <a:lnTo>
                  <a:pt x="102006" y="227622"/>
                </a:lnTo>
                <a:lnTo>
                  <a:pt x="98831" y="230860"/>
                </a:lnTo>
                <a:lnTo>
                  <a:pt x="95275" y="232282"/>
                </a:lnTo>
                <a:lnTo>
                  <a:pt x="107727" y="232282"/>
                </a:lnTo>
                <a:lnTo>
                  <a:pt x="109499" y="230530"/>
                </a:lnTo>
                <a:lnTo>
                  <a:pt x="111150" y="228066"/>
                </a:lnTo>
                <a:lnTo>
                  <a:pt x="112360" y="225259"/>
                </a:lnTo>
                <a:lnTo>
                  <a:pt x="113527" y="222808"/>
                </a:lnTo>
                <a:lnTo>
                  <a:pt x="113606" y="222503"/>
                </a:lnTo>
                <a:lnTo>
                  <a:pt x="114007" y="220357"/>
                </a:lnTo>
                <a:lnTo>
                  <a:pt x="114128" y="215988"/>
                </a:lnTo>
                <a:lnTo>
                  <a:pt x="114198" y="214464"/>
                </a:lnTo>
                <a:lnTo>
                  <a:pt x="107086" y="201193"/>
                </a:lnTo>
                <a:lnTo>
                  <a:pt x="80720" y="174790"/>
                </a:lnTo>
                <a:close/>
              </a:path>
              <a:path w="281939" h="290195">
                <a:moveTo>
                  <a:pt x="123232" y="132397"/>
                </a:moveTo>
                <a:lnTo>
                  <a:pt x="102768" y="132397"/>
                </a:lnTo>
                <a:lnTo>
                  <a:pt x="110134" y="132676"/>
                </a:lnTo>
                <a:lnTo>
                  <a:pt x="113436" y="134302"/>
                </a:lnTo>
                <a:lnTo>
                  <a:pt x="121818" y="149148"/>
                </a:lnTo>
                <a:lnTo>
                  <a:pt x="128041" y="200710"/>
                </a:lnTo>
                <a:lnTo>
                  <a:pt x="133121" y="205879"/>
                </a:lnTo>
                <a:lnTo>
                  <a:pt x="145321" y="193674"/>
                </a:lnTo>
                <a:lnTo>
                  <a:pt x="135026" y="193674"/>
                </a:lnTo>
                <a:lnTo>
                  <a:pt x="129438" y="147853"/>
                </a:lnTo>
                <a:lnTo>
                  <a:pt x="128930" y="144246"/>
                </a:lnTo>
                <a:lnTo>
                  <a:pt x="128295" y="141211"/>
                </a:lnTo>
                <a:lnTo>
                  <a:pt x="127279" y="138760"/>
                </a:lnTo>
                <a:lnTo>
                  <a:pt x="126390" y="136309"/>
                </a:lnTo>
                <a:lnTo>
                  <a:pt x="124739" y="133921"/>
                </a:lnTo>
                <a:lnTo>
                  <a:pt x="123232" y="132397"/>
                </a:lnTo>
                <a:close/>
              </a:path>
              <a:path w="281939" h="290195">
                <a:moveTo>
                  <a:pt x="159791" y="168948"/>
                </a:moveTo>
                <a:lnTo>
                  <a:pt x="135026" y="193674"/>
                </a:lnTo>
                <a:lnTo>
                  <a:pt x="145321" y="193674"/>
                </a:lnTo>
                <a:lnTo>
                  <a:pt x="164871" y="174116"/>
                </a:lnTo>
                <a:lnTo>
                  <a:pt x="159791" y="168948"/>
                </a:lnTo>
                <a:close/>
              </a:path>
              <a:path w="281939" h="290195">
                <a:moveTo>
                  <a:pt x="109499" y="124599"/>
                </a:moveTo>
                <a:lnTo>
                  <a:pt x="91084" y="131927"/>
                </a:lnTo>
                <a:lnTo>
                  <a:pt x="88671" y="134353"/>
                </a:lnTo>
                <a:lnTo>
                  <a:pt x="83972" y="150596"/>
                </a:lnTo>
                <a:lnTo>
                  <a:pt x="84480" y="153301"/>
                </a:lnTo>
                <a:lnTo>
                  <a:pt x="85623" y="155968"/>
                </a:lnTo>
                <a:lnTo>
                  <a:pt x="86893" y="158635"/>
                </a:lnTo>
                <a:lnTo>
                  <a:pt x="88544" y="161112"/>
                </a:lnTo>
                <a:lnTo>
                  <a:pt x="90830" y="163372"/>
                </a:lnTo>
                <a:lnTo>
                  <a:pt x="96672" y="157556"/>
                </a:lnTo>
                <a:lnTo>
                  <a:pt x="94767" y="155714"/>
                </a:lnTo>
                <a:lnTo>
                  <a:pt x="93497" y="153873"/>
                </a:lnTo>
                <a:lnTo>
                  <a:pt x="91973" y="150152"/>
                </a:lnTo>
                <a:lnTo>
                  <a:pt x="91592" y="148335"/>
                </a:lnTo>
                <a:lnTo>
                  <a:pt x="91719" y="144779"/>
                </a:lnTo>
                <a:lnTo>
                  <a:pt x="92100" y="143090"/>
                </a:lnTo>
                <a:lnTo>
                  <a:pt x="92989" y="141503"/>
                </a:lnTo>
                <a:lnTo>
                  <a:pt x="93751" y="139915"/>
                </a:lnTo>
                <a:lnTo>
                  <a:pt x="94894" y="138455"/>
                </a:lnTo>
                <a:lnTo>
                  <a:pt x="96291" y="137096"/>
                </a:lnTo>
                <a:lnTo>
                  <a:pt x="99466" y="133921"/>
                </a:lnTo>
                <a:lnTo>
                  <a:pt x="102768" y="132397"/>
                </a:lnTo>
                <a:lnTo>
                  <a:pt x="123232" y="132397"/>
                </a:lnTo>
                <a:lnTo>
                  <a:pt x="120040" y="129235"/>
                </a:lnTo>
                <a:lnTo>
                  <a:pt x="117500" y="127469"/>
                </a:lnTo>
                <a:lnTo>
                  <a:pt x="112166" y="125158"/>
                </a:lnTo>
                <a:lnTo>
                  <a:pt x="109499" y="124599"/>
                </a:lnTo>
                <a:close/>
              </a:path>
              <a:path w="281939" h="290195">
                <a:moveTo>
                  <a:pt x="166285" y="89293"/>
                </a:moveTo>
                <a:lnTo>
                  <a:pt x="145948" y="89293"/>
                </a:lnTo>
                <a:lnTo>
                  <a:pt x="153187" y="89560"/>
                </a:lnTo>
                <a:lnTo>
                  <a:pt x="156616" y="91198"/>
                </a:lnTo>
                <a:lnTo>
                  <a:pt x="159664" y="94322"/>
                </a:lnTo>
                <a:lnTo>
                  <a:pt x="161315" y="95884"/>
                </a:lnTo>
                <a:lnTo>
                  <a:pt x="162458" y="97612"/>
                </a:lnTo>
                <a:lnTo>
                  <a:pt x="163256" y="99567"/>
                </a:lnTo>
                <a:lnTo>
                  <a:pt x="164109" y="101384"/>
                </a:lnTo>
                <a:lnTo>
                  <a:pt x="164617" y="103555"/>
                </a:lnTo>
                <a:lnTo>
                  <a:pt x="164998" y="106044"/>
                </a:lnTo>
                <a:lnTo>
                  <a:pt x="171094" y="157606"/>
                </a:lnTo>
                <a:lnTo>
                  <a:pt x="176301" y="162775"/>
                </a:lnTo>
                <a:lnTo>
                  <a:pt x="188501" y="150571"/>
                </a:lnTo>
                <a:lnTo>
                  <a:pt x="178079" y="150571"/>
                </a:lnTo>
                <a:lnTo>
                  <a:pt x="172618" y="104749"/>
                </a:lnTo>
                <a:lnTo>
                  <a:pt x="167792" y="90817"/>
                </a:lnTo>
                <a:lnTo>
                  <a:pt x="166285" y="89293"/>
                </a:lnTo>
                <a:close/>
              </a:path>
              <a:path w="281939" h="290195">
                <a:moveTo>
                  <a:pt x="202844" y="125844"/>
                </a:moveTo>
                <a:lnTo>
                  <a:pt x="178079" y="150571"/>
                </a:lnTo>
                <a:lnTo>
                  <a:pt x="188501" y="150571"/>
                </a:lnTo>
                <a:lnTo>
                  <a:pt x="208051" y="131013"/>
                </a:lnTo>
                <a:lnTo>
                  <a:pt x="202844" y="125844"/>
                </a:lnTo>
                <a:close/>
              </a:path>
              <a:path w="281939" h="290195">
                <a:moveTo>
                  <a:pt x="152552" y="81495"/>
                </a:moveTo>
                <a:lnTo>
                  <a:pt x="127025" y="107492"/>
                </a:lnTo>
                <a:lnTo>
                  <a:pt x="127660" y="110197"/>
                </a:lnTo>
                <a:lnTo>
                  <a:pt x="129946" y="115531"/>
                </a:lnTo>
                <a:lnTo>
                  <a:pt x="131597" y="117995"/>
                </a:lnTo>
                <a:lnTo>
                  <a:pt x="133883" y="120268"/>
                </a:lnTo>
                <a:lnTo>
                  <a:pt x="139725" y="114439"/>
                </a:lnTo>
                <a:lnTo>
                  <a:pt x="137947" y="112610"/>
                </a:lnTo>
                <a:lnTo>
                  <a:pt x="136550" y="110769"/>
                </a:lnTo>
                <a:lnTo>
                  <a:pt x="135026" y="107048"/>
                </a:lnTo>
                <a:lnTo>
                  <a:pt x="134680" y="105397"/>
                </a:lnTo>
                <a:lnTo>
                  <a:pt x="134772" y="101676"/>
                </a:lnTo>
                <a:lnTo>
                  <a:pt x="139344" y="93992"/>
                </a:lnTo>
                <a:lnTo>
                  <a:pt x="142519" y="90817"/>
                </a:lnTo>
                <a:lnTo>
                  <a:pt x="145948" y="89293"/>
                </a:lnTo>
                <a:lnTo>
                  <a:pt x="166285" y="89293"/>
                </a:lnTo>
                <a:lnTo>
                  <a:pt x="163093" y="86131"/>
                </a:lnTo>
                <a:lnTo>
                  <a:pt x="160680" y="84366"/>
                </a:lnTo>
                <a:lnTo>
                  <a:pt x="155346" y="82054"/>
                </a:lnTo>
                <a:lnTo>
                  <a:pt x="152552" y="81495"/>
                </a:lnTo>
                <a:close/>
              </a:path>
              <a:path w="281939" h="290195">
                <a:moveTo>
                  <a:pt x="194180" y="54317"/>
                </a:moveTo>
                <a:lnTo>
                  <a:pt x="182524" y="54317"/>
                </a:lnTo>
                <a:lnTo>
                  <a:pt x="233705" y="105397"/>
                </a:lnTo>
                <a:lnTo>
                  <a:pt x="239420" y="99567"/>
                </a:lnTo>
                <a:lnTo>
                  <a:pt x="194180" y="54317"/>
                </a:lnTo>
                <a:close/>
              </a:path>
              <a:path w="281939" h="290195">
                <a:moveTo>
                  <a:pt x="181889" y="42024"/>
                </a:moveTo>
                <a:lnTo>
                  <a:pt x="176174" y="47853"/>
                </a:lnTo>
                <a:lnTo>
                  <a:pt x="174650" y="67894"/>
                </a:lnTo>
                <a:lnTo>
                  <a:pt x="181254" y="74523"/>
                </a:lnTo>
                <a:lnTo>
                  <a:pt x="182524" y="54317"/>
                </a:lnTo>
                <a:lnTo>
                  <a:pt x="194180" y="54317"/>
                </a:lnTo>
                <a:lnTo>
                  <a:pt x="181889" y="42024"/>
                </a:lnTo>
                <a:close/>
              </a:path>
              <a:path w="281939" h="290195">
                <a:moveTo>
                  <a:pt x="236204" y="12280"/>
                </a:moveTo>
                <a:lnTo>
                  <a:pt x="224561" y="12280"/>
                </a:lnTo>
                <a:lnTo>
                  <a:pt x="275742" y="63360"/>
                </a:lnTo>
                <a:lnTo>
                  <a:pt x="281457" y="57543"/>
                </a:lnTo>
                <a:lnTo>
                  <a:pt x="236204" y="12280"/>
                </a:lnTo>
                <a:close/>
              </a:path>
              <a:path w="281939" h="290195">
                <a:moveTo>
                  <a:pt x="223926" y="0"/>
                </a:moveTo>
                <a:lnTo>
                  <a:pt x="218084" y="5816"/>
                </a:lnTo>
                <a:lnTo>
                  <a:pt x="216687" y="25869"/>
                </a:lnTo>
                <a:lnTo>
                  <a:pt x="223291" y="32486"/>
                </a:lnTo>
                <a:lnTo>
                  <a:pt x="224561" y="12280"/>
                </a:lnTo>
                <a:lnTo>
                  <a:pt x="236204" y="12280"/>
                </a:lnTo>
                <a:lnTo>
                  <a:pt x="22392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807464" y="4138625"/>
            <a:ext cx="292735" cy="292100"/>
          </a:xfrm>
          <a:custGeom>
            <a:rect l="l" t="t" r="r" b="b"/>
            <a:pathLst>
              <a:path w="292735" h="292100">
                <a:moveTo>
                  <a:pt x="39624" y="219709"/>
                </a:moveTo>
                <a:lnTo>
                  <a:pt x="26162" y="219709"/>
                </a:lnTo>
                <a:lnTo>
                  <a:pt x="29591" y="220979"/>
                </a:lnTo>
                <a:lnTo>
                  <a:pt x="32638" y="224789"/>
                </a:lnTo>
                <a:lnTo>
                  <a:pt x="34290" y="226059"/>
                </a:lnTo>
                <a:lnTo>
                  <a:pt x="35433" y="227329"/>
                </a:lnTo>
                <a:lnTo>
                  <a:pt x="36194" y="229869"/>
                </a:lnTo>
                <a:lnTo>
                  <a:pt x="37084" y="231139"/>
                </a:lnTo>
                <a:lnTo>
                  <a:pt x="37592" y="233679"/>
                </a:lnTo>
                <a:lnTo>
                  <a:pt x="37973" y="236219"/>
                </a:lnTo>
                <a:lnTo>
                  <a:pt x="44068" y="287019"/>
                </a:lnTo>
                <a:lnTo>
                  <a:pt x="49275" y="292099"/>
                </a:lnTo>
                <a:lnTo>
                  <a:pt x="60706" y="280669"/>
                </a:lnTo>
                <a:lnTo>
                  <a:pt x="51054" y="280669"/>
                </a:lnTo>
                <a:lnTo>
                  <a:pt x="45593" y="234949"/>
                </a:lnTo>
                <a:lnTo>
                  <a:pt x="40767" y="220979"/>
                </a:lnTo>
                <a:lnTo>
                  <a:pt x="39624" y="219709"/>
                </a:lnTo>
                <a:close/>
              </a:path>
              <a:path w="292735" h="292100">
                <a:moveTo>
                  <a:pt x="75818" y="255269"/>
                </a:moveTo>
                <a:lnTo>
                  <a:pt x="51054" y="280669"/>
                </a:lnTo>
                <a:lnTo>
                  <a:pt x="60706" y="280669"/>
                </a:lnTo>
                <a:lnTo>
                  <a:pt x="81025" y="260349"/>
                </a:lnTo>
                <a:lnTo>
                  <a:pt x="75818" y="255269"/>
                </a:lnTo>
                <a:close/>
              </a:path>
              <a:path w="292735" h="292100">
                <a:moveTo>
                  <a:pt x="25527" y="210819"/>
                </a:moveTo>
                <a:lnTo>
                  <a:pt x="20066" y="212089"/>
                </a:lnTo>
                <a:lnTo>
                  <a:pt x="17399" y="212089"/>
                </a:lnTo>
                <a:lnTo>
                  <a:pt x="12065" y="214629"/>
                </a:lnTo>
                <a:lnTo>
                  <a:pt x="0" y="232409"/>
                </a:lnTo>
                <a:lnTo>
                  <a:pt x="0" y="237489"/>
                </a:lnTo>
                <a:lnTo>
                  <a:pt x="635" y="240029"/>
                </a:lnTo>
                <a:lnTo>
                  <a:pt x="2921" y="245109"/>
                </a:lnTo>
                <a:lnTo>
                  <a:pt x="4699" y="247649"/>
                </a:lnTo>
                <a:lnTo>
                  <a:pt x="6858" y="250189"/>
                </a:lnTo>
                <a:lnTo>
                  <a:pt x="12700" y="243839"/>
                </a:lnTo>
                <a:lnTo>
                  <a:pt x="10922" y="242569"/>
                </a:lnTo>
                <a:lnTo>
                  <a:pt x="9525" y="241299"/>
                </a:lnTo>
                <a:lnTo>
                  <a:pt x="8000" y="237489"/>
                </a:lnTo>
                <a:lnTo>
                  <a:pt x="7619" y="234949"/>
                </a:lnTo>
                <a:lnTo>
                  <a:pt x="7747" y="233679"/>
                </a:lnTo>
                <a:lnTo>
                  <a:pt x="7747" y="231139"/>
                </a:lnTo>
                <a:lnTo>
                  <a:pt x="8255" y="229869"/>
                </a:lnTo>
                <a:lnTo>
                  <a:pt x="9017" y="228599"/>
                </a:lnTo>
                <a:lnTo>
                  <a:pt x="9906" y="227329"/>
                </a:lnTo>
                <a:lnTo>
                  <a:pt x="10922" y="224789"/>
                </a:lnTo>
                <a:lnTo>
                  <a:pt x="12318" y="223519"/>
                </a:lnTo>
                <a:lnTo>
                  <a:pt x="15493" y="220979"/>
                </a:lnTo>
                <a:lnTo>
                  <a:pt x="18923" y="219709"/>
                </a:lnTo>
                <a:lnTo>
                  <a:pt x="39624" y="219709"/>
                </a:lnTo>
                <a:lnTo>
                  <a:pt x="38481" y="218439"/>
                </a:lnTo>
                <a:lnTo>
                  <a:pt x="36068" y="215899"/>
                </a:lnTo>
                <a:lnTo>
                  <a:pt x="33655" y="214629"/>
                </a:lnTo>
                <a:lnTo>
                  <a:pt x="28321" y="212089"/>
                </a:lnTo>
                <a:lnTo>
                  <a:pt x="25527" y="210819"/>
                </a:lnTo>
                <a:close/>
              </a:path>
              <a:path w="292735" h="292100">
                <a:moveTo>
                  <a:pt x="69977" y="170179"/>
                </a:moveTo>
                <a:lnTo>
                  <a:pt x="58928" y="170179"/>
                </a:lnTo>
                <a:lnTo>
                  <a:pt x="53593" y="172719"/>
                </a:lnTo>
                <a:lnTo>
                  <a:pt x="51054" y="175259"/>
                </a:lnTo>
                <a:lnTo>
                  <a:pt x="48894" y="176529"/>
                </a:lnTo>
                <a:lnTo>
                  <a:pt x="41783" y="195579"/>
                </a:lnTo>
                <a:lnTo>
                  <a:pt x="42418" y="198119"/>
                </a:lnTo>
                <a:lnTo>
                  <a:pt x="75818" y="234949"/>
                </a:lnTo>
                <a:lnTo>
                  <a:pt x="78105" y="237489"/>
                </a:lnTo>
                <a:lnTo>
                  <a:pt x="80644" y="240029"/>
                </a:lnTo>
                <a:lnTo>
                  <a:pt x="86233" y="242569"/>
                </a:lnTo>
                <a:lnTo>
                  <a:pt x="94615" y="242569"/>
                </a:lnTo>
                <a:lnTo>
                  <a:pt x="97281" y="241299"/>
                </a:lnTo>
                <a:lnTo>
                  <a:pt x="102616" y="240029"/>
                </a:lnTo>
                <a:lnTo>
                  <a:pt x="105156" y="237489"/>
                </a:lnTo>
                <a:lnTo>
                  <a:pt x="107315" y="234949"/>
                </a:lnTo>
                <a:lnTo>
                  <a:pt x="87884" y="234949"/>
                </a:lnTo>
                <a:lnTo>
                  <a:pt x="84455" y="232409"/>
                </a:lnTo>
                <a:lnTo>
                  <a:pt x="51943" y="199389"/>
                </a:lnTo>
                <a:lnTo>
                  <a:pt x="50165" y="196849"/>
                </a:lnTo>
                <a:lnTo>
                  <a:pt x="49403" y="189229"/>
                </a:lnTo>
                <a:lnTo>
                  <a:pt x="50800" y="185419"/>
                </a:lnTo>
                <a:lnTo>
                  <a:pt x="53975" y="181609"/>
                </a:lnTo>
                <a:lnTo>
                  <a:pt x="57277" y="179069"/>
                </a:lnTo>
                <a:lnTo>
                  <a:pt x="60706" y="177799"/>
                </a:lnTo>
                <a:lnTo>
                  <a:pt x="81614" y="177799"/>
                </a:lnTo>
                <a:lnTo>
                  <a:pt x="80391" y="176529"/>
                </a:lnTo>
                <a:lnTo>
                  <a:pt x="78105" y="175259"/>
                </a:lnTo>
                <a:lnTo>
                  <a:pt x="75565" y="172719"/>
                </a:lnTo>
                <a:lnTo>
                  <a:pt x="69977" y="170179"/>
                </a:lnTo>
                <a:close/>
              </a:path>
              <a:path w="292735" h="292100">
                <a:moveTo>
                  <a:pt x="81614" y="177799"/>
                </a:moveTo>
                <a:lnTo>
                  <a:pt x="68325" y="177799"/>
                </a:lnTo>
                <a:lnTo>
                  <a:pt x="71755" y="180339"/>
                </a:lnTo>
                <a:lnTo>
                  <a:pt x="104267" y="212089"/>
                </a:lnTo>
                <a:lnTo>
                  <a:pt x="106044" y="215899"/>
                </a:lnTo>
                <a:lnTo>
                  <a:pt x="106806" y="223519"/>
                </a:lnTo>
                <a:lnTo>
                  <a:pt x="105410" y="227329"/>
                </a:lnTo>
                <a:lnTo>
                  <a:pt x="102235" y="229869"/>
                </a:lnTo>
                <a:lnTo>
                  <a:pt x="98933" y="233679"/>
                </a:lnTo>
                <a:lnTo>
                  <a:pt x="95504" y="234949"/>
                </a:lnTo>
                <a:lnTo>
                  <a:pt x="107315" y="234949"/>
                </a:lnTo>
                <a:lnTo>
                  <a:pt x="109600" y="233679"/>
                </a:lnTo>
                <a:lnTo>
                  <a:pt x="111379" y="231139"/>
                </a:lnTo>
                <a:lnTo>
                  <a:pt x="113665" y="226059"/>
                </a:lnTo>
                <a:lnTo>
                  <a:pt x="114300" y="222249"/>
                </a:lnTo>
                <a:lnTo>
                  <a:pt x="114300" y="217169"/>
                </a:lnTo>
                <a:lnTo>
                  <a:pt x="113792" y="214629"/>
                </a:lnTo>
                <a:lnTo>
                  <a:pt x="112522" y="212089"/>
                </a:lnTo>
                <a:lnTo>
                  <a:pt x="111379" y="209549"/>
                </a:lnTo>
                <a:lnTo>
                  <a:pt x="109600" y="205739"/>
                </a:lnTo>
                <a:lnTo>
                  <a:pt x="107315" y="204469"/>
                </a:lnTo>
                <a:lnTo>
                  <a:pt x="81614" y="177799"/>
                </a:lnTo>
                <a:close/>
              </a:path>
              <a:path w="292735" h="292100">
                <a:moveTo>
                  <a:pt x="122555" y="134619"/>
                </a:moveTo>
                <a:lnTo>
                  <a:pt x="102997" y="134619"/>
                </a:lnTo>
                <a:lnTo>
                  <a:pt x="110236" y="135889"/>
                </a:lnTo>
                <a:lnTo>
                  <a:pt x="113665" y="137159"/>
                </a:lnTo>
                <a:lnTo>
                  <a:pt x="118237" y="142239"/>
                </a:lnTo>
                <a:lnTo>
                  <a:pt x="119506" y="143509"/>
                </a:lnTo>
                <a:lnTo>
                  <a:pt x="120268" y="144779"/>
                </a:lnTo>
                <a:lnTo>
                  <a:pt x="121158" y="147319"/>
                </a:lnTo>
                <a:lnTo>
                  <a:pt x="121666" y="149859"/>
                </a:lnTo>
                <a:lnTo>
                  <a:pt x="122047" y="152399"/>
                </a:lnTo>
                <a:lnTo>
                  <a:pt x="128143" y="203199"/>
                </a:lnTo>
                <a:lnTo>
                  <a:pt x="133350" y="208279"/>
                </a:lnTo>
                <a:lnTo>
                  <a:pt x="144780" y="196849"/>
                </a:lnTo>
                <a:lnTo>
                  <a:pt x="135128" y="196849"/>
                </a:lnTo>
                <a:lnTo>
                  <a:pt x="129540" y="151129"/>
                </a:lnTo>
                <a:lnTo>
                  <a:pt x="129159" y="147319"/>
                </a:lnTo>
                <a:lnTo>
                  <a:pt x="128397" y="143509"/>
                </a:lnTo>
                <a:lnTo>
                  <a:pt x="127508" y="140969"/>
                </a:lnTo>
                <a:lnTo>
                  <a:pt x="126492" y="139699"/>
                </a:lnTo>
                <a:lnTo>
                  <a:pt x="124841" y="137159"/>
                </a:lnTo>
                <a:lnTo>
                  <a:pt x="122555" y="134619"/>
                </a:lnTo>
                <a:close/>
              </a:path>
              <a:path w="292735" h="292100">
                <a:moveTo>
                  <a:pt x="159893" y="171449"/>
                </a:moveTo>
                <a:lnTo>
                  <a:pt x="135128" y="196849"/>
                </a:lnTo>
                <a:lnTo>
                  <a:pt x="144780" y="196849"/>
                </a:lnTo>
                <a:lnTo>
                  <a:pt x="165100" y="176529"/>
                </a:lnTo>
                <a:lnTo>
                  <a:pt x="159893" y="171449"/>
                </a:lnTo>
                <a:close/>
              </a:path>
              <a:path w="292735" h="292100">
                <a:moveTo>
                  <a:pt x="109600" y="126999"/>
                </a:moveTo>
                <a:lnTo>
                  <a:pt x="104140" y="126999"/>
                </a:lnTo>
                <a:lnTo>
                  <a:pt x="96138" y="130809"/>
                </a:lnTo>
                <a:lnTo>
                  <a:pt x="84074" y="147319"/>
                </a:lnTo>
                <a:lnTo>
                  <a:pt x="84074" y="153669"/>
                </a:lnTo>
                <a:lnTo>
                  <a:pt x="84709" y="156209"/>
                </a:lnTo>
                <a:lnTo>
                  <a:pt x="86994" y="161289"/>
                </a:lnTo>
                <a:lnTo>
                  <a:pt x="88646" y="163829"/>
                </a:lnTo>
                <a:lnTo>
                  <a:pt x="90931" y="166369"/>
                </a:lnTo>
                <a:lnTo>
                  <a:pt x="96774" y="160019"/>
                </a:lnTo>
                <a:lnTo>
                  <a:pt x="94996" y="158749"/>
                </a:lnTo>
                <a:lnTo>
                  <a:pt x="93599" y="156209"/>
                </a:lnTo>
                <a:lnTo>
                  <a:pt x="92075" y="152399"/>
                </a:lnTo>
                <a:lnTo>
                  <a:pt x="91693" y="151129"/>
                </a:lnTo>
                <a:lnTo>
                  <a:pt x="91821" y="149859"/>
                </a:lnTo>
                <a:lnTo>
                  <a:pt x="91821" y="147319"/>
                </a:lnTo>
                <a:lnTo>
                  <a:pt x="102997" y="134619"/>
                </a:lnTo>
                <a:lnTo>
                  <a:pt x="122555" y="134619"/>
                </a:lnTo>
                <a:lnTo>
                  <a:pt x="120142" y="132079"/>
                </a:lnTo>
                <a:lnTo>
                  <a:pt x="117729" y="130809"/>
                </a:lnTo>
                <a:lnTo>
                  <a:pt x="112394" y="128269"/>
                </a:lnTo>
                <a:lnTo>
                  <a:pt x="109600" y="126999"/>
                </a:lnTo>
                <a:close/>
              </a:path>
              <a:path w="292735" h="292100">
                <a:moveTo>
                  <a:pt x="166814" y="92709"/>
                </a:moveTo>
                <a:lnTo>
                  <a:pt x="153288" y="92709"/>
                </a:lnTo>
                <a:lnTo>
                  <a:pt x="156718" y="93979"/>
                </a:lnTo>
                <a:lnTo>
                  <a:pt x="159893" y="96519"/>
                </a:lnTo>
                <a:lnTo>
                  <a:pt x="161417" y="99059"/>
                </a:lnTo>
                <a:lnTo>
                  <a:pt x="162560" y="100329"/>
                </a:lnTo>
                <a:lnTo>
                  <a:pt x="163449" y="102869"/>
                </a:lnTo>
                <a:lnTo>
                  <a:pt x="164211" y="104139"/>
                </a:lnTo>
                <a:lnTo>
                  <a:pt x="164719" y="106679"/>
                </a:lnTo>
                <a:lnTo>
                  <a:pt x="165100" y="109219"/>
                </a:lnTo>
                <a:lnTo>
                  <a:pt x="171196" y="160019"/>
                </a:lnTo>
                <a:lnTo>
                  <a:pt x="176403" y="165099"/>
                </a:lnTo>
                <a:lnTo>
                  <a:pt x="187833" y="153669"/>
                </a:lnTo>
                <a:lnTo>
                  <a:pt x="178308" y="153669"/>
                </a:lnTo>
                <a:lnTo>
                  <a:pt x="172719" y="107949"/>
                </a:lnTo>
                <a:lnTo>
                  <a:pt x="172212" y="104139"/>
                </a:lnTo>
                <a:lnTo>
                  <a:pt x="171450" y="100329"/>
                </a:lnTo>
                <a:lnTo>
                  <a:pt x="170561" y="99059"/>
                </a:lnTo>
                <a:lnTo>
                  <a:pt x="169544" y="96519"/>
                </a:lnTo>
                <a:lnTo>
                  <a:pt x="168021" y="93979"/>
                </a:lnTo>
                <a:lnTo>
                  <a:pt x="166814" y="92709"/>
                </a:lnTo>
                <a:close/>
              </a:path>
              <a:path w="292735" h="292100">
                <a:moveTo>
                  <a:pt x="202946" y="128269"/>
                </a:moveTo>
                <a:lnTo>
                  <a:pt x="178308" y="153669"/>
                </a:lnTo>
                <a:lnTo>
                  <a:pt x="187833" y="153669"/>
                </a:lnTo>
                <a:lnTo>
                  <a:pt x="208153" y="133349"/>
                </a:lnTo>
                <a:lnTo>
                  <a:pt x="202946" y="128269"/>
                </a:lnTo>
                <a:close/>
              </a:path>
              <a:path w="292735" h="292100">
                <a:moveTo>
                  <a:pt x="152781" y="83819"/>
                </a:moveTo>
                <a:lnTo>
                  <a:pt x="147193" y="83819"/>
                </a:lnTo>
                <a:lnTo>
                  <a:pt x="139192" y="87629"/>
                </a:lnTo>
                <a:lnTo>
                  <a:pt x="127127" y="105409"/>
                </a:lnTo>
                <a:lnTo>
                  <a:pt x="127127" y="110489"/>
                </a:lnTo>
                <a:lnTo>
                  <a:pt x="127762" y="113029"/>
                </a:lnTo>
                <a:lnTo>
                  <a:pt x="130048" y="118109"/>
                </a:lnTo>
                <a:lnTo>
                  <a:pt x="131825" y="120649"/>
                </a:lnTo>
                <a:lnTo>
                  <a:pt x="134112" y="123189"/>
                </a:lnTo>
                <a:lnTo>
                  <a:pt x="139827" y="116839"/>
                </a:lnTo>
                <a:lnTo>
                  <a:pt x="138049" y="115569"/>
                </a:lnTo>
                <a:lnTo>
                  <a:pt x="136779" y="113029"/>
                </a:lnTo>
                <a:lnTo>
                  <a:pt x="136017" y="111759"/>
                </a:lnTo>
                <a:lnTo>
                  <a:pt x="135128" y="109219"/>
                </a:lnTo>
                <a:lnTo>
                  <a:pt x="134874" y="107949"/>
                </a:lnTo>
                <a:lnTo>
                  <a:pt x="134874" y="104139"/>
                </a:lnTo>
                <a:lnTo>
                  <a:pt x="135381" y="102869"/>
                </a:lnTo>
                <a:lnTo>
                  <a:pt x="136144" y="101599"/>
                </a:lnTo>
                <a:lnTo>
                  <a:pt x="137033" y="99059"/>
                </a:lnTo>
                <a:lnTo>
                  <a:pt x="138175" y="97789"/>
                </a:lnTo>
                <a:lnTo>
                  <a:pt x="139446" y="96519"/>
                </a:lnTo>
                <a:lnTo>
                  <a:pt x="142621" y="93979"/>
                </a:lnTo>
                <a:lnTo>
                  <a:pt x="146050" y="92709"/>
                </a:lnTo>
                <a:lnTo>
                  <a:pt x="166814" y="92709"/>
                </a:lnTo>
                <a:lnTo>
                  <a:pt x="165608" y="91439"/>
                </a:lnTo>
                <a:lnTo>
                  <a:pt x="163322" y="88899"/>
                </a:lnTo>
                <a:lnTo>
                  <a:pt x="160781" y="87629"/>
                </a:lnTo>
                <a:lnTo>
                  <a:pt x="152781" y="83819"/>
                </a:lnTo>
                <a:close/>
              </a:path>
              <a:path w="292735" h="292100">
                <a:moveTo>
                  <a:pt x="194624" y="57149"/>
                </a:moveTo>
                <a:lnTo>
                  <a:pt x="182753" y="57149"/>
                </a:lnTo>
                <a:lnTo>
                  <a:pt x="233806" y="107949"/>
                </a:lnTo>
                <a:lnTo>
                  <a:pt x="239649" y="102869"/>
                </a:lnTo>
                <a:lnTo>
                  <a:pt x="194624" y="57149"/>
                </a:lnTo>
                <a:close/>
              </a:path>
              <a:path w="292735" h="292100">
                <a:moveTo>
                  <a:pt x="249681" y="7619"/>
                </a:moveTo>
                <a:lnTo>
                  <a:pt x="230124" y="7619"/>
                </a:lnTo>
                <a:lnTo>
                  <a:pt x="237362" y="8889"/>
                </a:lnTo>
                <a:lnTo>
                  <a:pt x="240792" y="10159"/>
                </a:lnTo>
                <a:lnTo>
                  <a:pt x="243840" y="12699"/>
                </a:lnTo>
                <a:lnTo>
                  <a:pt x="245491" y="15239"/>
                </a:lnTo>
                <a:lnTo>
                  <a:pt x="246634" y="16509"/>
                </a:lnTo>
                <a:lnTo>
                  <a:pt x="255269" y="76199"/>
                </a:lnTo>
                <a:lnTo>
                  <a:pt x="260477" y="81279"/>
                </a:lnTo>
                <a:lnTo>
                  <a:pt x="271907" y="69849"/>
                </a:lnTo>
                <a:lnTo>
                  <a:pt x="262381" y="69849"/>
                </a:lnTo>
                <a:lnTo>
                  <a:pt x="256794" y="22859"/>
                </a:lnTo>
                <a:lnTo>
                  <a:pt x="255524" y="16509"/>
                </a:lnTo>
                <a:lnTo>
                  <a:pt x="254635" y="13969"/>
                </a:lnTo>
                <a:lnTo>
                  <a:pt x="253619" y="11429"/>
                </a:lnTo>
                <a:lnTo>
                  <a:pt x="252094" y="10159"/>
                </a:lnTo>
                <a:lnTo>
                  <a:pt x="249681" y="7619"/>
                </a:lnTo>
                <a:close/>
              </a:path>
              <a:path w="292735" h="292100">
                <a:moveTo>
                  <a:pt x="182118" y="44449"/>
                </a:moveTo>
                <a:lnTo>
                  <a:pt x="176275" y="50799"/>
                </a:lnTo>
                <a:lnTo>
                  <a:pt x="174752" y="71119"/>
                </a:lnTo>
                <a:lnTo>
                  <a:pt x="181483" y="77469"/>
                </a:lnTo>
                <a:lnTo>
                  <a:pt x="182753" y="57149"/>
                </a:lnTo>
                <a:lnTo>
                  <a:pt x="194624" y="57149"/>
                </a:lnTo>
                <a:lnTo>
                  <a:pt x="182118" y="44449"/>
                </a:lnTo>
                <a:close/>
              </a:path>
              <a:path w="292735" h="292100">
                <a:moveTo>
                  <a:pt x="287019" y="44449"/>
                </a:moveTo>
                <a:lnTo>
                  <a:pt x="262381" y="69849"/>
                </a:lnTo>
                <a:lnTo>
                  <a:pt x="271907" y="69849"/>
                </a:lnTo>
                <a:lnTo>
                  <a:pt x="292227" y="49529"/>
                </a:lnTo>
                <a:lnTo>
                  <a:pt x="287019" y="44449"/>
                </a:lnTo>
                <a:close/>
              </a:path>
              <a:path w="292735" h="292100">
                <a:moveTo>
                  <a:pt x="236728" y="0"/>
                </a:moveTo>
                <a:lnTo>
                  <a:pt x="231267" y="0"/>
                </a:lnTo>
                <a:lnTo>
                  <a:pt x="223266" y="3809"/>
                </a:lnTo>
                <a:lnTo>
                  <a:pt x="211200" y="20319"/>
                </a:lnTo>
                <a:lnTo>
                  <a:pt x="211200" y="26669"/>
                </a:lnTo>
                <a:lnTo>
                  <a:pt x="211836" y="29209"/>
                </a:lnTo>
                <a:lnTo>
                  <a:pt x="214122" y="34289"/>
                </a:lnTo>
                <a:lnTo>
                  <a:pt x="215900" y="36829"/>
                </a:lnTo>
                <a:lnTo>
                  <a:pt x="218059" y="39369"/>
                </a:lnTo>
                <a:lnTo>
                  <a:pt x="223900" y="33019"/>
                </a:lnTo>
                <a:lnTo>
                  <a:pt x="222123" y="31749"/>
                </a:lnTo>
                <a:lnTo>
                  <a:pt x="220853" y="29209"/>
                </a:lnTo>
                <a:lnTo>
                  <a:pt x="219963" y="27939"/>
                </a:lnTo>
                <a:lnTo>
                  <a:pt x="218821" y="24129"/>
                </a:lnTo>
                <a:lnTo>
                  <a:pt x="218948" y="20319"/>
                </a:lnTo>
                <a:lnTo>
                  <a:pt x="219456" y="19049"/>
                </a:lnTo>
                <a:lnTo>
                  <a:pt x="220218" y="16509"/>
                </a:lnTo>
                <a:lnTo>
                  <a:pt x="230124" y="7619"/>
                </a:lnTo>
                <a:lnTo>
                  <a:pt x="249681" y="7619"/>
                </a:lnTo>
                <a:lnTo>
                  <a:pt x="247396" y="5079"/>
                </a:lnTo>
                <a:lnTo>
                  <a:pt x="244856" y="2539"/>
                </a:lnTo>
                <a:lnTo>
                  <a:pt x="239522" y="1269"/>
                </a:lnTo>
                <a:lnTo>
                  <a:pt x="23672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2132202" y="4141165"/>
            <a:ext cx="281940" cy="289560"/>
          </a:xfrm>
          <a:custGeom>
            <a:rect l="l" t="t" r="r" b="b"/>
            <a:pathLst>
              <a:path w="281939" h="289560">
                <a:moveTo>
                  <a:pt x="39560" y="217169"/>
                </a:moveTo>
                <a:lnTo>
                  <a:pt x="26035" y="217169"/>
                </a:lnTo>
                <a:lnTo>
                  <a:pt x="29464" y="218440"/>
                </a:lnTo>
                <a:lnTo>
                  <a:pt x="32639" y="222250"/>
                </a:lnTo>
                <a:lnTo>
                  <a:pt x="34163" y="223519"/>
                </a:lnTo>
                <a:lnTo>
                  <a:pt x="35306" y="224790"/>
                </a:lnTo>
                <a:lnTo>
                  <a:pt x="36195" y="227329"/>
                </a:lnTo>
                <a:lnTo>
                  <a:pt x="36957" y="228600"/>
                </a:lnTo>
                <a:lnTo>
                  <a:pt x="37465" y="231140"/>
                </a:lnTo>
                <a:lnTo>
                  <a:pt x="37846" y="233679"/>
                </a:lnTo>
                <a:lnTo>
                  <a:pt x="43942" y="284480"/>
                </a:lnTo>
                <a:lnTo>
                  <a:pt x="49149" y="289559"/>
                </a:lnTo>
                <a:lnTo>
                  <a:pt x="60579" y="278130"/>
                </a:lnTo>
                <a:lnTo>
                  <a:pt x="51054" y="278130"/>
                </a:lnTo>
                <a:lnTo>
                  <a:pt x="45466" y="232409"/>
                </a:lnTo>
                <a:lnTo>
                  <a:pt x="44958" y="228600"/>
                </a:lnTo>
                <a:lnTo>
                  <a:pt x="44196" y="226059"/>
                </a:lnTo>
                <a:lnTo>
                  <a:pt x="42418" y="220979"/>
                </a:lnTo>
                <a:lnTo>
                  <a:pt x="40767" y="218440"/>
                </a:lnTo>
                <a:lnTo>
                  <a:pt x="39560" y="217169"/>
                </a:lnTo>
                <a:close/>
              </a:path>
              <a:path w="281939" h="289560">
                <a:moveTo>
                  <a:pt x="75692" y="252729"/>
                </a:moveTo>
                <a:lnTo>
                  <a:pt x="51054" y="278130"/>
                </a:lnTo>
                <a:lnTo>
                  <a:pt x="60579" y="278130"/>
                </a:lnTo>
                <a:lnTo>
                  <a:pt x="80899" y="257809"/>
                </a:lnTo>
                <a:lnTo>
                  <a:pt x="75692" y="252729"/>
                </a:lnTo>
                <a:close/>
              </a:path>
              <a:path w="281939" h="289560">
                <a:moveTo>
                  <a:pt x="25527" y="208279"/>
                </a:moveTo>
                <a:lnTo>
                  <a:pt x="19939" y="209550"/>
                </a:lnTo>
                <a:lnTo>
                  <a:pt x="17272" y="209550"/>
                </a:lnTo>
                <a:lnTo>
                  <a:pt x="11938" y="212090"/>
                </a:lnTo>
                <a:lnTo>
                  <a:pt x="9398" y="213359"/>
                </a:lnTo>
                <a:lnTo>
                  <a:pt x="7112" y="215900"/>
                </a:lnTo>
                <a:lnTo>
                  <a:pt x="4572" y="218440"/>
                </a:lnTo>
                <a:lnTo>
                  <a:pt x="2794" y="220979"/>
                </a:lnTo>
                <a:lnTo>
                  <a:pt x="508" y="226059"/>
                </a:lnTo>
                <a:lnTo>
                  <a:pt x="0" y="229869"/>
                </a:lnTo>
                <a:lnTo>
                  <a:pt x="0" y="234950"/>
                </a:lnTo>
                <a:lnTo>
                  <a:pt x="508" y="237489"/>
                </a:lnTo>
                <a:lnTo>
                  <a:pt x="2794" y="242569"/>
                </a:lnTo>
                <a:lnTo>
                  <a:pt x="4572" y="245109"/>
                </a:lnTo>
                <a:lnTo>
                  <a:pt x="6858" y="247650"/>
                </a:lnTo>
                <a:lnTo>
                  <a:pt x="12573" y="241300"/>
                </a:lnTo>
                <a:lnTo>
                  <a:pt x="10795" y="240029"/>
                </a:lnTo>
                <a:lnTo>
                  <a:pt x="9525" y="238759"/>
                </a:lnTo>
                <a:lnTo>
                  <a:pt x="8763" y="236219"/>
                </a:lnTo>
                <a:lnTo>
                  <a:pt x="7874" y="234950"/>
                </a:lnTo>
                <a:lnTo>
                  <a:pt x="7747" y="233679"/>
                </a:lnTo>
                <a:lnTo>
                  <a:pt x="7620" y="228600"/>
                </a:lnTo>
                <a:lnTo>
                  <a:pt x="8128" y="227329"/>
                </a:lnTo>
                <a:lnTo>
                  <a:pt x="8890" y="226059"/>
                </a:lnTo>
                <a:lnTo>
                  <a:pt x="9779" y="224790"/>
                </a:lnTo>
                <a:lnTo>
                  <a:pt x="10922" y="222250"/>
                </a:lnTo>
                <a:lnTo>
                  <a:pt x="12192" y="220979"/>
                </a:lnTo>
                <a:lnTo>
                  <a:pt x="15367" y="218440"/>
                </a:lnTo>
                <a:lnTo>
                  <a:pt x="18796" y="217169"/>
                </a:lnTo>
                <a:lnTo>
                  <a:pt x="39560" y="217169"/>
                </a:lnTo>
                <a:lnTo>
                  <a:pt x="38354" y="215900"/>
                </a:lnTo>
                <a:lnTo>
                  <a:pt x="36068" y="213359"/>
                </a:lnTo>
                <a:lnTo>
                  <a:pt x="33528" y="212090"/>
                </a:lnTo>
                <a:lnTo>
                  <a:pt x="25527" y="208279"/>
                </a:lnTo>
                <a:close/>
              </a:path>
              <a:path w="281939" h="289560">
                <a:moveTo>
                  <a:pt x="69850" y="167640"/>
                </a:moveTo>
                <a:lnTo>
                  <a:pt x="58801" y="167640"/>
                </a:lnTo>
                <a:lnTo>
                  <a:pt x="53467" y="170179"/>
                </a:lnTo>
                <a:lnTo>
                  <a:pt x="51054" y="172719"/>
                </a:lnTo>
                <a:lnTo>
                  <a:pt x="46482" y="176529"/>
                </a:lnTo>
                <a:lnTo>
                  <a:pt x="41783" y="193040"/>
                </a:lnTo>
                <a:lnTo>
                  <a:pt x="42291" y="195579"/>
                </a:lnTo>
                <a:lnTo>
                  <a:pt x="43561" y="198119"/>
                </a:lnTo>
                <a:lnTo>
                  <a:pt x="44704" y="200659"/>
                </a:lnTo>
                <a:lnTo>
                  <a:pt x="46482" y="203200"/>
                </a:lnTo>
                <a:lnTo>
                  <a:pt x="48895" y="205740"/>
                </a:lnTo>
                <a:lnTo>
                  <a:pt x="75692" y="232409"/>
                </a:lnTo>
                <a:lnTo>
                  <a:pt x="77978" y="234950"/>
                </a:lnTo>
                <a:lnTo>
                  <a:pt x="80645" y="237489"/>
                </a:lnTo>
                <a:lnTo>
                  <a:pt x="83312" y="238759"/>
                </a:lnTo>
                <a:lnTo>
                  <a:pt x="86106" y="240029"/>
                </a:lnTo>
                <a:lnTo>
                  <a:pt x="94488" y="240029"/>
                </a:lnTo>
                <a:lnTo>
                  <a:pt x="97155" y="238759"/>
                </a:lnTo>
                <a:lnTo>
                  <a:pt x="102489" y="237489"/>
                </a:lnTo>
                <a:lnTo>
                  <a:pt x="105029" y="234950"/>
                </a:lnTo>
                <a:lnTo>
                  <a:pt x="107315" y="232409"/>
                </a:lnTo>
                <a:lnTo>
                  <a:pt x="87757" y="232409"/>
                </a:lnTo>
                <a:lnTo>
                  <a:pt x="84328" y="229869"/>
                </a:lnTo>
                <a:lnTo>
                  <a:pt x="51816" y="196850"/>
                </a:lnTo>
                <a:lnTo>
                  <a:pt x="50038" y="194309"/>
                </a:lnTo>
                <a:lnTo>
                  <a:pt x="49276" y="186690"/>
                </a:lnTo>
                <a:lnTo>
                  <a:pt x="50673" y="182879"/>
                </a:lnTo>
                <a:lnTo>
                  <a:pt x="53975" y="179069"/>
                </a:lnTo>
                <a:lnTo>
                  <a:pt x="57150" y="176529"/>
                </a:lnTo>
                <a:lnTo>
                  <a:pt x="60706" y="175259"/>
                </a:lnTo>
                <a:lnTo>
                  <a:pt x="81609" y="175259"/>
                </a:lnTo>
                <a:lnTo>
                  <a:pt x="80391" y="173990"/>
                </a:lnTo>
                <a:lnTo>
                  <a:pt x="77978" y="172719"/>
                </a:lnTo>
                <a:lnTo>
                  <a:pt x="75438" y="170179"/>
                </a:lnTo>
                <a:lnTo>
                  <a:pt x="69850" y="167640"/>
                </a:lnTo>
                <a:close/>
              </a:path>
              <a:path w="281939" h="289560">
                <a:moveTo>
                  <a:pt x="81609" y="175259"/>
                </a:moveTo>
                <a:lnTo>
                  <a:pt x="68199" y="175259"/>
                </a:lnTo>
                <a:lnTo>
                  <a:pt x="71628" y="177800"/>
                </a:lnTo>
                <a:lnTo>
                  <a:pt x="104267" y="209550"/>
                </a:lnTo>
                <a:lnTo>
                  <a:pt x="106045" y="213359"/>
                </a:lnTo>
                <a:lnTo>
                  <a:pt x="106807" y="220979"/>
                </a:lnTo>
                <a:lnTo>
                  <a:pt x="105283" y="224790"/>
                </a:lnTo>
                <a:lnTo>
                  <a:pt x="102108" y="227329"/>
                </a:lnTo>
                <a:lnTo>
                  <a:pt x="98806" y="231140"/>
                </a:lnTo>
                <a:lnTo>
                  <a:pt x="95377" y="232409"/>
                </a:lnTo>
                <a:lnTo>
                  <a:pt x="107315" y="232409"/>
                </a:lnTo>
                <a:lnTo>
                  <a:pt x="109474" y="231140"/>
                </a:lnTo>
                <a:lnTo>
                  <a:pt x="111252" y="228600"/>
                </a:lnTo>
                <a:lnTo>
                  <a:pt x="113538" y="223519"/>
                </a:lnTo>
                <a:lnTo>
                  <a:pt x="114173" y="219709"/>
                </a:lnTo>
                <a:lnTo>
                  <a:pt x="114173" y="214629"/>
                </a:lnTo>
                <a:lnTo>
                  <a:pt x="113665" y="212090"/>
                </a:lnTo>
                <a:lnTo>
                  <a:pt x="111379" y="207009"/>
                </a:lnTo>
                <a:lnTo>
                  <a:pt x="109601" y="203200"/>
                </a:lnTo>
                <a:lnTo>
                  <a:pt x="107188" y="201929"/>
                </a:lnTo>
                <a:lnTo>
                  <a:pt x="81609" y="175259"/>
                </a:lnTo>
                <a:close/>
              </a:path>
              <a:path w="281939" h="289560">
                <a:moveTo>
                  <a:pt x="122428" y="132079"/>
                </a:moveTo>
                <a:lnTo>
                  <a:pt x="102870" y="132079"/>
                </a:lnTo>
                <a:lnTo>
                  <a:pt x="110109" y="133350"/>
                </a:lnTo>
                <a:lnTo>
                  <a:pt x="113538" y="134619"/>
                </a:lnTo>
                <a:lnTo>
                  <a:pt x="116586" y="137159"/>
                </a:lnTo>
                <a:lnTo>
                  <a:pt x="118237" y="139700"/>
                </a:lnTo>
                <a:lnTo>
                  <a:pt x="119380" y="140969"/>
                </a:lnTo>
                <a:lnTo>
                  <a:pt x="128016" y="200659"/>
                </a:lnTo>
                <a:lnTo>
                  <a:pt x="133223" y="205740"/>
                </a:lnTo>
                <a:lnTo>
                  <a:pt x="144653" y="194309"/>
                </a:lnTo>
                <a:lnTo>
                  <a:pt x="135128" y="194309"/>
                </a:lnTo>
                <a:lnTo>
                  <a:pt x="129540" y="148590"/>
                </a:lnTo>
                <a:lnTo>
                  <a:pt x="129032" y="144779"/>
                </a:lnTo>
                <a:lnTo>
                  <a:pt x="128270" y="140969"/>
                </a:lnTo>
                <a:lnTo>
                  <a:pt x="127381" y="138429"/>
                </a:lnTo>
                <a:lnTo>
                  <a:pt x="126365" y="137159"/>
                </a:lnTo>
                <a:lnTo>
                  <a:pt x="124841" y="134619"/>
                </a:lnTo>
                <a:lnTo>
                  <a:pt x="122428" y="132079"/>
                </a:lnTo>
                <a:close/>
              </a:path>
              <a:path w="281939" h="289560">
                <a:moveTo>
                  <a:pt x="159766" y="168909"/>
                </a:moveTo>
                <a:lnTo>
                  <a:pt x="135128" y="194309"/>
                </a:lnTo>
                <a:lnTo>
                  <a:pt x="144653" y="194309"/>
                </a:lnTo>
                <a:lnTo>
                  <a:pt x="164973" y="173990"/>
                </a:lnTo>
                <a:lnTo>
                  <a:pt x="159766" y="168909"/>
                </a:lnTo>
                <a:close/>
              </a:path>
              <a:path w="281939" h="289560">
                <a:moveTo>
                  <a:pt x="109474" y="124459"/>
                </a:moveTo>
                <a:lnTo>
                  <a:pt x="104013" y="124459"/>
                </a:lnTo>
                <a:lnTo>
                  <a:pt x="96012" y="128269"/>
                </a:lnTo>
                <a:lnTo>
                  <a:pt x="83947" y="144779"/>
                </a:lnTo>
                <a:lnTo>
                  <a:pt x="83947" y="151129"/>
                </a:lnTo>
                <a:lnTo>
                  <a:pt x="84582" y="153669"/>
                </a:lnTo>
                <a:lnTo>
                  <a:pt x="86868" y="158750"/>
                </a:lnTo>
                <a:lnTo>
                  <a:pt x="88646" y="161290"/>
                </a:lnTo>
                <a:lnTo>
                  <a:pt x="90805" y="163829"/>
                </a:lnTo>
                <a:lnTo>
                  <a:pt x="96647" y="157479"/>
                </a:lnTo>
                <a:lnTo>
                  <a:pt x="94869" y="156209"/>
                </a:lnTo>
                <a:lnTo>
                  <a:pt x="93599" y="153669"/>
                </a:lnTo>
                <a:lnTo>
                  <a:pt x="92710" y="152400"/>
                </a:lnTo>
                <a:lnTo>
                  <a:pt x="91567" y="148590"/>
                </a:lnTo>
                <a:lnTo>
                  <a:pt x="91694" y="147319"/>
                </a:lnTo>
                <a:lnTo>
                  <a:pt x="91694" y="144779"/>
                </a:lnTo>
                <a:lnTo>
                  <a:pt x="92202" y="143509"/>
                </a:lnTo>
                <a:lnTo>
                  <a:pt x="92964" y="142240"/>
                </a:lnTo>
                <a:lnTo>
                  <a:pt x="93853" y="139700"/>
                </a:lnTo>
                <a:lnTo>
                  <a:pt x="94869" y="138429"/>
                </a:lnTo>
                <a:lnTo>
                  <a:pt x="96266" y="137159"/>
                </a:lnTo>
                <a:lnTo>
                  <a:pt x="99441" y="134619"/>
                </a:lnTo>
                <a:lnTo>
                  <a:pt x="102870" y="132079"/>
                </a:lnTo>
                <a:lnTo>
                  <a:pt x="122428" y="132079"/>
                </a:lnTo>
                <a:lnTo>
                  <a:pt x="120142" y="129540"/>
                </a:lnTo>
                <a:lnTo>
                  <a:pt x="117602" y="128269"/>
                </a:lnTo>
                <a:lnTo>
                  <a:pt x="112268" y="125729"/>
                </a:lnTo>
                <a:lnTo>
                  <a:pt x="109474" y="124459"/>
                </a:lnTo>
                <a:close/>
              </a:path>
              <a:path w="281939" h="289560">
                <a:moveTo>
                  <a:pt x="179070" y="156209"/>
                </a:moveTo>
                <a:lnTo>
                  <a:pt x="170688" y="156209"/>
                </a:lnTo>
                <a:lnTo>
                  <a:pt x="173482" y="157479"/>
                </a:lnTo>
                <a:lnTo>
                  <a:pt x="179070" y="156209"/>
                </a:lnTo>
                <a:close/>
              </a:path>
              <a:path w="281939" h="289560">
                <a:moveTo>
                  <a:pt x="165354" y="144779"/>
                </a:moveTo>
                <a:lnTo>
                  <a:pt x="159512" y="149859"/>
                </a:lnTo>
                <a:lnTo>
                  <a:pt x="162179" y="152400"/>
                </a:lnTo>
                <a:lnTo>
                  <a:pt x="164973" y="154940"/>
                </a:lnTo>
                <a:lnTo>
                  <a:pt x="167894" y="156209"/>
                </a:lnTo>
                <a:lnTo>
                  <a:pt x="181737" y="156209"/>
                </a:lnTo>
                <a:lnTo>
                  <a:pt x="184277" y="153669"/>
                </a:lnTo>
                <a:lnTo>
                  <a:pt x="186944" y="152400"/>
                </a:lnTo>
                <a:lnTo>
                  <a:pt x="189357" y="151129"/>
                </a:lnTo>
                <a:lnTo>
                  <a:pt x="191643" y="148590"/>
                </a:lnTo>
                <a:lnTo>
                  <a:pt x="172974" y="148590"/>
                </a:lnTo>
                <a:lnTo>
                  <a:pt x="169164" y="147319"/>
                </a:lnTo>
                <a:lnTo>
                  <a:pt x="165354" y="144779"/>
                </a:lnTo>
                <a:close/>
              </a:path>
              <a:path w="281939" h="289560">
                <a:moveTo>
                  <a:pt x="192278" y="115569"/>
                </a:moveTo>
                <a:lnTo>
                  <a:pt x="179197" y="115569"/>
                </a:lnTo>
                <a:lnTo>
                  <a:pt x="182880" y="118109"/>
                </a:lnTo>
                <a:lnTo>
                  <a:pt x="186309" y="121919"/>
                </a:lnTo>
                <a:lnTo>
                  <a:pt x="189865" y="124459"/>
                </a:lnTo>
                <a:lnTo>
                  <a:pt x="191643" y="128269"/>
                </a:lnTo>
                <a:lnTo>
                  <a:pt x="191346" y="134619"/>
                </a:lnTo>
                <a:lnTo>
                  <a:pt x="191262" y="137159"/>
                </a:lnTo>
                <a:lnTo>
                  <a:pt x="189484" y="140969"/>
                </a:lnTo>
                <a:lnTo>
                  <a:pt x="185039" y="144779"/>
                </a:lnTo>
                <a:lnTo>
                  <a:pt x="183515" y="146050"/>
                </a:lnTo>
                <a:lnTo>
                  <a:pt x="180213" y="147319"/>
                </a:lnTo>
                <a:lnTo>
                  <a:pt x="178435" y="148590"/>
                </a:lnTo>
                <a:lnTo>
                  <a:pt x="191643" y="148590"/>
                </a:lnTo>
                <a:lnTo>
                  <a:pt x="193929" y="146050"/>
                </a:lnTo>
                <a:lnTo>
                  <a:pt x="195707" y="143509"/>
                </a:lnTo>
                <a:lnTo>
                  <a:pt x="198501" y="138429"/>
                </a:lnTo>
                <a:lnTo>
                  <a:pt x="199263" y="135890"/>
                </a:lnTo>
                <a:lnTo>
                  <a:pt x="199517" y="129540"/>
                </a:lnTo>
                <a:lnTo>
                  <a:pt x="199009" y="127000"/>
                </a:lnTo>
                <a:lnTo>
                  <a:pt x="196723" y="120650"/>
                </a:lnTo>
                <a:lnTo>
                  <a:pt x="194818" y="118109"/>
                </a:lnTo>
                <a:lnTo>
                  <a:pt x="192278" y="115569"/>
                </a:lnTo>
                <a:close/>
              </a:path>
              <a:path w="281939" h="289560">
                <a:moveTo>
                  <a:pt x="164465" y="90169"/>
                </a:moveTo>
                <a:lnTo>
                  <a:pt x="151765" y="90169"/>
                </a:lnTo>
                <a:lnTo>
                  <a:pt x="155321" y="92709"/>
                </a:lnTo>
                <a:lnTo>
                  <a:pt x="158750" y="95250"/>
                </a:lnTo>
                <a:lnTo>
                  <a:pt x="162052" y="99059"/>
                </a:lnTo>
                <a:lnTo>
                  <a:pt x="163703" y="102869"/>
                </a:lnTo>
                <a:lnTo>
                  <a:pt x="163957" y="105409"/>
                </a:lnTo>
                <a:lnTo>
                  <a:pt x="164084" y="109219"/>
                </a:lnTo>
                <a:lnTo>
                  <a:pt x="162433" y="113029"/>
                </a:lnTo>
                <a:lnTo>
                  <a:pt x="158877" y="116840"/>
                </a:lnTo>
                <a:lnTo>
                  <a:pt x="157607" y="118109"/>
                </a:lnTo>
                <a:lnTo>
                  <a:pt x="162687" y="123190"/>
                </a:lnTo>
                <a:lnTo>
                  <a:pt x="163957" y="121919"/>
                </a:lnTo>
                <a:lnTo>
                  <a:pt x="167894" y="118109"/>
                </a:lnTo>
                <a:lnTo>
                  <a:pt x="171704" y="115569"/>
                </a:lnTo>
                <a:lnTo>
                  <a:pt x="192278" y="115569"/>
                </a:lnTo>
                <a:lnTo>
                  <a:pt x="186848" y="111759"/>
                </a:lnTo>
                <a:lnTo>
                  <a:pt x="184038" y="110490"/>
                </a:lnTo>
                <a:lnTo>
                  <a:pt x="169418" y="110490"/>
                </a:lnTo>
                <a:lnTo>
                  <a:pt x="172339" y="102869"/>
                </a:lnTo>
                <a:lnTo>
                  <a:pt x="170688" y="96519"/>
                </a:lnTo>
                <a:lnTo>
                  <a:pt x="164465" y="90169"/>
                </a:lnTo>
                <a:close/>
              </a:path>
              <a:path w="281939" h="289560">
                <a:moveTo>
                  <a:pt x="151511" y="82550"/>
                </a:moveTo>
                <a:lnTo>
                  <a:pt x="146050" y="82550"/>
                </a:lnTo>
                <a:lnTo>
                  <a:pt x="143383" y="83819"/>
                </a:lnTo>
                <a:lnTo>
                  <a:pt x="140589" y="85089"/>
                </a:lnTo>
                <a:lnTo>
                  <a:pt x="125730" y="107950"/>
                </a:lnTo>
                <a:lnTo>
                  <a:pt x="126111" y="110490"/>
                </a:lnTo>
                <a:lnTo>
                  <a:pt x="127000" y="113029"/>
                </a:lnTo>
                <a:lnTo>
                  <a:pt x="128016" y="115569"/>
                </a:lnTo>
                <a:lnTo>
                  <a:pt x="129540" y="118109"/>
                </a:lnTo>
                <a:lnTo>
                  <a:pt x="131699" y="120650"/>
                </a:lnTo>
                <a:lnTo>
                  <a:pt x="137541" y="115569"/>
                </a:lnTo>
                <a:lnTo>
                  <a:pt x="134874" y="111759"/>
                </a:lnTo>
                <a:lnTo>
                  <a:pt x="133477" y="109219"/>
                </a:lnTo>
                <a:lnTo>
                  <a:pt x="151765" y="90169"/>
                </a:lnTo>
                <a:lnTo>
                  <a:pt x="164465" y="90169"/>
                </a:lnTo>
                <a:lnTo>
                  <a:pt x="162179" y="87629"/>
                </a:lnTo>
                <a:lnTo>
                  <a:pt x="159639" y="86359"/>
                </a:lnTo>
                <a:lnTo>
                  <a:pt x="156972" y="85089"/>
                </a:lnTo>
                <a:lnTo>
                  <a:pt x="154178" y="83819"/>
                </a:lnTo>
                <a:lnTo>
                  <a:pt x="151511" y="82550"/>
                </a:lnTo>
                <a:close/>
              </a:path>
              <a:path w="281939" h="289560">
                <a:moveTo>
                  <a:pt x="196977" y="40639"/>
                </a:moveTo>
                <a:lnTo>
                  <a:pt x="185928" y="40639"/>
                </a:lnTo>
                <a:lnTo>
                  <a:pt x="180594" y="43180"/>
                </a:lnTo>
                <a:lnTo>
                  <a:pt x="178181" y="45719"/>
                </a:lnTo>
                <a:lnTo>
                  <a:pt x="173609" y="49530"/>
                </a:lnTo>
                <a:lnTo>
                  <a:pt x="171958" y="52069"/>
                </a:lnTo>
                <a:lnTo>
                  <a:pt x="169672" y="57150"/>
                </a:lnTo>
                <a:lnTo>
                  <a:pt x="169037" y="59689"/>
                </a:lnTo>
                <a:lnTo>
                  <a:pt x="168910" y="66039"/>
                </a:lnTo>
                <a:lnTo>
                  <a:pt x="169418" y="68580"/>
                </a:lnTo>
                <a:lnTo>
                  <a:pt x="170688" y="71119"/>
                </a:lnTo>
                <a:lnTo>
                  <a:pt x="171831" y="73659"/>
                </a:lnTo>
                <a:lnTo>
                  <a:pt x="173609" y="76200"/>
                </a:lnTo>
                <a:lnTo>
                  <a:pt x="176022" y="78739"/>
                </a:lnTo>
                <a:lnTo>
                  <a:pt x="202819" y="105409"/>
                </a:lnTo>
                <a:lnTo>
                  <a:pt x="205232" y="107950"/>
                </a:lnTo>
                <a:lnTo>
                  <a:pt x="207772" y="110490"/>
                </a:lnTo>
                <a:lnTo>
                  <a:pt x="210566" y="111759"/>
                </a:lnTo>
                <a:lnTo>
                  <a:pt x="213233" y="111759"/>
                </a:lnTo>
                <a:lnTo>
                  <a:pt x="216027" y="113029"/>
                </a:lnTo>
                <a:lnTo>
                  <a:pt x="221615" y="113029"/>
                </a:lnTo>
                <a:lnTo>
                  <a:pt x="224409" y="111759"/>
                </a:lnTo>
                <a:lnTo>
                  <a:pt x="229743" y="110490"/>
                </a:lnTo>
                <a:lnTo>
                  <a:pt x="232156" y="107950"/>
                </a:lnTo>
                <a:lnTo>
                  <a:pt x="234442" y="105409"/>
                </a:lnTo>
                <a:lnTo>
                  <a:pt x="222504" y="105409"/>
                </a:lnTo>
                <a:lnTo>
                  <a:pt x="215011" y="104140"/>
                </a:lnTo>
                <a:lnTo>
                  <a:pt x="211455" y="102869"/>
                </a:lnTo>
                <a:lnTo>
                  <a:pt x="178943" y="69850"/>
                </a:lnTo>
                <a:lnTo>
                  <a:pt x="177165" y="67309"/>
                </a:lnTo>
                <a:lnTo>
                  <a:pt x="176403" y="59689"/>
                </a:lnTo>
                <a:lnTo>
                  <a:pt x="177800" y="55880"/>
                </a:lnTo>
                <a:lnTo>
                  <a:pt x="181102" y="52069"/>
                </a:lnTo>
                <a:lnTo>
                  <a:pt x="184277" y="49530"/>
                </a:lnTo>
                <a:lnTo>
                  <a:pt x="187833" y="48259"/>
                </a:lnTo>
                <a:lnTo>
                  <a:pt x="208794" y="48259"/>
                </a:lnTo>
                <a:lnTo>
                  <a:pt x="207518" y="46989"/>
                </a:lnTo>
                <a:lnTo>
                  <a:pt x="205105" y="45719"/>
                </a:lnTo>
                <a:lnTo>
                  <a:pt x="202565" y="43180"/>
                </a:lnTo>
                <a:lnTo>
                  <a:pt x="196977" y="40639"/>
                </a:lnTo>
                <a:close/>
              </a:path>
              <a:path w="281939" h="289560">
                <a:moveTo>
                  <a:pt x="181229" y="109219"/>
                </a:moveTo>
                <a:lnTo>
                  <a:pt x="175418" y="109219"/>
                </a:lnTo>
                <a:lnTo>
                  <a:pt x="169418" y="110490"/>
                </a:lnTo>
                <a:lnTo>
                  <a:pt x="184038" y="110490"/>
                </a:lnTo>
                <a:lnTo>
                  <a:pt x="181229" y="109219"/>
                </a:lnTo>
                <a:close/>
              </a:path>
              <a:path w="281939" h="289560">
                <a:moveTo>
                  <a:pt x="208794" y="48259"/>
                </a:moveTo>
                <a:lnTo>
                  <a:pt x="195326" y="48259"/>
                </a:lnTo>
                <a:lnTo>
                  <a:pt x="198882" y="50800"/>
                </a:lnTo>
                <a:lnTo>
                  <a:pt x="231394" y="82550"/>
                </a:lnTo>
                <a:lnTo>
                  <a:pt x="233172" y="86359"/>
                </a:lnTo>
                <a:lnTo>
                  <a:pt x="233934" y="93979"/>
                </a:lnTo>
                <a:lnTo>
                  <a:pt x="232537" y="97790"/>
                </a:lnTo>
                <a:lnTo>
                  <a:pt x="229235" y="100329"/>
                </a:lnTo>
                <a:lnTo>
                  <a:pt x="226060" y="104140"/>
                </a:lnTo>
                <a:lnTo>
                  <a:pt x="222504" y="105409"/>
                </a:lnTo>
                <a:lnTo>
                  <a:pt x="234442" y="105409"/>
                </a:lnTo>
                <a:lnTo>
                  <a:pt x="236728" y="104140"/>
                </a:lnTo>
                <a:lnTo>
                  <a:pt x="238379" y="101600"/>
                </a:lnTo>
                <a:lnTo>
                  <a:pt x="240665" y="95250"/>
                </a:lnTo>
                <a:lnTo>
                  <a:pt x="241300" y="92709"/>
                </a:lnTo>
                <a:lnTo>
                  <a:pt x="241300" y="90169"/>
                </a:lnTo>
                <a:lnTo>
                  <a:pt x="241427" y="87629"/>
                </a:lnTo>
                <a:lnTo>
                  <a:pt x="240792" y="85089"/>
                </a:lnTo>
                <a:lnTo>
                  <a:pt x="238506" y="78739"/>
                </a:lnTo>
                <a:lnTo>
                  <a:pt x="236728" y="76200"/>
                </a:lnTo>
                <a:lnTo>
                  <a:pt x="234315" y="73659"/>
                </a:lnTo>
                <a:lnTo>
                  <a:pt x="208794" y="48259"/>
                </a:lnTo>
                <a:close/>
              </a:path>
              <a:path w="281939" h="289560">
                <a:moveTo>
                  <a:pt x="236534" y="12700"/>
                </a:moveTo>
                <a:lnTo>
                  <a:pt x="224663" y="12700"/>
                </a:lnTo>
                <a:lnTo>
                  <a:pt x="275717" y="63500"/>
                </a:lnTo>
                <a:lnTo>
                  <a:pt x="281559" y="58419"/>
                </a:lnTo>
                <a:lnTo>
                  <a:pt x="236534" y="12700"/>
                </a:lnTo>
                <a:close/>
              </a:path>
              <a:path w="281939" h="289560">
                <a:moveTo>
                  <a:pt x="224028" y="0"/>
                </a:moveTo>
                <a:lnTo>
                  <a:pt x="218186" y="6350"/>
                </a:lnTo>
                <a:lnTo>
                  <a:pt x="216789" y="26669"/>
                </a:lnTo>
                <a:lnTo>
                  <a:pt x="223393" y="33019"/>
                </a:lnTo>
                <a:lnTo>
                  <a:pt x="224663" y="12700"/>
                </a:lnTo>
                <a:lnTo>
                  <a:pt x="236534" y="12700"/>
                </a:lnTo>
                <a:lnTo>
                  <a:pt x="22402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2456814" y="4138625"/>
            <a:ext cx="292735" cy="292100"/>
          </a:xfrm>
          <a:custGeom>
            <a:rect l="l" t="t" r="r" b="b"/>
            <a:pathLst>
              <a:path w="292735" h="292100">
                <a:moveTo>
                  <a:pt x="39624" y="219709"/>
                </a:moveTo>
                <a:lnTo>
                  <a:pt x="26162" y="219709"/>
                </a:lnTo>
                <a:lnTo>
                  <a:pt x="29464" y="220979"/>
                </a:lnTo>
                <a:lnTo>
                  <a:pt x="32639" y="224789"/>
                </a:lnTo>
                <a:lnTo>
                  <a:pt x="37846" y="236219"/>
                </a:lnTo>
                <a:lnTo>
                  <a:pt x="44068" y="287019"/>
                </a:lnTo>
                <a:lnTo>
                  <a:pt x="49149" y="292099"/>
                </a:lnTo>
                <a:lnTo>
                  <a:pt x="60579" y="280669"/>
                </a:lnTo>
                <a:lnTo>
                  <a:pt x="51054" y="280669"/>
                </a:lnTo>
                <a:lnTo>
                  <a:pt x="45466" y="234949"/>
                </a:lnTo>
                <a:lnTo>
                  <a:pt x="44958" y="231139"/>
                </a:lnTo>
                <a:lnTo>
                  <a:pt x="44323" y="228599"/>
                </a:lnTo>
                <a:lnTo>
                  <a:pt x="43307" y="226059"/>
                </a:lnTo>
                <a:lnTo>
                  <a:pt x="42418" y="223519"/>
                </a:lnTo>
                <a:lnTo>
                  <a:pt x="40767" y="220979"/>
                </a:lnTo>
                <a:lnTo>
                  <a:pt x="39624" y="219709"/>
                </a:lnTo>
                <a:close/>
              </a:path>
              <a:path w="292735" h="292100">
                <a:moveTo>
                  <a:pt x="75818" y="255269"/>
                </a:moveTo>
                <a:lnTo>
                  <a:pt x="51054" y="280669"/>
                </a:lnTo>
                <a:lnTo>
                  <a:pt x="60579" y="280669"/>
                </a:lnTo>
                <a:lnTo>
                  <a:pt x="80899" y="260349"/>
                </a:lnTo>
                <a:lnTo>
                  <a:pt x="75818" y="255269"/>
                </a:lnTo>
                <a:close/>
              </a:path>
              <a:path w="292735" h="292100">
                <a:moveTo>
                  <a:pt x="25527" y="210819"/>
                </a:moveTo>
                <a:lnTo>
                  <a:pt x="20066" y="212089"/>
                </a:lnTo>
                <a:lnTo>
                  <a:pt x="17272" y="212089"/>
                </a:lnTo>
                <a:lnTo>
                  <a:pt x="11937" y="214629"/>
                </a:lnTo>
                <a:lnTo>
                  <a:pt x="9398" y="215899"/>
                </a:lnTo>
                <a:lnTo>
                  <a:pt x="7112" y="218439"/>
                </a:lnTo>
                <a:lnTo>
                  <a:pt x="4699" y="220979"/>
                </a:lnTo>
                <a:lnTo>
                  <a:pt x="2921" y="223519"/>
                </a:lnTo>
                <a:lnTo>
                  <a:pt x="1651" y="226059"/>
                </a:lnTo>
                <a:lnTo>
                  <a:pt x="508" y="228599"/>
                </a:lnTo>
                <a:lnTo>
                  <a:pt x="0" y="232409"/>
                </a:lnTo>
                <a:lnTo>
                  <a:pt x="0" y="237489"/>
                </a:lnTo>
                <a:lnTo>
                  <a:pt x="6858" y="250189"/>
                </a:lnTo>
                <a:lnTo>
                  <a:pt x="12700" y="243839"/>
                </a:lnTo>
                <a:lnTo>
                  <a:pt x="10795" y="242569"/>
                </a:lnTo>
                <a:lnTo>
                  <a:pt x="9525" y="241299"/>
                </a:lnTo>
                <a:lnTo>
                  <a:pt x="8001" y="237489"/>
                </a:lnTo>
                <a:lnTo>
                  <a:pt x="7620" y="234949"/>
                </a:lnTo>
                <a:lnTo>
                  <a:pt x="7747" y="231139"/>
                </a:lnTo>
                <a:lnTo>
                  <a:pt x="8128" y="229869"/>
                </a:lnTo>
                <a:lnTo>
                  <a:pt x="9017" y="228599"/>
                </a:lnTo>
                <a:lnTo>
                  <a:pt x="9779" y="227329"/>
                </a:lnTo>
                <a:lnTo>
                  <a:pt x="10922" y="224789"/>
                </a:lnTo>
                <a:lnTo>
                  <a:pt x="12318" y="223519"/>
                </a:lnTo>
                <a:lnTo>
                  <a:pt x="15493" y="220979"/>
                </a:lnTo>
                <a:lnTo>
                  <a:pt x="18796" y="219709"/>
                </a:lnTo>
                <a:lnTo>
                  <a:pt x="39624" y="219709"/>
                </a:lnTo>
                <a:lnTo>
                  <a:pt x="38481" y="218439"/>
                </a:lnTo>
                <a:lnTo>
                  <a:pt x="36068" y="215899"/>
                </a:lnTo>
                <a:lnTo>
                  <a:pt x="33528" y="214629"/>
                </a:lnTo>
                <a:lnTo>
                  <a:pt x="25527" y="210819"/>
                </a:lnTo>
                <a:close/>
              </a:path>
              <a:path w="292735" h="292100">
                <a:moveTo>
                  <a:pt x="69850" y="170179"/>
                </a:moveTo>
                <a:lnTo>
                  <a:pt x="58801" y="170179"/>
                </a:lnTo>
                <a:lnTo>
                  <a:pt x="53467" y="172719"/>
                </a:lnTo>
                <a:lnTo>
                  <a:pt x="51054" y="175259"/>
                </a:lnTo>
                <a:lnTo>
                  <a:pt x="46482" y="179069"/>
                </a:lnTo>
                <a:lnTo>
                  <a:pt x="44831" y="181609"/>
                </a:lnTo>
                <a:lnTo>
                  <a:pt x="42545" y="186689"/>
                </a:lnTo>
                <a:lnTo>
                  <a:pt x="41910" y="190499"/>
                </a:lnTo>
                <a:lnTo>
                  <a:pt x="41783" y="195579"/>
                </a:lnTo>
                <a:lnTo>
                  <a:pt x="42291" y="198119"/>
                </a:lnTo>
                <a:lnTo>
                  <a:pt x="43561" y="200659"/>
                </a:lnTo>
                <a:lnTo>
                  <a:pt x="44704" y="203199"/>
                </a:lnTo>
                <a:lnTo>
                  <a:pt x="46482" y="205739"/>
                </a:lnTo>
                <a:lnTo>
                  <a:pt x="48895" y="208279"/>
                </a:lnTo>
                <a:lnTo>
                  <a:pt x="75692" y="234949"/>
                </a:lnTo>
                <a:lnTo>
                  <a:pt x="78105" y="237489"/>
                </a:lnTo>
                <a:lnTo>
                  <a:pt x="80645" y="240029"/>
                </a:lnTo>
                <a:lnTo>
                  <a:pt x="83439" y="241299"/>
                </a:lnTo>
                <a:lnTo>
                  <a:pt x="86106" y="242569"/>
                </a:lnTo>
                <a:lnTo>
                  <a:pt x="94487" y="242569"/>
                </a:lnTo>
                <a:lnTo>
                  <a:pt x="97282" y="241299"/>
                </a:lnTo>
                <a:lnTo>
                  <a:pt x="102616" y="240029"/>
                </a:lnTo>
                <a:lnTo>
                  <a:pt x="105029" y="237489"/>
                </a:lnTo>
                <a:lnTo>
                  <a:pt x="107315" y="234949"/>
                </a:lnTo>
                <a:lnTo>
                  <a:pt x="87884" y="234949"/>
                </a:lnTo>
                <a:lnTo>
                  <a:pt x="84328" y="232409"/>
                </a:lnTo>
                <a:lnTo>
                  <a:pt x="51816" y="199389"/>
                </a:lnTo>
                <a:lnTo>
                  <a:pt x="50037" y="196849"/>
                </a:lnTo>
                <a:lnTo>
                  <a:pt x="49276" y="189229"/>
                </a:lnTo>
                <a:lnTo>
                  <a:pt x="50673" y="185419"/>
                </a:lnTo>
                <a:lnTo>
                  <a:pt x="53975" y="181609"/>
                </a:lnTo>
                <a:lnTo>
                  <a:pt x="57150" y="179069"/>
                </a:lnTo>
                <a:lnTo>
                  <a:pt x="60706" y="177799"/>
                </a:lnTo>
                <a:lnTo>
                  <a:pt x="81609" y="177799"/>
                </a:lnTo>
                <a:lnTo>
                  <a:pt x="80391" y="176529"/>
                </a:lnTo>
                <a:lnTo>
                  <a:pt x="77978" y="175259"/>
                </a:lnTo>
                <a:lnTo>
                  <a:pt x="75437" y="172719"/>
                </a:lnTo>
                <a:lnTo>
                  <a:pt x="69850" y="170179"/>
                </a:lnTo>
                <a:close/>
              </a:path>
              <a:path w="292735" h="292100">
                <a:moveTo>
                  <a:pt x="81609" y="177799"/>
                </a:moveTo>
                <a:lnTo>
                  <a:pt x="68199" y="177799"/>
                </a:lnTo>
                <a:lnTo>
                  <a:pt x="71755" y="180339"/>
                </a:lnTo>
                <a:lnTo>
                  <a:pt x="104267" y="212089"/>
                </a:lnTo>
                <a:lnTo>
                  <a:pt x="106045" y="215899"/>
                </a:lnTo>
                <a:lnTo>
                  <a:pt x="106807" y="223519"/>
                </a:lnTo>
                <a:lnTo>
                  <a:pt x="105410" y="227329"/>
                </a:lnTo>
                <a:lnTo>
                  <a:pt x="102108" y="229869"/>
                </a:lnTo>
                <a:lnTo>
                  <a:pt x="98933" y="233679"/>
                </a:lnTo>
                <a:lnTo>
                  <a:pt x="95377" y="234949"/>
                </a:lnTo>
                <a:lnTo>
                  <a:pt x="107315" y="234949"/>
                </a:lnTo>
                <a:lnTo>
                  <a:pt x="114300" y="217169"/>
                </a:lnTo>
                <a:lnTo>
                  <a:pt x="113665" y="214629"/>
                </a:lnTo>
                <a:lnTo>
                  <a:pt x="111379" y="209549"/>
                </a:lnTo>
                <a:lnTo>
                  <a:pt x="109601" y="205739"/>
                </a:lnTo>
                <a:lnTo>
                  <a:pt x="107187" y="204469"/>
                </a:lnTo>
                <a:lnTo>
                  <a:pt x="81609" y="177799"/>
                </a:lnTo>
                <a:close/>
              </a:path>
              <a:path w="292735" h="292100">
                <a:moveTo>
                  <a:pt x="122555" y="134619"/>
                </a:moveTo>
                <a:lnTo>
                  <a:pt x="102870" y="134619"/>
                </a:lnTo>
                <a:lnTo>
                  <a:pt x="110236" y="135889"/>
                </a:lnTo>
                <a:lnTo>
                  <a:pt x="113537" y="137159"/>
                </a:lnTo>
                <a:lnTo>
                  <a:pt x="116712" y="139699"/>
                </a:lnTo>
                <a:lnTo>
                  <a:pt x="118237" y="142239"/>
                </a:lnTo>
                <a:lnTo>
                  <a:pt x="119380" y="143509"/>
                </a:lnTo>
                <a:lnTo>
                  <a:pt x="120268" y="144779"/>
                </a:lnTo>
                <a:lnTo>
                  <a:pt x="121031" y="147319"/>
                </a:lnTo>
                <a:lnTo>
                  <a:pt x="121666" y="149859"/>
                </a:lnTo>
                <a:lnTo>
                  <a:pt x="121920" y="152399"/>
                </a:lnTo>
                <a:lnTo>
                  <a:pt x="128016" y="203199"/>
                </a:lnTo>
                <a:lnTo>
                  <a:pt x="133223" y="208279"/>
                </a:lnTo>
                <a:lnTo>
                  <a:pt x="144653" y="196849"/>
                </a:lnTo>
                <a:lnTo>
                  <a:pt x="135128" y="196849"/>
                </a:lnTo>
                <a:lnTo>
                  <a:pt x="129540" y="151129"/>
                </a:lnTo>
                <a:lnTo>
                  <a:pt x="129032" y="147319"/>
                </a:lnTo>
                <a:lnTo>
                  <a:pt x="128270" y="143509"/>
                </a:lnTo>
                <a:lnTo>
                  <a:pt x="126492" y="139699"/>
                </a:lnTo>
                <a:lnTo>
                  <a:pt x="124841" y="137159"/>
                </a:lnTo>
                <a:lnTo>
                  <a:pt x="122555" y="134619"/>
                </a:lnTo>
                <a:close/>
              </a:path>
              <a:path w="292735" h="292100">
                <a:moveTo>
                  <a:pt x="159893" y="171449"/>
                </a:moveTo>
                <a:lnTo>
                  <a:pt x="135128" y="196849"/>
                </a:lnTo>
                <a:lnTo>
                  <a:pt x="144653" y="196849"/>
                </a:lnTo>
                <a:lnTo>
                  <a:pt x="164973" y="176529"/>
                </a:lnTo>
                <a:lnTo>
                  <a:pt x="159893" y="171449"/>
                </a:lnTo>
                <a:close/>
              </a:path>
              <a:path w="292735" h="292100">
                <a:moveTo>
                  <a:pt x="109601" y="126999"/>
                </a:moveTo>
                <a:lnTo>
                  <a:pt x="104012" y="126999"/>
                </a:lnTo>
                <a:lnTo>
                  <a:pt x="96012" y="130809"/>
                </a:lnTo>
                <a:lnTo>
                  <a:pt x="93472" y="132079"/>
                </a:lnTo>
                <a:lnTo>
                  <a:pt x="91186" y="134619"/>
                </a:lnTo>
                <a:lnTo>
                  <a:pt x="88773" y="137159"/>
                </a:lnTo>
                <a:lnTo>
                  <a:pt x="86868" y="139699"/>
                </a:lnTo>
                <a:lnTo>
                  <a:pt x="84582" y="144779"/>
                </a:lnTo>
                <a:lnTo>
                  <a:pt x="84074" y="147319"/>
                </a:lnTo>
                <a:lnTo>
                  <a:pt x="84074" y="153669"/>
                </a:lnTo>
                <a:lnTo>
                  <a:pt x="84582" y="156209"/>
                </a:lnTo>
                <a:lnTo>
                  <a:pt x="86868" y="161289"/>
                </a:lnTo>
                <a:lnTo>
                  <a:pt x="88646" y="163829"/>
                </a:lnTo>
                <a:lnTo>
                  <a:pt x="90932" y="166369"/>
                </a:lnTo>
                <a:lnTo>
                  <a:pt x="96774" y="160019"/>
                </a:lnTo>
                <a:lnTo>
                  <a:pt x="94868" y="158749"/>
                </a:lnTo>
                <a:lnTo>
                  <a:pt x="93599" y="156209"/>
                </a:lnTo>
                <a:lnTo>
                  <a:pt x="92075" y="152399"/>
                </a:lnTo>
                <a:lnTo>
                  <a:pt x="91693" y="151129"/>
                </a:lnTo>
                <a:lnTo>
                  <a:pt x="91757" y="148589"/>
                </a:lnTo>
                <a:lnTo>
                  <a:pt x="91821" y="147319"/>
                </a:lnTo>
                <a:lnTo>
                  <a:pt x="92202" y="146049"/>
                </a:lnTo>
                <a:lnTo>
                  <a:pt x="93091" y="144779"/>
                </a:lnTo>
                <a:lnTo>
                  <a:pt x="93853" y="142239"/>
                </a:lnTo>
                <a:lnTo>
                  <a:pt x="94996" y="140969"/>
                </a:lnTo>
                <a:lnTo>
                  <a:pt x="96266" y="139699"/>
                </a:lnTo>
                <a:lnTo>
                  <a:pt x="99441" y="137159"/>
                </a:lnTo>
                <a:lnTo>
                  <a:pt x="102870" y="134619"/>
                </a:lnTo>
                <a:lnTo>
                  <a:pt x="122555" y="134619"/>
                </a:lnTo>
                <a:lnTo>
                  <a:pt x="120142" y="132079"/>
                </a:lnTo>
                <a:lnTo>
                  <a:pt x="117602" y="130809"/>
                </a:lnTo>
                <a:lnTo>
                  <a:pt x="109601" y="126999"/>
                </a:lnTo>
                <a:close/>
              </a:path>
              <a:path w="292735" h="292100">
                <a:moveTo>
                  <a:pt x="179070" y="158749"/>
                </a:moveTo>
                <a:lnTo>
                  <a:pt x="170687" y="158749"/>
                </a:lnTo>
                <a:lnTo>
                  <a:pt x="173482" y="160019"/>
                </a:lnTo>
                <a:lnTo>
                  <a:pt x="179070" y="158749"/>
                </a:lnTo>
                <a:close/>
              </a:path>
              <a:path w="292735" h="292100">
                <a:moveTo>
                  <a:pt x="165354" y="147319"/>
                </a:moveTo>
                <a:lnTo>
                  <a:pt x="159512" y="152399"/>
                </a:lnTo>
                <a:lnTo>
                  <a:pt x="162179" y="154939"/>
                </a:lnTo>
                <a:lnTo>
                  <a:pt x="164973" y="157479"/>
                </a:lnTo>
                <a:lnTo>
                  <a:pt x="167894" y="158749"/>
                </a:lnTo>
                <a:lnTo>
                  <a:pt x="181737" y="158749"/>
                </a:lnTo>
                <a:lnTo>
                  <a:pt x="184404" y="156209"/>
                </a:lnTo>
                <a:lnTo>
                  <a:pt x="186944" y="154939"/>
                </a:lnTo>
                <a:lnTo>
                  <a:pt x="189357" y="153669"/>
                </a:lnTo>
                <a:lnTo>
                  <a:pt x="191643" y="151129"/>
                </a:lnTo>
                <a:lnTo>
                  <a:pt x="172974" y="151129"/>
                </a:lnTo>
                <a:lnTo>
                  <a:pt x="169164" y="149859"/>
                </a:lnTo>
                <a:lnTo>
                  <a:pt x="165354" y="147319"/>
                </a:lnTo>
                <a:close/>
              </a:path>
              <a:path w="292735" h="292100">
                <a:moveTo>
                  <a:pt x="192278" y="118109"/>
                </a:moveTo>
                <a:lnTo>
                  <a:pt x="179197" y="118109"/>
                </a:lnTo>
                <a:lnTo>
                  <a:pt x="182880" y="120649"/>
                </a:lnTo>
                <a:lnTo>
                  <a:pt x="186436" y="124459"/>
                </a:lnTo>
                <a:lnTo>
                  <a:pt x="189992" y="126999"/>
                </a:lnTo>
                <a:lnTo>
                  <a:pt x="191643" y="130809"/>
                </a:lnTo>
                <a:lnTo>
                  <a:pt x="191346" y="137159"/>
                </a:lnTo>
                <a:lnTo>
                  <a:pt x="191262" y="139699"/>
                </a:lnTo>
                <a:lnTo>
                  <a:pt x="189611" y="143509"/>
                </a:lnTo>
                <a:lnTo>
                  <a:pt x="186436" y="146049"/>
                </a:lnTo>
                <a:lnTo>
                  <a:pt x="185039" y="147319"/>
                </a:lnTo>
                <a:lnTo>
                  <a:pt x="183515" y="148589"/>
                </a:lnTo>
                <a:lnTo>
                  <a:pt x="180212" y="149859"/>
                </a:lnTo>
                <a:lnTo>
                  <a:pt x="178562" y="151129"/>
                </a:lnTo>
                <a:lnTo>
                  <a:pt x="191643" y="151129"/>
                </a:lnTo>
                <a:lnTo>
                  <a:pt x="193929" y="148589"/>
                </a:lnTo>
                <a:lnTo>
                  <a:pt x="195834" y="146049"/>
                </a:lnTo>
                <a:lnTo>
                  <a:pt x="197104" y="143509"/>
                </a:lnTo>
                <a:lnTo>
                  <a:pt x="198501" y="140969"/>
                </a:lnTo>
                <a:lnTo>
                  <a:pt x="199262" y="138429"/>
                </a:lnTo>
                <a:lnTo>
                  <a:pt x="199517" y="132079"/>
                </a:lnTo>
                <a:lnTo>
                  <a:pt x="199009" y="129539"/>
                </a:lnTo>
                <a:lnTo>
                  <a:pt x="197993" y="126999"/>
                </a:lnTo>
                <a:lnTo>
                  <a:pt x="196850" y="123189"/>
                </a:lnTo>
                <a:lnTo>
                  <a:pt x="194945" y="120649"/>
                </a:lnTo>
                <a:lnTo>
                  <a:pt x="192278" y="118109"/>
                </a:lnTo>
                <a:close/>
              </a:path>
              <a:path w="292735" h="292100">
                <a:moveTo>
                  <a:pt x="164592" y="92709"/>
                </a:moveTo>
                <a:lnTo>
                  <a:pt x="151765" y="92709"/>
                </a:lnTo>
                <a:lnTo>
                  <a:pt x="158877" y="97789"/>
                </a:lnTo>
                <a:lnTo>
                  <a:pt x="162052" y="101599"/>
                </a:lnTo>
                <a:lnTo>
                  <a:pt x="163703" y="105409"/>
                </a:lnTo>
                <a:lnTo>
                  <a:pt x="163957" y="107949"/>
                </a:lnTo>
                <a:lnTo>
                  <a:pt x="164084" y="111759"/>
                </a:lnTo>
                <a:lnTo>
                  <a:pt x="162433" y="115569"/>
                </a:lnTo>
                <a:lnTo>
                  <a:pt x="158877" y="119379"/>
                </a:lnTo>
                <a:lnTo>
                  <a:pt x="157734" y="120649"/>
                </a:lnTo>
                <a:lnTo>
                  <a:pt x="162814" y="125729"/>
                </a:lnTo>
                <a:lnTo>
                  <a:pt x="163957" y="124459"/>
                </a:lnTo>
                <a:lnTo>
                  <a:pt x="167894" y="120649"/>
                </a:lnTo>
                <a:lnTo>
                  <a:pt x="171704" y="118109"/>
                </a:lnTo>
                <a:lnTo>
                  <a:pt x="192278" y="118109"/>
                </a:lnTo>
                <a:lnTo>
                  <a:pt x="186850" y="114299"/>
                </a:lnTo>
                <a:lnTo>
                  <a:pt x="184047" y="113029"/>
                </a:lnTo>
                <a:lnTo>
                  <a:pt x="169545" y="113029"/>
                </a:lnTo>
                <a:lnTo>
                  <a:pt x="172339" y="105409"/>
                </a:lnTo>
                <a:lnTo>
                  <a:pt x="170687" y="99059"/>
                </a:lnTo>
                <a:lnTo>
                  <a:pt x="164592" y="92709"/>
                </a:lnTo>
                <a:close/>
              </a:path>
              <a:path w="292735" h="292100">
                <a:moveTo>
                  <a:pt x="151511" y="85089"/>
                </a:moveTo>
                <a:lnTo>
                  <a:pt x="146050" y="85089"/>
                </a:lnTo>
                <a:lnTo>
                  <a:pt x="140716" y="87629"/>
                </a:lnTo>
                <a:lnTo>
                  <a:pt x="137922" y="88899"/>
                </a:lnTo>
                <a:lnTo>
                  <a:pt x="135382" y="90169"/>
                </a:lnTo>
                <a:lnTo>
                  <a:pt x="130937" y="95249"/>
                </a:lnTo>
                <a:lnTo>
                  <a:pt x="129159" y="97789"/>
                </a:lnTo>
                <a:lnTo>
                  <a:pt x="128016" y="100329"/>
                </a:lnTo>
                <a:lnTo>
                  <a:pt x="126746" y="102869"/>
                </a:lnTo>
                <a:lnTo>
                  <a:pt x="126111" y="105409"/>
                </a:lnTo>
                <a:lnTo>
                  <a:pt x="125857" y="107949"/>
                </a:lnTo>
                <a:lnTo>
                  <a:pt x="125730" y="110489"/>
                </a:lnTo>
                <a:lnTo>
                  <a:pt x="126111" y="113029"/>
                </a:lnTo>
                <a:lnTo>
                  <a:pt x="127127" y="115569"/>
                </a:lnTo>
                <a:lnTo>
                  <a:pt x="128016" y="118109"/>
                </a:lnTo>
                <a:lnTo>
                  <a:pt x="129540" y="120649"/>
                </a:lnTo>
                <a:lnTo>
                  <a:pt x="131699" y="123189"/>
                </a:lnTo>
                <a:lnTo>
                  <a:pt x="137541" y="118109"/>
                </a:lnTo>
                <a:lnTo>
                  <a:pt x="134874" y="114299"/>
                </a:lnTo>
                <a:lnTo>
                  <a:pt x="133604" y="111759"/>
                </a:lnTo>
                <a:lnTo>
                  <a:pt x="133604" y="104139"/>
                </a:lnTo>
                <a:lnTo>
                  <a:pt x="135255" y="101599"/>
                </a:lnTo>
                <a:lnTo>
                  <a:pt x="141097" y="95249"/>
                </a:lnTo>
                <a:lnTo>
                  <a:pt x="144399" y="93979"/>
                </a:lnTo>
                <a:lnTo>
                  <a:pt x="151765" y="92709"/>
                </a:lnTo>
                <a:lnTo>
                  <a:pt x="164592" y="92709"/>
                </a:lnTo>
                <a:lnTo>
                  <a:pt x="162179" y="90169"/>
                </a:lnTo>
                <a:lnTo>
                  <a:pt x="159766" y="88899"/>
                </a:lnTo>
                <a:lnTo>
                  <a:pt x="156972" y="87629"/>
                </a:lnTo>
                <a:lnTo>
                  <a:pt x="154305" y="86359"/>
                </a:lnTo>
                <a:lnTo>
                  <a:pt x="151511" y="85089"/>
                </a:lnTo>
                <a:close/>
              </a:path>
              <a:path w="292735" h="292100">
                <a:moveTo>
                  <a:pt x="197104" y="43179"/>
                </a:moveTo>
                <a:lnTo>
                  <a:pt x="186055" y="43179"/>
                </a:lnTo>
                <a:lnTo>
                  <a:pt x="180721" y="45719"/>
                </a:lnTo>
                <a:lnTo>
                  <a:pt x="178181" y="48259"/>
                </a:lnTo>
                <a:lnTo>
                  <a:pt x="175895" y="49529"/>
                </a:lnTo>
                <a:lnTo>
                  <a:pt x="168910" y="68579"/>
                </a:lnTo>
                <a:lnTo>
                  <a:pt x="169545" y="71119"/>
                </a:lnTo>
                <a:lnTo>
                  <a:pt x="171831" y="76199"/>
                </a:lnTo>
                <a:lnTo>
                  <a:pt x="173609" y="78739"/>
                </a:lnTo>
                <a:lnTo>
                  <a:pt x="176022" y="81279"/>
                </a:lnTo>
                <a:lnTo>
                  <a:pt x="202819" y="107949"/>
                </a:lnTo>
                <a:lnTo>
                  <a:pt x="205232" y="110489"/>
                </a:lnTo>
                <a:lnTo>
                  <a:pt x="207772" y="113029"/>
                </a:lnTo>
                <a:lnTo>
                  <a:pt x="210566" y="114299"/>
                </a:lnTo>
                <a:lnTo>
                  <a:pt x="213233" y="114299"/>
                </a:lnTo>
                <a:lnTo>
                  <a:pt x="216027" y="115569"/>
                </a:lnTo>
                <a:lnTo>
                  <a:pt x="221615" y="115569"/>
                </a:lnTo>
                <a:lnTo>
                  <a:pt x="224409" y="114299"/>
                </a:lnTo>
                <a:lnTo>
                  <a:pt x="229743" y="113029"/>
                </a:lnTo>
                <a:lnTo>
                  <a:pt x="232156" y="110489"/>
                </a:lnTo>
                <a:lnTo>
                  <a:pt x="234442" y="107949"/>
                </a:lnTo>
                <a:lnTo>
                  <a:pt x="222504" y="107949"/>
                </a:lnTo>
                <a:lnTo>
                  <a:pt x="215011" y="106679"/>
                </a:lnTo>
                <a:lnTo>
                  <a:pt x="211582" y="105409"/>
                </a:lnTo>
                <a:lnTo>
                  <a:pt x="178943" y="72389"/>
                </a:lnTo>
                <a:lnTo>
                  <a:pt x="177165" y="69849"/>
                </a:lnTo>
                <a:lnTo>
                  <a:pt x="176403" y="62229"/>
                </a:lnTo>
                <a:lnTo>
                  <a:pt x="177927" y="58419"/>
                </a:lnTo>
                <a:lnTo>
                  <a:pt x="181102" y="54609"/>
                </a:lnTo>
                <a:lnTo>
                  <a:pt x="184404" y="52069"/>
                </a:lnTo>
                <a:lnTo>
                  <a:pt x="187833" y="50799"/>
                </a:lnTo>
                <a:lnTo>
                  <a:pt x="208800" y="50799"/>
                </a:lnTo>
                <a:lnTo>
                  <a:pt x="207518" y="49529"/>
                </a:lnTo>
                <a:lnTo>
                  <a:pt x="205232" y="48259"/>
                </a:lnTo>
                <a:lnTo>
                  <a:pt x="202565" y="45719"/>
                </a:lnTo>
                <a:lnTo>
                  <a:pt x="199771" y="44449"/>
                </a:lnTo>
                <a:lnTo>
                  <a:pt x="197104" y="43179"/>
                </a:lnTo>
                <a:close/>
              </a:path>
              <a:path w="292735" h="292100">
                <a:moveTo>
                  <a:pt x="181244" y="111759"/>
                </a:moveTo>
                <a:lnTo>
                  <a:pt x="175472" y="111759"/>
                </a:lnTo>
                <a:lnTo>
                  <a:pt x="169545" y="113029"/>
                </a:lnTo>
                <a:lnTo>
                  <a:pt x="184047" y="113029"/>
                </a:lnTo>
                <a:lnTo>
                  <a:pt x="181244" y="111759"/>
                </a:lnTo>
                <a:close/>
              </a:path>
              <a:path w="292735" h="292100">
                <a:moveTo>
                  <a:pt x="208800" y="50799"/>
                </a:moveTo>
                <a:lnTo>
                  <a:pt x="195453" y="50799"/>
                </a:lnTo>
                <a:lnTo>
                  <a:pt x="198882" y="53339"/>
                </a:lnTo>
                <a:lnTo>
                  <a:pt x="231394" y="85089"/>
                </a:lnTo>
                <a:lnTo>
                  <a:pt x="233172" y="88899"/>
                </a:lnTo>
                <a:lnTo>
                  <a:pt x="233934" y="96519"/>
                </a:lnTo>
                <a:lnTo>
                  <a:pt x="232537" y="100329"/>
                </a:lnTo>
                <a:lnTo>
                  <a:pt x="229235" y="102869"/>
                </a:lnTo>
                <a:lnTo>
                  <a:pt x="226060" y="106679"/>
                </a:lnTo>
                <a:lnTo>
                  <a:pt x="222504" y="107949"/>
                </a:lnTo>
                <a:lnTo>
                  <a:pt x="234442" y="107949"/>
                </a:lnTo>
                <a:lnTo>
                  <a:pt x="241427" y="90169"/>
                </a:lnTo>
                <a:lnTo>
                  <a:pt x="240792" y="87629"/>
                </a:lnTo>
                <a:lnTo>
                  <a:pt x="238506" y="81279"/>
                </a:lnTo>
                <a:lnTo>
                  <a:pt x="236728" y="78739"/>
                </a:lnTo>
                <a:lnTo>
                  <a:pt x="234442" y="76199"/>
                </a:lnTo>
                <a:lnTo>
                  <a:pt x="208800" y="50799"/>
                </a:lnTo>
                <a:close/>
              </a:path>
              <a:path w="292735" h="292100">
                <a:moveTo>
                  <a:pt x="249682" y="7619"/>
                </a:moveTo>
                <a:lnTo>
                  <a:pt x="229997" y="7619"/>
                </a:lnTo>
                <a:lnTo>
                  <a:pt x="237362" y="8889"/>
                </a:lnTo>
                <a:lnTo>
                  <a:pt x="240665" y="10159"/>
                </a:lnTo>
                <a:lnTo>
                  <a:pt x="243840" y="12699"/>
                </a:lnTo>
                <a:lnTo>
                  <a:pt x="245364" y="15239"/>
                </a:lnTo>
                <a:lnTo>
                  <a:pt x="246634" y="16509"/>
                </a:lnTo>
                <a:lnTo>
                  <a:pt x="248158" y="20319"/>
                </a:lnTo>
                <a:lnTo>
                  <a:pt x="248793" y="22859"/>
                </a:lnTo>
                <a:lnTo>
                  <a:pt x="249047" y="25399"/>
                </a:lnTo>
                <a:lnTo>
                  <a:pt x="255270" y="76199"/>
                </a:lnTo>
                <a:lnTo>
                  <a:pt x="260350" y="81279"/>
                </a:lnTo>
                <a:lnTo>
                  <a:pt x="271825" y="69849"/>
                </a:lnTo>
                <a:lnTo>
                  <a:pt x="262255" y="69849"/>
                </a:lnTo>
                <a:lnTo>
                  <a:pt x="256667" y="22859"/>
                </a:lnTo>
                <a:lnTo>
                  <a:pt x="256159" y="20319"/>
                </a:lnTo>
                <a:lnTo>
                  <a:pt x="255524" y="16509"/>
                </a:lnTo>
                <a:lnTo>
                  <a:pt x="254508" y="13969"/>
                </a:lnTo>
                <a:lnTo>
                  <a:pt x="253619" y="11429"/>
                </a:lnTo>
                <a:lnTo>
                  <a:pt x="251968" y="10159"/>
                </a:lnTo>
                <a:lnTo>
                  <a:pt x="249682" y="7619"/>
                </a:lnTo>
                <a:close/>
              </a:path>
              <a:path w="292735" h="292100">
                <a:moveTo>
                  <a:pt x="287020" y="44449"/>
                </a:moveTo>
                <a:lnTo>
                  <a:pt x="262255" y="69849"/>
                </a:lnTo>
                <a:lnTo>
                  <a:pt x="271825" y="69849"/>
                </a:lnTo>
                <a:lnTo>
                  <a:pt x="292227" y="49529"/>
                </a:lnTo>
                <a:lnTo>
                  <a:pt x="287020" y="44449"/>
                </a:lnTo>
                <a:close/>
              </a:path>
              <a:path w="292735" h="292100">
                <a:moveTo>
                  <a:pt x="236728" y="0"/>
                </a:moveTo>
                <a:lnTo>
                  <a:pt x="231267" y="0"/>
                </a:lnTo>
                <a:lnTo>
                  <a:pt x="228473" y="1269"/>
                </a:lnTo>
                <a:lnTo>
                  <a:pt x="212979" y="15239"/>
                </a:lnTo>
                <a:lnTo>
                  <a:pt x="211709" y="17779"/>
                </a:lnTo>
                <a:lnTo>
                  <a:pt x="211201" y="20319"/>
                </a:lnTo>
                <a:lnTo>
                  <a:pt x="211201" y="26669"/>
                </a:lnTo>
                <a:lnTo>
                  <a:pt x="211709" y="29209"/>
                </a:lnTo>
                <a:lnTo>
                  <a:pt x="212979" y="31749"/>
                </a:lnTo>
                <a:lnTo>
                  <a:pt x="214122" y="34289"/>
                </a:lnTo>
                <a:lnTo>
                  <a:pt x="215773" y="36829"/>
                </a:lnTo>
                <a:lnTo>
                  <a:pt x="218059" y="39369"/>
                </a:lnTo>
                <a:lnTo>
                  <a:pt x="223901" y="33019"/>
                </a:lnTo>
                <a:lnTo>
                  <a:pt x="221996" y="31749"/>
                </a:lnTo>
                <a:lnTo>
                  <a:pt x="220726" y="29209"/>
                </a:lnTo>
                <a:lnTo>
                  <a:pt x="219202" y="25399"/>
                </a:lnTo>
                <a:lnTo>
                  <a:pt x="218821" y="24129"/>
                </a:lnTo>
                <a:lnTo>
                  <a:pt x="218948" y="20319"/>
                </a:lnTo>
                <a:lnTo>
                  <a:pt x="229997" y="7619"/>
                </a:lnTo>
                <a:lnTo>
                  <a:pt x="249682" y="7619"/>
                </a:lnTo>
                <a:lnTo>
                  <a:pt x="247269" y="5079"/>
                </a:lnTo>
                <a:lnTo>
                  <a:pt x="244729" y="2539"/>
                </a:lnTo>
                <a:lnTo>
                  <a:pt x="239395" y="1269"/>
                </a:lnTo>
                <a:lnTo>
                  <a:pt x="23672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2781426" y="4139895"/>
            <a:ext cx="283845" cy="290830"/>
          </a:xfrm>
          <a:custGeom>
            <a:rect l="l" t="t" r="r" b="b"/>
            <a:pathLst>
              <a:path w="283844" h="290829">
                <a:moveTo>
                  <a:pt x="39624" y="218440"/>
                </a:moveTo>
                <a:lnTo>
                  <a:pt x="26162" y="218440"/>
                </a:lnTo>
                <a:lnTo>
                  <a:pt x="29591" y="219710"/>
                </a:lnTo>
                <a:lnTo>
                  <a:pt x="34162" y="224790"/>
                </a:lnTo>
                <a:lnTo>
                  <a:pt x="35433" y="226060"/>
                </a:lnTo>
                <a:lnTo>
                  <a:pt x="36195" y="228600"/>
                </a:lnTo>
                <a:lnTo>
                  <a:pt x="37084" y="229870"/>
                </a:lnTo>
                <a:lnTo>
                  <a:pt x="37592" y="232410"/>
                </a:lnTo>
                <a:lnTo>
                  <a:pt x="37973" y="234950"/>
                </a:lnTo>
                <a:lnTo>
                  <a:pt x="44068" y="285750"/>
                </a:lnTo>
                <a:lnTo>
                  <a:pt x="49275" y="290830"/>
                </a:lnTo>
                <a:lnTo>
                  <a:pt x="60706" y="279400"/>
                </a:lnTo>
                <a:lnTo>
                  <a:pt x="51054" y="279400"/>
                </a:lnTo>
                <a:lnTo>
                  <a:pt x="45466" y="233680"/>
                </a:lnTo>
                <a:lnTo>
                  <a:pt x="45085" y="229870"/>
                </a:lnTo>
                <a:lnTo>
                  <a:pt x="44323" y="227330"/>
                </a:lnTo>
                <a:lnTo>
                  <a:pt x="43306" y="224790"/>
                </a:lnTo>
                <a:lnTo>
                  <a:pt x="42418" y="222250"/>
                </a:lnTo>
                <a:lnTo>
                  <a:pt x="40767" y="219710"/>
                </a:lnTo>
                <a:lnTo>
                  <a:pt x="39624" y="218440"/>
                </a:lnTo>
                <a:close/>
              </a:path>
              <a:path w="283844" h="290829">
                <a:moveTo>
                  <a:pt x="75818" y="254000"/>
                </a:moveTo>
                <a:lnTo>
                  <a:pt x="51054" y="279400"/>
                </a:lnTo>
                <a:lnTo>
                  <a:pt x="60706" y="279400"/>
                </a:lnTo>
                <a:lnTo>
                  <a:pt x="81025" y="259080"/>
                </a:lnTo>
                <a:lnTo>
                  <a:pt x="75818" y="254000"/>
                </a:lnTo>
                <a:close/>
              </a:path>
              <a:path w="283844" h="290829">
                <a:moveTo>
                  <a:pt x="25527" y="209550"/>
                </a:moveTo>
                <a:lnTo>
                  <a:pt x="20066" y="210820"/>
                </a:lnTo>
                <a:lnTo>
                  <a:pt x="17399" y="210820"/>
                </a:lnTo>
                <a:lnTo>
                  <a:pt x="12065" y="213360"/>
                </a:lnTo>
                <a:lnTo>
                  <a:pt x="0" y="231140"/>
                </a:lnTo>
                <a:lnTo>
                  <a:pt x="0" y="236220"/>
                </a:lnTo>
                <a:lnTo>
                  <a:pt x="635" y="238760"/>
                </a:lnTo>
                <a:lnTo>
                  <a:pt x="2921" y="243840"/>
                </a:lnTo>
                <a:lnTo>
                  <a:pt x="4572" y="246380"/>
                </a:lnTo>
                <a:lnTo>
                  <a:pt x="6858" y="248920"/>
                </a:lnTo>
                <a:lnTo>
                  <a:pt x="12700" y="242570"/>
                </a:lnTo>
                <a:lnTo>
                  <a:pt x="10922" y="241300"/>
                </a:lnTo>
                <a:lnTo>
                  <a:pt x="9525" y="240030"/>
                </a:lnTo>
                <a:lnTo>
                  <a:pt x="8000" y="236220"/>
                </a:lnTo>
                <a:lnTo>
                  <a:pt x="7620" y="233680"/>
                </a:lnTo>
                <a:lnTo>
                  <a:pt x="7747" y="229870"/>
                </a:lnTo>
                <a:lnTo>
                  <a:pt x="8128" y="228600"/>
                </a:lnTo>
                <a:lnTo>
                  <a:pt x="9906" y="226060"/>
                </a:lnTo>
                <a:lnTo>
                  <a:pt x="10922" y="223520"/>
                </a:lnTo>
                <a:lnTo>
                  <a:pt x="12318" y="222250"/>
                </a:lnTo>
                <a:lnTo>
                  <a:pt x="15493" y="219710"/>
                </a:lnTo>
                <a:lnTo>
                  <a:pt x="18923" y="218440"/>
                </a:lnTo>
                <a:lnTo>
                  <a:pt x="39624" y="218440"/>
                </a:lnTo>
                <a:lnTo>
                  <a:pt x="38481" y="217170"/>
                </a:lnTo>
                <a:lnTo>
                  <a:pt x="36068" y="214630"/>
                </a:lnTo>
                <a:lnTo>
                  <a:pt x="33528" y="213360"/>
                </a:lnTo>
                <a:lnTo>
                  <a:pt x="25527" y="209550"/>
                </a:lnTo>
                <a:close/>
              </a:path>
              <a:path w="283844" h="290829">
                <a:moveTo>
                  <a:pt x="69977" y="168910"/>
                </a:moveTo>
                <a:lnTo>
                  <a:pt x="58928" y="168910"/>
                </a:lnTo>
                <a:lnTo>
                  <a:pt x="53593" y="171450"/>
                </a:lnTo>
                <a:lnTo>
                  <a:pt x="51054" y="173990"/>
                </a:lnTo>
                <a:lnTo>
                  <a:pt x="48768" y="175260"/>
                </a:lnTo>
                <a:lnTo>
                  <a:pt x="41783" y="194310"/>
                </a:lnTo>
                <a:lnTo>
                  <a:pt x="42418" y="196850"/>
                </a:lnTo>
                <a:lnTo>
                  <a:pt x="44704" y="201930"/>
                </a:lnTo>
                <a:lnTo>
                  <a:pt x="46481" y="204470"/>
                </a:lnTo>
                <a:lnTo>
                  <a:pt x="48895" y="207010"/>
                </a:lnTo>
                <a:lnTo>
                  <a:pt x="75692" y="233680"/>
                </a:lnTo>
                <a:lnTo>
                  <a:pt x="78105" y="236220"/>
                </a:lnTo>
                <a:lnTo>
                  <a:pt x="80645" y="238760"/>
                </a:lnTo>
                <a:lnTo>
                  <a:pt x="83439" y="240030"/>
                </a:lnTo>
                <a:lnTo>
                  <a:pt x="86106" y="241300"/>
                </a:lnTo>
                <a:lnTo>
                  <a:pt x="94487" y="241300"/>
                </a:lnTo>
                <a:lnTo>
                  <a:pt x="97281" y="240030"/>
                </a:lnTo>
                <a:lnTo>
                  <a:pt x="102616" y="238760"/>
                </a:lnTo>
                <a:lnTo>
                  <a:pt x="105029" y="236220"/>
                </a:lnTo>
                <a:lnTo>
                  <a:pt x="107315" y="233680"/>
                </a:lnTo>
                <a:lnTo>
                  <a:pt x="87884" y="233680"/>
                </a:lnTo>
                <a:lnTo>
                  <a:pt x="84455" y="231140"/>
                </a:lnTo>
                <a:lnTo>
                  <a:pt x="81280" y="228600"/>
                </a:lnTo>
                <a:lnTo>
                  <a:pt x="51816" y="198120"/>
                </a:lnTo>
                <a:lnTo>
                  <a:pt x="50037" y="195580"/>
                </a:lnTo>
                <a:lnTo>
                  <a:pt x="49275" y="187960"/>
                </a:lnTo>
                <a:lnTo>
                  <a:pt x="50800" y="184150"/>
                </a:lnTo>
                <a:lnTo>
                  <a:pt x="53975" y="180340"/>
                </a:lnTo>
                <a:lnTo>
                  <a:pt x="57277" y="177800"/>
                </a:lnTo>
                <a:lnTo>
                  <a:pt x="60706" y="176530"/>
                </a:lnTo>
                <a:lnTo>
                  <a:pt x="81614" y="176530"/>
                </a:lnTo>
                <a:lnTo>
                  <a:pt x="80391" y="175260"/>
                </a:lnTo>
                <a:lnTo>
                  <a:pt x="78105" y="173990"/>
                </a:lnTo>
                <a:lnTo>
                  <a:pt x="75437" y="171450"/>
                </a:lnTo>
                <a:lnTo>
                  <a:pt x="72643" y="170180"/>
                </a:lnTo>
                <a:lnTo>
                  <a:pt x="69977" y="168910"/>
                </a:lnTo>
                <a:close/>
              </a:path>
              <a:path w="283844" h="290829">
                <a:moveTo>
                  <a:pt x="81614" y="176530"/>
                </a:moveTo>
                <a:lnTo>
                  <a:pt x="68325" y="176530"/>
                </a:lnTo>
                <a:lnTo>
                  <a:pt x="71755" y="179070"/>
                </a:lnTo>
                <a:lnTo>
                  <a:pt x="104267" y="210820"/>
                </a:lnTo>
                <a:lnTo>
                  <a:pt x="106045" y="214630"/>
                </a:lnTo>
                <a:lnTo>
                  <a:pt x="106806" y="222250"/>
                </a:lnTo>
                <a:lnTo>
                  <a:pt x="105410" y="226060"/>
                </a:lnTo>
                <a:lnTo>
                  <a:pt x="102108" y="228600"/>
                </a:lnTo>
                <a:lnTo>
                  <a:pt x="98933" y="232410"/>
                </a:lnTo>
                <a:lnTo>
                  <a:pt x="95377" y="233680"/>
                </a:lnTo>
                <a:lnTo>
                  <a:pt x="107315" y="233680"/>
                </a:lnTo>
                <a:lnTo>
                  <a:pt x="114300" y="215900"/>
                </a:lnTo>
                <a:lnTo>
                  <a:pt x="113665" y="213360"/>
                </a:lnTo>
                <a:lnTo>
                  <a:pt x="111379" y="208280"/>
                </a:lnTo>
                <a:lnTo>
                  <a:pt x="109600" y="204470"/>
                </a:lnTo>
                <a:lnTo>
                  <a:pt x="107315" y="203200"/>
                </a:lnTo>
                <a:lnTo>
                  <a:pt x="81614" y="176530"/>
                </a:lnTo>
                <a:close/>
              </a:path>
              <a:path w="283844" h="290829">
                <a:moveTo>
                  <a:pt x="122555" y="133350"/>
                </a:moveTo>
                <a:lnTo>
                  <a:pt x="102997" y="133350"/>
                </a:lnTo>
                <a:lnTo>
                  <a:pt x="110236" y="134620"/>
                </a:lnTo>
                <a:lnTo>
                  <a:pt x="113537" y="135890"/>
                </a:lnTo>
                <a:lnTo>
                  <a:pt x="116712" y="138430"/>
                </a:lnTo>
                <a:lnTo>
                  <a:pt x="118237" y="140970"/>
                </a:lnTo>
                <a:lnTo>
                  <a:pt x="119506" y="142240"/>
                </a:lnTo>
                <a:lnTo>
                  <a:pt x="121031" y="146050"/>
                </a:lnTo>
                <a:lnTo>
                  <a:pt x="121666" y="148590"/>
                </a:lnTo>
                <a:lnTo>
                  <a:pt x="121920" y="151130"/>
                </a:lnTo>
                <a:lnTo>
                  <a:pt x="128143" y="201930"/>
                </a:lnTo>
                <a:lnTo>
                  <a:pt x="133223" y="207010"/>
                </a:lnTo>
                <a:lnTo>
                  <a:pt x="144698" y="195580"/>
                </a:lnTo>
                <a:lnTo>
                  <a:pt x="135128" y="195580"/>
                </a:lnTo>
                <a:lnTo>
                  <a:pt x="129540" y="149860"/>
                </a:lnTo>
                <a:lnTo>
                  <a:pt x="129031" y="146050"/>
                </a:lnTo>
                <a:lnTo>
                  <a:pt x="128397" y="142240"/>
                </a:lnTo>
                <a:lnTo>
                  <a:pt x="127381" y="139700"/>
                </a:lnTo>
                <a:lnTo>
                  <a:pt x="126492" y="138430"/>
                </a:lnTo>
                <a:lnTo>
                  <a:pt x="124841" y="135890"/>
                </a:lnTo>
                <a:lnTo>
                  <a:pt x="122555" y="133350"/>
                </a:lnTo>
                <a:close/>
              </a:path>
              <a:path w="283844" h="290829">
                <a:moveTo>
                  <a:pt x="159893" y="170180"/>
                </a:moveTo>
                <a:lnTo>
                  <a:pt x="135128" y="195580"/>
                </a:lnTo>
                <a:lnTo>
                  <a:pt x="144698" y="195580"/>
                </a:lnTo>
                <a:lnTo>
                  <a:pt x="165100" y="175260"/>
                </a:lnTo>
                <a:lnTo>
                  <a:pt x="159893" y="170180"/>
                </a:lnTo>
                <a:close/>
              </a:path>
              <a:path w="283844" h="290829">
                <a:moveTo>
                  <a:pt x="109600" y="125730"/>
                </a:moveTo>
                <a:lnTo>
                  <a:pt x="104140" y="125730"/>
                </a:lnTo>
                <a:lnTo>
                  <a:pt x="101346" y="127000"/>
                </a:lnTo>
                <a:lnTo>
                  <a:pt x="85852" y="140970"/>
                </a:lnTo>
                <a:lnTo>
                  <a:pt x="84581" y="143510"/>
                </a:lnTo>
                <a:lnTo>
                  <a:pt x="84074" y="146050"/>
                </a:lnTo>
                <a:lnTo>
                  <a:pt x="84074" y="152400"/>
                </a:lnTo>
                <a:lnTo>
                  <a:pt x="84581" y="154940"/>
                </a:lnTo>
                <a:lnTo>
                  <a:pt x="85852" y="157480"/>
                </a:lnTo>
                <a:lnTo>
                  <a:pt x="86995" y="160020"/>
                </a:lnTo>
                <a:lnTo>
                  <a:pt x="88646" y="162560"/>
                </a:lnTo>
                <a:lnTo>
                  <a:pt x="90931" y="165100"/>
                </a:lnTo>
                <a:lnTo>
                  <a:pt x="96774" y="158750"/>
                </a:lnTo>
                <a:lnTo>
                  <a:pt x="94868" y="157480"/>
                </a:lnTo>
                <a:lnTo>
                  <a:pt x="93599" y="154940"/>
                </a:lnTo>
                <a:lnTo>
                  <a:pt x="92075" y="151130"/>
                </a:lnTo>
                <a:lnTo>
                  <a:pt x="91693" y="149860"/>
                </a:lnTo>
                <a:lnTo>
                  <a:pt x="91757" y="147320"/>
                </a:lnTo>
                <a:lnTo>
                  <a:pt x="91821" y="146050"/>
                </a:lnTo>
                <a:lnTo>
                  <a:pt x="92202" y="144780"/>
                </a:lnTo>
                <a:lnTo>
                  <a:pt x="93091" y="143510"/>
                </a:lnTo>
                <a:lnTo>
                  <a:pt x="93853" y="140970"/>
                </a:lnTo>
                <a:lnTo>
                  <a:pt x="94996" y="139700"/>
                </a:lnTo>
                <a:lnTo>
                  <a:pt x="96393" y="138430"/>
                </a:lnTo>
                <a:lnTo>
                  <a:pt x="99568" y="135890"/>
                </a:lnTo>
                <a:lnTo>
                  <a:pt x="102997" y="133350"/>
                </a:lnTo>
                <a:lnTo>
                  <a:pt x="122555" y="133350"/>
                </a:lnTo>
                <a:lnTo>
                  <a:pt x="120142" y="130810"/>
                </a:lnTo>
                <a:lnTo>
                  <a:pt x="117602" y="129540"/>
                </a:lnTo>
                <a:lnTo>
                  <a:pt x="109600" y="125730"/>
                </a:lnTo>
                <a:close/>
              </a:path>
              <a:path w="283844" h="290829">
                <a:moveTo>
                  <a:pt x="179070" y="157480"/>
                </a:moveTo>
                <a:lnTo>
                  <a:pt x="170815" y="157480"/>
                </a:lnTo>
                <a:lnTo>
                  <a:pt x="173609" y="158750"/>
                </a:lnTo>
                <a:lnTo>
                  <a:pt x="179070" y="157480"/>
                </a:lnTo>
                <a:close/>
              </a:path>
              <a:path w="283844" h="290829">
                <a:moveTo>
                  <a:pt x="165354" y="146050"/>
                </a:moveTo>
                <a:lnTo>
                  <a:pt x="159639" y="151130"/>
                </a:lnTo>
                <a:lnTo>
                  <a:pt x="162306" y="153670"/>
                </a:lnTo>
                <a:lnTo>
                  <a:pt x="165100" y="156210"/>
                </a:lnTo>
                <a:lnTo>
                  <a:pt x="167894" y="157480"/>
                </a:lnTo>
                <a:lnTo>
                  <a:pt x="181864" y="157480"/>
                </a:lnTo>
                <a:lnTo>
                  <a:pt x="186944" y="153670"/>
                </a:lnTo>
                <a:lnTo>
                  <a:pt x="189356" y="152400"/>
                </a:lnTo>
                <a:lnTo>
                  <a:pt x="191643" y="149860"/>
                </a:lnTo>
                <a:lnTo>
                  <a:pt x="172974" y="149860"/>
                </a:lnTo>
                <a:lnTo>
                  <a:pt x="169164" y="148590"/>
                </a:lnTo>
                <a:lnTo>
                  <a:pt x="165354" y="146050"/>
                </a:lnTo>
                <a:close/>
              </a:path>
              <a:path w="283844" h="290829">
                <a:moveTo>
                  <a:pt x="192278" y="116840"/>
                </a:moveTo>
                <a:lnTo>
                  <a:pt x="179324" y="116840"/>
                </a:lnTo>
                <a:lnTo>
                  <a:pt x="182880" y="119380"/>
                </a:lnTo>
                <a:lnTo>
                  <a:pt x="186436" y="123190"/>
                </a:lnTo>
                <a:lnTo>
                  <a:pt x="189992" y="125730"/>
                </a:lnTo>
                <a:lnTo>
                  <a:pt x="191643" y="129540"/>
                </a:lnTo>
                <a:lnTo>
                  <a:pt x="191547" y="133350"/>
                </a:lnTo>
                <a:lnTo>
                  <a:pt x="191431" y="135890"/>
                </a:lnTo>
                <a:lnTo>
                  <a:pt x="191262" y="138430"/>
                </a:lnTo>
                <a:lnTo>
                  <a:pt x="189611" y="142240"/>
                </a:lnTo>
                <a:lnTo>
                  <a:pt x="186436" y="144780"/>
                </a:lnTo>
                <a:lnTo>
                  <a:pt x="185039" y="146050"/>
                </a:lnTo>
                <a:lnTo>
                  <a:pt x="183515" y="147320"/>
                </a:lnTo>
                <a:lnTo>
                  <a:pt x="181864" y="148590"/>
                </a:lnTo>
                <a:lnTo>
                  <a:pt x="180340" y="148590"/>
                </a:lnTo>
                <a:lnTo>
                  <a:pt x="178562" y="149860"/>
                </a:lnTo>
                <a:lnTo>
                  <a:pt x="191643" y="149860"/>
                </a:lnTo>
                <a:lnTo>
                  <a:pt x="193929" y="147320"/>
                </a:lnTo>
                <a:lnTo>
                  <a:pt x="195834" y="144780"/>
                </a:lnTo>
                <a:lnTo>
                  <a:pt x="198628" y="139700"/>
                </a:lnTo>
                <a:lnTo>
                  <a:pt x="199390" y="137160"/>
                </a:lnTo>
                <a:lnTo>
                  <a:pt x="199644" y="130810"/>
                </a:lnTo>
                <a:lnTo>
                  <a:pt x="199136" y="128270"/>
                </a:lnTo>
                <a:lnTo>
                  <a:pt x="196850" y="121920"/>
                </a:lnTo>
                <a:lnTo>
                  <a:pt x="194945" y="119380"/>
                </a:lnTo>
                <a:lnTo>
                  <a:pt x="192278" y="116840"/>
                </a:lnTo>
                <a:close/>
              </a:path>
              <a:path w="283844" h="290829">
                <a:moveTo>
                  <a:pt x="164700" y="91440"/>
                </a:moveTo>
                <a:lnTo>
                  <a:pt x="151765" y="91440"/>
                </a:lnTo>
                <a:lnTo>
                  <a:pt x="155448" y="93980"/>
                </a:lnTo>
                <a:lnTo>
                  <a:pt x="162052" y="100330"/>
                </a:lnTo>
                <a:lnTo>
                  <a:pt x="163830" y="104140"/>
                </a:lnTo>
                <a:lnTo>
                  <a:pt x="163956" y="106680"/>
                </a:lnTo>
                <a:lnTo>
                  <a:pt x="164211" y="110490"/>
                </a:lnTo>
                <a:lnTo>
                  <a:pt x="162433" y="114300"/>
                </a:lnTo>
                <a:lnTo>
                  <a:pt x="158877" y="118110"/>
                </a:lnTo>
                <a:lnTo>
                  <a:pt x="157734" y="119380"/>
                </a:lnTo>
                <a:lnTo>
                  <a:pt x="162814" y="124460"/>
                </a:lnTo>
                <a:lnTo>
                  <a:pt x="167894" y="119380"/>
                </a:lnTo>
                <a:lnTo>
                  <a:pt x="171831" y="116840"/>
                </a:lnTo>
                <a:lnTo>
                  <a:pt x="192278" y="116840"/>
                </a:lnTo>
                <a:lnTo>
                  <a:pt x="186850" y="113030"/>
                </a:lnTo>
                <a:lnTo>
                  <a:pt x="184047" y="111760"/>
                </a:lnTo>
                <a:lnTo>
                  <a:pt x="169545" y="111760"/>
                </a:lnTo>
                <a:lnTo>
                  <a:pt x="172339" y="104140"/>
                </a:lnTo>
                <a:lnTo>
                  <a:pt x="170687" y="97790"/>
                </a:lnTo>
                <a:lnTo>
                  <a:pt x="164700" y="91440"/>
                </a:lnTo>
                <a:close/>
              </a:path>
              <a:path w="283844" h="290829">
                <a:moveTo>
                  <a:pt x="151637" y="83820"/>
                </a:moveTo>
                <a:lnTo>
                  <a:pt x="146177" y="83820"/>
                </a:lnTo>
                <a:lnTo>
                  <a:pt x="143383" y="85090"/>
                </a:lnTo>
                <a:lnTo>
                  <a:pt x="140716" y="86360"/>
                </a:lnTo>
                <a:lnTo>
                  <a:pt x="137922" y="87630"/>
                </a:lnTo>
                <a:lnTo>
                  <a:pt x="125984" y="106680"/>
                </a:lnTo>
                <a:lnTo>
                  <a:pt x="125730" y="109220"/>
                </a:lnTo>
                <a:lnTo>
                  <a:pt x="126237" y="111760"/>
                </a:lnTo>
                <a:lnTo>
                  <a:pt x="128016" y="116840"/>
                </a:lnTo>
                <a:lnTo>
                  <a:pt x="129667" y="119380"/>
                </a:lnTo>
                <a:lnTo>
                  <a:pt x="131825" y="121920"/>
                </a:lnTo>
                <a:lnTo>
                  <a:pt x="137541" y="116840"/>
                </a:lnTo>
                <a:lnTo>
                  <a:pt x="134874" y="113030"/>
                </a:lnTo>
                <a:lnTo>
                  <a:pt x="133604" y="110490"/>
                </a:lnTo>
                <a:lnTo>
                  <a:pt x="151765" y="91440"/>
                </a:lnTo>
                <a:lnTo>
                  <a:pt x="164700" y="91440"/>
                </a:lnTo>
                <a:lnTo>
                  <a:pt x="162306" y="88900"/>
                </a:lnTo>
                <a:lnTo>
                  <a:pt x="159766" y="87630"/>
                </a:lnTo>
                <a:lnTo>
                  <a:pt x="156972" y="86360"/>
                </a:lnTo>
                <a:lnTo>
                  <a:pt x="151637" y="83820"/>
                </a:lnTo>
                <a:close/>
              </a:path>
              <a:path w="283844" h="290829">
                <a:moveTo>
                  <a:pt x="197104" y="41910"/>
                </a:moveTo>
                <a:lnTo>
                  <a:pt x="186055" y="41910"/>
                </a:lnTo>
                <a:lnTo>
                  <a:pt x="180721" y="44450"/>
                </a:lnTo>
                <a:lnTo>
                  <a:pt x="178308" y="46990"/>
                </a:lnTo>
                <a:lnTo>
                  <a:pt x="173736" y="50800"/>
                </a:lnTo>
                <a:lnTo>
                  <a:pt x="171958" y="53340"/>
                </a:lnTo>
                <a:lnTo>
                  <a:pt x="169672" y="58420"/>
                </a:lnTo>
                <a:lnTo>
                  <a:pt x="169037" y="60960"/>
                </a:lnTo>
                <a:lnTo>
                  <a:pt x="169037" y="67310"/>
                </a:lnTo>
                <a:lnTo>
                  <a:pt x="202946" y="106680"/>
                </a:lnTo>
                <a:lnTo>
                  <a:pt x="205231" y="109220"/>
                </a:lnTo>
                <a:lnTo>
                  <a:pt x="207772" y="111760"/>
                </a:lnTo>
                <a:lnTo>
                  <a:pt x="213360" y="113030"/>
                </a:lnTo>
                <a:lnTo>
                  <a:pt x="216154" y="114300"/>
                </a:lnTo>
                <a:lnTo>
                  <a:pt x="221742" y="114300"/>
                </a:lnTo>
                <a:lnTo>
                  <a:pt x="224409" y="113030"/>
                </a:lnTo>
                <a:lnTo>
                  <a:pt x="229743" y="111760"/>
                </a:lnTo>
                <a:lnTo>
                  <a:pt x="232283" y="109220"/>
                </a:lnTo>
                <a:lnTo>
                  <a:pt x="234442" y="106680"/>
                </a:lnTo>
                <a:lnTo>
                  <a:pt x="222631" y="106680"/>
                </a:lnTo>
                <a:lnTo>
                  <a:pt x="215011" y="105410"/>
                </a:lnTo>
                <a:lnTo>
                  <a:pt x="211581" y="104140"/>
                </a:lnTo>
                <a:lnTo>
                  <a:pt x="179070" y="71120"/>
                </a:lnTo>
                <a:lnTo>
                  <a:pt x="177292" y="68580"/>
                </a:lnTo>
                <a:lnTo>
                  <a:pt x="176530" y="60960"/>
                </a:lnTo>
                <a:lnTo>
                  <a:pt x="177927" y="57150"/>
                </a:lnTo>
                <a:lnTo>
                  <a:pt x="181102" y="53340"/>
                </a:lnTo>
                <a:lnTo>
                  <a:pt x="184404" y="50800"/>
                </a:lnTo>
                <a:lnTo>
                  <a:pt x="187833" y="49530"/>
                </a:lnTo>
                <a:lnTo>
                  <a:pt x="208921" y="49530"/>
                </a:lnTo>
                <a:lnTo>
                  <a:pt x="207645" y="48260"/>
                </a:lnTo>
                <a:lnTo>
                  <a:pt x="205231" y="46990"/>
                </a:lnTo>
                <a:lnTo>
                  <a:pt x="202692" y="44450"/>
                </a:lnTo>
                <a:lnTo>
                  <a:pt x="197104" y="41910"/>
                </a:lnTo>
                <a:close/>
              </a:path>
              <a:path w="283844" h="290829">
                <a:moveTo>
                  <a:pt x="181244" y="110490"/>
                </a:moveTo>
                <a:lnTo>
                  <a:pt x="175472" y="110490"/>
                </a:lnTo>
                <a:lnTo>
                  <a:pt x="169545" y="111760"/>
                </a:lnTo>
                <a:lnTo>
                  <a:pt x="184047" y="111760"/>
                </a:lnTo>
                <a:lnTo>
                  <a:pt x="181244" y="110490"/>
                </a:lnTo>
                <a:close/>
              </a:path>
              <a:path w="283844" h="290829">
                <a:moveTo>
                  <a:pt x="208921" y="49530"/>
                </a:moveTo>
                <a:lnTo>
                  <a:pt x="195453" y="49530"/>
                </a:lnTo>
                <a:lnTo>
                  <a:pt x="198881" y="52070"/>
                </a:lnTo>
                <a:lnTo>
                  <a:pt x="231394" y="83820"/>
                </a:lnTo>
                <a:lnTo>
                  <a:pt x="233172" y="87630"/>
                </a:lnTo>
                <a:lnTo>
                  <a:pt x="233934" y="95250"/>
                </a:lnTo>
                <a:lnTo>
                  <a:pt x="232537" y="99060"/>
                </a:lnTo>
                <a:lnTo>
                  <a:pt x="229362" y="101600"/>
                </a:lnTo>
                <a:lnTo>
                  <a:pt x="226060" y="105410"/>
                </a:lnTo>
                <a:lnTo>
                  <a:pt x="222631" y="106680"/>
                </a:lnTo>
                <a:lnTo>
                  <a:pt x="234442" y="106680"/>
                </a:lnTo>
                <a:lnTo>
                  <a:pt x="236728" y="105410"/>
                </a:lnTo>
                <a:lnTo>
                  <a:pt x="238506" y="102870"/>
                </a:lnTo>
                <a:lnTo>
                  <a:pt x="240792" y="96520"/>
                </a:lnTo>
                <a:lnTo>
                  <a:pt x="241427" y="93980"/>
                </a:lnTo>
                <a:lnTo>
                  <a:pt x="241427" y="88900"/>
                </a:lnTo>
                <a:lnTo>
                  <a:pt x="240919" y="86360"/>
                </a:lnTo>
                <a:lnTo>
                  <a:pt x="239649" y="83820"/>
                </a:lnTo>
                <a:lnTo>
                  <a:pt x="238506" y="80010"/>
                </a:lnTo>
                <a:lnTo>
                  <a:pt x="236728" y="77470"/>
                </a:lnTo>
                <a:lnTo>
                  <a:pt x="234442" y="74930"/>
                </a:lnTo>
                <a:lnTo>
                  <a:pt x="208921" y="49530"/>
                </a:lnTo>
                <a:close/>
              </a:path>
              <a:path w="283844" h="290829">
                <a:moveTo>
                  <a:pt x="249428" y="62230"/>
                </a:moveTo>
                <a:lnTo>
                  <a:pt x="243586" y="67310"/>
                </a:lnTo>
                <a:lnTo>
                  <a:pt x="246380" y="69850"/>
                </a:lnTo>
                <a:lnTo>
                  <a:pt x="249047" y="72390"/>
                </a:lnTo>
                <a:lnTo>
                  <a:pt x="251968" y="72390"/>
                </a:lnTo>
                <a:lnTo>
                  <a:pt x="254762" y="73660"/>
                </a:lnTo>
                <a:lnTo>
                  <a:pt x="263144" y="73660"/>
                </a:lnTo>
                <a:lnTo>
                  <a:pt x="268478" y="71120"/>
                </a:lnTo>
                <a:lnTo>
                  <a:pt x="271018" y="69850"/>
                </a:lnTo>
                <a:lnTo>
                  <a:pt x="273431" y="68580"/>
                </a:lnTo>
                <a:lnTo>
                  <a:pt x="275717" y="66040"/>
                </a:lnTo>
                <a:lnTo>
                  <a:pt x="257048" y="66040"/>
                </a:lnTo>
                <a:lnTo>
                  <a:pt x="253237" y="64770"/>
                </a:lnTo>
                <a:lnTo>
                  <a:pt x="249428" y="62230"/>
                </a:lnTo>
                <a:close/>
              </a:path>
              <a:path w="283844" h="290829">
                <a:moveTo>
                  <a:pt x="276352" y="33020"/>
                </a:moveTo>
                <a:lnTo>
                  <a:pt x="263398" y="33020"/>
                </a:lnTo>
                <a:lnTo>
                  <a:pt x="270510" y="38100"/>
                </a:lnTo>
                <a:lnTo>
                  <a:pt x="274066" y="41910"/>
                </a:lnTo>
                <a:lnTo>
                  <a:pt x="275717" y="45720"/>
                </a:lnTo>
                <a:lnTo>
                  <a:pt x="275463" y="49530"/>
                </a:lnTo>
                <a:lnTo>
                  <a:pt x="275336" y="54610"/>
                </a:lnTo>
                <a:lnTo>
                  <a:pt x="273685" y="57150"/>
                </a:lnTo>
                <a:lnTo>
                  <a:pt x="269113" y="62230"/>
                </a:lnTo>
                <a:lnTo>
                  <a:pt x="267589" y="63500"/>
                </a:lnTo>
                <a:lnTo>
                  <a:pt x="264287" y="64770"/>
                </a:lnTo>
                <a:lnTo>
                  <a:pt x="262636" y="66040"/>
                </a:lnTo>
                <a:lnTo>
                  <a:pt x="275717" y="66040"/>
                </a:lnTo>
                <a:lnTo>
                  <a:pt x="278003" y="63500"/>
                </a:lnTo>
                <a:lnTo>
                  <a:pt x="283591" y="46990"/>
                </a:lnTo>
                <a:lnTo>
                  <a:pt x="283210" y="44450"/>
                </a:lnTo>
                <a:lnTo>
                  <a:pt x="280924" y="38100"/>
                </a:lnTo>
                <a:lnTo>
                  <a:pt x="279019" y="35560"/>
                </a:lnTo>
                <a:lnTo>
                  <a:pt x="276352" y="33020"/>
                </a:lnTo>
                <a:close/>
              </a:path>
              <a:path w="283844" h="290829">
                <a:moveTo>
                  <a:pt x="249174" y="7620"/>
                </a:moveTo>
                <a:lnTo>
                  <a:pt x="235839" y="7620"/>
                </a:lnTo>
                <a:lnTo>
                  <a:pt x="242950" y="12700"/>
                </a:lnTo>
                <a:lnTo>
                  <a:pt x="246125" y="16510"/>
                </a:lnTo>
                <a:lnTo>
                  <a:pt x="247904" y="19050"/>
                </a:lnTo>
                <a:lnTo>
                  <a:pt x="248031" y="22860"/>
                </a:lnTo>
                <a:lnTo>
                  <a:pt x="248285" y="26670"/>
                </a:lnTo>
                <a:lnTo>
                  <a:pt x="246506" y="30480"/>
                </a:lnTo>
                <a:lnTo>
                  <a:pt x="242950" y="34290"/>
                </a:lnTo>
                <a:lnTo>
                  <a:pt x="241808" y="34290"/>
                </a:lnTo>
                <a:lnTo>
                  <a:pt x="246887" y="39370"/>
                </a:lnTo>
                <a:lnTo>
                  <a:pt x="248031" y="39370"/>
                </a:lnTo>
                <a:lnTo>
                  <a:pt x="251968" y="34290"/>
                </a:lnTo>
                <a:lnTo>
                  <a:pt x="255905" y="33020"/>
                </a:lnTo>
                <a:lnTo>
                  <a:pt x="276352" y="33020"/>
                </a:lnTo>
                <a:lnTo>
                  <a:pt x="270924" y="27940"/>
                </a:lnTo>
                <a:lnTo>
                  <a:pt x="253619" y="27940"/>
                </a:lnTo>
                <a:lnTo>
                  <a:pt x="256412" y="20320"/>
                </a:lnTo>
                <a:lnTo>
                  <a:pt x="254762" y="12700"/>
                </a:lnTo>
                <a:lnTo>
                  <a:pt x="249174" y="7620"/>
                </a:lnTo>
                <a:close/>
              </a:path>
              <a:path w="283844" h="290829">
                <a:moveTo>
                  <a:pt x="235585" y="0"/>
                </a:moveTo>
                <a:lnTo>
                  <a:pt x="230250" y="0"/>
                </a:lnTo>
                <a:lnTo>
                  <a:pt x="227456" y="1270"/>
                </a:lnTo>
                <a:lnTo>
                  <a:pt x="224790" y="2540"/>
                </a:lnTo>
                <a:lnTo>
                  <a:pt x="221996" y="3810"/>
                </a:lnTo>
                <a:lnTo>
                  <a:pt x="219583" y="5080"/>
                </a:lnTo>
                <a:lnTo>
                  <a:pt x="217170" y="7620"/>
                </a:lnTo>
                <a:lnTo>
                  <a:pt x="215011" y="10160"/>
                </a:lnTo>
                <a:lnTo>
                  <a:pt x="213233" y="11430"/>
                </a:lnTo>
                <a:lnTo>
                  <a:pt x="212090" y="13970"/>
                </a:lnTo>
                <a:lnTo>
                  <a:pt x="210820" y="16510"/>
                </a:lnTo>
                <a:lnTo>
                  <a:pt x="210185" y="20320"/>
                </a:lnTo>
                <a:lnTo>
                  <a:pt x="210058" y="22860"/>
                </a:lnTo>
                <a:lnTo>
                  <a:pt x="209804" y="25400"/>
                </a:lnTo>
                <a:lnTo>
                  <a:pt x="210185" y="27940"/>
                </a:lnTo>
                <a:lnTo>
                  <a:pt x="211200" y="30480"/>
                </a:lnTo>
                <a:lnTo>
                  <a:pt x="212090" y="33020"/>
                </a:lnTo>
                <a:lnTo>
                  <a:pt x="213614" y="35560"/>
                </a:lnTo>
                <a:lnTo>
                  <a:pt x="215773" y="38100"/>
                </a:lnTo>
                <a:lnTo>
                  <a:pt x="221615" y="33020"/>
                </a:lnTo>
                <a:lnTo>
                  <a:pt x="218948" y="29210"/>
                </a:lnTo>
                <a:lnTo>
                  <a:pt x="217678" y="25400"/>
                </a:lnTo>
                <a:lnTo>
                  <a:pt x="235839" y="7620"/>
                </a:lnTo>
                <a:lnTo>
                  <a:pt x="249174" y="7620"/>
                </a:lnTo>
                <a:lnTo>
                  <a:pt x="246380" y="5080"/>
                </a:lnTo>
                <a:lnTo>
                  <a:pt x="243840" y="2540"/>
                </a:lnTo>
                <a:lnTo>
                  <a:pt x="241046" y="2540"/>
                </a:lnTo>
                <a:lnTo>
                  <a:pt x="238379" y="1270"/>
                </a:lnTo>
                <a:lnTo>
                  <a:pt x="235585" y="0"/>
                </a:lnTo>
                <a:close/>
              </a:path>
              <a:path w="283844" h="290829">
                <a:moveTo>
                  <a:pt x="259546" y="25400"/>
                </a:moveTo>
                <a:lnTo>
                  <a:pt x="253619" y="27940"/>
                </a:lnTo>
                <a:lnTo>
                  <a:pt x="270924" y="27940"/>
                </a:lnTo>
                <a:lnTo>
                  <a:pt x="259546" y="25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106039" y="4137355"/>
            <a:ext cx="287020" cy="293370"/>
          </a:xfrm>
          <a:custGeom>
            <a:rect l="l" t="t" r="r" b="b"/>
            <a:pathLst>
              <a:path w="287020" h="293370">
                <a:moveTo>
                  <a:pt x="39624" y="220980"/>
                </a:moveTo>
                <a:lnTo>
                  <a:pt x="26162" y="220980"/>
                </a:lnTo>
                <a:lnTo>
                  <a:pt x="29591" y="222250"/>
                </a:lnTo>
                <a:lnTo>
                  <a:pt x="32638" y="226060"/>
                </a:lnTo>
                <a:lnTo>
                  <a:pt x="34290" y="227330"/>
                </a:lnTo>
                <a:lnTo>
                  <a:pt x="35433" y="228600"/>
                </a:lnTo>
                <a:lnTo>
                  <a:pt x="36194" y="231140"/>
                </a:lnTo>
                <a:lnTo>
                  <a:pt x="37084" y="232410"/>
                </a:lnTo>
                <a:lnTo>
                  <a:pt x="37592" y="234950"/>
                </a:lnTo>
                <a:lnTo>
                  <a:pt x="37973" y="237490"/>
                </a:lnTo>
                <a:lnTo>
                  <a:pt x="44068" y="288290"/>
                </a:lnTo>
                <a:lnTo>
                  <a:pt x="49275" y="293370"/>
                </a:lnTo>
                <a:lnTo>
                  <a:pt x="60706" y="281940"/>
                </a:lnTo>
                <a:lnTo>
                  <a:pt x="51181" y="281940"/>
                </a:lnTo>
                <a:lnTo>
                  <a:pt x="45593" y="236220"/>
                </a:lnTo>
                <a:lnTo>
                  <a:pt x="40767" y="222250"/>
                </a:lnTo>
                <a:lnTo>
                  <a:pt x="39624" y="220980"/>
                </a:lnTo>
                <a:close/>
              </a:path>
              <a:path w="287020" h="293370">
                <a:moveTo>
                  <a:pt x="75818" y="256540"/>
                </a:moveTo>
                <a:lnTo>
                  <a:pt x="51181" y="281940"/>
                </a:lnTo>
                <a:lnTo>
                  <a:pt x="60706" y="281940"/>
                </a:lnTo>
                <a:lnTo>
                  <a:pt x="81025" y="261620"/>
                </a:lnTo>
                <a:lnTo>
                  <a:pt x="75818" y="256540"/>
                </a:lnTo>
                <a:close/>
              </a:path>
              <a:path w="287020" h="293370">
                <a:moveTo>
                  <a:pt x="25527" y="212090"/>
                </a:moveTo>
                <a:lnTo>
                  <a:pt x="20066" y="213360"/>
                </a:lnTo>
                <a:lnTo>
                  <a:pt x="17399" y="213360"/>
                </a:lnTo>
                <a:lnTo>
                  <a:pt x="12065" y="215900"/>
                </a:lnTo>
                <a:lnTo>
                  <a:pt x="0" y="233680"/>
                </a:lnTo>
                <a:lnTo>
                  <a:pt x="0" y="238760"/>
                </a:lnTo>
                <a:lnTo>
                  <a:pt x="635" y="241300"/>
                </a:lnTo>
                <a:lnTo>
                  <a:pt x="2921" y="246380"/>
                </a:lnTo>
                <a:lnTo>
                  <a:pt x="4699" y="248920"/>
                </a:lnTo>
                <a:lnTo>
                  <a:pt x="6858" y="251460"/>
                </a:lnTo>
                <a:lnTo>
                  <a:pt x="12700" y="245110"/>
                </a:lnTo>
                <a:lnTo>
                  <a:pt x="10922" y="243840"/>
                </a:lnTo>
                <a:lnTo>
                  <a:pt x="9652" y="242570"/>
                </a:lnTo>
                <a:lnTo>
                  <a:pt x="8762" y="240030"/>
                </a:lnTo>
                <a:lnTo>
                  <a:pt x="8000" y="238760"/>
                </a:lnTo>
                <a:lnTo>
                  <a:pt x="7619" y="236220"/>
                </a:lnTo>
                <a:lnTo>
                  <a:pt x="7747" y="234950"/>
                </a:lnTo>
                <a:lnTo>
                  <a:pt x="7747" y="232410"/>
                </a:lnTo>
                <a:lnTo>
                  <a:pt x="8255" y="231140"/>
                </a:lnTo>
                <a:lnTo>
                  <a:pt x="9017" y="229870"/>
                </a:lnTo>
                <a:lnTo>
                  <a:pt x="9906" y="228600"/>
                </a:lnTo>
                <a:lnTo>
                  <a:pt x="10922" y="226060"/>
                </a:lnTo>
                <a:lnTo>
                  <a:pt x="12318" y="224790"/>
                </a:lnTo>
                <a:lnTo>
                  <a:pt x="15493" y="222250"/>
                </a:lnTo>
                <a:lnTo>
                  <a:pt x="18923" y="220980"/>
                </a:lnTo>
                <a:lnTo>
                  <a:pt x="39624" y="220980"/>
                </a:lnTo>
                <a:lnTo>
                  <a:pt x="36194" y="217170"/>
                </a:lnTo>
                <a:lnTo>
                  <a:pt x="33655" y="215900"/>
                </a:lnTo>
                <a:lnTo>
                  <a:pt x="28321" y="213360"/>
                </a:lnTo>
                <a:lnTo>
                  <a:pt x="25527" y="212090"/>
                </a:lnTo>
                <a:close/>
              </a:path>
              <a:path w="287020" h="293370">
                <a:moveTo>
                  <a:pt x="69977" y="171450"/>
                </a:moveTo>
                <a:lnTo>
                  <a:pt x="58928" y="171450"/>
                </a:lnTo>
                <a:lnTo>
                  <a:pt x="53593" y="173990"/>
                </a:lnTo>
                <a:lnTo>
                  <a:pt x="51181" y="176530"/>
                </a:lnTo>
                <a:lnTo>
                  <a:pt x="46609" y="180340"/>
                </a:lnTo>
                <a:lnTo>
                  <a:pt x="44831" y="182880"/>
                </a:lnTo>
                <a:lnTo>
                  <a:pt x="42544" y="187960"/>
                </a:lnTo>
                <a:lnTo>
                  <a:pt x="41910" y="191770"/>
                </a:lnTo>
                <a:lnTo>
                  <a:pt x="41910" y="196850"/>
                </a:lnTo>
                <a:lnTo>
                  <a:pt x="75818" y="236220"/>
                </a:lnTo>
                <a:lnTo>
                  <a:pt x="78105" y="238760"/>
                </a:lnTo>
                <a:lnTo>
                  <a:pt x="80644" y="241300"/>
                </a:lnTo>
                <a:lnTo>
                  <a:pt x="86233" y="243840"/>
                </a:lnTo>
                <a:lnTo>
                  <a:pt x="94615" y="243840"/>
                </a:lnTo>
                <a:lnTo>
                  <a:pt x="97281" y="242570"/>
                </a:lnTo>
                <a:lnTo>
                  <a:pt x="102616" y="241300"/>
                </a:lnTo>
                <a:lnTo>
                  <a:pt x="105156" y="238760"/>
                </a:lnTo>
                <a:lnTo>
                  <a:pt x="107315" y="236220"/>
                </a:lnTo>
                <a:lnTo>
                  <a:pt x="87884" y="236220"/>
                </a:lnTo>
                <a:lnTo>
                  <a:pt x="84455" y="233680"/>
                </a:lnTo>
                <a:lnTo>
                  <a:pt x="51943" y="200660"/>
                </a:lnTo>
                <a:lnTo>
                  <a:pt x="50165" y="198120"/>
                </a:lnTo>
                <a:lnTo>
                  <a:pt x="49403" y="190500"/>
                </a:lnTo>
                <a:lnTo>
                  <a:pt x="50800" y="186690"/>
                </a:lnTo>
                <a:lnTo>
                  <a:pt x="53975" y="182880"/>
                </a:lnTo>
                <a:lnTo>
                  <a:pt x="57277" y="180340"/>
                </a:lnTo>
                <a:lnTo>
                  <a:pt x="60706" y="179070"/>
                </a:lnTo>
                <a:lnTo>
                  <a:pt x="81736" y="179070"/>
                </a:lnTo>
                <a:lnTo>
                  <a:pt x="80518" y="177800"/>
                </a:lnTo>
                <a:lnTo>
                  <a:pt x="78105" y="176530"/>
                </a:lnTo>
                <a:lnTo>
                  <a:pt x="75565" y="173990"/>
                </a:lnTo>
                <a:lnTo>
                  <a:pt x="69977" y="171450"/>
                </a:lnTo>
                <a:close/>
              </a:path>
              <a:path w="287020" h="293370">
                <a:moveTo>
                  <a:pt x="81736" y="179070"/>
                </a:moveTo>
                <a:lnTo>
                  <a:pt x="68325" y="179070"/>
                </a:lnTo>
                <a:lnTo>
                  <a:pt x="71755" y="181610"/>
                </a:lnTo>
                <a:lnTo>
                  <a:pt x="104267" y="213360"/>
                </a:lnTo>
                <a:lnTo>
                  <a:pt x="106044" y="217170"/>
                </a:lnTo>
                <a:lnTo>
                  <a:pt x="106806" y="224790"/>
                </a:lnTo>
                <a:lnTo>
                  <a:pt x="105410" y="228600"/>
                </a:lnTo>
                <a:lnTo>
                  <a:pt x="102235" y="231140"/>
                </a:lnTo>
                <a:lnTo>
                  <a:pt x="98933" y="234950"/>
                </a:lnTo>
                <a:lnTo>
                  <a:pt x="95504" y="236220"/>
                </a:lnTo>
                <a:lnTo>
                  <a:pt x="107315" y="236220"/>
                </a:lnTo>
                <a:lnTo>
                  <a:pt x="109600" y="234950"/>
                </a:lnTo>
                <a:lnTo>
                  <a:pt x="111379" y="232410"/>
                </a:lnTo>
                <a:lnTo>
                  <a:pt x="113665" y="227330"/>
                </a:lnTo>
                <a:lnTo>
                  <a:pt x="114300" y="223520"/>
                </a:lnTo>
                <a:lnTo>
                  <a:pt x="114300" y="218440"/>
                </a:lnTo>
                <a:lnTo>
                  <a:pt x="113792" y="215900"/>
                </a:lnTo>
                <a:lnTo>
                  <a:pt x="112649" y="213360"/>
                </a:lnTo>
                <a:lnTo>
                  <a:pt x="111379" y="210820"/>
                </a:lnTo>
                <a:lnTo>
                  <a:pt x="109600" y="207010"/>
                </a:lnTo>
                <a:lnTo>
                  <a:pt x="107315" y="205740"/>
                </a:lnTo>
                <a:lnTo>
                  <a:pt x="81736" y="179070"/>
                </a:lnTo>
                <a:close/>
              </a:path>
              <a:path w="287020" h="293370">
                <a:moveTo>
                  <a:pt x="122555" y="135890"/>
                </a:moveTo>
                <a:lnTo>
                  <a:pt x="102997" y="135890"/>
                </a:lnTo>
                <a:lnTo>
                  <a:pt x="110236" y="137160"/>
                </a:lnTo>
                <a:lnTo>
                  <a:pt x="113665" y="138430"/>
                </a:lnTo>
                <a:lnTo>
                  <a:pt x="116712" y="140970"/>
                </a:lnTo>
                <a:lnTo>
                  <a:pt x="118363" y="143510"/>
                </a:lnTo>
                <a:lnTo>
                  <a:pt x="119506" y="144780"/>
                </a:lnTo>
                <a:lnTo>
                  <a:pt x="128143" y="204470"/>
                </a:lnTo>
                <a:lnTo>
                  <a:pt x="133350" y="209550"/>
                </a:lnTo>
                <a:lnTo>
                  <a:pt x="144780" y="198120"/>
                </a:lnTo>
                <a:lnTo>
                  <a:pt x="135128" y="198120"/>
                </a:lnTo>
                <a:lnTo>
                  <a:pt x="129540" y="152400"/>
                </a:lnTo>
                <a:lnTo>
                  <a:pt x="129159" y="148590"/>
                </a:lnTo>
                <a:lnTo>
                  <a:pt x="128397" y="144780"/>
                </a:lnTo>
                <a:lnTo>
                  <a:pt x="127508" y="142240"/>
                </a:lnTo>
                <a:lnTo>
                  <a:pt x="126492" y="140970"/>
                </a:lnTo>
                <a:lnTo>
                  <a:pt x="124841" y="138430"/>
                </a:lnTo>
                <a:lnTo>
                  <a:pt x="122555" y="135890"/>
                </a:lnTo>
                <a:close/>
              </a:path>
              <a:path w="287020" h="293370">
                <a:moveTo>
                  <a:pt x="159893" y="172720"/>
                </a:moveTo>
                <a:lnTo>
                  <a:pt x="135128" y="198120"/>
                </a:lnTo>
                <a:lnTo>
                  <a:pt x="144780" y="198120"/>
                </a:lnTo>
                <a:lnTo>
                  <a:pt x="165100" y="177800"/>
                </a:lnTo>
                <a:lnTo>
                  <a:pt x="159893" y="172720"/>
                </a:lnTo>
                <a:close/>
              </a:path>
              <a:path w="287020" h="293370">
                <a:moveTo>
                  <a:pt x="109600" y="128270"/>
                </a:moveTo>
                <a:lnTo>
                  <a:pt x="104140" y="128270"/>
                </a:lnTo>
                <a:lnTo>
                  <a:pt x="96138" y="132080"/>
                </a:lnTo>
                <a:lnTo>
                  <a:pt x="84074" y="148590"/>
                </a:lnTo>
                <a:lnTo>
                  <a:pt x="84074" y="154940"/>
                </a:lnTo>
                <a:lnTo>
                  <a:pt x="84709" y="157480"/>
                </a:lnTo>
                <a:lnTo>
                  <a:pt x="86994" y="162560"/>
                </a:lnTo>
                <a:lnTo>
                  <a:pt x="88646" y="165100"/>
                </a:lnTo>
                <a:lnTo>
                  <a:pt x="90931" y="167640"/>
                </a:lnTo>
                <a:lnTo>
                  <a:pt x="96774" y="161290"/>
                </a:lnTo>
                <a:lnTo>
                  <a:pt x="94996" y="160020"/>
                </a:lnTo>
                <a:lnTo>
                  <a:pt x="93599" y="157480"/>
                </a:lnTo>
                <a:lnTo>
                  <a:pt x="92075" y="153670"/>
                </a:lnTo>
                <a:lnTo>
                  <a:pt x="91693" y="152400"/>
                </a:lnTo>
                <a:lnTo>
                  <a:pt x="91821" y="151130"/>
                </a:lnTo>
                <a:lnTo>
                  <a:pt x="91821" y="148590"/>
                </a:lnTo>
                <a:lnTo>
                  <a:pt x="92329" y="147320"/>
                </a:lnTo>
                <a:lnTo>
                  <a:pt x="93091" y="146050"/>
                </a:lnTo>
                <a:lnTo>
                  <a:pt x="93980" y="143510"/>
                </a:lnTo>
                <a:lnTo>
                  <a:pt x="94996" y="142240"/>
                </a:lnTo>
                <a:lnTo>
                  <a:pt x="96393" y="140970"/>
                </a:lnTo>
                <a:lnTo>
                  <a:pt x="99568" y="138430"/>
                </a:lnTo>
                <a:lnTo>
                  <a:pt x="102997" y="135890"/>
                </a:lnTo>
                <a:lnTo>
                  <a:pt x="122555" y="135890"/>
                </a:lnTo>
                <a:lnTo>
                  <a:pt x="120142" y="133350"/>
                </a:lnTo>
                <a:lnTo>
                  <a:pt x="117729" y="132080"/>
                </a:lnTo>
                <a:lnTo>
                  <a:pt x="112394" y="129540"/>
                </a:lnTo>
                <a:lnTo>
                  <a:pt x="109600" y="128270"/>
                </a:lnTo>
                <a:close/>
              </a:path>
              <a:path w="287020" h="293370">
                <a:moveTo>
                  <a:pt x="179197" y="160020"/>
                </a:moveTo>
                <a:lnTo>
                  <a:pt x="170814" y="160020"/>
                </a:lnTo>
                <a:lnTo>
                  <a:pt x="173609" y="161290"/>
                </a:lnTo>
                <a:lnTo>
                  <a:pt x="179197" y="160020"/>
                </a:lnTo>
                <a:close/>
              </a:path>
              <a:path w="287020" h="293370">
                <a:moveTo>
                  <a:pt x="165481" y="148590"/>
                </a:moveTo>
                <a:lnTo>
                  <a:pt x="159638" y="153670"/>
                </a:lnTo>
                <a:lnTo>
                  <a:pt x="162306" y="156210"/>
                </a:lnTo>
                <a:lnTo>
                  <a:pt x="165100" y="158750"/>
                </a:lnTo>
                <a:lnTo>
                  <a:pt x="167894" y="160020"/>
                </a:lnTo>
                <a:lnTo>
                  <a:pt x="181863" y="160020"/>
                </a:lnTo>
                <a:lnTo>
                  <a:pt x="184403" y="157480"/>
                </a:lnTo>
                <a:lnTo>
                  <a:pt x="187071" y="156210"/>
                </a:lnTo>
                <a:lnTo>
                  <a:pt x="189484" y="154940"/>
                </a:lnTo>
                <a:lnTo>
                  <a:pt x="191643" y="152400"/>
                </a:lnTo>
                <a:lnTo>
                  <a:pt x="171069" y="152400"/>
                </a:lnTo>
                <a:lnTo>
                  <a:pt x="167259" y="149860"/>
                </a:lnTo>
                <a:lnTo>
                  <a:pt x="165481" y="148590"/>
                </a:lnTo>
                <a:close/>
              </a:path>
              <a:path w="287020" h="293370">
                <a:moveTo>
                  <a:pt x="192405" y="119380"/>
                </a:moveTo>
                <a:lnTo>
                  <a:pt x="179324" y="119380"/>
                </a:lnTo>
                <a:lnTo>
                  <a:pt x="182880" y="121920"/>
                </a:lnTo>
                <a:lnTo>
                  <a:pt x="186436" y="125730"/>
                </a:lnTo>
                <a:lnTo>
                  <a:pt x="189991" y="128270"/>
                </a:lnTo>
                <a:lnTo>
                  <a:pt x="191643" y="132080"/>
                </a:lnTo>
                <a:lnTo>
                  <a:pt x="191547" y="135890"/>
                </a:lnTo>
                <a:lnTo>
                  <a:pt x="180339" y="151130"/>
                </a:lnTo>
                <a:lnTo>
                  <a:pt x="178562" y="152400"/>
                </a:lnTo>
                <a:lnTo>
                  <a:pt x="191643" y="152400"/>
                </a:lnTo>
                <a:lnTo>
                  <a:pt x="194056" y="149860"/>
                </a:lnTo>
                <a:lnTo>
                  <a:pt x="195834" y="147320"/>
                </a:lnTo>
                <a:lnTo>
                  <a:pt x="198627" y="142240"/>
                </a:lnTo>
                <a:lnTo>
                  <a:pt x="199389" y="139700"/>
                </a:lnTo>
                <a:lnTo>
                  <a:pt x="199644" y="133350"/>
                </a:lnTo>
                <a:lnTo>
                  <a:pt x="199136" y="130810"/>
                </a:lnTo>
                <a:lnTo>
                  <a:pt x="196850" y="124460"/>
                </a:lnTo>
                <a:lnTo>
                  <a:pt x="194945" y="121920"/>
                </a:lnTo>
                <a:lnTo>
                  <a:pt x="192405" y="119380"/>
                </a:lnTo>
                <a:close/>
              </a:path>
              <a:path w="287020" h="293370">
                <a:moveTo>
                  <a:pt x="164591" y="93980"/>
                </a:moveTo>
                <a:lnTo>
                  <a:pt x="151891" y="93980"/>
                </a:lnTo>
                <a:lnTo>
                  <a:pt x="155448" y="96520"/>
                </a:lnTo>
                <a:lnTo>
                  <a:pt x="158876" y="99060"/>
                </a:lnTo>
                <a:lnTo>
                  <a:pt x="162178" y="102870"/>
                </a:lnTo>
                <a:lnTo>
                  <a:pt x="163830" y="106680"/>
                </a:lnTo>
                <a:lnTo>
                  <a:pt x="163957" y="109220"/>
                </a:lnTo>
                <a:lnTo>
                  <a:pt x="164211" y="113030"/>
                </a:lnTo>
                <a:lnTo>
                  <a:pt x="162560" y="116840"/>
                </a:lnTo>
                <a:lnTo>
                  <a:pt x="159003" y="120650"/>
                </a:lnTo>
                <a:lnTo>
                  <a:pt x="157734" y="121920"/>
                </a:lnTo>
                <a:lnTo>
                  <a:pt x="162813" y="127000"/>
                </a:lnTo>
                <a:lnTo>
                  <a:pt x="164084" y="125730"/>
                </a:lnTo>
                <a:lnTo>
                  <a:pt x="168021" y="121920"/>
                </a:lnTo>
                <a:lnTo>
                  <a:pt x="171831" y="119380"/>
                </a:lnTo>
                <a:lnTo>
                  <a:pt x="192405" y="119380"/>
                </a:lnTo>
                <a:lnTo>
                  <a:pt x="186975" y="115570"/>
                </a:lnTo>
                <a:lnTo>
                  <a:pt x="184165" y="114300"/>
                </a:lnTo>
                <a:lnTo>
                  <a:pt x="169545" y="114300"/>
                </a:lnTo>
                <a:lnTo>
                  <a:pt x="172465" y="106680"/>
                </a:lnTo>
                <a:lnTo>
                  <a:pt x="170814" y="100330"/>
                </a:lnTo>
                <a:lnTo>
                  <a:pt x="164591" y="93980"/>
                </a:lnTo>
                <a:close/>
              </a:path>
              <a:path w="287020" h="293370">
                <a:moveTo>
                  <a:pt x="151637" y="86360"/>
                </a:moveTo>
                <a:lnTo>
                  <a:pt x="146176" y="86360"/>
                </a:lnTo>
                <a:lnTo>
                  <a:pt x="143510" y="87630"/>
                </a:lnTo>
                <a:lnTo>
                  <a:pt x="140716" y="88900"/>
                </a:lnTo>
                <a:lnTo>
                  <a:pt x="125856" y="111760"/>
                </a:lnTo>
                <a:lnTo>
                  <a:pt x="126237" y="114300"/>
                </a:lnTo>
                <a:lnTo>
                  <a:pt x="127127" y="116840"/>
                </a:lnTo>
                <a:lnTo>
                  <a:pt x="128143" y="119380"/>
                </a:lnTo>
                <a:lnTo>
                  <a:pt x="129667" y="121920"/>
                </a:lnTo>
                <a:lnTo>
                  <a:pt x="131825" y="124460"/>
                </a:lnTo>
                <a:lnTo>
                  <a:pt x="137668" y="119380"/>
                </a:lnTo>
                <a:lnTo>
                  <a:pt x="134874" y="115570"/>
                </a:lnTo>
                <a:lnTo>
                  <a:pt x="133604" y="113030"/>
                </a:lnTo>
                <a:lnTo>
                  <a:pt x="151891" y="93980"/>
                </a:lnTo>
                <a:lnTo>
                  <a:pt x="164591" y="93980"/>
                </a:lnTo>
                <a:lnTo>
                  <a:pt x="162306" y="91440"/>
                </a:lnTo>
                <a:lnTo>
                  <a:pt x="159765" y="90170"/>
                </a:lnTo>
                <a:lnTo>
                  <a:pt x="157099" y="88900"/>
                </a:lnTo>
                <a:lnTo>
                  <a:pt x="154305" y="87630"/>
                </a:lnTo>
                <a:lnTo>
                  <a:pt x="151637" y="86360"/>
                </a:lnTo>
                <a:close/>
              </a:path>
              <a:path w="287020" h="293370">
                <a:moveTo>
                  <a:pt x="197103" y="44450"/>
                </a:moveTo>
                <a:lnTo>
                  <a:pt x="186055" y="44450"/>
                </a:lnTo>
                <a:lnTo>
                  <a:pt x="180721" y="46990"/>
                </a:lnTo>
                <a:lnTo>
                  <a:pt x="178308" y="49530"/>
                </a:lnTo>
                <a:lnTo>
                  <a:pt x="173736" y="53340"/>
                </a:lnTo>
                <a:lnTo>
                  <a:pt x="172085" y="55880"/>
                </a:lnTo>
                <a:lnTo>
                  <a:pt x="170941" y="58420"/>
                </a:lnTo>
                <a:lnTo>
                  <a:pt x="169672" y="60960"/>
                </a:lnTo>
                <a:lnTo>
                  <a:pt x="169163" y="63500"/>
                </a:lnTo>
                <a:lnTo>
                  <a:pt x="169037" y="69850"/>
                </a:lnTo>
                <a:lnTo>
                  <a:pt x="169545" y="72390"/>
                </a:lnTo>
                <a:lnTo>
                  <a:pt x="170814" y="74930"/>
                </a:lnTo>
                <a:lnTo>
                  <a:pt x="171958" y="77470"/>
                </a:lnTo>
                <a:lnTo>
                  <a:pt x="173736" y="80010"/>
                </a:lnTo>
                <a:lnTo>
                  <a:pt x="176149" y="82550"/>
                </a:lnTo>
                <a:lnTo>
                  <a:pt x="202946" y="109220"/>
                </a:lnTo>
                <a:lnTo>
                  <a:pt x="205359" y="111760"/>
                </a:lnTo>
                <a:lnTo>
                  <a:pt x="207899" y="114300"/>
                </a:lnTo>
                <a:lnTo>
                  <a:pt x="210565" y="115570"/>
                </a:lnTo>
                <a:lnTo>
                  <a:pt x="213360" y="115570"/>
                </a:lnTo>
                <a:lnTo>
                  <a:pt x="216153" y="116840"/>
                </a:lnTo>
                <a:lnTo>
                  <a:pt x="221741" y="116840"/>
                </a:lnTo>
                <a:lnTo>
                  <a:pt x="224409" y="115570"/>
                </a:lnTo>
                <a:lnTo>
                  <a:pt x="229743" y="114300"/>
                </a:lnTo>
                <a:lnTo>
                  <a:pt x="232283" y="111760"/>
                </a:lnTo>
                <a:lnTo>
                  <a:pt x="234569" y="109220"/>
                </a:lnTo>
                <a:lnTo>
                  <a:pt x="222631" y="109220"/>
                </a:lnTo>
                <a:lnTo>
                  <a:pt x="215137" y="107950"/>
                </a:lnTo>
                <a:lnTo>
                  <a:pt x="211582" y="106680"/>
                </a:lnTo>
                <a:lnTo>
                  <a:pt x="179070" y="73660"/>
                </a:lnTo>
                <a:lnTo>
                  <a:pt x="177291" y="71120"/>
                </a:lnTo>
                <a:lnTo>
                  <a:pt x="176530" y="63500"/>
                </a:lnTo>
                <a:lnTo>
                  <a:pt x="177926" y="59690"/>
                </a:lnTo>
                <a:lnTo>
                  <a:pt x="181228" y="55880"/>
                </a:lnTo>
                <a:lnTo>
                  <a:pt x="184403" y="53340"/>
                </a:lnTo>
                <a:lnTo>
                  <a:pt x="187960" y="52070"/>
                </a:lnTo>
                <a:lnTo>
                  <a:pt x="208921" y="52070"/>
                </a:lnTo>
                <a:lnTo>
                  <a:pt x="207645" y="50800"/>
                </a:lnTo>
                <a:lnTo>
                  <a:pt x="205232" y="49530"/>
                </a:lnTo>
                <a:lnTo>
                  <a:pt x="202691" y="46990"/>
                </a:lnTo>
                <a:lnTo>
                  <a:pt x="197103" y="44450"/>
                </a:lnTo>
                <a:close/>
              </a:path>
              <a:path w="287020" h="293370">
                <a:moveTo>
                  <a:pt x="181355" y="113030"/>
                </a:moveTo>
                <a:lnTo>
                  <a:pt x="175545" y="113030"/>
                </a:lnTo>
                <a:lnTo>
                  <a:pt x="169545" y="114300"/>
                </a:lnTo>
                <a:lnTo>
                  <a:pt x="184165" y="114300"/>
                </a:lnTo>
                <a:lnTo>
                  <a:pt x="181355" y="113030"/>
                </a:lnTo>
                <a:close/>
              </a:path>
              <a:path w="287020" h="293370">
                <a:moveTo>
                  <a:pt x="208921" y="52070"/>
                </a:moveTo>
                <a:lnTo>
                  <a:pt x="195452" y="52070"/>
                </a:lnTo>
                <a:lnTo>
                  <a:pt x="199009" y="54610"/>
                </a:lnTo>
                <a:lnTo>
                  <a:pt x="231521" y="86360"/>
                </a:lnTo>
                <a:lnTo>
                  <a:pt x="233299" y="90170"/>
                </a:lnTo>
                <a:lnTo>
                  <a:pt x="234061" y="97790"/>
                </a:lnTo>
                <a:lnTo>
                  <a:pt x="232537" y="101600"/>
                </a:lnTo>
                <a:lnTo>
                  <a:pt x="229362" y="104140"/>
                </a:lnTo>
                <a:lnTo>
                  <a:pt x="226187" y="107950"/>
                </a:lnTo>
                <a:lnTo>
                  <a:pt x="222631" y="109220"/>
                </a:lnTo>
                <a:lnTo>
                  <a:pt x="234569" y="109220"/>
                </a:lnTo>
                <a:lnTo>
                  <a:pt x="236855" y="107950"/>
                </a:lnTo>
                <a:lnTo>
                  <a:pt x="238506" y="105410"/>
                </a:lnTo>
                <a:lnTo>
                  <a:pt x="240791" y="99060"/>
                </a:lnTo>
                <a:lnTo>
                  <a:pt x="241426" y="96520"/>
                </a:lnTo>
                <a:lnTo>
                  <a:pt x="241426" y="91440"/>
                </a:lnTo>
                <a:lnTo>
                  <a:pt x="240919" y="88900"/>
                </a:lnTo>
                <a:lnTo>
                  <a:pt x="238633" y="82550"/>
                </a:lnTo>
                <a:lnTo>
                  <a:pt x="236855" y="80010"/>
                </a:lnTo>
                <a:lnTo>
                  <a:pt x="234441" y="77470"/>
                </a:lnTo>
                <a:lnTo>
                  <a:pt x="208921" y="52070"/>
                </a:lnTo>
                <a:close/>
              </a:path>
              <a:path w="287020" h="293370">
                <a:moveTo>
                  <a:pt x="227711" y="0"/>
                </a:moveTo>
                <a:lnTo>
                  <a:pt x="221487" y="6350"/>
                </a:lnTo>
                <a:lnTo>
                  <a:pt x="243839" y="71120"/>
                </a:lnTo>
                <a:lnTo>
                  <a:pt x="249047" y="76200"/>
                </a:lnTo>
                <a:lnTo>
                  <a:pt x="260540" y="64770"/>
                </a:lnTo>
                <a:lnTo>
                  <a:pt x="250062" y="64770"/>
                </a:lnTo>
                <a:lnTo>
                  <a:pt x="227711" y="0"/>
                </a:lnTo>
                <a:close/>
              </a:path>
              <a:path w="287020" h="293370">
                <a:moveTo>
                  <a:pt x="256159" y="25400"/>
                </a:moveTo>
                <a:lnTo>
                  <a:pt x="250444" y="31750"/>
                </a:lnTo>
                <a:lnTo>
                  <a:pt x="266826" y="48260"/>
                </a:lnTo>
                <a:lnTo>
                  <a:pt x="250062" y="64770"/>
                </a:lnTo>
                <a:lnTo>
                  <a:pt x="260540" y="64770"/>
                </a:lnTo>
                <a:lnTo>
                  <a:pt x="272034" y="53340"/>
                </a:lnTo>
                <a:lnTo>
                  <a:pt x="284280" y="53340"/>
                </a:lnTo>
                <a:lnTo>
                  <a:pt x="277749" y="46990"/>
                </a:lnTo>
                <a:lnTo>
                  <a:pt x="283438" y="41910"/>
                </a:lnTo>
                <a:lnTo>
                  <a:pt x="272541" y="41910"/>
                </a:lnTo>
                <a:lnTo>
                  <a:pt x="256159" y="25400"/>
                </a:lnTo>
                <a:close/>
              </a:path>
              <a:path w="287020" h="293370">
                <a:moveTo>
                  <a:pt x="284280" y="53340"/>
                </a:moveTo>
                <a:lnTo>
                  <a:pt x="272034" y="53340"/>
                </a:lnTo>
                <a:lnTo>
                  <a:pt x="281177" y="62230"/>
                </a:lnTo>
                <a:lnTo>
                  <a:pt x="286893" y="55880"/>
                </a:lnTo>
                <a:lnTo>
                  <a:pt x="284280" y="53340"/>
                </a:lnTo>
                <a:close/>
              </a:path>
              <a:path w="287020" h="293370">
                <a:moveTo>
                  <a:pt x="279526" y="35560"/>
                </a:moveTo>
                <a:lnTo>
                  <a:pt x="272541" y="41910"/>
                </a:lnTo>
                <a:lnTo>
                  <a:pt x="283438" y="41910"/>
                </a:lnTo>
                <a:lnTo>
                  <a:pt x="284861" y="40640"/>
                </a:lnTo>
                <a:lnTo>
                  <a:pt x="279526" y="355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430778" y="4132275"/>
            <a:ext cx="283845" cy="298450"/>
          </a:xfrm>
          <a:custGeom>
            <a:rect l="l" t="t" r="r" b="b"/>
            <a:pathLst>
              <a:path w="283845" h="298450">
                <a:moveTo>
                  <a:pt x="39624" y="226059"/>
                </a:moveTo>
                <a:lnTo>
                  <a:pt x="26035" y="226059"/>
                </a:lnTo>
                <a:lnTo>
                  <a:pt x="29463" y="227329"/>
                </a:lnTo>
                <a:lnTo>
                  <a:pt x="32638" y="231139"/>
                </a:lnTo>
                <a:lnTo>
                  <a:pt x="34162" y="232409"/>
                </a:lnTo>
                <a:lnTo>
                  <a:pt x="35306" y="233679"/>
                </a:lnTo>
                <a:lnTo>
                  <a:pt x="36195" y="236219"/>
                </a:lnTo>
                <a:lnTo>
                  <a:pt x="36957" y="237489"/>
                </a:lnTo>
                <a:lnTo>
                  <a:pt x="37592" y="240029"/>
                </a:lnTo>
                <a:lnTo>
                  <a:pt x="37846" y="242569"/>
                </a:lnTo>
                <a:lnTo>
                  <a:pt x="43942" y="293369"/>
                </a:lnTo>
                <a:lnTo>
                  <a:pt x="49149" y="298449"/>
                </a:lnTo>
                <a:lnTo>
                  <a:pt x="60578" y="287019"/>
                </a:lnTo>
                <a:lnTo>
                  <a:pt x="51054" y="287019"/>
                </a:lnTo>
                <a:lnTo>
                  <a:pt x="45466" y="241299"/>
                </a:lnTo>
                <a:lnTo>
                  <a:pt x="44958" y="237489"/>
                </a:lnTo>
                <a:lnTo>
                  <a:pt x="44196" y="234949"/>
                </a:lnTo>
                <a:lnTo>
                  <a:pt x="42418" y="229869"/>
                </a:lnTo>
                <a:lnTo>
                  <a:pt x="40767" y="227329"/>
                </a:lnTo>
                <a:lnTo>
                  <a:pt x="39624" y="226059"/>
                </a:lnTo>
                <a:close/>
              </a:path>
              <a:path w="283845" h="298450">
                <a:moveTo>
                  <a:pt x="75819" y="261619"/>
                </a:moveTo>
                <a:lnTo>
                  <a:pt x="51054" y="287019"/>
                </a:lnTo>
                <a:lnTo>
                  <a:pt x="60578" y="287019"/>
                </a:lnTo>
                <a:lnTo>
                  <a:pt x="80899" y="266699"/>
                </a:lnTo>
                <a:lnTo>
                  <a:pt x="75819" y="261619"/>
                </a:lnTo>
                <a:close/>
              </a:path>
              <a:path w="283845" h="298450">
                <a:moveTo>
                  <a:pt x="25526" y="217169"/>
                </a:moveTo>
                <a:lnTo>
                  <a:pt x="19938" y="218439"/>
                </a:lnTo>
                <a:lnTo>
                  <a:pt x="17272" y="218439"/>
                </a:lnTo>
                <a:lnTo>
                  <a:pt x="11937" y="220979"/>
                </a:lnTo>
                <a:lnTo>
                  <a:pt x="9398" y="222249"/>
                </a:lnTo>
                <a:lnTo>
                  <a:pt x="7112" y="224789"/>
                </a:lnTo>
                <a:lnTo>
                  <a:pt x="4699" y="227329"/>
                </a:lnTo>
                <a:lnTo>
                  <a:pt x="2794" y="229869"/>
                </a:lnTo>
                <a:lnTo>
                  <a:pt x="508" y="234949"/>
                </a:lnTo>
                <a:lnTo>
                  <a:pt x="0" y="238759"/>
                </a:lnTo>
                <a:lnTo>
                  <a:pt x="0" y="243839"/>
                </a:lnTo>
                <a:lnTo>
                  <a:pt x="508" y="246379"/>
                </a:lnTo>
                <a:lnTo>
                  <a:pt x="2794" y="251459"/>
                </a:lnTo>
                <a:lnTo>
                  <a:pt x="4572" y="253999"/>
                </a:lnTo>
                <a:lnTo>
                  <a:pt x="6858" y="256539"/>
                </a:lnTo>
                <a:lnTo>
                  <a:pt x="12700" y="250189"/>
                </a:lnTo>
                <a:lnTo>
                  <a:pt x="10795" y="248919"/>
                </a:lnTo>
                <a:lnTo>
                  <a:pt x="9525" y="247649"/>
                </a:lnTo>
                <a:lnTo>
                  <a:pt x="8762" y="245109"/>
                </a:lnTo>
                <a:lnTo>
                  <a:pt x="7874" y="243839"/>
                </a:lnTo>
                <a:lnTo>
                  <a:pt x="7747" y="242569"/>
                </a:lnTo>
                <a:lnTo>
                  <a:pt x="7620" y="237489"/>
                </a:lnTo>
                <a:lnTo>
                  <a:pt x="8127" y="236219"/>
                </a:lnTo>
                <a:lnTo>
                  <a:pt x="9017" y="234949"/>
                </a:lnTo>
                <a:lnTo>
                  <a:pt x="9779" y="233679"/>
                </a:lnTo>
                <a:lnTo>
                  <a:pt x="10922" y="231139"/>
                </a:lnTo>
                <a:lnTo>
                  <a:pt x="12192" y="229869"/>
                </a:lnTo>
                <a:lnTo>
                  <a:pt x="15367" y="227329"/>
                </a:lnTo>
                <a:lnTo>
                  <a:pt x="18796" y="226059"/>
                </a:lnTo>
                <a:lnTo>
                  <a:pt x="39624" y="226059"/>
                </a:lnTo>
                <a:lnTo>
                  <a:pt x="38481" y="224789"/>
                </a:lnTo>
                <a:lnTo>
                  <a:pt x="36068" y="222249"/>
                </a:lnTo>
                <a:lnTo>
                  <a:pt x="33527" y="220979"/>
                </a:lnTo>
                <a:lnTo>
                  <a:pt x="25526" y="217169"/>
                </a:lnTo>
                <a:close/>
              </a:path>
              <a:path w="283845" h="298450">
                <a:moveTo>
                  <a:pt x="69850" y="176529"/>
                </a:moveTo>
                <a:lnTo>
                  <a:pt x="58800" y="176529"/>
                </a:lnTo>
                <a:lnTo>
                  <a:pt x="53467" y="179069"/>
                </a:lnTo>
                <a:lnTo>
                  <a:pt x="51054" y="181609"/>
                </a:lnTo>
                <a:lnTo>
                  <a:pt x="46482" y="185419"/>
                </a:lnTo>
                <a:lnTo>
                  <a:pt x="44831" y="187959"/>
                </a:lnTo>
                <a:lnTo>
                  <a:pt x="43687" y="190499"/>
                </a:lnTo>
                <a:lnTo>
                  <a:pt x="42418" y="193039"/>
                </a:lnTo>
                <a:lnTo>
                  <a:pt x="41910" y="196849"/>
                </a:lnTo>
                <a:lnTo>
                  <a:pt x="41783" y="201929"/>
                </a:lnTo>
                <a:lnTo>
                  <a:pt x="42291" y="204469"/>
                </a:lnTo>
                <a:lnTo>
                  <a:pt x="43561" y="207009"/>
                </a:lnTo>
                <a:lnTo>
                  <a:pt x="44704" y="209549"/>
                </a:lnTo>
                <a:lnTo>
                  <a:pt x="46482" y="212089"/>
                </a:lnTo>
                <a:lnTo>
                  <a:pt x="48895" y="214629"/>
                </a:lnTo>
                <a:lnTo>
                  <a:pt x="75692" y="241299"/>
                </a:lnTo>
                <a:lnTo>
                  <a:pt x="78105" y="243839"/>
                </a:lnTo>
                <a:lnTo>
                  <a:pt x="80645" y="246379"/>
                </a:lnTo>
                <a:lnTo>
                  <a:pt x="83312" y="247649"/>
                </a:lnTo>
                <a:lnTo>
                  <a:pt x="86106" y="248919"/>
                </a:lnTo>
                <a:lnTo>
                  <a:pt x="94487" y="248919"/>
                </a:lnTo>
                <a:lnTo>
                  <a:pt x="97282" y="247649"/>
                </a:lnTo>
                <a:lnTo>
                  <a:pt x="102616" y="246379"/>
                </a:lnTo>
                <a:lnTo>
                  <a:pt x="105029" y="243839"/>
                </a:lnTo>
                <a:lnTo>
                  <a:pt x="107314" y="241299"/>
                </a:lnTo>
                <a:lnTo>
                  <a:pt x="87884" y="241299"/>
                </a:lnTo>
                <a:lnTo>
                  <a:pt x="84327" y="238759"/>
                </a:lnTo>
                <a:lnTo>
                  <a:pt x="51816" y="205739"/>
                </a:lnTo>
                <a:lnTo>
                  <a:pt x="50037" y="203199"/>
                </a:lnTo>
                <a:lnTo>
                  <a:pt x="49275" y="195579"/>
                </a:lnTo>
                <a:lnTo>
                  <a:pt x="50673" y="191769"/>
                </a:lnTo>
                <a:lnTo>
                  <a:pt x="53975" y="187959"/>
                </a:lnTo>
                <a:lnTo>
                  <a:pt x="57150" y="185419"/>
                </a:lnTo>
                <a:lnTo>
                  <a:pt x="60706" y="184149"/>
                </a:lnTo>
                <a:lnTo>
                  <a:pt x="81609" y="184149"/>
                </a:lnTo>
                <a:lnTo>
                  <a:pt x="80391" y="182879"/>
                </a:lnTo>
                <a:lnTo>
                  <a:pt x="77977" y="181609"/>
                </a:lnTo>
                <a:lnTo>
                  <a:pt x="75437" y="179069"/>
                </a:lnTo>
                <a:lnTo>
                  <a:pt x="69850" y="176529"/>
                </a:lnTo>
                <a:close/>
              </a:path>
              <a:path w="283845" h="298450">
                <a:moveTo>
                  <a:pt x="81609" y="184149"/>
                </a:moveTo>
                <a:lnTo>
                  <a:pt x="68199" y="184149"/>
                </a:lnTo>
                <a:lnTo>
                  <a:pt x="71755" y="186689"/>
                </a:lnTo>
                <a:lnTo>
                  <a:pt x="104267" y="218439"/>
                </a:lnTo>
                <a:lnTo>
                  <a:pt x="106045" y="222249"/>
                </a:lnTo>
                <a:lnTo>
                  <a:pt x="106807" y="229869"/>
                </a:lnTo>
                <a:lnTo>
                  <a:pt x="105283" y="233679"/>
                </a:lnTo>
                <a:lnTo>
                  <a:pt x="102108" y="236219"/>
                </a:lnTo>
                <a:lnTo>
                  <a:pt x="98933" y="240029"/>
                </a:lnTo>
                <a:lnTo>
                  <a:pt x="95376" y="241299"/>
                </a:lnTo>
                <a:lnTo>
                  <a:pt x="107314" y="241299"/>
                </a:lnTo>
                <a:lnTo>
                  <a:pt x="109600" y="240029"/>
                </a:lnTo>
                <a:lnTo>
                  <a:pt x="111251" y="237489"/>
                </a:lnTo>
                <a:lnTo>
                  <a:pt x="113537" y="232409"/>
                </a:lnTo>
                <a:lnTo>
                  <a:pt x="114173" y="228599"/>
                </a:lnTo>
                <a:lnTo>
                  <a:pt x="114173" y="223519"/>
                </a:lnTo>
                <a:lnTo>
                  <a:pt x="113664" y="220979"/>
                </a:lnTo>
                <a:lnTo>
                  <a:pt x="111379" y="215899"/>
                </a:lnTo>
                <a:lnTo>
                  <a:pt x="109600" y="212089"/>
                </a:lnTo>
                <a:lnTo>
                  <a:pt x="107187" y="210819"/>
                </a:lnTo>
                <a:lnTo>
                  <a:pt x="81609" y="184149"/>
                </a:lnTo>
                <a:close/>
              </a:path>
              <a:path w="283845" h="298450">
                <a:moveTo>
                  <a:pt x="122427" y="140969"/>
                </a:moveTo>
                <a:lnTo>
                  <a:pt x="102870" y="140969"/>
                </a:lnTo>
                <a:lnTo>
                  <a:pt x="110109" y="142239"/>
                </a:lnTo>
                <a:lnTo>
                  <a:pt x="113537" y="143509"/>
                </a:lnTo>
                <a:lnTo>
                  <a:pt x="116712" y="146049"/>
                </a:lnTo>
                <a:lnTo>
                  <a:pt x="118237" y="148589"/>
                </a:lnTo>
                <a:lnTo>
                  <a:pt x="119380" y="149859"/>
                </a:lnTo>
                <a:lnTo>
                  <a:pt x="128016" y="209549"/>
                </a:lnTo>
                <a:lnTo>
                  <a:pt x="133223" y="214629"/>
                </a:lnTo>
                <a:lnTo>
                  <a:pt x="144652" y="203199"/>
                </a:lnTo>
                <a:lnTo>
                  <a:pt x="135127" y="203199"/>
                </a:lnTo>
                <a:lnTo>
                  <a:pt x="129539" y="157479"/>
                </a:lnTo>
                <a:lnTo>
                  <a:pt x="129032" y="153669"/>
                </a:lnTo>
                <a:lnTo>
                  <a:pt x="128270" y="149859"/>
                </a:lnTo>
                <a:lnTo>
                  <a:pt x="127381" y="147319"/>
                </a:lnTo>
                <a:lnTo>
                  <a:pt x="126364" y="146049"/>
                </a:lnTo>
                <a:lnTo>
                  <a:pt x="124841" y="143509"/>
                </a:lnTo>
                <a:lnTo>
                  <a:pt x="122427" y="140969"/>
                </a:lnTo>
                <a:close/>
              </a:path>
              <a:path w="283845" h="298450">
                <a:moveTo>
                  <a:pt x="159766" y="177799"/>
                </a:moveTo>
                <a:lnTo>
                  <a:pt x="135127" y="203199"/>
                </a:lnTo>
                <a:lnTo>
                  <a:pt x="144652" y="203199"/>
                </a:lnTo>
                <a:lnTo>
                  <a:pt x="164973" y="182879"/>
                </a:lnTo>
                <a:lnTo>
                  <a:pt x="159766" y="177799"/>
                </a:lnTo>
                <a:close/>
              </a:path>
              <a:path w="283845" h="298450">
                <a:moveTo>
                  <a:pt x="109600" y="133349"/>
                </a:moveTo>
                <a:lnTo>
                  <a:pt x="104012" y="133349"/>
                </a:lnTo>
                <a:lnTo>
                  <a:pt x="96012" y="137159"/>
                </a:lnTo>
                <a:lnTo>
                  <a:pt x="83947" y="153669"/>
                </a:lnTo>
                <a:lnTo>
                  <a:pt x="83947" y="160019"/>
                </a:lnTo>
                <a:lnTo>
                  <a:pt x="84582" y="162559"/>
                </a:lnTo>
                <a:lnTo>
                  <a:pt x="86868" y="167639"/>
                </a:lnTo>
                <a:lnTo>
                  <a:pt x="88646" y="170179"/>
                </a:lnTo>
                <a:lnTo>
                  <a:pt x="90932" y="172719"/>
                </a:lnTo>
                <a:lnTo>
                  <a:pt x="96647" y="166369"/>
                </a:lnTo>
                <a:lnTo>
                  <a:pt x="94869" y="165099"/>
                </a:lnTo>
                <a:lnTo>
                  <a:pt x="93599" y="162559"/>
                </a:lnTo>
                <a:lnTo>
                  <a:pt x="92837" y="161289"/>
                </a:lnTo>
                <a:lnTo>
                  <a:pt x="91948" y="158749"/>
                </a:lnTo>
                <a:lnTo>
                  <a:pt x="91567" y="157479"/>
                </a:lnTo>
                <a:lnTo>
                  <a:pt x="91694" y="153669"/>
                </a:lnTo>
                <a:lnTo>
                  <a:pt x="92201" y="152399"/>
                </a:lnTo>
                <a:lnTo>
                  <a:pt x="92963" y="151129"/>
                </a:lnTo>
                <a:lnTo>
                  <a:pt x="93852" y="148589"/>
                </a:lnTo>
                <a:lnTo>
                  <a:pt x="94996" y="147319"/>
                </a:lnTo>
                <a:lnTo>
                  <a:pt x="96266" y="146049"/>
                </a:lnTo>
                <a:lnTo>
                  <a:pt x="99441" y="143509"/>
                </a:lnTo>
                <a:lnTo>
                  <a:pt x="102870" y="140969"/>
                </a:lnTo>
                <a:lnTo>
                  <a:pt x="122427" y="140969"/>
                </a:lnTo>
                <a:lnTo>
                  <a:pt x="120142" y="138429"/>
                </a:lnTo>
                <a:lnTo>
                  <a:pt x="117601" y="137159"/>
                </a:lnTo>
                <a:lnTo>
                  <a:pt x="109600" y="133349"/>
                </a:lnTo>
                <a:close/>
              </a:path>
              <a:path w="283845" h="298450">
                <a:moveTo>
                  <a:pt x="179070" y="165099"/>
                </a:moveTo>
                <a:lnTo>
                  <a:pt x="170687" y="165099"/>
                </a:lnTo>
                <a:lnTo>
                  <a:pt x="173482" y="166369"/>
                </a:lnTo>
                <a:lnTo>
                  <a:pt x="179070" y="165099"/>
                </a:lnTo>
                <a:close/>
              </a:path>
              <a:path w="283845" h="298450">
                <a:moveTo>
                  <a:pt x="165354" y="153669"/>
                </a:moveTo>
                <a:lnTo>
                  <a:pt x="159512" y="158749"/>
                </a:lnTo>
                <a:lnTo>
                  <a:pt x="162179" y="161289"/>
                </a:lnTo>
                <a:lnTo>
                  <a:pt x="164973" y="163829"/>
                </a:lnTo>
                <a:lnTo>
                  <a:pt x="167894" y="165099"/>
                </a:lnTo>
                <a:lnTo>
                  <a:pt x="181737" y="165099"/>
                </a:lnTo>
                <a:lnTo>
                  <a:pt x="184276" y="162559"/>
                </a:lnTo>
                <a:lnTo>
                  <a:pt x="186944" y="161289"/>
                </a:lnTo>
                <a:lnTo>
                  <a:pt x="189357" y="160019"/>
                </a:lnTo>
                <a:lnTo>
                  <a:pt x="191643" y="157479"/>
                </a:lnTo>
                <a:lnTo>
                  <a:pt x="172974" y="157479"/>
                </a:lnTo>
                <a:lnTo>
                  <a:pt x="169163" y="156209"/>
                </a:lnTo>
                <a:lnTo>
                  <a:pt x="165354" y="153669"/>
                </a:lnTo>
                <a:close/>
              </a:path>
              <a:path w="283845" h="298450">
                <a:moveTo>
                  <a:pt x="192277" y="124459"/>
                </a:moveTo>
                <a:lnTo>
                  <a:pt x="179197" y="124459"/>
                </a:lnTo>
                <a:lnTo>
                  <a:pt x="182880" y="126999"/>
                </a:lnTo>
                <a:lnTo>
                  <a:pt x="186309" y="130809"/>
                </a:lnTo>
                <a:lnTo>
                  <a:pt x="189864" y="133349"/>
                </a:lnTo>
                <a:lnTo>
                  <a:pt x="191643" y="137159"/>
                </a:lnTo>
                <a:lnTo>
                  <a:pt x="191388" y="142239"/>
                </a:lnTo>
                <a:lnTo>
                  <a:pt x="191262" y="146049"/>
                </a:lnTo>
                <a:lnTo>
                  <a:pt x="189611" y="149859"/>
                </a:lnTo>
                <a:lnTo>
                  <a:pt x="186436" y="152399"/>
                </a:lnTo>
                <a:lnTo>
                  <a:pt x="185038" y="153669"/>
                </a:lnTo>
                <a:lnTo>
                  <a:pt x="183514" y="154939"/>
                </a:lnTo>
                <a:lnTo>
                  <a:pt x="180212" y="156209"/>
                </a:lnTo>
                <a:lnTo>
                  <a:pt x="178435" y="157479"/>
                </a:lnTo>
                <a:lnTo>
                  <a:pt x="191643" y="157479"/>
                </a:lnTo>
                <a:lnTo>
                  <a:pt x="193929" y="154939"/>
                </a:lnTo>
                <a:lnTo>
                  <a:pt x="195707" y="152399"/>
                </a:lnTo>
                <a:lnTo>
                  <a:pt x="198500" y="147319"/>
                </a:lnTo>
                <a:lnTo>
                  <a:pt x="199262" y="144779"/>
                </a:lnTo>
                <a:lnTo>
                  <a:pt x="199517" y="138429"/>
                </a:lnTo>
                <a:lnTo>
                  <a:pt x="199009" y="135889"/>
                </a:lnTo>
                <a:lnTo>
                  <a:pt x="196723" y="129539"/>
                </a:lnTo>
                <a:lnTo>
                  <a:pt x="194945" y="126999"/>
                </a:lnTo>
                <a:lnTo>
                  <a:pt x="192277" y="124459"/>
                </a:lnTo>
                <a:close/>
              </a:path>
              <a:path w="283845" h="298450">
                <a:moveTo>
                  <a:pt x="164592" y="99059"/>
                </a:moveTo>
                <a:lnTo>
                  <a:pt x="151764" y="99059"/>
                </a:lnTo>
                <a:lnTo>
                  <a:pt x="155321" y="101599"/>
                </a:lnTo>
                <a:lnTo>
                  <a:pt x="158750" y="104139"/>
                </a:lnTo>
                <a:lnTo>
                  <a:pt x="162051" y="107949"/>
                </a:lnTo>
                <a:lnTo>
                  <a:pt x="163702" y="111759"/>
                </a:lnTo>
                <a:lnTo>
                  <a:pt x="163957" y="114299"/>
                </a:lnTo>
                <a:lnTo>
                  <a:pt x="164084" y="118109"/>
                </a:lnTo>
                <a:lnTo>
                  <a:pt x="162433" y="121919"/>
                </a:lnTo>
                <a:lnTo>
                  <a:pt x="158876" y="125729"/>
                </a:lnTo>
                <a:lnTo>
                  <a:pt x="157607" y="126999"/>
                </a:lnTo>
                <a:lnTo>
                  <a:pt x="162813" y="132079"/>
                </a:lnTo>
                <a:lnTo>
                  <a:pt x="163957" y="130809"/>
                </a:lnTo>
                <a:lnTo>
                  <a:pt x="167894" y="126999"/>
                </a:lnTo>
                <a:lnTo>
                  <a:pt x="171704" y="124459"/>
                </a:lnTo>
                <a:lnTo>
                  <a:pt x="192277" y="124459"/>
                </a:lnTo>
                <a:lnTo>
                  <a:pt x="186848" y="120649"/>
                </a:lnTo>
                <a:lnTo>
                  <a:pt x="184038" y="119379"/>
                </a:lnTo>
                <a:lnTo>
                  <a:pt x="169418" y="119379"/>
                </a:lnTo>
                <a:lnTo>
                  <a:pt x="172338" y="111759"/>
                </a:lnTo>
                <a:lnTo>
                  <a:pt x="170687" y="105409"/>
                </a:lnTo>
                <a:lnTo>
                  <a:pt x="164592" y="99059"/>
                </a:lnTo>
                <a:close/>
              </a:path>
              <a:path w="283845" h="298450">
                <a:moveTo>
                  <a:pt x="151511" y="91439"/>
                </a:moveTo>
                <a:lnTo>
                  <a:pt x="146050" y="91439"/>
                </a:lnTo>
                <a:lnTo>
                  <a:pt x="143383" y="92709"/>
                </a:lnTo>
                <a:lnTo>
                  <a:pt x="140588" y="93979"/>
                </a:lnTo>
                <a:lnTo>
                  <a:pt x="128016" y="106679"/>
                </a:lnTo>
                <a:lnTo>
                  <a:pt x="126746" y="109219"/>
                </a:lnTo>
                <a:lnTo>
                  <a:pt x="126111" y="111759"/>
                </a:lnTo>
                <a:lnTo>
                  <a:pt x="125857" y="114299"/>
                </a:lnTo>
                <a:lnTo>
                  <a:pt x="125730" y="116839"/>
                </a:lnTo>
                <a:lnTo>
                  <a:pt x="126111" y="119379"/>
                </a:lnTo>
                <a:lnTo>
                  <a:pt x="127126" y="121919"/>
                </a:lnTo>
                <a:lnTo>
                  <a:pt x="128016" y="124459"/>
                </a:lnTo>
                <a:lnTo>
                  <a:pt x="129539" y="126999"/>
                </a:lnTo>
                <a:lnTo>
                  <a:pt x="131699" y="129539"/>
                </a:lnTo>
                <a:lnTo>
                  <a:pt x="137541" y="124459"/>
                </a:lnTo>
                <a:lnTo>
                  <a:pt x="134874" y="120649"/>
                </a:lnTo>
                <a:lnTo>
                  <a:pt x="133476" y="118109"/>
                </a:lnTo>
                <a:lnTo>
                  <a:pt x="133519" y="116839"/>
                </a:lnTo>
                <a:lnTo>
                  <a:pt x="133604" y="110489"/>
                </a:lnTo>
                <a:lnTo>
                  <a:pt x="135255" y="107949"/>
                </a:lnTo>
                <a:lnTo>
                  <a:pt x="141097" y="101599"/>
                </a:lnTo>
                <a:lnTo>
                  <a:pt x="144272" y="100329"/>
                </a:lnTo>
                <a:lnTo>
                  <a:pt x="151764" y="99059"/>
                </a:lnTo>
                <a:lnTo>
                  <a:pt x="164592" y="99059"/>
                </a:lnTo>
                <a:lnTo>
                  <a:pt x="162179" y="96519"/>
                </a:lnTo>
                <a:lnTo>
                  <a:pt x="159638" y="95249"/>
                </a:lnTo>
                <a:lnTo>
                  <a:pt x="154305" y="92709"/>
                </a:lnTo>
                <a:lnTo>
                  <a:pt x="151511" y="91439"/>
                </a:lnTo>
                <a:close/>
              </a:path>
              <a:path w="283845" h="298450">
                <a:moveTo>
                  <a:pt x="196976" y="49529"/>
                </a:moveTo>
                <a:lnTo>
                  <a:pt x="185927" y="49529"/>
                </a:lnTo>
                <a:lnTo>
                  <a:pt x="180594" y="52069"/>
                </a:lnTo>
                <a:lnTo>
                  <a:pt x="178181" y="54609"/>
                </a:lnTo>
                <a:lnTo>
                  <a:pt x="173609" y="58419"/>
                </a:lnTo>
                <a:lnTo>
                  <a:pt x="171958" y="60959"/>
                </a:lnTo>
                <a:lnTo>
                  <a:pt x="169672" y="66039"/>
                </a:lnTo>
                <a:lnTo>
                  <a:pt x="169037" y="68579"/>
                </a:lnTo>
                <a:lnTo>
                  <a:pt x="168910" y="74929"/>
                </a:lnTo>
                <a:lnTo>
                  <a:pt x="169545" y="77469"/>
                </a:lnTo>
                <a:lnTo>
                  <a:pt x="171831" y="82549"/>
                </a:lnTo>
                <a:lnTo>
                  <a:pt x="173609" y="85089"/>
                </a:lnTo>
                <a:lnTo>
                  <a:pt x="176022" y="87629"/>
                </a:lnTo>
                <a:lnTo>
                  <a:pt x="202819" y="114299"/>
                </a:lnTo>
                <a:lnTo>
                  <a:pt x="205232" y="116839"/>
                </a:lnTo>
                <a:lnTo>
                  <a:pt x="207772" y="119379"/>
                </a:lnTo>
                <a:lnTo>
                  <a:pt x="210566" y="120649"/>
                </a:lnTo>
                <a:lnTo>
                  <a:pt x="213233" y="120649"/>
                </a:lnTo>
                <a:lnTo>
                  <a:pt x="216026" y="121919"/>
                </a:lnTo>
                <a:lnTo>
                  <a:pt x="221614" y="121919"/>
                </a:lnTo>
                <a:lnTo>
                  <a:pt x="224409" y="120649"/>
                </a:lnTo>
                <a:lnTo>
                  <a:pt x="229743" y="119379"/>
                </a:lnTo>
                <a:lnTo>
                  <a:pt x="232156" y="116839"/>
                </a:lnTo>
                <a:lnTo>
                  <a:pt x="234442" y="114299"/>
                </a:lnTo>
                <a:lnTo>
                  <a:pt x="222504" y="114299"/>
                </a:lnTo>
                <a:lnTo>
                  <a:pt x="215011" y="113029"/>
                </a:lnTo>
                <a:lnTo>
                  <a:pt x="211455" y="111759"/>
                </a:lnTo>
                <a:lnTo>
                  <a:pt x="178943" y="78739"/>
                </a:lnTo>
                <a:lnTo>
                  <a:pt x="177164" y="76199"/>
                </a:lnTo>
                <a:lnTo>
                  <a:pt x="176402" y="68579"/>
                </a:lnTo>
                <a:lnTo>
                  <a:pt x="177926" y="64769"/>
                </a:lnTo>
                <a:lnTo>
                  <a:pt x="184276" y="58419"/>
                </a:lnTo>
                <a:lnTo>
                  <a:pt x="187833" y="57149"/>
                </a:lnTo>
                <a:lnTo>
                  <a:pt x="208794" y="57149"/>
                </a:lnTo>
                <a:lnTo>
                  <a:pt x="207518" y="55879"/>
                </a:lnTo>
                <a:lnTo>
                  <a:pt x="205105" y="54609"/>
                </a:lnTo>
                <a:lnTo>
                  <a:pt x="202564" y="52069"/>
                </a:lnTo>
                <a:lnTo>
                  <a:pt x="196976" y="49529"/>
                </a:lnTo>
                <a:close/>
              </a:path>
              <a:path w="283845" h="298450">
                <a:moveTo>
                  <a:pt x="181228" y="118109"/>
                </a:moveTo>
                <a:lnTo>
                  <a:pt x="175418" y="118109"/>
                </a:lnTo>
                <a:lnTo>
                  <a:pt x="169418" y="119379"/>
                </a:lnTo>
                <a:lnTo>
                  <a:pt x="184038" y="119379"/>
                </a:lnTo>
                <a:lnTo>
                  <a:pt x="181228" y="118109"/>
                </a:lnTo>
                <a:close/>
              </a:path>
              <a:path w="283845" h="298450">
                <a:moveTo>
                  <a:pt x="208794" y="57149"/>
                </a:moveTo>
                <a:lnTo>
                  <a:pt x="195325" y="57149"/>
                </a:lnTo>
                <a:lnTo>
                  <a:pt x="198882" y="59689"/>
                </a:lnTo>
                <a:lnTo>
                  <a:pt x="231394" y="91439"/>
                </a:lnTo>
                <a:lnTo>
                  <a:pt x="233172" y="95249"/>
                </a:lnTo>
                <a:lnTo>
                  <a:pt x="233934" y="102869"/>
                </a:lnTo>
                <a:lnTo>
                  <a:pt x="232537" y="106679"/>
                </a:lnTo>
                <a:lnTo>
                  <a:pt x="229235" y="109219"/>
                </a:lnTo>
                <a:lnTo>
                  <a:pt x="226060" y="113029"/>
                </a:lnTo>
                <a:lnTo>
                  <a:pt x="222504" y="114299"/>
                </a:lnTo>
                <a:lnTo>
                  <a:pt x="234442" y="114299"/>
                </a:lnTo>
                <a:lnTo>
                  <a:pt x="241426" y="96519"/>
                </a:lnTo>
                <a:lnTo>
                  <a:pt x="240792" y="93979"/>
                </a:lnTo>
                <a:lnTo>
                  <a:pt x="238506" y="87629"/>
                </a:lnTo>
                <a:lnTo>
                  <a:pt x="236727" y="85089"/>
                </a:lnTo>
                <a:lnTo>
                  <a:pt x="234314" y="82549"/>
                </a:lnTo>
                <a:lnTo>
                  <a:pt x="208794" y="57149"/>
                </a:lnTo>
                <a:close/>
              </a:path>
              <a:path w="283845" h="298450">
                <a:moveTo>
                  <a:pt x="252730" y="68579"/>
                </a:moveTo>
                <a:lnTo>
                  <a:pt x="246887" y="73659"/>
                </a:lnTo>
                <a:lnTo>
                  <a:pt x="249047" y="76199"/>
                </a:lnTo>
                <a:lnTo>
                  <a:pt x="253619" y="78739"/>
                </a:lnTo>
                <a:lnTo>
                  <a:pt x="256032" y="80009"/>
                </a:lnTo>
                <a:lnTo>
                  <a:pt x="266064" y="80009"/>
                </a:lnTo>
                <a:lnTo>
                  <a:pt x="268732" y="78739"/>
                </a:lnTo>
                <a:lnTo>
                  <a:pt x="271525" y="77469"/>
                </a:lnTo>
                <a:lnTo>
                  <a:pt x="276606" y="72389"/>
                </a:lnTo>
                <a:lnTo>
                  <a:pt x="259207" y="72389"/>
                </a:lnTo>
                <a:lnTo>
                  <a:pt x="256032" y="71119"/>
                </a:lnTo>
                <a:lnTo>
                  <a:pt x="252730" y="68579"/>
                </a:lnTo>
                <a:close/>
              </a:path>
              <a:path w="283845" h="298450">
                <a:moveTo>
                  <a:pt x="270383" y="34289"/>
                </a:moveTo>
                <a:lnTo>
                  <a:pt x="256032" y="34289"/>
                </a:lnTo>
                <a:lnTo>
                  <a:pt x="265557" y="40639"/>
                </a:lnTo>
                <a:lnTo>
                  <a:pt x="268350" y="43179"/>
                </a:lnTo>
                <a:lnTo>
                  <a:pt x="272414" y="48259"/>
                </a:lnTo>
                <a:lnTo>
                  <a:pt x="273176" y="49529"/>
                </a:lnTo>
                <a:lnTo>
                  <a:pt x="274066" y="50799"/>
                </a:lnTo>
                <a:lnTo>
                  <a:pt x="274700" y="52069"/>
                </a:lnTo>
                <a:lnTo>
                  <a:pt x="275717" y="54609"/>
                </a:lnTo>
                <a:lnTo>
                  <a:pt x="275844" y="60959"/>
                </a:lnTo>
                <a:lnTo>
                  <a:pt x="274447" y="64769"/>
                </a:lnTo>
                <a:lnTo>
                  <a:pt x="265302" y="72389"/>
                </a:lnTo>
                <a:lnTo>
                  <a:pt x="276606" y="72389"/>
                </a:lnTo>
                <a:lnTo>
                  <a:pt x="283845" y="59689"/>
                </a:lnTo>
                <a:lnTo>
                  <a:pt x="283845" y="53339"/>
                </a:lnTo>
                <a:lnTo>
                  <a:pt x="282829" y="49529"/>
                </a:lnTo>
                <a:lnTo>
                  <a:pt x="278511" y="43179"/>
                </a:lnTo>
                <a:lnTo>
                  <a:pt x="276098" y="39369"/>
                </a:lnTo>
                <a:lnTo>
                  <a:pt x="273176" y="36829"/>
                </a:lnTo>
                <a:lnTo>
                  <a:pt x="270383" y="34289"/>
                </a:lnTo>
                <a:close/>
              </a:path>
              <a:path w="283845" h="298450">
                <a:moveTo>
                  <a:pt x="233425" y="0"/>
                </a:moveTo>
                <a:lnTo>
                  <a:pt x="204343" y="29209"/>
                </a:lnTo>
                <a:lnTo>
                  <a:pt x="234569" y="58419"/>
                </a:lnTo>
                <a:lnTo>
                  <a:pt x="239902" y="53339"/>
                </a:lnTo>
                <a:lnTo>
                  <a:pt x="238760" y="52069"/>
                </a:lnTo>
                <a:lnTo>
                  <a:pt x="238506" y="49529"/>
                </a:lnTo>
                <a:lnTo>
                  <a:pt x="238844" y="46989"/>
                </a:lnTo>
                <a:lnTo>
                  <a:pt x="233045" y="46989"/>
                </a:lnTo>
                <a:lnTo>
                  <a:pt x="214757" y="29209"/>
                </a:lnTo>
                <a:lnTo>
                  <a:pt x="238633" y="5079"/>
                </a:lnTo>
                <a:lnTo>
                  <a:pt x="233425" y="0"/>
                </a:lnTo>
                <a:close/>
              </a:path>
              <a:path w="283845" h="298450">
                <a:moveTo>
                  <a:pt x="258952" y="26669"/>
                </a:moveTo>
                <a:lnTo>
                  <a:pt x="248538" y="26669"/>
                </a:lnTo>
                <a:lnTo>
                  <a:pt x="246125" y="27939"/>
                </a:lnTo>
                <a:lnTo>
                  <a:pt x="241554" y="30479"/>
                </a:lnTo>
                <a:lnTo>
                  <a:pt x="237236" y="35559"/>
                </a:lnTo>
                <a:lnTo>
                  <a:pt x="235585" y="36829"/>
                </a:lnTo>
                <a:lnTo>
                  <a:pt x="234442" y="39369"/>
                </a:lnTo>
                <a:lnTo>
                  <a:pt x="233425" y="41909"/>
                </a:lnTo>
                <a:lnTo>
                  <a:pt x="233172" y="43179"/>
                </a:lnTo>
                <a:lnTo>
                  <a:pt x="233045" y="46989"/>
                </a:lnTo>
                <a:lnTo>
                  <a:pt x="238844" y="46989"/>
                </a:lnTo>
                <a:lnTo>
                  <a:pt x="239013" y="45719"/>
                </a:lnTo>
                <a:lnTo>
                  <a:pt x="239649" y="43179"/>
                </a:lnTo>
                <a:lnTo>
                  <a:pt x="241173" y="40639"/>
                </a:lnTo>
                <a:lnTo>
                  <a:pt x="243712" y="38099"/>
                </a:lnTo>
                <a:lnTo>
                  <a:pt x="245872" y="36829"/>
                </a:lnTo>
                <a:lnTo>
                  <a:pt x="247904" y="35559"/>
                </a:lnTo>
                <a:lnTo>
                  <a:pt x="251968" y="34289"/>
                </a:lnTo>
                <a:lnTo>
                  <a:pt x="270383" y="34289"/>
                </a:lnTo>
                <a:lnTo>
                  <a:pt x="268859" y="33019"/>
                </a:lnTo>
                <a:lnTo>
                  <a:pt x="267462" y="31749"/>
                </a:lnTo>
                <a:lnTo>
                  <a:pt x="265811" y="30479"/>
                </a:lnTo>
                <a:lnTo>
                  <a:pt x="264287" y="29209"/>
                </a:lnTo>
                <a:lnTo>
                  <a:pt x="262636" y="29209"/>
                </a:lnTo>
                <a:lnTo>
                  <a:pt x="260858" y="27939"/>
                </a:lnTo>
                <a:lnTo>
                  <a:pt x="258952" y="2666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755390" y="4138625"/>
            <a:ext cx="283845" cy="292100"/>
          </a:xfrm>
          <a:custGeom>
            <a:rect l="l" t="t" r="r" b="b"/>
            <a:pathLst>
              <a:path w="283845" h="292100">
                <a:moveTo>
                  <a:pt x="39624" y="219709"/>
                </a:moveTo>
                <a:lnTo>
                  <a:pt x="26162" y="219709"/>
                </a:lnTo>
                <a:lnTo>
                  <a:pt x="29463" y="220979"/>
                </a:lnTo>
                <a:lnTo>
                  <a:pt x="32638" y="224789"/>
                </a:lnTo>
                <a:lnTo>
                  <a:pt x="37846" y="236219"/>
                </a:lnTo>
                <a:lnTo>
                  <a:pt x="44069" y="287019"/>
                </a:lnTo>
                <a:lnTo>
                  <a:pt x="49149" y="292099"/>
                </a:lnTo>
                <a:lnTo>
                  <a:pt x="60624" y="280669"/>
                </a:lnTo>
                <a:lnTo>
                  <a:pt x="51054" y="280669"/>
                </a:lnTo>
                <a:lnTo>
                  <a:pt x="45465" y="234949"/>
                </a:lnTo>
                <a:lnTo>
                  <a:pt x="44958" y="231139"/>
                </a:lnTo>
                <a:lnTo>
                  <a:pt x="44323" y="228599"/>
                </a:lnTo>
                <a:lnTo>
                  <a:pt x="43307" y="226059"/>
                </a:lnTo>
                <a:lnTo>
                  <a:pt x="42418" y="223519"/>
                </a:lnTo>
                <a:lnTo>
                  <a:pt x="40767" y="220979"/>
                </a:lnTo>
                <a:lnTo>
                  <a:pt x="39624" y="219709"/>
                </a:lnTo>
                <a:close/>
              </a:path>
              <a:path w="283845" h="292100">
                <a:moveTo>
                  <a:pt x="75819" y="255269"/>
                </a:moveTo>
                <a:lnTo>
                  <a:pt x="51054" y="280669"/>
                </a:lnTo>
                <a:lnTo>
                  <a:pt x="60624" y="280669"/>
                </a:lnTo>
                <a:lnTo>
                  <a:pt x="81025" y="260349"/>
                </a:lnTo>
                <a:lnTo>
                  <a:pt x="75819" y="255269"/>
                </a:lnTo>
                <a:close/>
              </a:path>
              <a:path w="283845" h="292100">
                <a:moveTo>
                  <a:pt x="25526" y="210819"/>
                </a:moveTo>
                <a:lnTo>
                  <a:pt x="20065" y="212089"/>
                </a:lnTo>
                <a:lnTo>
                  <a:pt x="17272" y="212089"/>
                </a:lnTo>
                <a:lnTo>
                  <a:pt x="11937" y="214629"/>
                </a:lnTo>
                <a:lnTo>
                  <a:pt x="9525" y="215899"/>
                </a:lnTo>
                <a:lnTo>
                  <a:pt x="4699" y="220979"/>
                </a:lnTo>
                <a:lnTo>
                  <a:pt x="2921" y="223519"/>
                </a:lnTo>
                <a:lnTo>
                  <a:pt x="1777" y="226059"/>
                </a:lnTo>
                <a:lnTo>
                  <a:pt x="508" y="228599"/>
                </a:lnTo>
                <a:lnTo>
                  <a:pt x="0" y="232409"/>
                </a:lnTo>
                <a:lnTo>
                  <a:pt x="0" y="237489"/>
                </a:lnTo>
                <a:lnTo>
                  <a:pt x="508" y="240029"/>
                </a:lnTo>
                <a:lnTo>
                  <a:pt x="1777" y="242569"/>
                </a:lnTo>
                <a:lnTo>
                  <a:pt x="2921" y="245109"/>
                </a:lnTo>
                <a:lnTo>
                  <a:pt x="4572" y="247649"/>
                </a:lnTo>
                <a:lnTo>
                  <a:pt x="6858" y="250189"/>
                </a:lnTo>
                <a:lnTo>
                  <a:pt x="12700" y="243839"/>
                </a:lnTo>
                <a:lnTo>
                  <a:pt x="10795" y="242569"/>
                </a:lnTo>
                <a:lnTo>
                  <a:pt x="9525" y="241299"/>
                </a:lnTo>
                <a:lnTo>
                  <a:pt x="8000" y="237489"/>
                </a:lnTo>
                <a:lnTo>
                  <a:pt x="7620" y="234949"/>
                </a:lnTo>
                <a:lnTo>
                  <a:pt x="7747" y="231139"/>
                </a:lnTo>
                <a:lnTo>
                  <a:pt x="8127" y="229869"/>
                </a:lnTo>
                <a:lnTo>
                  <a:pt x="9017" y="228599"/>
                </a:lnTo>
                <a:lnTo>
                  <a:pt x="9779" y="227329"/>
                </a:lnTo>
                <a:lnTo>
                  <a:pt x="10922" y="224789"/>
                </a:lnTo>
                <a:lnTo>
                  <a:pt x="12319" y="223519"/>
                </a:lnTo>
                <a:lnTo>
                  <a:pt x="15494" y="220979"/>
                </a:lnTo>
                <a:lnTo>
                  <a:pt x="18796" y="219709"/>
                </a:lnTo>
                <a:lnTo>
                  <a:pt x="39624" y="219709"/>
                </a:lnTo>
                <a:lnTo>
                  <a:pt x="38481" y="218439"/>
                </a:lnTo>
                <a:lnTo>
                  <a:pt x="36068" y="215899"/>
                </a:lnTo>
                <a:lnTo>
                  <a:pt x="33527" y="214629"/>
                </a:lnTo>
                <a:lnTo>
                  <a:pt x="25526" y="210819"/>
                </a:lnTo>
                <a:close/>
              </a:path>
              <a:path w="283845" h="292100">
                <a:moveTo>
                  <a:pt x="69850" y="170179"/>
                </a:moveTo>
                <a:lnTo>
                  <a:pt x="58800" y="170179"/>
                </a:lnTo>
                <a:lnTo>
                  <a:pt x="53467" y="172719"/>
                </a:lnTo>
                <a:lnTo>
                  <a:pt x="51054" y="175259"/>
                </a:lnTo>
                <a:lnTo>
                  <a:pt x="46482" y="179069"/>
                </a:lnTo>
                <a:lnTo>
                  <a:pt x="44831" y="181609"/>
                </a:lnTo>
                <a:lnTo>
                  <a:pt x="42545" y="186689"/>
                </a:lnTo>
                <a:lnTo>
                  <a:pt x="41910" y="190499"/>
                </a:lnTo>
                <a:lnTo>
                  <a:pt x="41783" y="195579"/>
                </a:lnTo>
                <a:lnTo>
                  <a:pt x="42418" y="198119"/>
                </a:lnTo>
                <a:lnTo>
                  <a:pt x="44704" y="203199"/>
                </a:lnTo>
                <a:lnTo>
                  <a:pt x="46482" y="205739"/>
                </a:lnTo>
                <a:lnTo>
                  <a:pt x="48895" y="208279"/>
                </a:lnTo>
                <a:lnTo>
                  <a:pt x="75692" y="234949"/>
                </a:lnTo>
                <a:lnTo>
                  <a:pt x="78105" y="237489"/>
                </a:lnTo>
                <a:lnTo>
                  <a:pt x="80645" y="240029"/>
                </a:lnTo>
                <a:lnTo>
                  <a:pt x="83438" y="241299"/>
                </a:lnTo>
                <a:lnTo>
                  <a:pt x="86106" y="242569"/>
                </a:lnTo>
                <a:lnTo>
                  <a:pt x="94487" y="242569"/>
                </a:lnTo>
                <a:lnTo>
                  <a:pt x="97282" y="241299"/>
                </a:lnTo>
                <a:lnTo>
                  <a:pt x="102615" y="240029"/>
                </a:lnTo>
                <a:lnTo>
                  <a:pt x="105029" y="237489"/>
                </a:lnTo>
                <a:lnTo>
                  <a:pt x="107314" y="234949"/>
                </a:lnTo>
                <a:lnTo>
                  <a:pt x="87884" y="234949"/>
                </a:lnTo>
                <a:lnTo>
                  <a:pt x="84327" y="232409"/>
                </a:lnTo>
                <a:lnTo>
                  <a:pt x="51815" y="199389"/>
                </a:lnTo>
                <a:lnTo>
                  <a:pt x="50037" y="196849"/>
                </a:lnTo>
                <a:lnTo>
                  <a:pt x="49275" y="189229"/>
                </a:lnTo>
                <a:lnTo>
                  <a:pt x="50800" y="185419"/>
                </a:lnTo>
                <a:lnTo>
                  <a:pt x="57150" y="179069"/>
                </a:lnTo>
                <a:lnTo>
                  <a:pt x="60706" y="177799"/>
                </a:lnTo>
                <a:lnTo>
                  <a:pt x="81609" y="177799"/>
                </a:lnTo>
                <a:lnTo>
                  <a:pt x="80390" y="176529"/>
                </a:lnTo>
                <a:lnTo>
                  <a:pt x="77977" y="175259"/>
                </a:lnTo>
                <a:lnTo>
                  <a:pt x="75437" y="172719"/>
                </a:lnTo>
                <a:lnTo>
                  <a:pt x="69850" y="170179"/>
                </a:lnTo>
                <a:close/>
              </a:path>
              <a:path w="283845" h="292100">
                <a:moveTo>
                  <a:pt x="81609" y="177799"/>
                </a:moveTo>
                <a:lnTo>
                  <a:pt x="68199" y="177799"/>
                </a:lnTo>
                <a:lnTo>
                  <a:pt x="71755" y="180339"/>
                </a:lnTo>
                <a:lnTo>
                  <a:pt x="104267" y="212089"/>
                </a:lnTo>
                <a:lnTo>
                  <a:pt x="106045" y="215899"/>
                </a:lnTo>
                <a:lnTo>
                  <a:pt x="106807" y="223519"/>
                </a:lnTo>
                <a:lnTo>
                  <a:pt x="105410" y="227329"/>
                </a:lnTo>
                <a:lnTo>
                  <a:pt x="102108" y="229869"/>
                </a:lnTo>
                <a:lnTo>
                  <a:pt x="98933" y="233679"/>
                </a:lnTo>
                <a:lnTo>
                  <a:pt x="95376" y="234949"/>
                </a:lnTo>
                <a:lnTo>
                  <a:pt x="107314" y="234949"/>
                </a:lnTo>
                <a:lnTo>
                  <a:pt x="109600" y="233679"/>
                </a:lnTo>
                <a:lnTo>
                  <a:pt x="111251" y="231139"/>
                </a:lnTo>
                <a:lnTo>
                  <a:pt x="112395" y="228599"/>
                </a:lnTo>
                <a:lnTo>
                  <a:pt x="113664" y="226059"/>
                </a:lnTo>
                <a:lnTo>
                  <a:pt x="114173" y="222249"/>
                </a:lnTo>
                <a:lnTo>
                  <a:pt x="114300" y="217169"/>
                </a:lnTo>
                <a:lnTo>
                  <a:pt x="113664" y="214629"/>
                </a:lnTo>
                <a:lnTo>
                  <a:pt x="111379" y="209549"/>
                </a:lnTo>
                <a:lnTo>
                  <a:pt x="109600" y="205739"/>
                </a:lnTo>
                <a:lnTo>
                  <a:pt x="107187" y="204469"/>
                </a:lnTo>
                <a:lnTo>
                  <a:pt x="81609" y="177799"/>
                </a:lnTo>
                <a:close/>
              </a:path>
              <a:path w="283845" h="292100">
                <a:moveTo>
                  <a:pt x="122555" y="134619"/>
                </a:moveTo>
                <a:lnTo>
                  <a:pt x="102870" y="134619"/>
                </a:lnTo>
                <a:lnTo>
                  <a:pt x="110236" y="135889"/>
                </a:lnTo>
                <a:lnTo>
                  <a:pt x="113537" y="137159"/>
                </a:lnTo>
                <a:lnTo>
                  <a:pt x="116712" y="139699"/>
                </a:lnTo>
                <a:lnTo>
                  <a:pt x="118237" y="142239"/>
                </a:lnTo>
                <a:lnTo>
                  <a:pt x="119380" y="143509"/>
                </a:lnTo>
                <a:lnTo>
                  <a:pt x="120269" y="144779"/>
                </a:lnTo>
                <a:lnTo>
                  <a:pt x="121031" y="147319"/>
                </a:lnTo>
                <a:lnTo>
                  <a:pt x="121665" y="149859"/>
                </a:lnTo>
                <a:lnTo>
                  <a:pt x="121920" y="152399"/>
                </a:lnTo>
                <a:lnTo>
                  <a:pt x="128143" y="203199"/>
                </a:lnTo>
                <a:lnTo>
                  <a:pt x="133223" y="208279"/>
                </a:lnTo>
                <a:lnTo>
                  <a:pt x="144652" y="196849"/>
                </a:lnTo>
                <a:lnTo>
                  <a:pt x="135127" y="196849"/>
                </a:lnTo>
                <a:lnTo>
                  <a:pt x="129539" y="151129"/>
                </a:lnTo>
                <a:lnTo>
                  <a:pt x="129032" y="147319"/>
                </a:lnTo>
                <a:lnTo>
                  <a:pt x="128397" y="143509"/>
                </a:lnTo>
                <a:lnTo>
                  <a:pt x="127381" y="140969"/>
                </a:lnTo>
                <a:lnTo>
                  <a:pt x="126492" y="139699"/>
                </a:lnTo>
                <a:lnTo>
                  <a:pt x="124840" y="137159"/>
                </a:lnTo>
                <a:lnTo>
                  <a:pt x="122555" y="134619"/>
                </a:lnTo>
                <a:close/>
              </a:path>
              <a:path w="283845" h="292100">
                <a:moveTo>
                  <a:pt x="159893" y="171449"/>
                </a:moveTo>
                <a:lnTo>
                  <a:pt x="135127" y="196849"/>
                </a:lnTo>
                <a:lnTo>
                  <a:pt x="144652" y="196849"/>
                </a:lnTo>
                <a:lnTo>
                  <a:pt x="164973" y="176529"/>
                </a:lnTo>
                <a:lnTo>
                  <a:pt x="159893" y="171449"/>
                </a:lnTo>
                <a:close/>
              </a:path>
              <a:path w="283845" h="292100">
                <a:moveTo>
                  <a:pt x="109600" y="126999"/>
                </a:moveTo>
                <a:lnTo>
                  <a:pt x="104139" y="126999"/>
                </a:lnTo>
                <a:lnTo>
                  <a:pt x="101346" y="128269"/>
                </a:lnTo>
                <a:lnTo>
                  <a:pt x="96012" y="130809"/>
                </a:lnTo>
                <a:lnTo>
                  <a:pt x="93472" y="132079"/>
                </a:lnTo>
                <a:lnTo>
                  <a:pt x="91186" y="134619"/>
                </a:lnTo>
                <a:lnTo>
                  <a:pt x="88773" y="137159"/>
                </a:lnTo>
                <a:lnTo>
                  <a:pt x="86995" y="139699"/>
                </a:lnTo>
                <a:lnTo>
                  <a:pt x="85725" y="142239"/>
                </a:lnTo>
                <a:lnTo>
                  <a:pt x="84582" y="144779"/>
                </a:lnTo>
                <a:lnTo>
                  <a:pt x="84074" y="147319"/>
                </a:lnTo>
                <a:lnTo>
                  <a:pt x="84074" y="153669"/>
                </a:lnTo>
                <a:lnTo>
                  <a:pt x="90932" y="166369"/>
                </a:lnTo>
                <a:lnTo>
                  <a:pt x="96774" y="160019"/>
                </a:lnTo>
                <a:lnTo>
                  <a:pt x="94869" y="158749"/>
                </a:lnTo>
                <a:lnTo>
                  <a:pt x="93599" y="156209"/>
                </a:lnTo>
                <a:lnTo>
                  <a:pt x="92075" y="152399"/>
                </a:lnTo>
                <a:lnTo>
                  <a:pt x="91694" y="151129"/>
                </a:lnTo>
                <a:lnTo>
                  <a:pt x="91821" y="147319"/>
                </a:lnTo>
                <a:lnTo>
                  <a:pt x="92201" y="146049"/>
                </a:lnTo>
                <a:lnTo>
                  <a:pt x="93090" y="144779"/>
                </a:lnTo>
                <a:lnTo>
                  <a:pt x="93852" y="142239"/>
                </a:lnTo>
                <a:lnTo>
                  <a:pt x="94996" y="140969"/>
                </a:lnTo>
                <a:lnTo>
                  <a:pt x="96265" y="139699"/>
                </a:lnTo>
                <a:lnTo>
                  <a:pt x="99440" y="137159"/>
                </a:lnTo>
                <a:lnTo>
                  <a:pt x="102870" y="134619"/>
                </a:lnTo>
                <a:lnTo>
                  <a:pt x="122555" y="134619"/>
                </a:lnTo>
                <a:lnTo>
                  <a:pt x="120142" y="132079"/>
                </a:lnTo>
                <a:lnTo>
                  <a:pt x="117601" y="130809"/>
                </a:lnTo>
                <a:lnTo>
                  <a:pt x="109600" y="126999"/>
                </a:lnTo>
                <a:close/>
              </a:path>
              <a:path w="283845" h="292100">
                <a:moveTo>
                  <a:pt x="179070" y="158749"/>
                </a:moveTo>
                <a:lnTo>
                  <a:pt x="170687" y="158749"/>
                </a:lnTo>
                <a:lnTo>
                  <a:pt x="173609" y="160019"/>
                </a:lnTo>
                <a:lnTo>
                  <a:pt x="179070" y="158749"/>
                </a:lnTo>
                <a:close/>
              </a:path>
              <a:path w="283845" h="292100">
                <a:moveTo>
                  <a:pt x="165354" y="147319"/>
                </a:moveTo>
                <a:lnTo>
                  <a:pt x="159512" y="152399"/>
                </a:lnTo>
                <a:lnTo>
                  <a:pt x="162306" y="154939"/>
                </a:lnTo>
                <a:lnTo>
                  <a:pt x="164973" y="157479"/>
                </a:lnTo>
                <a:lnTo>
                  <a:pt x="167894" y="158749"/>
                </a:lnTo>
                <a:lnTo>
                  <a:pt x="181737" y="158749"/>
                </a:lnTo>
                <a:lnTo>
                  <a:pt x="184404" y="156209"/>
                </a:lnTo>
                <a:lnTo>
                  <a:pt x="186944" y="154939"/>
                </a:lnTo>
                <a:lnTo>
                  <a:pt x="189357" y="153669"/>
                </a:lnTo>
                <a:lnTo>
                  <a:pt x="191643" y="151129"/>
                </a:lnTo>
                <a:lnTo>
                  <a:pt x="172974" y="151129"/>
                </a:lnTo>
                <a:lnTo>
                  <a:pt x="169163" y="149859"/>
                </a:lnTo>
                <a:lnTo>
                  <a:pt x="165354" y="147319"/>
                </a:lnTo>
                <a:close/>
              </a:path>
              <a:path w="283845" h="292100">
                <a:moveTo>
                  <a:pt x="192277" y="118109"/>
                </a:moveTo>
                <a:lnTo>
                  <a:pt x="179324" y="118109"/>
                </a:lnTo>
                <a:lnTo>
                  <a:pt x="182880" y="120649"/>
                </a:lnTo>
                <a:lnTo>
                  <a:pt x="186436" y="124459"/>
                </a:lnTo>
                <a:lnTo>
                  <a:pt x="189992" y="126999"/>
                </a:lnTo>
                <a:lnTo>
                  <a:pt x="191643" y="130809"/>
                </a:lnTo>
                <a:lnTo>
                  <a:pt x="191388" y="135889"/>
                </a:lnTo>
                <a:lnTo>
                  <a:pt x="191262" y="139699"/>
                </a:lnTo>
                <a:lnTo>
                  <a:pt x="189611" y="143509"/>
                </a:lnTo>
                <a:lnTo>
                  <a:pt x="186436" y="146049"/>
                </a:lnTo>
                <a:lnTo>
                  <a:pt x="185038" y="147319"/>
                </a:lnTo>
                <a:lnTo>
                  <a:pt x="183514" y="148589"/>
                </a:lnTo>
                <a:lnTo>
                  <a:pt x="180212" y="149859"/>
                </a:lnTo>
                <a:lnTo>
                  <a:pt x="178562" y="151129"/>
                </a:lnTo>
                <a:lnTo>
                  <a:pt x="191643" y="151129"/>
                </a:lnTo>
                <a:lnTo>
                  <a:pt x="193929" y="148589"/>
                </a:lnTo>
                <a:lnTo>
                  <a:pt x="199517" y="132079"/>
                </a:lnTo>
                <a:lnTo>
                  <a:pt x="199136" y="129539"/>
                </a:lnTo>
                <a:lnTo>
                  <a:pt x="196850" y="123189"/>
                </a:lnTo>
                <a:lnTo>
                  <a:pt x="194945" y="120649"/>
                </a:lnTo>
                <a:lnTo>
                  <a:pt x="192277" y="118109"/>
                </a:lnTo>
                <a:close/>
              </a:path>
              <a:path w="283845" h="292100">
                <a:moveTo>
                  <a:pt x="164700" y="92709"/>
                </a:moveTo>
                <a:lnTo>
                  <a:pt x="151764" y="92709"/>
                </a:lnTo>
                <a:lnTo>
                  <a:pt x="158876" y="97789"/>
                </a:lnTo>
                <a:lnTo>
                  <a:pt x="162051" y="101599"/>
                </a:lnTo>
                <a:lnTo>
                  <a:pt x="163830" y="105409"/>
                </a:lnTo>
                <a:lnTo>
                  <a:pt x="163957" y="107949"/>
                </a:lnTo>
                <a:lnTo>
                  <a:pt x="164211" y="111759"/>
                </a:lnTo>
                <a:lnTo>
                  <a:pt x="162433" y="115569"/>
                </a:lnTo>
                <a:lnTo>
                  <a:pt x="158876" y="119379"/>
                </a:lnTo>
                <a:lnTo>
                  <a:pt x="157734" y="120649"/>
                </a:lnTo>
                <a:lnTo>
                  <a:pt x="162813" y="125729"/>
                </a:lnTo>
                <a:lnTo>
                  <a:pt x="163957" y="124459"/>
                </a:lnTo>
                <a:lnTo>
                  <a:pt x="167894" y="120649"/>
                </a:lnTo>
                <a:lnTo>
                  <a:pt x="171831" y="118109"/>
                </a:lnTo>
                <a:lnTo>
                  <a:pt x="192277" y="118109"/>
                </a:lnTo>
                <a:lnTo>
                  <a:pt x="186850" y="114299"/>
                </a:lnTo>
                <a:lnTo>
                  <a:pt x="184047" y="113029"/>
                </a:lnTo>
                <a:lnTo>
                  <a:pt x="169545" y="113029"/>
                </a:lnTo>
                <a:lnTo>
                  <a:pt x="172338" y="105409"/>
                </a:lnTo>
                <a:lnTo>
                  <a:pt x="170687" y="99059"/>
                </a:lnTo>
                <a:lnTo>
                  <a:pt x="164700" y="92709"/>
                </a:lnTo>
                <a:close/>
              </a:path>
              <a:path w="283845" h="292100">
                <a:moveTo>
                  <a:pt x="151511" y="85089"/>
                </a:moveTo>
                <a:lnTo>
                  <a:pt x="146176" y="85089"/>
                </a:lnTo>
                <a:lnTo>
                  <a:pt x="143383" y="86359"/>
                </a:lnTo>
                <a:lnTo>
                  <a:pt x="140715" y="87629"/>
                </a:lnTo>
                <a:lnTo>
                  <a:pt x="137922" y="88899"/>
                </a:lnTo>
                <a:lnTo>
                  <a:pt x="135382" y="90169"/>
                </a:lnTo>
                <a:lnTo>
                  <a:pt x="130937" y="95249"/>
                </a:lnTo>
                <a:lnTo>
                  <a:pt x="129159" y="97789"/>
                </a:lnTo>
                <a:lnTo>
                  <a:pt x="128015" y="100329"/>
                </a:lnTo>
                <a:lnTo>
                  <a:pt x="126746" y="102869"/>
                </a:lnTo>
                <a:lnTo>
                  <a:pt x="126111" y="105409"/>
                </a:lnTo>
                <a:lnTo>
                  <a:pt x="125984" y="107949"/>
                </a:lnTo>
                <a:lnTo>
                  <a:pt x="125730" y="110489"/>
                </a:lnTo>
                <a:lnTo>
                  <a:pt x="126111" y="113029"/>
                </a:lnTo>
                <a:lnTo>
                  <a:pt x="127126" y="115569"/>
                </a:lnTo>
                <a:lnTo>
                  <a:pt x="128015" y="118109"/>
                </a:lnTo>
                <a:lnTo>
                  <a:pt x="129539" y="120649"/>
                </a:lnTo>
                <a:lnTo>
                  <a:pt x="131699" y="123189"/>
                </a:lnTo>
                <a:lnTo>
                  <a:pt x="137540" y="118109"/>
                </a:lnTo>
                <a:lnTo>
                  <a:pt x="134874" y="114299"/>
                </a:lnTo>
                <a:lnTo>
                  <a:pt x="133604" y="111759"/>
                </a:lnTo>
                <a:lnTo>
                  <a:pt x="133604" y="104139"/>
                </a:lnTo>
                <a:lnTo>
                  <a:pt x="135255" y="101599"/>
                </a:lnTo>
                <a:lnTo>
                  <a:pt x="141097" y="95249"/>
                </a:lnTo>
                <a:lnTo>
                  <a:pt x="144399" y="93979"/>
                </a:lnTo>
                <a:lnTo>
                  <a:pt x="151764" y="92709"/>
                </a:lnTo>
                <a:lnTo>
                  <a:pt x="164700" y="92709"/>
                </a:lnTo>
                <a:lnTo>
                  <a:pt x="162306" y="90169"/>
                </a:lnTo>
                <a:lnTo>
                  <a:pt x="159765" y="88899"/>
                </a:lnTo>
                <a:lnTo>
                  <a:pt x="156972" y="87629"/>
                </a:lnTo>
                <a:lnTo>
                  <a:pt x="154305" y="86359"/>
                </a:lnTo>
                <a:lnTo>
                  <a:pt x="151511" y="85089"/>
                </a:lnTo>
                <a:close/>
              </a:path>
              <a:path w="283845" h="292100">
                <a:moveTo>
                  <a:pt x="197104" y="43179"/>
                </a:moveTo>
                <a:lnTo>
                  <a:pt x="186055" y="43179"/>
                </a:lnTo>
                <a:lnTo>
                  <a:pt x="180721" y="45719"/>
                </a:lnTo>
                <a:lnTo>
                  <a:pt x="178181" y="48259"/>
                </a:lnTo>
                <a:lnTo>
                  <a:pt x="176022" y="49529"/>
                </a:lnTo>
                <a:lnTo>
                  <a:pt x="168910" y="68579"/>
                </a:lnTo>
                <a:lnTo>
                  <a:pt x="169545" y="71119"/>
                </a:lnTo>
                <a:lnTo>
                  <a:pt x="171831" y="76199"/>
                </a:lnTo>
                <a:lnTo>
                  <a:pt x="173609" y="78739"/>
                </a:lnTo>
                <a:lnTo>
                  <a:pt x="176022" y="81279"/>
                </a:lnTo>
                <a:lnTo>
                  <a:pt x="202819" y="107949"/>
                </a:lnTo>
                <a:lnTo>
                  <a:pt x="205232" y="110489"/>
                </a:lnTo>
                <a:lnTo>
                  <a:pt x="207772" y="113029"/>
                </a:lnTo>
                <a:lnTo>
                  <a:pt x="213360" y="114299"/>
                </a:lnTo>
                <a:lnTo>
                  <a:pt x="216026" y="115569"/>
                </a:lnTo>
                <a:lnTo>
                  <a:pt x="221742" y="115569"/>
                </a:lnTo>
                <a:lnTo>
                  <a:pt x="224409" y="114299"/>
                </a:lnTo>
                <a:lnTo>
                  <a:pt x="229743" y="113029"/>
                </a:lnTo>
                <a:lnTo>
                  <a:pt x="232156" y="110489"/>
                </a:lnTo>
                <a:lnTo>
                  <a:pt x="234442" y="107949"/>
                </a:lnTo>
                <a:lnTo>
                  <a:pt x="222631" y="107949"/>
                </a:lnTo>
                <a:lnTo>
                  <a:pt x="215011" y="106679"/>
                </a:lnTo>
                <a:lnTo>
                  <a:pt x="182245" y="76199"/>
                </a:lnTo>
                <a:lnTo>
                  <a:pt x="176911" y="66039"/>
                </a:lnTo>
                <a:lnTo>
                  <a:pt x="176530" y="62229"/>
                </a:lnTo>
                <a:lnTo>
                  <a:pt x="177926" y="58419"/>
                </a:lnTo>
                <a:lnTo>
                  <a:pt x="181101" y="54609"/>
                </a:lnTo>
                <a:lnTo>
                  <a:pt x="184404" y="52069"/>
                </a:lnTo>
                <a:lnTo>
                  <a:pt x="187833" y="50799"/>
                </a:lnTo>
                <a:lnTo>
                  <a:pt x="208800" y="50799"/>
                </a:lnTo>
                <a:lnTo>
                  <a:pt x="207518" y="49529"/>
                </a:lnTo>
                <a:lnTo>
                  <a:pt x="205232" y="48259"/>
                </a:lnTo>
                <a:lnTo>
                  <a:pt x="202564" y="45719"/>
                </a:lnTo>
                <a:lnTo>
                  <a:pt x="199898" y="44449"/>
                </a:lnTo>
                <a:lnTo>
                  <a:pt x="197104" y="43179"/>
                </a:lnTo>
                <a:close/>
              </a:path>
              <a:path w="283845" h="292100">
                <a:moveTo>
                  <a:pt x="181244" y="111759"/>
                </a:moveTo>
                <a:lnTo>
                  <a:pt x="175472" y="111759"/>
                </a:lnTo>
                <a:lnTo>
                  <a:pt x="169545" y="113029"/>
                </a:lnTo>
                <a:lnTo>
                  <a:pt x="184047" y="113029"/>
                </a:lnTo>
                <a:lnTo>
                  <a:pt x="181244" y="111759"/>
                </a:lnTo>
                <a:close/>
              </a:path>
              <a:path w="283845" h="292100">
                <a:moveTo>
                  <a:pt x="208800" y="50799"/>
                </a:moveTo>
                <a:lnTo>
                  <a:pt x="195452" y="50799"/>
                </a:lnTo>
                <a:lnTo>
                  <a:pt x="198882" y="53339"/>
                </a:lnTo>
                <a:lnTo>
                  <a:pt x="231394" y="85089"/>
                </a:lnTo>
                <a:lnTo>
                  <a:pt x="233172" y="88899"/>
                </a:lnTo>
                <a:lnTo>
                  <a:pt x="233934" y="96519"/>
                </a:lnTo>
                <a:lnTo>
                  <a:pt x="232537" y="100329"/>
                </a:lnTo>
                <a:lnTo>
                  <a:pt x="229362" y="102869"/>
                </a:lnTo>
                <a:lnTo>
                  <a:pt x="226060" y="106679"/>
                </a:lnTo>
                <a:lnTo>
                  <a:pt x="222631" y="107949"/>
                </a:lnTo>
                <a:lnTo>
                  <a:pt x="234442" y="107949"/>
                </a:lnTo>
                <a:lnTo>
                  <a:pt x="241426" y="90169"/>
                </a:lnTo>
                <a:lnTo>
                  <a:pt x="240792" y="87629"/>
                </a:lnTo>
                <a:lnTo>
                  <a:pt x="238506" y="81279"/>
                </a:lnTo>
                <a:lnTo>
                  <a:pt x="236727" y="78739"/>
                </a:lnTo>
                <a:lnTo>
                  <a:pt x="234442" y="76199"/>
                </a:lnTo>
                <a:lnTo>
                  <a:pt x="208800" y="50799"/>
                </a:lnTo>
                <a:close/>
              </a:path>
              <a:path w="283845" h="292100">
                <a:moveTo>
                  <a:pt x="226313" y="0"/>
                </a:moveTo>
                <a:lnTo>
                  <a:pt x="220218" y="6349"/>
                </a:lnTo>
                <a:lnTo>
                  <a:pt x="234823" y="49529"/>
                </a:lnTo>
                <a:lnTo>
                  <a:pt x="236093" y="53339"/>
                </a:lnTo>
                <a:lnTo>
                  <a:pt x="237489" y="57149"/>
                </a:lnTo>
                <a:lnTo>
                  <a:pt x="239013" y="59689"/>
                </a:lnTo>
                <a:lnTo>
                  <a:pt x="240411" y="62229"/>
                </a:lnTo>
                <a:lnTo>
                  <a:pt x="242062" y="63499"/>
                </a:lnTo>
                <a:lnTo>
                  <a:pt x="243967" y="66039"/>
                </a:lnTo>
                <a:lnTo>
                  <a:pt x="246507" y="68579"/>
                </a:lnTo>
                <a:lnTo>
                  <a:pt x="251840" y="71119"/>
                </a:lnTo>
                <a:lnTo>
                  <a:pt x="257429" y="73659"/>
                </a:lnTo>
                <a:lnTo>
                  <a:pt x="263144" y="73659"/>
                </a:lnTo>
                <a:lnTo>
                  <a:pt x="265938" y="72389"/>
                </a:lnTo>
                <a:lnTo>
                  <a:pt x="271525" y="71119"/>
                </a:lnTo>
                <a:lnTo>
                  <a:pt x="276606" y="66039"/>
                </a:lnTo>
                <a:lnTo>
                  <a:pt x="264795" y="66039"/>
                </a:lnTo>
                <a:lnTo>
                  <a:pt x="256921" y="64769"/>
                </a:lnTo>
                <a:lnTo>
                  <a:pt x="253111" y="63499"/>
                </a:lnTo>
                <a:lnTo>
                  <a:pt x="245999" y="55879"/>
                </a:lnTo>
                <a:lnTo>
                  <a:pt x="244094" y="52069"/>
                </a:lnTo>
                <a:lnTo>
                  <a:pt x="243586" y="44449"/>
                </a:lnTo>
                <a:lnTo>
                  <a:pt x="244983" y="40639"/>
                </a:lnTo>
                <a:lnTo>
                  <a:pt x="246507" y="39369"/>
                </a:lnTo>
                <a:lnTo>
                  <a:pt x="239395" y="39369"/>
                </a:lnTo>
                <a:lnTo>
                  <a:pt x="226313" y="0"/>
                </a:lnTo>
                <a:close/>
              </a:path>
              <a:path w="283845" h="292100">
                <a:moveTo>
                  <a:pt x="276669" y="34289"/>
                </a:moveTo>
                <a:lnTo>
                  <a:pt x="262763" y="34289"/>
                </a:lnTo>
                <a:lnTo>
                  <a:pt x="266573" y="36829"/>
                </a:lnTo>
                <a:lnTo>
                  <a:pt x="269875" y="39369"/>
                </a:lnTo>
                <a:lnTo>
                  <a:pt x="273431" y="43179"/>
                </a:lnTo>
                <a:lnTo>
                  <a:pt x="275336" y="46989"/>
                </a:lnTo>
                <a:lnTo>
                  <a:pt x="275844" y="54609"/>
                </a:lnTo>
                <a:lnTo>
                  <a:pt x="274447" y="58419"/>
                </a:lnTo>
                <a:lnTo>
                  <a:pt x="271272" y="60959"/>
                </a:lnTo>
                <a:lnTo>
                  <a:pt x="268224" y="64769"/>
                </a:lnTo>
                <a:lnTo>
                  <a:pt x="264795" y="66039"/>
                </a:lnTo>
                <a:lnTo>
                  <a:pt x="276606" y="66039"/>
                </a:lnTo>
                <a:lnTo>
                  <a:pt x="283463" y="53339"/>
                </a:lnTo>
                <a:lnTo>
                  <a:pt x="283210" y="46989"/>
                </a:lnTo>
                <a:lnTo>
                  <a:pt x="282448" y="44449"/>
                </a:lnTo>
                <a:lnTo>
                  <a:pt x="281050" y="40639"/>
                </a:lnTo>
                <a:lnTo>
                  <a:pt x="279781" y="38099"/>
                </a:lnTo>
                <a:lnTo>
                  <a:pt x="277875" y="35559"/>
                </a:lnTo>
                <a:lnTo>
                  <a:pt x="276669" y="34289"/>
                </a:lnTo>
                <a:close/>
              </a:path>
              <a:path w="283845" h="292100">
                <a:moveTo>
                  <a:pt x="262382" y="25399"/>
                </a:moveTo>
                <a:lnTo>
                  <a:pt x="256794" y="25399"/>
                </a:lnTo>
                <a:lnTo>
                  <a:pt x="254126" y="26669"/>
                </a:lnTo>
                <a:lnTo>
                  <a:pt x="248793" y="27939"/>
                </a:lnTo>
                <a:lnTo>
                  <a:pt x="246380" y="29209"/>
                </a:lnTo>
                <a:lnTo>
                  <a:pt x="244221" y="31749"/>
                </a:lnTo>
                <a:lnTo>
                  <a:pt x="241681" y="34289"/>
                </a:lnTo>
                <a:lnTo>
                  <a:pt x="240157" y="36829"/>
                </a:lnTo>
                <a:lnTo>
                  <a:pt x="239395" y="39369"/>
                </a:lnTo>
                <a:lnTo>
                  <a:pt x="246507" y="39369"/>
                </a:lnTo>
                <a:lnTo>
                  <a:pt x="248031" y="38099"/>
                </a:lnTo>
                <a:lnTo>
                  <a:pt x="249682" y="36829"/>
                </a:lnTo>
                <a:lnTo>
                  <a:pt x="251460" y="35559"/>
                </a:lnTo>
                <a:lnTo>
                  <a:pt x="253364" y="34289"/>
                </a:lnTo>
                <a:lnTo>
                  <a:pt x="276669" y="34289"/>
                </a:lnTo>
                <a:lnTo>
                  <a:pt x="273050" y="30479"/>
                </a:lnTo>
                <a:lnTo>
                  <a:pt x="270510" y="29209"/>
                </a:lnTo>
                <a:lnTo>
                  <a:pt x="267843" y="27939"/>
                </a:lnTo>
                <a:lnTo>
                  <a:pt x="265049" y="26669"/>
                </a:lnTo>
                <a:lnTo>
                  <a:pt x="262382" y="2539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4080002" y="4129735"/>
            <a:ext cx="273050" cy="300990"/>
          </a:xfrm>
          <a:custGeom>
            <a:rect l="l" t="t" r="r" b="b"/>
            <a:pathLst>
              <a:path w="273050" h="300989">
                <a:moveTo>
                  <a:pt x="39624" y="228599"/>
                </a:moveTo>
                <a:lnTo>
                  <a:pt x="26162" y="228599"/>
                </a:lnTo>
                <a:lnTo>
                  <a:pt x="29590" y="229869"/>
                </a:lnTo>
                <a:lnTo>
                  <a:pt x="32638" y="233679"/>
                </a:lnTo>
                <a:lnTo>
                  <a:pt x="34289" y="234949"/>
                </a:lnTo>
                <a:lnTo>
                  <a:pt x="35433" y="236219"/>
                </a:lnTo>
                <a:lnTo>
                  <a:pt x="36195" y="238759"/>
                </a:lnTo>
                <a:lnTo>
                  <a:pt x="37084" y="240029"/>
                </a:lnTo>
                <a:lnTo>
                  <a:pt x="37592" y="242569"/>
                </a:lnTo>
                <a:lnTo>
                  <a:pt x="37973" y="245109"/>
                </a:lnTo>
                <a:lnTo>
                  <a:pt x="44069" y="295909"/>
                </a:lnTo>
                <a:lnTo>
                  <a:pt x="49275" y="300989"/>
                </a:lnTo>
                <a:lnTo>
                  <a:pt x="60705" y="289559"/>
                </a:lnTo>
                <a:lnTo>
                  <a:pt x="51053" y="289559"/>
                </a:lnTo>
                <a:lnTo>
                  <a:pt x="45465" y="243839"/>
                </a:lnTo>
                <a:lnTo>
                  <a:pt x="40767" y="229869"/>
                </a:lnTo>
                <a:lnTo>
                  <a:pt x="39624" y="228599"/>
                </a:lnTo>
                <a:close/>
              </a:path>
              <a:path w="273050" h="300989">
                <a:moveTo>
                  <a:pt x="75819" y="264159"/>
                </a:moveTo>
                <a:lnTo>
                  <a:pt x="51053" y="289559"/>
                </a:lnTo>
                <a:lnTo>
                  <a:pt x="60705" y="289559"/>
                </a:lnTo>
                <a:lnTo>
                  <a:pt x="81025" y="269239"/>
                </a:lnTo>
                <a:lnTo>
                  <a:pt x="75819" y="264159"/>
                </a:lnTo>
                <a:close/>
              </a:path>
              <a:path w="273050" h="300989">
                <a:moveTo>
                  <a:pt x="25526" y="219709"/>
                </a:moveTo>
                <a:lnTo>
                  <a:pt x="20065" y="220979"/>
                </a:lnTo>
                <a:lnTo>
                  <a:pt x="17399" y="220979"/>
                </a:lnTo>
                <a:lnTo>
                  <a:pt x="12064" y="223519"/>
                </a:lnTo>
                <a:lnTo>
                  <a:pt x="0" y="241299"/>
                </a:lnTo>
                <a:lnTo>
                  <a:pt x="0" y="246379"/>
                </a:lnTo>
                <a:lnTo>
                  <a:pt x="635" y="248919"/>
                </a:lnTo>
                <a:lnTo>
                  <a:pt x="2921" y="253999"/>
                </a:lnTo>
                <a:lnTo>
                  <a:pt x="4572" y="256539"/>
                </a:lnTo>
                <a:lnTo>
                  <a:pt x="6858" y="259079"/>
                </a:lnTo>
                <a:lnTo>
                  <a:pt x="12700" y="252729"/>
                </a:lnTo>
                <a:lnTo>
                  <a:pt x="10922" y="251459"/>
                </a:lnTo>
                <a:lnTo>
                  <a:pt x="9525" y="250189"/>
                </a:lnTo>
                <a:lnTo>
                  <a:pt x="8000" y="246379"/>
                </a:lnTo>
                <a:lnTo>
                  <a:pt x="7620" y="243839"/>
                </a:lnTo>
                <a:lnTo>
                  <a:pt x="7747" y="240029"/>
                </a:lnTo>
                <a:lnTo>
                  <a:pt x="8255" y="238759"/>
                </a:lnTo>
                <a:lnTo>
                  <a:pt x="9017" y="237489"/>
                </a:lnTo>
                <a:lnTo>
                  <a:pt x="9906" y="236219"/>
                </a:lnTo>
                <a:lnTo>
                  <a:pt x="10922" y="233679"/>
                </a:lnTo>
                <a:lnTo>
                  <a:pt x="12319" y="232409"/>
                </a:lnTo>
                <a:lnTo>
                  <a:pt x="15494" y="229869"/>
                </a:lnTo>
                <a:lnTo>
                  <a:pt x="18923" y="228599"/>
                </a:lnTo>
                <a:lnTo>
                  <a:pt x="39624" y="228599"/>
                </a:lnTo>
                <a:lnTo>
                  <a:pt x="38481" y="227329"/>
                </a:lnTo>
                <a:lnTo>
                  <a:pt x="36068" y="224789"/>
                </a:lnTo>
                <a:lnTo>
                  <a:pt x="33655" y="223519"/>
                </a:lnTo>
                <a:lnTo>
                  <a:pt x="28321" y="220979"/>
                </a:lnTo>
                <a:lnTo>
                  <a:pt x="25526" y="219709"/>
                </a:lnTo>
                <a:close/>
              </a:path>
              <a:path w="273050" h="300989">
                <a:moveTo>
                  <a:pt x="69976" y="179069"/>
                </a:moveTo>
                <a:lnTo>
                  <a:pt x="58927" y="179069"/>
                </a:lnTo>
                <a:lnTo>
                  <a:pt x="53594" y="181609"/>
                </a:lnTo>
                <a:lnTo>
                  <a:pt x="51053" y="184149"/>
                </a:lnTo>
                <a:lnTo>
                  <a:pt x="48895" y="185419"/>
                </a:lnTo>
                <a:lnTo>
                  <a:pt x="41783" y="204469"/>
                </a:lnTo>
                <a:lnTo>
                  <a:pt x="42418" y="207009"/>
                </a:lnTo>
                <a:lnTo>
                  <a:pt x="75692" y="243839"/>
                </a:lnTo>
                <a:lnTo>
                  <a:pt x="78105" y="246379"/>
                </a:lnTo>
                <a:lnTo>
                  <a:pt x="80645" y="248919"/>
                </a:lnTo>
                <a:lnTo>
                  <a:pt x="86233" y="251459"/>
                </a:lnTo>
                <a:lnTo>
                  <a:pt x="94614" y="251459"/>
                </a:lnTo>
                <a:lnTo>
                  <a:pt x="97282" y="250189"/>
                </a:lnTo>
                <a:lnTo>
                  <a:pt x="102615" y="248919"/>
                </a:lnTo>
                <a:lnTo>
                  <a:pt x="105028" y="246379"/>
                </a:lnTo>
                <a:lnTo>
                  <a:pt x="107314" y="243839"/>
                </a:lnTo>
                <a:lnTo>
                  <a:pt x="87884" y="243839"/>
                </a:lnTo>
                <a:lnTo>
                  <a:pt x="84455" y="241299"/>
                </a:lnTo>
                <a:lnTo>
                  <a:pt x="51943" y="208279"/>
                </a:lnTo>
                <a:lnTo>
                  <a:pt x="50164" y="205739"/>
                </a:lnTo>
                <a:lnTo>
                  <a:pt x="49402" y="198119"/>
                </a:lnTo>
                <a:lnTo>
                  <a:pt x="50800" y="194309"/>
                </a:lnTo>
                <a:lnTo>
                  <a:pt x="53975" y="190499"/>
                </a:lnTo>
                <a:lnTo>
                  <a:pt x="57276" y="187959"/>
                </a:lnTo>
                <a:lnTo>
                  <a:pt x="60706" y="186689"/>
                </a:lnTo>
                <a:lnTo>
                  <a:pt x="81614" y="186689"/>
                </a:lnTo>
                <a:lnTo>
                  <a:pt x="80390" y="185419"/>
                </a:lnTo>
                <a:lnTo>
                  <a:pt x="78105" y="184149"/>
                </a:lnTo>
                <a:lnTo>
                  <a:pt x="75437" y="181609"/>
                </a:lnTo>
                <a:lnTo>
                  <a:pt x="72771" y="180339"/>
                </a:lnTo>
                <a:lnTo>
                  <a:pt x="69976" y="179069"/>
                </a:lnTo>
                <a:close/>
              </a:path>
              <a:path w="273050" h="300989">
                <a:moveTo>
                  <a:pt x="81614" y="186689"/>
                </a:moveTo>
                <a:lnTo>
                  <a:pt x="68325" y="186689"/>
                </a:lnTo>
                <a:lnTo>
                  <a:pt x="71755" y="189229"/>
                </a:lnTo>
                <a:lnTo>
                  <a:pt x="104267" y="220979"/>
                </a:lnTo>
                <a:lnTo>
                  <a:pt x="106045" y="224789"/>
                </a:lnTo>
                <a:lnTo>
                  <a:pt x="106807" y="232409"/>
                </a:lnTo>
                <a:lnTo>
                  <a:pt x="105410" y="236219"/>
                </a:lnTo>
                <a:lnTo>
                  <a:pt x="102235" y="238759"/>
                </a:lnTo>
                <a:lnTo>
                  <a:pt x="98933" y="242569"/>
                </a:lnTo>
                <a:lnTo>
                  <a:pt x="95503" y="243839"/>
                </a:lnTo>
                <a:lnTo>
                  <a:pt x="107314" y="243839"/>
                </a:lnTo>
                <a:lnTo>
                  <a:pt x="114300" y="226059"/>
                </a:lnTo>
                <a:lnTo>
                  <a:pt x="113664" y="223519"/>
                </a:lnTo>
                <a:lnTo>
                  <a:pt x="111378" y="218439"/>
                </a:lnTo>
                <a:lnTo>
                  <a:pt x="109600" y="214629"/>
                </a:lnTo>
                <a:lnTo>
                  <a:pt x="107314" y="213359"/>
                </a:lnTo>
                <a:lnTo>
                  <a:pt x="81614" y="186689"/>
                </a:lnTo>
                <a:close/>
              </a:path>
              <a:path w="273050" h="300989">
                <a:moveTo>
                  <a:pt x="122555" y="143509"/>
                </a:moveTo>
                <a:lnTo>
                  <a:pt x="102997" y="143509"/>
                </a:lnTo>
                <a:lnTo>
                  <a:pt x="110236" y="144779"/>
                </a:lnTo>
                <a:lnTo>
                  <a:pt x="113537" y="146049"/>
                </a:lnTo>
                <a:lnTo>
                  <a:pt x="116712" y="148589"/>
                </a:lnTo>
                <a:lnTo>
                  <a:pt x="118237" y="151129"/>
                </a:lnTo>
                <a:lnTo>
                  <a:pt x="119507" y="152399"/>
                </a:lnTo>
                <a:lnTo>
                  <a:pt x="121031" y="156209"/>
                </a:lnTo>
                <a:lnTo>
                  <a:pt x="121665" y="158749"/>
                </a:lnTo>
                <a:lnTo>
                  <a:pt x="121920" y="161289"/>
                </a:lnTo>
                <a:lnTo>
                  <a:pt x="128143" y="212089"/>
                </a:lnTo>
                <a:lnTo>
                  <a:pt x="133350" y="217169"/>
                </a:lnTo>
                <a:lnTo>
                  <a:pt x="144779" y="205739"/>
                </a:lnTo>
                <a:lnTo>
                  <a:pt x="135127" y="205739"/>
                </a:lnTo>
                <a:lnTo>
                  <a:pt x="129539" y="160019"/>
                </a:lnTo>
                <a:lnTo>
                  <a:pt x="129032" y="156209"/>
                </a:lnTo>
                <a:lnTo>
                  <a:pt x="128397" y="152399"/>
                </a:lnTo>
                <a:lnTo>
                  <a:pt x="127381" y="149859"/>
                </a:lnTo>
                <a:lnTo>
                  <a:pt x="126492" y="148589"/>
                </a:lnTo>
                <a:lnTo>
                  <a:pt x="124840" y="146049"/>
                </a:lnTo>
                <a:lnTo>
                  <a:pt x="122555" y="143509"/>
                </a:lnTo>
                <a:close/>
              </a:path>
              <a:path w="273050" h="300989">
                <a:moveTo>
                  <a:pt x="159893" y="180339"/>
                </a:moveTo>
                <a:lnTo>
                  <a:pt x="135127" y="205739"/>
                </a:lnTo>
                <a:lnTo>
                  <a:pt x="144779" y="205739"/>
                </a:lnTo>
                <a:lnTo>
                  <a:pt x="165100" y="185419"/>
                </a:lnTo>
                <a:lnTo>
                  <a:pt x="159893" y="180339"/>
                </a:lnTo>
                <a:close/>
              </a:path>
              <a:path w="273050" h="300989">
                <a:moveTo>
                  <a:pt x="109600" y="135889"/>
                </a:moveTo>
                <a:lnTo>
                  <a:pt x="104139" y="135889"/>
                </a:lnTo>
                <a:lnTo>
                  <a:pt x="96138" y="139699"/>
                </a:lnTo>
                <a:lnTo>
                  <a:pt x="84074" y="156209"/>
                </a:lnTo>
                <a:lnTo>
                  <a:pt x="84074" y="162559"/>
                </a:lnTo>
                <a:lnTo>
                  <a:pt x="84709" y="165099"/>
                </a:lnTo>
                <a:lnTo>
                  <a:pt x="86995" y="170179"/>
                </a:lnTo>
                <a:lnTo>
                  <a:pt x="88646" y="172719"/>
                </a:lnTo>
                <a:lnTo>
                  <a:pt x="90932" y="175259"/>
                </a:lnTo>
                <a:lnTo>
                  <a:pt x="96774" y="168909"/>
                </a:lnTo>
                <a:lnTo>
                  <a:pt x="94869" y="167639"/>
                </a:lnTo>
                <a:lnTo>
                  <a:pt x="93599" y="165099"/>
                </a:lnTo>
                <a:lnTo>
                  <a:pt x="92075" y="161289"/>
                </a:lnTo>
                <a:lnTo>
                  <a:pt x="91694" y="160019"/>
                </a:lnTo>
                <a:lnTo>
                  <a:pt x="91821" y="156209"/>
                </a:lnTo>
                <a:lnTo>
                  <a:pt x="102997" y="143509"/>
                </a:lnTo>
                <a:lnTo>
                  <a:pt x="122555" y="143509"/>
                </a:lnTo>
                <a:lnTo>
                  <a:pt x="120142" y="140969"/>
                </a:lnTo>
                <a:lnTo>
                  <a:pt x="117601" y="139699"/>
                </a:lnTo>
                <a:lnTo>
                  <a:pt x="109600" y="135889"/>
                </a:lnTo>
                <a:close/>
              </a:path>
              <a:path w="273050" h="300989">
                <a:moveTo>
                  <a:pt x="179197" y="167639"/>
                </a:moveTo>
                <a:lnTo>
                  <a:pt x="170814" y="167639"/>
                </a:lnTo>
                <a:lnTo>
                  <a:pt x="173609" y="168909"/>
                </a:lnTo>
                <a:lnTo>
                  <a:pt x="179197" y="167639"/>
                </a:lnTo>
                <a:close/>
              </a:path>
              <a:path w="273050" h="300989">
                <a:moveTo>
                  <a:pt x="165353" y="156209"/>
                </a:moveTo>
                <a:lnTo>
                  <a:pt x="159638" y="161289"/>
                </a:lnTo>
                <a:lnTo>
                  <a:pt x="162306" y="163829"/>
                </a:lnTo>
                <a:lnTo>
                  <a:pt x="165100" y="166369"/>
                </a:lnTo>
                <a:lnTo>
                  <a:pt x="167894" y="167639"/>
                </a:lnTo>
                <a:lnTo>
                  <a:pt x="181863" y="167639"/>
                </a:lnTo>
                <a:lnTo>
                  <a:pt x="186944" y="163829"/>
                </a:lnTo>
                <a:lnTo>
                  <a:pt x="189357" y="162559"/>
                </a:lnTo>
                <a:lnTo>
                  <a:pt x="191643" y="160019"/>
                </a:lnTo>
                <a:lnTo>
                  <a:pt x="172974" y="160019"/>
                </a:lnTo>
                <a:lnTo>
                  <a:pt x="169163" y="158749"/>
                </a:lnTo>
                <a:lnTo>
                  <a:pt x="165353" y="156209"/>
                </a:lnTo>
                <a:close/>
              </a:path>
              <a:path w="273050" h="300989">
                <a:moveTo>
                  <a:pt x="192277" y="126999"/>
                </a:moveTo>
                <a:lnTo>
                  <a:pt x="179324" y="126999"/>
                </a:lnTo>
                <a:lnTo>
                  <a:pt x="182880" y="129539"/>
                </a:lnTo>
                <a:lnTo>
                  <a:pt x="186436" y="133349"/>
                </a:lnTo>
                <a:lnTo>
                  <a:pt x="189992" y="135889"/>
                </a:lnTo>
                <a:lnTo>
                  <a:pt x="191643" y="139699"/>
                </a:lnTo>
                <a:lnTo>
                  <a:pt x="191547" y="143509"/>
                </a:lnTo>
                <a:lnTo>
                  <a:pt x="191431" y="146049"/>
                </a:lnTo>
                <a:lnTo>
                  <a:pt x="191262" y="148589"/>
                </a:lnTo>
                <a:lnTo>
                  <a:pt x="189611" y="152399"/>
                </a:lnTo>
                <a:lnTo>
                  <a:pt x="185038" y="156209"/>
                </a:lnTo>
                <a:lnTo>
                  <a:pt x="183642" y="157479"/>
                </a:lnTo>
                <a:lnTo>
                  <a:pt x="180339" y="158749"/>
                </a:lnTo>
                <a:lnTo>
                  <a:pt x="178562" y="160019"/>
                </a:lnTo>
                <a:lnTo>
                  <a:pt x="191643" y="160019"/>
                </a:lnTo>
                <a:lnTo>
                  <a:pt x="199644" y="140969"/>
                </a:lnTo>
                <a:lnTo>
                  <a:pt x="199136" y="138429"/>
                </a:lnTo>
                <a:lnTo>
                  <a:pt x="196850" y="132079"/>
                </a:lnTo>
                <a:lnTo>
                  <a:pt x="194945" y="129539"/>
                </a:lnTo>
                <a:lnTo>
                  <a:pt x="192277" y="126999"/>
                </a:lnTo>
                <a:close/>
              </a:path>
              <a:path w="273050" h="300989">
                <a:moveTo>
                  <a:pt x="164700" y="101599"/>
                </a:moveTo>
                <a:lnTo>
                  <a:pt x="151892" y="101599"/>
                </a:lnTo>
                <a:lnTo>
                  <a:pt x="155448" y="104139"/>
                </a:lnTo>
                <a:lnTo>
                  <a:pt x="162051" y="110489"/>
                </a:lnTo>
                <a:lnTo>
                  <a:pt x="163830" y="114299"/>
                </a:lnTo>
                <a:lnTo>
                  <a:pt x="163957" y="116839"/>
                </a:lnTo>
                <a:lnTo>
                  <a:pt x="164211" y="120649"/>
                </a:lnTo>
                <a:lnTo>
                  <a:pt x="162560" y="124459"/>
                </a:lnTo>
                <a:lnTo>
                  <a:pt x="159003" y="128269"/>
                </a:lnTo>
                <a:lnTo>
                  <a:pt x="157734" y="129539"/>
                </a:lnTo>
                <a:lnTo>
                  <a:pt x="162813" y="134619"/>
                </a:lnTo>
                <a:lnTo>
                  <a:pt x="164084" y="133349"/>
                </a:lnTo>
                <a:lnTo>
                  <a:pt x="168021" y="129539"/>
                </a:lnTo>
                <a:lnTo>
                  <a:pt x="171831" y="126999"/>
                </a:lnTo>
                <a:lnTo>
                  <a:pt x="192277" y="126999"/>
                </a:lnTo>
                <a:lnTo>
                  <a:pt x="186868" y="123189"/>
                </a:lnTo>
                <a:lnTo>
                  <a:pt x="184080" y="121919"/>
                </a:lnTo>
                <a:lnTo>
                  <a:pt x="169545" y="121919"/>
                </a:lnTo>
                <a:lnTo>
                  <a:pt x="172338" y="114299"/>
                </a:lnTo>
                <a:lnTo>
                  <a:pt x="170687" y="107949"/>
                </a:lnTo>
                <a:lnTo>
                  <a:pt x="164700" y="101599"/>
                </a:lnTo>
                <a:close/>
              </a:path>
              <a:path w="273050" h="300989">
                <a:moveTo>
                  <a:pt x="151637" y="93979"/>
                </a:moveTo>
                <a:lnTo>
                  <a:pt x="146176" y="93979"/>
                </a:lnTo>
                <a:lnTo>
                  <a:pt x="143383" y="95249"/>
                </a:lnTo>
                <a:lnTo>
                  <a:pt x="125857" y="119379"/>
                </a:lnTo>
                <a:lnTo>
                  <a:pt x="126237" y="121919"/>
                </a:lnTo>
                <a:lnTo>
                  <a:pt x="127126" y="124459"/>
                </a:lnTo>
                <a:lnTo>
                  <a:pt x="128143" y="126999"/>
                </a:lnTo>
                <a:lnTo>
                  <a:pt x="129667" y="129539"/>
                </a:lnTo>
                <a:lnTo>
                  <a:pt x="131825" y="132079"/>
                </a:lnTo>
                <a:lnTo>
                  <a:pt x="137668" y="126999"/>
                </a:lnTo>
                <a:lnTo>
                  <a:pt x="134874" y="123189"/>
                </a:lnTo>
                <a:lnTo>
                  <a:pt x="133603" y="120649"/>
                </a:lnTo>
                <a:lnTo>
                  <a:pt x="151892" y="101599"/>
                </a:lnTo>
                <a:lnTo>
                  <a:pt x="164700" y="101599"/>
                </a:lnTo>
                <a:lnTo>
                  <a:pt x="162306" y="99059"/>
                </a:lnTo>
                <a:lnTo>
                  <a:pt x="159765" y="97789"/>
                </a:lnTo>
                <a:lnTo>
                  <a:pt x="157099" y="96519"/>
                </a:lnTo>
                <a:lnTo>
                  <a:pt x="154305" y="95249"/>
                </a:lnTo>
                <a:lnTo>
                  <a:pt x="151637" y="93979"/>
                </a:lnTo>
                <a:close/>
              </a:path>
              <a:path w="273050" h="300989">
                <a:moveTo>
                  <a:pt x="197103" y="52069"/>
                </a:moveTo>
                <a:lnTo>
                  <a:pt x="186055" y="52069"/>
                </a:lnTo>
                <a:lnTo>
                  <a:pt x="180721" y="54609"/>
                </a:lnTo>
                <a:lnTo>
                  <a:pt x="178308" y="57149"/>
                </a:lnTo>
                <a:lnTo>
                  <a:pt x="173736" y="60959"/>
                </a:lnTo>
                <a:lnTo>
                  <a:pt x="172085" y="63499"/>
                </a:lnTo>
                <a:lnTo>
                  <a:pt x="170814" y="66039"/>
                </a:lnTo>
                <a:lnTo>
                  <a:pt x="169672" y="68579"/>
                </a:lnTo>
                <a:lnTo>
                  <a:pt x="169037" y="71119"/>
                </a:lnTo>
                <a:lnTo>
                  <a:pt x="169037" y="77469"/>
                </a:lnTo>
                <a:lnTo>
                  <a:pt x="202946" y="116839"/>
                </a:lnTo>
                <a:lnTo>
                  <a:pt x="205232" y="119379"/>
                </a:lnTo>
                <a:lnTo>
                  <a:pt x="207899" y="121919"/>
                </a:lnTo>
                <a:lnTo>
                  <a:pt x="210565" y="123189"/>
                </a:lnTo>
                <a:lnTo>
                  <a:pt x="213360" y="123189"/>
                </a:lnTo>
                <a:lnTo>
                  <a:pt x="216153" y="124459"/>
                </a:lnTo>
                <a:lnTo>
                  <a:pt x="221742" y="124459"/>
                </a:lnTo>
                <a:lnTo>
                  <a:pt x="224409" y="123189"/>
                </a:lnTo>
                <a:lnTo>
                  <a:pt x="229743" y="121919"/>
                </a:lnTo>
                <a:lnTo>
                  <a:pt x="232283" y="119379"/>
                </a:lnTo>
                <a:lnTo>
                  <a:pt x="234569" y="116839"/>
                </a:lnTo>
                <a:lnTo>
                  <a:pt x="222631" y="116839"/>
                </a:lnTo>
                <a:lnTo>
                  <a:pt x="215011" y="115569"/>
                </a:lnTo>
                <a:lnTo>
                  <a:pt x="211582" y="114299"/>
                </a:lnTo>
                <a:lnTo>
                  <a:pt x="179070" y="81279"/>
                </a:lnTo>
                <a:lnTo>
                  <a:pt x="177292" y="78739"/>
                </a:lnTo>
                <a:lnTo>
                  <a:pt x="176530" y="71119"/>
                </a:lnTo>
                <a:lnTo>
                  <a:pt x="177926" y="67309"/>
                </a:lnTo>
                <a:lnTo>
                  <a:pt x="181228" y="63499"/>
                </a:lnTo>
                <a:lnTo>
                  <a:pt x="184403" y="60959"/>
                </a:lnTo>
                <a:lnTo>
                  <a:pt x="187960" y="59689"/>
                </a:lnTo>
                <a:lnTo>
                  <a:pt x="208921" y="59689"/>
                </a:lnTo>
                <a:lnTo>
                  <a:pt x="207645" y="58419"/>
                </a:lnTo>
                <a:lnTo>
                  <a:pt x="205232" y="57149"/>
                </a:lnTo>
                <a:lnTo>
                  <a:pt x="202692" y="54609"/>
                </a:lnTo>
                <a:lnTo>
                  <a:pt x="197103" y="52069"/>
                </a:lnTo>
                <a:close/>
              </a:path>
              <a:path w="273050" h="300989">
                <a:moveTo>
                  <a:pt x="181292" y="120649"/>
                </a:moveTo>
                <a:lnTo>
                  <a:pt x="175525" y="120649"/>
                </a:lnTo>
                <a:lnTo>
                  <a:pt x="169545" y="121919"/>
                </a:lnTo>
                <a:lnTo>
                  <a:pt x="184080" y="121919"/>
                </a:lnTo>
                <a:lnTo>
                  <a:pt x="181292" y="120649"/>
                </a:lnTo>
                <a:close/>
              </a:path>
              <a:path w="273050" h="300989">
                <a:moveTo>
                  <a:pt x="208921" y="59689"/>
                </a:moveTo>
                <a:lnTo>
                  <a:pt x="195452" y="59689"/>
                </a:lnTo>
                <a:lnTo>
                  <a:pt x="198882" y="62229"/>
                </a:lnTo>
                <a:lnTo>
                  <a:pt x="228346" y="91439"/>
                </a:lnTo>
                <a:lnTo>
                  <a:pt x="231521" y="93979"/>
                </a:lnTo>
                <a:lnTo>
                  <a:pt x="233299" y="97789"/>
                </a:lnTo>
                <a:lnTo>
                  <a:pt x="234061" y="105409"/>
                </a:lnTo>
                <a:lnTo>
                  <a:pt x="232537" y="109219"/>
                </a:lnTo>
                <a:lnTo>
                  <a:pt x="229362" y="111759"/>
                </a:lnTo>
                <a:lnTo>
                  <a:pt x="226060" y="115569"/>
                </a:lnTo>
                <a:lnTo>
                  <a:pt x="222631" y="116839"/>
                </a:lnTo>
                <a:lnTo>
                  <a:pt x="234569" y="116839"/>
                </a:lnTo>
                <a:lnTo>
                  <a:pt x="236727" y="115569"/>
                </a:lnTo>
                <a:lnTo>
                  <a:pt x="238506" y="113029"/>
                </a:lnTo>
                <a:lnTo>
                  <a:pt x="240792" y="106679"/>
                </a:lnTo>
                <a:lnTo>
                  <a:pt x="241426" y="104139"/>
                </a:lnTo>
                <a:lnTo>
                  <a:pt x="241426" y="99059"/>
                </a:lnTo>
                <a:lnTo>
                  <a:pt x="240919" y="96519"/>
                </a:lnTo>
                <a:lnTo>
                  <a:pt x="239775" y="93979"/>
                </a:lnTo>
                <a:lnTo>
                  <a:pt x="238506" y="90169"/>
                </a:lnTo>
                <a:lnTo>
                  <a:pt x="236855" y="87629"/>
                </a:lnTo>
                <a:lnTo>
                  <a:pt x="234442" y="85089"/>
                </a:lnTo>
                <a:lnTo>
                  <a:pt x="208921" y="59689"/>
                </a:lnTo>
                <a:close/>
              </a:path>
              <a:path w="273050" h="300989">
                <a:moveTo>
                  <a:pt x="243505" y="11429"/>
                </a:moveTo>
                <a:lnTo>
                  <a:pt x="234569" y="11429"/>
                </a:lnTo>
                <a:lnTo>
                  <a:pt x="266953" y="83819"/>
                </a:lnTo>
                <a:lnTo>
                  <a:pt x="273050" y="77469"/>
                </a:lnTo>
                <a:lnTo>
                  <a:pt x="243505" y="11429"/>
                </a:lnTo>
                <a:close/>
              </a:path>
              <a:path w="273050" h="300989">
                <a:moveTo>
                  <a:pt x="235458" y="0"/>
                </a:moveTo>
                <a:lnTo>
                  <a:pt x="203581" y="31749"/>
                </a:lnTo>
                <a:lnTo>
                  <a:pt x="217805" y="46989"/>
                </a:lnTo>
                <a:lnTo>
                  <a:pt x="223520" y="40639"/>
                </a:lnTo>
                <a:lnTo>
                  <a:pt x="214502" y="31749"/>
                </a:lnTo>
                <a:lnTo>
                  <a:pt x="234569" y="11429"/>
                </a:lnTo>
                <a:lnTo>
                  <a:pt x="243505" y="11429"/>
                </a:lnTo>
                <a:lnTo>
                  <a:pt x="240664" y="5079"/>
                </a:lnTo>
                <a:lnTo>
                  <a:pt x="23545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4404614" y="4139895"/>
            <a:ext cx="284225" cy="29082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4729353" y="4139895"/>
            <a:ext cx="274320" cy="290830"/>
          </a:xfrm>
          <a:custGeom>
            <a:rect l="l" t="t" r="r" b="b"/>
            <a:pathLst>
              <a:path w="274320" h="290829">
                <a:moveTo>
                  <a:pt x="39624" y="218440"/>
                </a:moveTo>
                <a:lnTo>
                  <a:pt x="26162" y="218440"/>
                </a:lnTo>
                <a:lnTo>
                  <a:pt x="29463" y="219710"/>
                </a:lnTo>
                <a:lnTo>
                  <a:pt x="32638" y="223520"/>
                </a:lnTo>
                <a:lnTo>
                  <a:pt x="34162" y="224790"/>
                </a:lnTo>
                <a:lnTo>
                  <a:pt x="35306" y="226060"/>
                </a:lnTo>
                <a:lnTo>
                  <a:pt x="36195" y="228600"/>
                </a:lnTo>
                <a:lnTo>
                  <a:pt x="36957" y="229870"/>
                </a:lnTo>
                <a:lnTo>
                  <a:pt x="37592" y="232410"/>
                </a:lnTo>
                <a:lnTo>
                  <a:pt x="37846" y="234950"/>
                </a:lnTo>
                <a:lnTo>
                  <a:pt x="44069" y="285750"/>
                </a:lnTo>
                <a:lnTo>
                  <a:pt x="49149" y="290830"/>
                </a:lnTo>
                <a:lnTo>
                  <a:pt x="60578" y="279400"/>
                </a:lnTo>
                <a:lnTo>
                  <a:pt x="51054" y="279400"/>
                </a:lnTo>
                <a:lnTo>
                  <a:pt x="45466" y="233680"/>
                </a:lnTo>
                <a:lnTo>
                  <a:pt x="44958" y="229870"/>
                </a:lnTo>
                <a:lnTo>
                  <a:pt x="44323" y="227330"/>
                </a:lnTo>
                <a:lnTo>
                  <a:pt x="43307" y="224790"/>
                </a:lnTo>
                <a:lnTo>
                  <a:pt x="42418" y="222250"/>
                </a:lnTo>
                <a:lnTo>
                  <a:pt x="40767" y="219710"/>
                </a:lnTo>
                <a:lnTo>
                  <a:pt x="39624" y="218440"/>
                </a:lnTo>
                <a:close/>
              </a:path>
              <a:path w="274320" h="290829">
                <a:moveTo>
                  <a:pt x="75819" y="254000"/>
                </a:moveTo>
                <a:lnTo>
                  <a:pt x="51054" y="279400"/>
                </a:lnTo>
                <a:lnTo>
                  <a:pt x="60578" y="279400"/>
                </a:lnTo>
                <a:lnTo>
                  <a:pt x="80899" y="259080"/>
                </a:lnTo>
                <a:lnTo>
                  <a:pt x="75819" y="254000"/>
                </a:lnTo>
                <a:close/>
              </a:path>
              <a:path w="274320" h="290829">
                <a:moveTo>
                  <a:pt x="25526" y="209550"/>
                </a:moveTo>
                <a:lnTo>
                  <a:pt x="20066" y="210820"/>
                </a:lnTo>
                <a:lnTo>
                  <a:pt x="17272" y="210820"/>
                </a:lnTo>
                <a:lnTo>
                  <a:pt x="11937" y="213360"/>
                </a:lnTo>
                <a:lnTo>
                  <a:pt x="9398" y="214630"/>
                </a:lnTo>
                <a:lnTo>
                  <a:pt x="7112" y="217170"/>
                </a:lnTo>
                <a:lnTo>
                  <a:pt x="4699" y="219710"/>
                </a:lnTo>
                <a:lnTo>
                  <a:pt x="2921" y="222250"/>
                </a:lnTo>
                <a:lnTo>
                  <a:pt x="1650" y="224790"/>
                </a:lnTo>
                <a:lnTo>
                  <a:pt x="508" y="227330"/>
                </a:lnTo>
                <a:lnTo>
                  <a:pt x="0" y="231140"/>
                </a:lnTo>
                <a:lnTo>
                  <a:pt x="0" y="236220"/>
                </a:lnTo>
                <a:lnTo>
                  <a:pt x="6858" y="248920"/>
                </a:lnTo>
                <a:lnTo>
                  <a:pt x="12700" y="242570"/>
                </a:lnTo>
                <a:lnTo>
                  <a:pt x="10795" y="241300"/>
                </a:lnTo>
                <a:lnTo>
                  <a:pt x="9525" y="240030"/>
                </a:lnTo>
                <a:lnTo>
                  <a:pt x="8000" y="236220"/>
                </a:lnTo>
                <a:lnTo>
                  <a:pt x="7620" y="233680"/>
                </a:lnTo>
                <a:lnTo>
                  <a:pt x="7747" y="229870"/>
                </a:lnTo>
                <a:lnTo>
                  <a:pt x="8127" y="228600"/>
                </a:lnTo>
                <a:lnTo>
                  <a:pt x="9017" y="227330"/>
                </a:lnTo>
                <a:lnTo>
                  <a:pt x="9779" y="226060"/>
                </a:lnTo>
                <a:lnTo>
                  <a:pt x="10922" y="223520"/>
                </a:lnTo>
                <a:lnTo>
                  <a:pt x="12192" y="222250"/>
                </a:lnTo>
                <a:lnTo>
                  <a:pt x="15367" y="219710"/>
                </a:lnTo>
                <a:lnTo>
                  <a:pt x="18796" y="218440"/>
                </a:lnTo>
                <a:lnTo>
                  <a:pt x="39624" y="218440"/>
                </a:lnTo>
                <a:lnTo>
                  <a:pt x="38481" y="217170"/>
                </a:lnTo>
                <a:lnTo>
                  <a:pt x="36068" y="214630"/>
                </a:lnTo>
                <a:lnTo>
                  <a:pt x="33527" y="213360"/>
                </a:lnTo>
                <a:lnTo>
                  <a:pt x="25526" y="209550"/>
                </a:lnTo>
                <a:close/>
              </a:path>
              <a:path w="274320" h="290829">
                <a:moveTo>
                  <a:pt x="69850" y="168910"/>
                </a:moveTo>
                <a:lnTo>
                  <a:pt x="58800" y="168910"/>
                </a:lnTo>
                <a:lnTo>
                  <a:pt x="53467" y="171450"/>
                </a:lnTo>
                <a:lnTo>
                  <a:pt x="51054" y="173990"/>
                </a:lnTo>
                <a:lnTo>
                  <a:pt x="46482" y="177800"/>
                </a:lnTo>
                <a:lnTo>
                  <a:pt x="44831" y="180340"/>
                </a:lnTo>
                <a:lnTo>
                  <a:pt x="42545" y="185420"/>
                </a:lnTo>
                <a:lnTo>
                  <a:pt x="41910" y="189230"/>
                </a:lnTo>
                <a:lnTo>
                  <a:pt x="41783" y="194310"/>
                </a:lnTo>
                <a:lnTo>
                  <a:pt x="42291" y="196850"/>
                </a:lnTo>
                <a:lnTo>
                  <a:pt x="43561" y="199390"/>
                </a:lnTo>
                <a:lnTo>
                  <a:pt x="44704" y="201930"/>
                </a:lnTo>
                <a:lnTo>
                  <a:pt x="46482" y="204470"/>
                </a:lnTo>
                <a:lnTo>
                  <a:pt x="48895" y="207010"/>
                </a:lnTo>
                <a:lnTo>
                  <a:pt x="75692" y="233680"/>
                </a:lnTo>
                <a:lnTo>
                  <a:pt x="78105" y="236220"/>
                </a:lnTo>
                <a:lnTo>
                  <a:pt x="80645" y="238760"/>
                </a:lnTo>
                <a:lnTo>
                  <a:pt x="83312" y="240030"/>
                </a:lnTo>
                <a:lnTo>
                  <a:pt x="86106" y="241300"/>
                </a:lnTo>
                <a:lnTo>
                  <a:pt x="94487" y="241300"/>
                </a:lnTo>
                <a:lnTo>
                  <a:pt x="97282" y="240030"/>
                </a:lnTo>
                <a:lnTo>
                  <a:pt x="102616" y="238760"/>
                </a:lnTo>
                <a:lnTo>
                  <a:pt x="105029" y="236220"/>
                </a:lnTo>
                <a:lnTo>
                  <a:pt x="107314" y="233680"/>
                </a:lnTo>
                <a:lnTo>
                  <a:pt x="87884" y="233680"/>
                </a:lnTo>
                <a:lnTo>
                  <a:pt x="84327" y="231140"/>
                </a:lnTo>
                <a:lnTo>
                  <a:pt x="51816" y="198120"/>
                </a:lnTo>
                <a:lnTo>
                  <a:pt x="50037" y="195580"/>
                </a:lnTo>
                <a:lnTo>
                  <a:pt x="49275" y="187960"/>
                </a:lnTo>
                <a:lnTo>
                  <a:pt x="50673" y="184150"/>
                </a:lnTo>
                <a:lnTo>
                  <a:pt x="53975" y="180340"/>
                </a:lnTo>
                <a:lnTo>
                  <a:pt x="57150" y="177800"/>
                </a:lnTo>
                <a:lnTo>
                  <a:pt x="60706" y="176530"/>
                </a:lnTo>
                <a:lnTo>
                  <a:pt x="81609" y="176530"/>
                </a:lnTo>
                <a:lnTo>
                  <a:pt x="80391" y="175260"/>
                </a:lnTo>
                <a:lnTo>
                  <a:pt x="77977" y="173990"/>
                </a:lnTo>
                <a:lnTo>
                  <a:pt x="75437" y="171450"/>
                </a:lnTo>
                <a:lnTo>
                  <a:pt x="69850" y="168910"/>
                </a:lnTo>
                <a:close/>
              </a:path>
              <a:path w="274320" h="290829">
                <a:moveTo>
                  <a:pt x="81609" y="176530"/>
                </a:moveTo>
                <a:lnTo>
                  <a:pt x="68199" y="176530"/>
                </a:lnTo>
                <a:lnTo>
                  <a:pt x="71755" y="179070"/>
                </a:lnTo>
                <a:lnTo>
                  <a:pt x="104267" y="210820"/>
                </a:lnTo>
                <a:lnTo>
                  <a:pt x="106045" y="214630"/>
                </a:lnTo>
                <a:lnTo>
                  <a:pt x="106807" y="222250"/>
                </a:lnTo>
                <a:lnTo>
                  <a:pt x="105410" y="226060"/>
                </a:lnTo>
                <a:lnTo>
                  <a:pt x="102108" y="228600"/>
                </a:lnTo>
                <a:lnTo>
                  <a:pt x="98933" y="232410"/>
                </a:lnTo>
                <a:lnTo>
                  <a:pt x="95376" y="233680"/>
                </a:lnTo>
                <a:lnTo>
                  <a:pt x="107314" y="233680"/>
                </a:lnTo>
                <a:lnTo>
                  <a:pt x="109600" y="232410"/>
                </a:lnTo>
                <a:lnTo>
                  <a:pt x="111251" y="229870"/>
                </a:lnTo>
                <a:lnTo>
                  <a:pt x="113537" y="224790"/>
                </a:lnTo>
                <a:lnTo>
                  <a:pt x="114173" y="220980"/>
                </a:lnTo>
                <a:lnTo>
                  <a:pt x="114173" y="215900"/>
                </a:lnTo>
                <a:lnTo>
                  <a:pt x="113664" y="213360"/>
                </a:lnTo>
                <a:lnTo>
                  <a:pt x="111379" y="208280"/>
                </a:lnTo>
                <a:lnTo>
                  <a:pt x="109600" y="204470"/>
                </a:lnTo>
                <a:lnTo>
                  <a:pt x="107187" y="203200"/>
                </a:lnTo>
                <a:lnTo>
                  <a:pt x="81609" y="176530"/>
                </a:lnTo>
                <a:close/>
              </a:path>
              <a:path w="274320" h="290829">
                <a:moveTo>
                  <a:pt x="122427" y="133350"/>
                </a:moveTo>
                <a:lnTo>
                  <a:pt x="102870" y="133350"/>
                </a:lnTo>
                <a:lnTo>
                  <a:pt x="110109" y="134620"/>
                </a:lnTo>
                <a:lnTo>
                  <a:pt x="113537" y="135890"/>
                </a:lnTo>
                <a:lnTo>
                  <a:pt x="116712" y="138430"/>
                </a:lnTo>
                <a:lnTo>
                  <a:pt x="118237" y="140970"/>
                </a:lnTo>
                <a:lnTo>
                  <a:pt x="119380" y="142240"/>
                </a:lnTo>
                <a:lnTo>
                  <a:pt x="128016" y="201930"/>
                </a:lnTo>
                <a:lnTo>
                  <a:pt x="133223" y="207010"/>
                </a:lnTo>
                <a:lnTo>
                  <a:pt x="144652" y="195580"/>
                </a:lnTo>
                <a:lnTo>
                  <a:pt x="135127" y="195580"/>
                </a:lnTo>
                <a:lnTo>
                  <a:pt x="129539" y="149860"/>
                </a:lnTo>
                <a:lnTo>
                  <a:pt x="129032" y="146050"/>
                </a:lnTo>
                <a:lnTo>
                  <a:pt x="128270" y="142240"/>
                </a:lnTo>
                <a:lnTo>
                  <a:pt x="126492" y="138430"/>
                </a:lnTo>
                <a:lnTo>
                  <a:pt x="124841" y="135890"/>
                </a:lnTo>
                <a:lnTo>
                  <a:pt x="122427" y="133350"/>
                </a:lnTo>
                <a:close/>
              </a:path>
              <a:path w="274320" h="290829">
                <a:moveTo>
                  <a:pt x="159766" y="170180"/>
                </a:moveTo>
                <a:lnTo>
                  <a:pt x="135127" y="195580"/>
                </a:lnTo>
                <a:lnTo>
                  <a:pt x="144652" y="195580"/>
                </a:lnTo>
                <a:lnTo>
                  <a:pt x="164973" y="175260"/>
                </a:lnTo>
                <a:lnTo>
                  <a:pt x="159766" y="170180"/>
                </a:lnTo>
                <a:close/>
              </a:path>
              <a:path w="274320" h="290829">
                <a:moveTo>
                  <a:pt x="109600" y="125730"/>
                </a:moveTo>
                <a:lnTo>
                  <a:pt x="104012" y="125730"/>
                </a:lnTo>
                <a:lnTo>
                  <a:pt x="96012" y="129540"/>
                </a:lnTo>
                <a:lnTo>
                  <a:pt x="93472" y="130810"/>
                </a:lnTo>
                <a:lnTo>
                  <a:pt x="91186" y="133350"/>
                </a:lnTo>
                <a:lnTo>
                  <a:pt x="88646" y="135890"/>
                </a:lnTo>
                <a:lnTo>
                  <a:pt x="86868" y="138430"/>
                </a:lnTo>
                <a:lnTo>
                  <a:pt x="84582" y="143510"/>
                </a:lnTo>
                <a:lnTo>
                  <a:pt x="84074" y="146050"/>
                </a:lnTo>
                <a:lnTo>
                  <a:pt x="84074" y="152400"/>
                </a:lnTo>
                <a:lnTo>
                  <a:pt x="84582" y="154940"/>
                </a:lnTo>
                <a:lnTo>
                  <a:pt x="86868" y="160020"/>
                </a:lnTo>
                <a:lnTo>
                  <a:pt x="88646" y="162560"/>
                </a:lnTo>
                <a:lnTo>
                  <a:pt x="90932" y="165100"/>
                </a:lnTo>
                <a:lnTo>
                  <a:pt x="96647" y="158750"/>
                </a:lnTo>
                <a:lnTo>
                  <a:pt x="94869" y="157480"/>
                </a:lnTo>
                <a:lnTo>
                  <a:pt x="93599" y="154940"/>
                </a:lnTo>
                <a:lnTo>
                  <a:pt x="92837" y="153670"/>
                </a:lnTo>
                <a:lnTo>
                  <a:pt x="91948" y="151130"/>
                </a:lnTo>
                <a:lnTo>
                  <a:pt x="91694" y="149860"/>
                </a:lnTo>
                <a:lnTo>
                  <a:pt x="91694" y="146050"/>
                </a:lnTo>
                <a:lnTo>
                  <a:pt x="92201" y="144780"/>
                </a:lnTo>
                <a:lnTo>
                  <a:pt x="93091" y="143510"/>
                </a:lnTo>
                <a:lnTo>
                  <a:pt x="93852" y="140970"/>
                </a:lnTo>
                <a:lnTo>
                  <a:pt x="94996" y="139700"/>
                </a:lnTo>
                <a:lnTo>
                  <a:pt x="96266" y="138430"/>
                </a:lnTo>
                <a:lnTo>
                  <a:pt x="99441" y="135890"/>
                </a:lnTo>
                <a:lnTo>
                  <a:pt x="102870" y="133350"/>
                </a:lnTo>
                <a:lnTo>
                  <a:pt x="122427" y="133350"/>
                </a:lnTo>
                <a:lnTo>
                  <a:pt x="120142" y="130810"/>
                </a:lnTo>
                <a:lnTo>
                  <a:pt x="117601" y="129540"/>
                </a:lnTo>
                <a:lnTo>
                  <a:pt x="109600" y="125730"/>
                </a:lnTo>
                <a:close/>
              </a:path>
              <a:path w="274320" h="290829">
                <a:moveTo>
                  <a:pt x="179070" y="157480"/>
                </a:moveTo>
                <a:lnTo>
                  <a:pt x="170687" y="157480"/>
                </a:lnTo>
                <a:lnTo>
                  <a:pt x="173482" y="158750"/>
                </a:lnTo>
                <a:lnTo>
                  <a:pt x="179070" y="157480"/>
                </a:lnTo>
                <a:close/>
              </a:path>
              <a:path w="274320" h="290829">
                <a:moveTo>
                  <a:pt x="165354" y="146050"/>
                </a:moveTo>
                <a:lnTo>
                  <a:pt x="159512" y="151130"/>
                </a:lnTo>
                <a:lnTo>
                  <a:pt x="162179" y="153670"/>
                </a:lnTo>
                <a:lnTo>
                  <a:pt x="164973" y="156210"/>
                </a:lnTo>
                <a:lnTo>
                  <a:pt x="167894" y="157480"/>
                </a:lnTo>
                <a:lnTo>
                  <a:pt x="181737" y="157480"/>
                </a:lnTo>
                <a:lnTo>
                  <a:pt x="184404" y="154940"/>
                </a:lnTo>
                <a:lnTo>
                  <a:pt x="186944" y="153670"/>
                </a:lnTo>
                <a:lnTo>
                  <a:pt x="189357" y="152400"/>
                </a:lnTo>
                <a:lnTo>
                  <a:pt x="191643" y="149860"/>
                </a:lnTo>
                <a:lnTo>
                  <a:pt x="172974" y="149860"/>
                </a:lnTo>
                <a:lnTo>
                  <a:pt x="169163" y="148590"/>
                </a:lnTo>
                <a:lnTo>
                  <a:pt x="165354" y="146050"/>
                </a:lnTo>
                <a:close/>
              </a:path>
              <a:path w="274320" h="290829">
                <a:moveTo>
                  <a:pt x="192277" y="116840"/>
                </a:moveTo>
                <a:lnTo>
                  <a:pt x="179197" y="116840"/>
                </a:lnTo>
                <a:lnTo>
                  <a:pt x="182880" y="119380"/>
                </a:lnTo>
                <a:lnTo>
                  <a:pt x="186309" y="123190"/>
                </a:lnTo>
                <a:lnTo>
                  <a:pt x="189864" y="125730"/>
                </a:lnTo>
                <a:lnTo>
                  <a:pt x="191643" y="129540"/>
                </a:lnTo>
                <a:lnTo>
                  <a:pt x="191388" y="134620"/>
                </a:lnTo>
                <a:lnTo>
                  <a:pt x="191262" y="138430"/>
                </a:lnTo>
                <a:lnTo>
                  <a:pt x="189611" y="142240"/>
                </a:lnTo>
                <a:lnTo>
                  <a:pt x="186436" y="144780"/>
                </a:lnTo>
                <a:lnTo>
                  <a:pt x="185038" y="146050"/>
                </a:lnTo>
                <a:lnTo>
                  <a:pt x="183514" y="147320"/>
                </a:lnTo>
                <a:lnTo>
                  <a:pt x="180212" y="148590"/>
                </a:lnTo>
                <a:lnTo>
                  <a:pt x="178435" y="149860"/>
                </a:lnTo>
                <a:lnTo>
                  <a:pt x="191643" y="149860"/>
                </a:lnTo>
                <a:lnTo>
                  <a:pt x="193929" y="147320"/>
                </a:lnTo>
                <a:lnTo>
                  <a:pt x="195834" y="144780"/>
                </a:lnTo>
                <a:lnTo>
                  <a:pt x="197104" y="142240"/>
                </a:lnTo>
                <a:lnTo>
                  <a:pt x="198500" y="139700"/>
                </a:lnTo>
                <a:lnTo>
                  <a:pt x="199262" y="137160"/>
                </a:lnTo>
                <a:lnTo>
                  <a:pt x="199517" y="130810"/>
                </a:lnTo>
                <a:lnTo>
                  <a:pt x="199009" y="128270"/>
                </a:lnTo>
                <a:lnTo>
                  <a:pt x="197866" y="125730"/>
                </a:lnTo>
                <a:lnTo>
                  <a:pt x="196850" y="121920"/>
                </a:lnTo>
                <a:lnTo>
                  <a:pt x="194945" y="119380"/>
                </a:lnTo>
                <a:lnTo>
                  <a:pt x="192277" y="116840"/>
                </a:lnTo>
                <a:close/>
              </a:path>
              <a:path w="274320" h="290829">
                <a:moveTo>
                  <a:pt x="164592" y="91440"/>
                </a:moveTo>
                <a:lnTo>
                  <a:pt x="151764" y="91440"/>
                </a:lnTo>
                <a:lnTo>
                  <a:pt x="155321" y="93980"/>
                </a:lnTo>
                <a:lnTo>
                  <a:pt x="158750" y="96520"/>
                </a:lnTo>
                <a:lnTo>
                  <a:pt x="162051" y="100330"/>
                </a:lnTo>
                <a:lnTo>
                  <a:pt x="163702" y="104140"/>
                </a:lnTo>
                <a:lnTo>
                  <a:pt x="163957" y="106680"/>
                </a:lnTo>
                <a:lnTo>
                  <a:pt x="164084" y="110490"/>
                </a:lnTo>
                <a:lnTo>
                  <a:pt x="162433" y="114300"/>
                </a:lnTo>
                <a:lnTo>
                  <a:pt x="158876" y="118110"/>
                </a:lnTo>
                <a:lnTo>
                  <a:pt x="157734" y="119380"/>
                </a:lnTo>
                <a:lnTo>
                  <a:pt x="162813" y="124460"/>
                </a:lnTo>
                <a:lnTo>
                  <a:pt x="163957" y="123190"/>
                </a:lnTo>
                <a:lnTo>
                  <a:pt x="167894" y="119380"/>
                </a:lnTo>
                <a:lnTo>
                  <a:pt x="171704" y="116840"/>
                </a:lnTo>
                <a:lnTo>
                  <a:pt x="192277" y="116840"/>
                </a:lnTo>
                <a:lnTo>
                  <a:pt x="186848" y="113030"/>
                </a:lnTo>
                <a:lnTo>
                  <a:pt x="184038" y="111760"/>
                </a:lnTo>
                <a:lnTo>
                  <a:pt x="169418" y="111760"/>
                </a:lnTo>
                <a:lnTo>
                  <a:pt x="172338" y="104140"/>
                </a:lnTo>
                <a:lnTo>
                  <a:pt x="170687" y="97790"/>
                </a:lnTo>
                <a:lnTo>
                  <a:pt x="164592" y="91440"/>
                </a:lnTo>
                <a:close/>
              </a:path>
              <a:path w="274320" h="290829">
                <a:moveTo>
                  <a:pt x="151511" y="83820"/>
                </a:moveTo>
                <a:lnTo>
                  <a:pt x="146050" y="83820"/>
                </a:lnTo>
                <a:lnTo>
                  <a:pt x="140716" y="86360"/>
                </a:lnTo>
                <a:lnTo>
                  <a:pt x="137922" y="87630"/>
                </a:lnTo>
                <a:lnTo>
                  <a:pt x="135382" y="88900"/>
                </a:lnTo>
                <a:lnTo>
                  <a:pt x="130937" y="93980"/>
                </a:lnTo>
                <a:lnTo>
                  <a:pt x="129159" y="96520"/>
                </a:lnTo>
                <a:lnTo>
                  <a:pt x="128016" y="99060"/>
                </a:lnTo>
                <a:lnTo>
                  <a:pt x="126746" y="101600"/>
                </a:lnTo>
                <a:lnTo>
                  <a:pt x="126111" y="104140"/>
                </a:lnTo>
                <a:lnTo>
                  <a:pt x="125857" y="106680"/>
                </a:lnTo>
                <a:lnTo>
                  <a:pt x="125730" y="109220"/>
                </a:lnTo>
                <a:lnTo>
                  <a:pt x="126111" y="111760"/>
                </a:lnTo>
                <a:lnTo>
                  <a:pt x="127126" y="114300"/>
                </a:lnTo>
                <a:lnTo>
                  <a:pt x="128016" y="116840"/>
                </a:lnTo>
                <a:lnTo>
                  <a:pt x="129539" y="119380"/>
                </a:lnTo>
                <a:lnTo>
                  <a:pt x="131699" y="121920"/>
                </a:lnTo>
                <a:lnTo>
                  <a:pt x="137541" y="116840"/>
                </a:lnTo>
                <a:lnTo>
                  <a:pt x="134874" y="113030"/>
                </a:lnTo>
                <a:lnTo>
                  <a:pt x="133476" y="110490"/>
                </a:lnTo>
                <a:lnTo>
                  <a:pt x="133519" y="109220"/>
                </a:lnTo>
                <a:lnTo>
                  <a:pt x="133604" y="102870"/>
                </a:lnTo>
                <a:lnTo>
                  <a:pt x="135255" y="100330"/>
                </a:lnTo>
                <a:lnTo>
                  <a:pt x="141097" y="93980"/>
                </a:lnTo>
                <a:lnTo>
                  <a:pt x="144399" y="92710"/>
                </a:lnTo>
                <a:lnTo>
                  <a:pt x="151764" y="91440"/>
                </a:lnTo>
                <a:lnTo>
                  <a:pt x="164592" y="91440"/>
                </a:lnTo>
                <a:lnTo>
                  <a:pt x="162179" y="88900"/>
                </a:lnTo>
                <a:lnTo>
                  <a:pt x="159766" y="87630"/>
                </a:lnTo>
                <a:lnTo>
                  <a:pt x="156972" y="86360"/>
                </a:lnTo>
                <a:lnTo>
                  <a:pt x="154305" y="85090"/>
                </a:lnTo>
                <a:lnTo>
                  <a:pt x="151511" y="83820"/>
                </a:lnTo>
                <a:close/>
              </a:path>
              <a:path w="274320" h="290829">
                <a:moveTo>
                  <a:pt x="197104" y="41910"/>
                </a:moveTo>
                <a:lnTo>
                  <a:pt x="186055" y="41910"/>
                </a:lnTo>
                <a:lnTo>
                  <a:pt x="180721" y="44450"/>
                </a:lnTo>
                <a:lnTo>
                  <a:pt x="178181" y="46990"/>
                </a:lnTo>
                <a:lnTo>
                  <a:pt x="175895" y="48260"/>
                </a:lnTo>
                <a:lnTo>
                  <a:pt x="168910" y="67310"/>
                </a:lnTo>
                <a:lnTo>
                  <a:pt x="169545" y="69850"/>
                </a:lnTo>
                <a:lnTo>
                  <a:pt x="171831" y="74930"/>
                </a:lnTo>
                <a:lnTo>
                  <a:pt x="173609" y="77470"/>
                </a:lnTo>
                <a:lnTo>
                  <a:pt x="176022" y="80010"/>
                </a:lnTo>
                <a:lnTo>
                  <a:pt x="202819" y="106680"/>
                </a:lnTo>
                <a:lnTo>
                  <a:pt x="205232" y="109220"/>
                </a:lnTo>
                <a:lnTo>
                  <a:pt x="207772" y="111760"/>
                </a:lnTo>
                <a:lnTo>
                  <a:pt x="210566" y="113030"/>
                </a:lnTo>
                <a:lnTo>
                  <a:pt x="213233" y="113030"/>
                </a:lnTo>
                <a:lnTo>
                  <a:pt x="216026" y="114300"/>
                </a:lnTo>
                <a:lnTo>
                  <a:pt x="221614" y="114300"/>
                </a:lnTo>
                <a:lnTo>
                  <a:pt x="224409" y="113030"/>
                </a:lnTo>
                <a:lnTo>
                  <a:pt x="229743" y="111760"/>
                </a:lnTo>
                <a:lnTo>
                  <a:pt x="232156" y="109220"/>
                </a:lnTo>
                <a:lnTo>
                  <a:pt x="234442" y="106680"/>
                </a:lnTo>
                <a:lnTo>
                  <a:pt x="222504" y="106680"/>
                </a:lnTo>
                <a:lnTo>
                  <a:pt x="215011" y="105410"/>
                </a:lnTo>
                <a:lnTo>
                  <a:pt x="211582" y="104140"/>
                </a:lnTo>
                <a:lnTo>
                  <a:pt x="178943" y="71120"/>
                </a:lnTo>
                <a:lnTo>
                  <a:pt x="177164" y="68580"/>
                </a:lnTo>
                <a:lnTo>
                  <a:pt x="176402" y="60960"/>
                </a:lnTo>
                <a:lnTo>
                  <a:pt x="177926" y="57150"/>
                </a:lnTo>
                <a:lnTo>
                  <a:pt x="181101" y="53340"/>
                </a:lnTo>
                <a:lnTo>
                  <a:pt x="184404" y="50800"/>
                </a:lnTo>
                <a:lnTo>
                  <a:pt x="187833" y="49530"/>
                </a:lnTo>
                <a:lnTo>
                  <a:pt x="208794" y="49530"/>
                </a:lnTo>
                <a:lnTo>
                  <a:pt x="207518" y="48260"/>
                </a:lnTo>
                <a:lnTo>
                  <a:pt x="205232" y="46990"/>
                </a:lnTo>
                <a:lnTo>
                  <a:pt x="202564" y="44450"/>
                </a:lnTo>
                <a:lnTo>
                  <a:pt x="199771" y="43180"/>
                </a:lnTo>
                <a:lnTo>
                  <a:pt x="197104" y="41910"/>
                </a:lnTo>
                <a:close/>
              </a:path>
              <a:path w="274320" h="290829">
                <a:moveTo>
                  <a:pt x="181228" y="110490"/>
                </a:moveTo>
                <a:lnTo>
                  <a:pt x="175418" y="110490"/>
                </a:lnTo>
                <a:lnTo>
                  <a:pt x="169418" y="111760"/>
                </a:lnTo>
                <a:lnTo>
                  <a:pt x="184038" y="111760"/>
                </a:lnTo>
                <a:lnTo>
                  <a:pt x="181228" y="110490"/>
                </a:lnTo>
                <a:close/>
              </a:path>
              <a:path w="274320" h="290829">
                <a:moveTo>
                  <a:pt x="208794" y="49530"/>
                </a:moveTo>
                <a:lnTo>
                  <a:pt x="195452" y="49530"/>
                </a:lnTo>
                <a:lnTo>
                  <a:pt x="198882" y="52070"/>
                </a:lnTo>
                <a:lnTo>
                  <a:pt x="231394" y="83820"/>
                </a:lnTo>
                <a:lnTo>
                  <a:pt x="233172" y="87630"/>
                </a:lnTo>
                <a:lnTo>
                  <a:pt x="233934" y="95250"/>
                </a:lnTo>
                <a:lnTo>
                  <a:pt x="232537" y="99060"/>
                </a:lnTo>
                <a:lnTo>
                  <a:pt x="229235" y="101600"/>
                </a:lnTo>
                <a:lnTo>
                  <a:pt x="226060" y="105410"/>
                </a:lnTo>
                <a:lnTo>
                  <a:pt x="222504" y="106680"/>
                </a:lnTo>
                <a:lnTo>
                  <a:pt x="234442" y="106680"/>
                </a:lnTo>
                <a:lnTo>
                  <a:pt x="241426" y="88900"/>
                </a:lnTo>
                <a:lnTo>
                  <a:pt x="240792" y="86360"/>
                </a:lnTo>
                <a:lnTo>
                  <a:pt x="238506" y="80010"/>
                </a:lnTo>
                <a:lnTo>
                  <a:pt x="236727" y="77470"/>
                </a:lnTo>
                <a:lnTo>
                  <a:pt x="234314" y="74930"/>
                </a:lnTo>
                <a:lnTo>
                  <a:pt x="208794" y="49530"/>
                </a:lnTo>
                <a:close/>
              </a:path>
              <a:path w="274320" h="290829">
                <a:moveTo>
                  <a:pt x="262786" y="33020"/>
                </a:moveTo>
                <a:lnTo>
                  <a:pt x="255016" y="33020"/>
                </a:lnTo>
                <a:lnTo>
                  <a:pt x="268097" y="72390"/>
                </a:lnTo>
                <a:lnTo>
                  <a:pt x="274193" y="66040"/>
                </a:lnTo>
                <a:lnTo>
                  <a:pt x="262786" y="33020"/>
                </a:lnTo>
                <a:close/>
              </a:path>
              <a:path w="274320" h="290829">
                <a:moveTo>
                  <a:pt x="239775" y="0"/>
                </a:moveTo>
                <a:lnTo>
                  <a:pt x="228600" y="0"/>
                </a:lnTo>
                <a:lnTo>
                  <a:pt x="223012" y="2540"/>
                </a:lnTo>
                <a:lnTo>
                  <a:pt x="211074" y="22860"/>
                </a:lnTo>
                <a:lnTo>
                  <a:pt x="211327" y="25400"/>
                </a:lnTo>
                <a:lnTo>
                  <a:pt x="211962" y="29210"/>
                </a:lnTo>
                <a:lnTo>
                  <a:pt x="214757" y="34290"/>
                </a:lnTo>
                <a:lnTo>
                  <a:pt x="216535" y="36830"/>
                </a:lnTo>
                <a:lnTo>
                  <a:pt x="219075" y="39370"/>
                </a:lnTo>
                <a:lnTo>
                  <a:pt x="221361" y="41910"/>
                </a:lnTo>
                <a:lnTo>
                  <a:pt x="223900" y="44450"/>
                </a:lnTo>
                <a:lnTo>
                  <a:pt x="226695" y="45720"/>
                </a:lnTo>
                <a:lnTo>
                  <a:pt x="229362" y="46990"/>
                </a:lnTo>
                <a:lnTo>
                  <a:pt x="240411" y="46990"/>
                </a:lnTo>
                <a:lnTo>
                  <a:pt x="243077" y="45720"/>
                </a:lnTo>
                <a:lnTo>
                  <a:pt x="245618" y="44450"/>
                </a:lnTo>
                <a:lnTo>
                  <a:pt x="248031" y="43180"/>
                </a:lnTo>
                <a:lnTo>
                  <a:pt x="251460" y="39370"/>
                </a:lnTo>
                <a:lnTo>
                  <a:pt x="233552" y="39370"/>
                </a:lnTo>
                <a:lnTo>
                  <a:pt x="231648" y="38100"/>
                </a:lnTo>
                <a:lnTo>
                  <a:pt x="229870" y="36830"/>
                </a:lnTo>
                <a:lnTo>
                  <a:pt x="227964" y="36830"/>
                </a:lnTo>
                <a:lnTo>
                  <a:pt x="226187" y="35560"/>
                </a:lnTo>
                <a:lnTo>
                  <a:pt x="224536" y="33020"/>
                </a:lnTo>
                <a:lnTo>
                  <a:pt x="220980" y="30480"/>
                </a:lnTo>
                <a:lnTo>
                  <a:pt x="219075" y="26670"/>
                </a:lnTo>
                <a:lnTo>
                  <a:pt x="218948" y="22860"/>
                </a:lnTo>
                <a:lnTo>
                  <a:pt x="218694" y="17780"/>
                </a:lnTo>
                <a:lnTo>
                  <a:pt x="220091" y="15240"/>
                </a:lnTo>
                <a:lnTo>
                  <a:pt x="226187" y="8890"/>
                </a:lnTo>
                <a:lnTo>
                  <a:pt x="229743" y="7620"/>
                </a:lnTo>
                <a:lnTo>
                  <a:pt x="250909" y="7620"/>
                </a:lnTo>
                <a:lnTo>
                  <a:pt x="248031" y="5080"/>
                </a:lnTo>
                <a:lnTo>
                  <a:pt x="245363" y="2540"/>
                </a:lnTo>
                <a:lnTo>
                  <a:pt x="239775" y="0"/>
                </a:lnTo>
                <a:close/>
              </a:path>
              <a:path w="274320" h="290829">
                <a:moveTo>
                  <a:pt x="250909" y="7620"/>
                </a:moveTo>
                <a:lnTo>
                  <a:pt x="237617" y="7620"/>
                </a:lnTo>
                <a:lnTo>
                  <a:pt x="241300" y="10160"/>
                </a:lnTo>
                <a:lnTo>
                  <a:pt x="248412" y="16510"/>
                </a:lnTo>
                <a:lnTo>
                  <a:pt x="250317" y="20320"/>
                </a:lnTo>
                <a:lnTo>
                  <a:pt x="250825" y="27940"/>
                </a:lnTo>
                <a:lnTo>
                  <a:pt x="249427" y="31750"/>
                </a:lnTo>
                <a:lnTo>
                  <a:pt x="246380" y="35560"/>
                </a:lnTo>
                <a:lnTo>
                  <a:pt x="244856" y="36830"/>
                </a:lnTo>
                <a:lnTo>
                  <a:pt x="243077" y="38100"/>
                </a:lnTo>
                <a:lnTo>
                  <a:pt x="239268" y="39370"/>
                </a:lnTo>
                <a:lnTo>
                  <a:pt x="251460" y="39370"/>
                </a:lnTo>
                <a:lnTo>
                  <a:pt x="255016" y="33020"/>
                </a:lnTo>
                <a:lnTo>
                  <a:pt x="262786" y="33020"/>
                </a:lnTo>
                <a:lnTo>
                  <a:pt x="259714" y="24130"/>
                </a:lnTo>
                <a:lnTo>
                  <a:pt x="258318" y="19050"/>
                </a:lnTo>
                <a:lnTo>
                  <a:pt x="254126" y="11430"/>
                </a:lnTo>
                <a:lnTo>
                  <a:pt x="252349" y="8890"/>
                </a:lnTo>
                <a:lnTo>
                  <a:pt x="250909" y="76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5053965" y="4139895"/>
            <a:ext cx="283845" cy="290830"/>
          </a:xfrm>
          <a:custGeom>
            <a:rect l="l" t="t" r="r" b="b"/>
            <a:pathLst>
              <a:path w="283845" h="290829">
                <a:moveTo>
                  <a:pt x="39624" y="218440"/>
                </a:moveTo>
                <a:lnTo>
                  <a:pt x="26162" y="218440"/>
                </a:lnTo>
                <a:lnTo>
                  <a:pt x="29463" y="219710"/>
                </a:lnTo>
                <a:lnTo>
                  <a:pt x="32638" y="223520"/>
                </a:lnTo>
                <a:lnTo>
                  <a:pt x="37846" y="234950"/>
                </a:lnTo>
                <a:lnTo>
                  <a:pt x="44069" y="285750"/>
                </a:lnTo>
                <a:lnTo>
                  <a:pt x="49275" y="290830"/>
                </a:lnTo>
                <a:lnTo>
                  <a:pt x="60705" y="279400"/>
                </a:lnTo>
                <a:lnTo>
                  <a:pt x="51054" y="279400"/>
                </a:lnTo>
                <a:lnTo>
                  <a:pt x="45465" y="233680"/>
                </a:lnTo>
                <a:lnTo>
                  <a:pt x="44958" y="229870"/>
                </a:lnTo>
                <a:lnTo>
                  <a:pt x="44323" y="227330"/>
                </a:lnTo>
                <a:lnTo>
                  <a:pt x="43307" y="224790"/>
                </a:lnTo>
                <a:lnTo>
                  <a:pt x="42418" y="222250"/>
                </a:lnTo>
                <a:lnTo>
                  <a:pt x="40767" y="219710"/>
                </a:lnTo>
                <a:lnTo>
                  <a:pt x="39624" y="218440"/>
                </a:lnTo>
                <a:close/>
              </a:path>
              <a:path w="283845" h="290829">
                <a:moveTo>
                  <a:pt x="75819" y="254000"/>
                </a:moveTo>
                <a:lnTo>
                  <a:pt x="51054" y="279400"/>
                </a:lnTo>
                <a:lnTo>
                  <a:pt x="60705" y="279400"/>
                </a:lnTo>
                <a:lnTo>
                  <a:pt x="81025" y="259080"/>
                </a:lnTo>
                <a:lnTo>
                  <a:pt x="75819" y="254000"/>
                </a:lnTo>
                <a:close/>
              </a:path>
              <a:path w="283845" h="290829">
                <a:moveTo>
                  <a:pt x="25526" y="209550"/>
                </a:moveTo>
                <a:lnTo>
                  <a:pt x="20065" y="210820"/>
                </a:lnTo>
                <a:lnTo>
                  <a:pt x="17272" y="210820"/>
                </a:lnTo>
                <a:lnTo>
                  <a:pt x="11937" y="213360"/>
                </a:lnTo>
                <a:lnTo>
                  <a:pt x="0" y="231140"/>
                </a:lnTo>
                <a:lnTo>
                  <a:pt x="0" y="236220"/>
                </a:lnTo>
                <a:lnTo>
                  <a:pt x="635" y="238760"/>
                </a:lnTo>
                <a:lnTo>
                  <a:pt x="2921" y="243840"/>
                </a:lnTo>
                <a:lnTo>
                  <a:pt x="4572" y="246380"/>
                </a:lnTo>
                <a:lnTo>
                  <a:pt x="6858" y="248920"/>
                </a:lnTo>
                <a:lnTo>
                  <a:pt x="12700" y="242570"/>
                </a:lnTo>
                <a:lnTo>
                  <a:pt x="10795" y="241300"/>
                </a:lnTo>
                <a:lnTo>
                  <a:pt x="9525" y="240030"/>
                </a:lnTo>
                <a:lnTo>
                  <a:pt x="8000" y="236220"/>
                </a:lnTo>
                <a:lnTo>
                  <a:pt x="7620" y="233680"/>
                </a:lnTo>
                <a:lnTo>
                  <a:pt x="7747" y="229870"/>
                </a:lnTo>
                <a:lnTo>
                  <a:pt x="8127" y="228600"/>
                </a:lnTo>
                <a:lnTo>
                  <a:pt x="9906" y="226060"/>
                </a:lnTo>
                <a:lnTo>
                  <a:pt x="10922" y="223520"/>
                </a:lnTo>
                <a:lnTo>
                  <a:pt x="12319" y="222250"/>
                </a:lnTo>
                <a:lnTo>
                  <a:pt x="15494" y="219710"/>
                </a:lnTo>
                <a:lnTo>
                  <a:pt x="18923" y="218440"/>
                </a:lnTo>
                <a:lnTo>
                  <a:pt x="39624" y="218440"/>
                </a:lnTo>
                <a:lnTo>
                  <a:pt x="38481" y="217170"/>
                </a:lnTo>
                <a:lnTo>
                  <a:pt x="36068" y="214630"/>
                </a:lnTo>
                <a:lnTo>
                  <a:pt x="33527" y="213360"/>
                </a:lnTo>
                <a:lnTo>
                  <a:pt x="25526" y="209550"/>
                </a:lnTo>
                <a:close/>
              </a:path>
              <a:path w="283845" h="290829">
                <a:moveTo>
                  <a:pt x="69976" y="168910"/>
                </a:moveTo>
                <a:lnTo>
                  <a:pt x="58927" y="168910"/>
                </a:lnTo>
                <a:lnTo>
                  <a:pt x="53594" y="171450"/>
                </a:lnTo>
                <a:lnTo>
                  <a:pt x="51054" y="173990"/>
                </a:lnTo>
                <a:lnTo>
                  <a:pt x="48768" y="175260"/>
                </a:lnTo>
                <a:lnTo>
                  <a:pt x="41783" y="194310"/>
                </a:lnTo>
                <a:lnTo>
                  <a:pt x="42418" y="196850"/>
                </a:lnTo>
                <a:lnTo>
                  <a:pt x="44704" y="201930"/>
                </a:lnTo>
                <a:lnTo>
                  <a:pt x="46482" y="204470"/>
                </a:lnTo>
                <a:lnTo>
                  <a:pt x="48895" y="207010"/>
                </a:lnTo>
                <a:lnTo>
                  <a:pt x="75692" y="233680"/>
                </a:lnTo>
                <a:lnTo>
                  <a:pt x="78105" y="236220"/>
                </a:lnTo>
                <a:lnTo>
                  <a:pt x="80645" y="238760"/>
                </a:lnTo>
                <a:lnTo>
                  <a:pt x="83438" y="240030"/>
                </a:lnTo>
                <a:lnTo>
                  <a:pt x="86106" y="241300"/>
                </a:lnTo>
                <a:lnTo>
                  <a:pt x="94487" y="241300"/>
                </a:lnTo>
                <a:lnTo>
                  <a:pt x="97282" y="240030"/>
                </a:lnTo>
                <a:lnTo>
                  <a:pt x="102615" y="238760"/>
                </a:lnTo>
                <a:lnTo>
                  <a:pt x="105029" y="236220"/>
                </a:lnTo>
                <a:lnTo>
                  <a:pt x="107314" y="233680"/>
                </a:lnTo>
                <a:lnTo>
                  <a:pt x="87884" y="233680"/>
                </a:lnTo>
                <a:lnTo>
                  <a:pt x="84455" y="231140"/>
                </a:lnTo>
                <a:lnTo>
                  <a:pt x="81280" y="228600"/>
                </a:lnTo>
                <a:lnTo>
                  <a:pt x="51815" y="198120"/>
                </a:lnTo>
                <a:lnTo>
                  <a:pt x="50037" y="195580"/>
                </a:lnTo>
                <a:lnTo>
                  <a:pt x="49275" y="187960"/>
                </a:lnTo>
                <a:lnTo>
                  <a:pt x="50800" y="184150"/>
                </a:lnTo>
                <a:lnTo>
                  <a:pt x="53975" y="180340"/>
                </a:lnTo>
                <a:lnTo>
                  <a:pt x="57276" y="177800"/>
                </a:lnTo>
                <a:lnTo>
                  <a:pt x="60706" y="176530"/>
                </a:lnTo>
                <a:lnTo>
                  <a:pt x="81609" y="176530"/>
                </a:lnTo>
                <a:lnTo>
                  <a:pt x="80390" y="175260"/>
                </a:lnTo>
                <a:lnTo>
                  <a:pt x="78105" y="173990"/>
                </a:lnTo>
                <a:lnTo>
                  <a:pt x="75437" y="171450"/>
                </a:lnTo>
                <a:lnTo>
                  <a:pt x="72644" y="170180"/>
                </a:lnTo>
                <a:lnTo>
                  <a:pt x="69976" y="168910"/>
                </a:lnTo>
                <a:close/>
              </a:path>
              <a:path w="283845" h="290829">
                <a:moveTo>
                  <a:pt x="81609" y="176530"/>
                </a:moveTo>
                <a:lnTo>
                  <a:pt x="68325" y="176530"/>
                </a:lnTo>
                <a:lnTo>
                  <a:pt x="71755" y="179070"/>
                </a:lnTo>
                <a:lnTo>
                  <a:pt x="104267" y="210820"/>
                </a:lnTo>
                <a:lnTo>
                  <a:pt x="106045" y="214630"/>
                </a:lnTo>
                <a:lnTo>
                  <a:pt x="106807" y="222250"/>
                </a:lnTo>
                <a:lnTo>
                  <a:pt x="105410" y="226060"/>
                </a:lnTo>
                <a:lnTo>
                  <a:pt x="102108" y="228600"/>
                </a:lnTo>
                <a:lnTo>
                  <a:pt x="98933" y="232410"/>
                </a:lnTo>
                <a:lnTo>
                  <a:pt x="95376" y="233680"/>
                </a:lnTo>
                <a:lnTo>
                  <a:pt x="107314" y="233680"/>
                </a:lnTo>
                <a:lnTo>
                  <a:pt x="114300" y="215900"/>
                </a:lnTo>
                <a:lnTo>
                  <a:pt x="113664" y="213360"/>
                </a:lnTo>
                <a:lnTo>
                  <a:pt x="111379" y="208280"/>
                </a:lnTo>
                <a:lnTo>
                  <a:pt x="109600" y="204470"/>
                </a:lnTo>
                <a:lnTo>
                  <a:pt x="107187" y="203200"/>
                </a:lnTo>
                <a:lnTo>
                  <a:pt x="81609" y="176530"/>
                </a:lnTo>
                <a:close/>
              </a:path>
              <a:path w="283845" h="290829">
                <a:moveTo>
                  <a:pt x="122555" y="133350"/>
                </a:moveTo>
                <a:lnTo>
                  <a:pt x="102870" y="133350"/>
                </a:lnTo>
                <a:lnTo>
                  <a:pt x="110236" y="134620"/>
                </a:lnTo>
                <a:lnTo>
                  <a:pt x="113537" y="135890"/>
                </a:lnTo>
                <a:lnTo>
                  <a:pt x="116712" y="138430"/>
                </a:lnTo>
                <a:lnTo>
                  <a:pt x="118237" y="140970"/>
                </a:lnTo>
                <a:lnTo>
                  <a:pt x="119507" y="142240"/>
                </a:lnTo>
                <a:lnTo>
                  <a:pt x="121031" y="146050"/>
                </a:lnTo>
                <a:lnTo>
                  <a:pt x="121665" y="148590"/>
                </a:lnTo>
                <a:lnTo>
                  <a:pt x="121920" y="151130"/>
                </a:lnTo>
                <a:lnTo>
                  <a:pt x="128143" y="201930"/>
                </a:lnTo>
                <a:lnTo>
                  <a:pt x="133223" y="207010"/>
                </a:lnTo>
                <a:lnTo>
                  <a:pt x="144652" y="195580"/>
                </a:lnTo>
                <a:lnTo>
                  <a:pt x="135127" y="195580"/>
                </a:lnTo>
                <a:lnTo>
                  <a:pt x="129539" y="149860"/>
                </a:lnTo>
                <a:lnTo>
                  <a:pt x="129032" y="146050"/>
                </a:lnTo>
                <a:lnTo>
                  <a:pt x="128397" y="142240"/>
                </a:lnTo>
                <a:lnTo>
                  <a:pt x="127381" y="139700"/>
                </a:lnTo>
                <a:lnTo>
                  <a:pt x="126492" y="138430"/>
                </a:lnTo>
                <a:lnTo>
                  <a:pt x="124840" y="135890"/>
                </a:lnTo>
                <a:lnTo>
                  <a:pt x="122555" y="133350"/>
                </a:lnTo>
                <a:close/>
              </a:path>
              <a:path w="283845" h="290829">
                <a:moveTo>
                  <a:pt x="159893" y="170180"/>
                </a:moveTo>
                <a:lnTo>
                  <a:pt x="135127" y="195580"/>
                </a:lnTo>
                <a:lnTo>
                  <a:pt x="144652" y="195580"/>
                </a:lnTo>
                <a:lnTo>
                  <a:pt x="164973" y="175260"/>
                </a:lnTo>
                <a:lnTo>
                  <a:pt x="159893" y="170180"/>
                </a:lnTo>
                <a:close/>
              </a:path>
              <a:path w="283845" h="290829">
                <a:moveTo>
                  <a:pt x="109600" y="125730"/>
                </a:moveTo>
                <a:lnTo>
                  <a:pt x="104139" y="125730"/>
                </a:lnTo>
                <a:lnTo>
                  <a:pt x="101346" y="127000"/>
                </a:lnTo>
                <a:lnTo>
                  <a:pt x="96012" y="129540"/>
                </a:lnTo>
                <a:lnTo>
                  <a:pt x="93472" y="130810"/>
                </a:lnTo>
                <a:lnTo>
                  <a:pt x="91186" y="133350"/>
                </a:lnTo>
                <a:lnTo>
                  <a:pt x="88773" y="135890"/>
                </a:lnTo>
                <a:lnTo>
                  <a:pt x="86995" y="138430"/>
                </a:lnTo>
                <a:lnTo>
                  <a:pt x="85851" y="140970"/>
                </a:lnTo>
                <a:lnTo>
                  <a:pt x="84582" y="143510"/>
                </a:lnTo>
                <a:lnTo>
                  <a:pt x="84074" y="146050"/>
                </a:lnTo>
                <a:lnTo>
                  <a:pt x="84074" y="152400"/>
                </a:lnTo>
                <a:lnTo>
                  <a:pt x="84582" y="154940"/>
                </a:lnTo>
                <a:lnTo>
                  <a:pt x="85851" y="157480"/>
                </a:lnTo>
                <a:lnTo>
                  <a:pt x="86995" y="160020"/>
                </a:lnTo>
                <a:lnTo>
                  <a:pt x="88646" y="162560"/>
                </a:lnTo>
                <a:lnTo>
                  <a:pt x="90932" y="165100"/>
                </a:lnTo>
                <a:lnTo>
                  <a:pt x="96774" y="158750"/>
                </a:lnTo>
                <a:lnTo>
                  <a:pt x="94869" y="157480"/>
                </a:lnTo>
                <a:lnTo>
                  <a:pt x="93599" y="154940"/>
                </a:lnTo>
                <a:lnTo>
                  <a:pt x="92075" y="151130"/>
                </a:lnTo>
                <a:lnTo>
                  <a:pt x="91694" y="149860"/>
                </a:lnTo>
                <a:lnTo>
                  <a:pt x="91821" y="146050"/>
                </a:lnTo>
                <a:lnTo>
                  <a:pt x="92201" y="144780"/>
                </a:lnTo>
                <a:lnTo>
                  <a:pt x="93090" y="143510"/>
                </a:lnTo>
                <a:lnTo>
                  <a:pt x="93852" y="140970"/>
                </a:lnTo>
                <a:lnTo>
                  <a:pt x="94996" y="139700"/>
                </a:lnTo>
                <a:lnTo>
                  <a:pt x="96393" y="138430"/>
                </a:lnTo>
                <a:lnTo>
                  <a:pt x="99568" y="135890"/>
                </a:lnTo>
                <a:lnTo>
                  <a:pt x="102870" y="133350"/>
                </a:lnTo>
                <a:lnTo>
                  <a:pt x="122555" y="133350"/>
                </a:lnTo>
                <a:lnTo>
                  <a:pt x="120142" y="130810"/>
                </a:lnTo>
                <a:lnTo>
                  <a:pt x="117601" y="129540"/>
                </a:lnTo>
                <a:lnTo>
                  <a:pt x="109600" y="125730"/>
                </a:lnTo>
                <a:close/>
              </a:path>
              <a:path w="283845" h="290829">
                <a:moveTo>
                  <a:pt x="179070" y="157480"/>
                </a:moveTo>
                <a:lnTo>
                  <a:pt x="170687" y="157480"/>
                </a:lnTo>
                <a:lnTo>
                  <a:pt x="173609" y="158750"/>
                </a:lnTo>
                <a:lnTo>
                  <a:pt x="179070" y="157480"/>
                </a:lnTo>
                <a:close/>
              </a:path>
              <a:path w="283845" h="290829">
                <a:moveTo>
                  <a:pt x="165354" y="146050"/>
                </a:moveTo>
                <a:lnTo>
                  <a:pt x="159512" y="151130"/>
                </a:lnTo>
                <a:lnTo>
                  <a:pt x="162306" y="153670"/>
                </a:lnTo>
                <a:lnTo>
                  <a:pt x="164973" y="156210"/>
                </a:lnTo>
                <a:lnTo>
                  <a:pt x="167894" y="157480"/>
                </a:lnTo>
                <a:lnTo>
                  <a:pt x="181737" y="157480"/>
                </a:lnTo>
                <a:lnTo>
                  <a:pt x="184404" y="154940"/>
                </a:lnTo>
                <a:lnTo>
                  <a:pt x="186944" y="153670"/>
                </a:lnTo>
                <a:lnTo>
                  <a:pt x="189357" y="152400"/>
                </a:lnTo>
                <a:lnTo>
                  <a:pt x="191643" y="149860"/>
                </a:lnTo>
                <a:lnTo>
                  <a:pt x="172974" y="149860"/>
                </a:lnTo>
                <a:lnTo>
                  <a:pt x="169163" y="148590"/>
                </a:lnTo>
                <a:lnTo>
                  <a:pt x="165354" y="146050"/>
                </a:lnTo>
                <a:close/>
              </a:path>
              <a:path w="283845" h="290829">
                <a:moveTo>
                  <a:pt x="192277" y="116840"/>
                </a:moveTo>
                <a:lnTo>
                  <a:pt x="179324" y="116840"/>
                </a:lnTo>
                <a:lnTo>
                  <a:pt x="182880" y="119380"/>
                </a:lnTo>
                <a:lnTo>
                  <a:pt x="186436" y="123190"/>
                </a:lnTo>
                <a:lnTo>
                  <a:pt x="189992" y="125730"/>
                </a:lnTo>
                <a:lnTo>
                  <a:pt x="191643" y="129540"/>
                </a:lnTo>
                <a:lnTo>
                  <a:pt x="191388" y="134620"/>
                </a:lnTo>
                <a:lnTo>
                  <a:pt x="191262" y="138430"/>
                </a:lnTo>
                <a:lnTo>
                  <a:pt x="189611" y="142240"/>
                </a:lnTo>
                <a:lnTo>
                  <a:pt x="186436" y="144780"/>
                </a:lnTo>
                <a:lnTo>
                  <a:pt x="185038" y="146050"/>
                </a:lnTo>
                <a:lnTo>
                  <a:pt x="183514" y="147320"/>
                </a:lnTo>
                <a:lnTo>
                  <a:pt x="180212" y="148590"/>
                </a:lnTo>
                <a:lnTo>
                  <a:pt x="178562" y="149860"/>
                </a:lnTo>
                <a:lnTo>
                  <a:pt x="191643" y="149860"/>
                </a:lnTo>
                <a:lnTo>
                  <a:pt x="193929" y="147320"/>
                </a:lnTo>
                <a:lnTo>
                  <a:pt x="199389" y="133350"/>
                </a:lnTo>
                <a:lnTo>
                  <a:pt x="199644" y="130810"/>
                </a:lnTo>
                <a:lnTo>
                  <a:pt x="199136" y="128270"/>
                </a:lnTo>
                <a:lnTo>
                  <a:pt x="196850" y="121920"/>
                </a:lnTo>
                <a:lnTo>
                  <a:pt x="194945" y="119380"/>
                </a:lnTo>
                <a:lnTo>
                  <a:pt x="192277" y="116840"/>
                </a:lnTo>
                <a:close/>
              </a:path>
              <a:path w="283845" h="290829">
                <a:moveTo>
                  <a:pt x="164700" y="91440"/>
                </a:moveTo>
                <a:lnTo>
                  <a:pt x="151764" y="91440"/>
                </a:lnTo>
                <a:lnTo>
                  <a:pt x="155448" y="93980"/>
                </a:lnTo>
                <a:lnTo>
                  <a:pt x="162051" y="100330"/>
                </a:lnTo>
                <a:lnTo>
                  <a:pt x="163830" y="104140"/>
                </a:lnTo>
                <a:lnTo>
                  <a:pt x="163957" y="106680"/>
                </a:lnTo>
                <a:lnTo>
                  <a:pt x="164211" y="110490"/>
                </a:lnTo>
                <a:lnTo>
                  <a:pt x="162433" y="114300"/>
                </a:lnTo>
                <a:lnTo>
                  <a:pt x="158876" y="118110"/>
                </a:lnTo>
                <a:lnTo>
                  <a:pt x="157734" y="119380"/>
                </a:lnTo>
                <a:lnTo>
                  <a:pt x="162813" y="124460"/>
                </a:lnTo>
                <a:lnTo>
                  <a:pt x="163957" y="123190"/>
                </a:lnTo>
                <a:lnTo>
                  <a:pt x="167894" y="119380"/>
                </a:lnTo>
                <a:lnTo>
                  <a:pt x="171831" y="116840"/>
                </a:lnTo>
                <a:lnTo>
                  <a:pt x="192277" y="116840"/>
                </a:lnTo>
                <a:lnTo>
                  <a:pt x="186850" y="113030"/>
                </a:lnTo>
                <a:lnTo>
                  <a:pt x="184047" y="111760"/>
                </a:lnTo>
                <a:lnTo>
                  <a:pt x="169545" y="111760"/>
                </a:lnTo>
                <a:lnTo>
                  <a:pt x="172338" y="104140"/>
                </a:lnTo>
                <a:lnTo>
                  <a:pt x="170687" y="97790"/>
                </a:lnTo>
                <a:lnTo>
                  <a:pt x="164700" y="91440"/>
                </a:lnTo>
                <a:close/>
              </a:path>
              <a:path w="283845" h="290829">
                <a:moveTo>
                  <a:pt x="151637" y="83820"/>
                </a:moveTo>
                <a:lnTo>
                  <a:pt x="146176" y="83820"/>
                </a:lnTo>
                <a:lnTo>
                  <a:pt x="143383" y="85090"/>
                </a:lnTo>
                <a:lnTo>
                  <a:pt x="140715" y="86360"/>
                </a:lnTo>
                <a:lnTo>
                  <a:pt x="137922" y="87630"/>
                </a:lnTo>
                <a:lnTo>
                  <a:pt x="128015" y="99060"/>
                </a:lnTo>
                <a:lnTo>
                  <a:pt x="126746" y="101600"/>
                </a:lnTo>
                <a:lnTo>
                  <a:pt x="126111" y="104140"/>
                </a:lnTo>
                <a:lnTo>
                  <a:pt x="125984" y="106680"/>
                </a:lnTo>
                <a:lnTo>
                  <a:pt x="125730" y="109220"/>
                </a:lnTo>
                <a:lnTo>
                  <a:pt x="126111" y="111760"/>
                </a:lnTo>
                <a:lnTo>
                  <a:pt x="127126" y="114300"/>
                </a:lnTo>
                <a:lnTo>
                  <a:pt x="128015" y="116840"/>
                </a:lnTo>
                <a:lnTo>
                  <a:pt x="129667" y="119380"/>
                </a:lnTo>
                <a:lnTo>
                  <a:pt x="131825" y="121920"/>
                </a:lnTo>
                <a:lnTo>
                  <a:pt x="137540" y="116840"/>
                </a:lnTo>
                <a:lnTo>
                  <a:pt x="134874" y="113030"/>
                </a:lnTo>
                <a:lnTo>
                  <a:pt x="133604" y="110490"/>
                </a:lnTo>
                <a:lnTo>
                  <a:pt x="151764" y="91440"/>
                </a:lnTo>
                <a:lnTo>
                  <a:pt x="164700" y="91440"/>
                </a:lnTo>
                <a:lnTo>
                  <a:pt x="162306" y="88900"/>
                </a:lnTo>
                <a:lnTo>
                  <a:pt x="159765" y="87630"/>
                </a:lnTo>
                <a:lnTo>
                  <a:pt x="156972" y="86360"/>
                </a:lnTo>
                <a:lnTo>
                  <a:pt x="151637" y="83820"/>
                </a:lnTo>
                <a:close/>
              </a:path>
              <a:path w="283845" h="290829">
                <a:moveTo>
                  <a:pt x="181244" y="110490"/>
                </a:moveTo>
                <a:lnTo>
                  <a:pt x="175472" y="110490"/>
                </a:lnTo>
                <a:lnTo>
                  <a:pt x="169545" y="111760"/>
                </a:lnTo>
                <a:lnTo>
                  <a:pt x="184047" y="111760"/>
                </a:lnTo>
                <a:lnTo>
                  <a:pt x="181244" y="110490"/>
                </a:lnTo>
                <a:close/>
              </a:path>
              <a:path w="283845" h="290829">
                <a:moveTo>
                  <a:pt x="194497" y="55880"/>
                </a:moveTo>
                <a:lnTo>
                  <a:pt x="182625" y="55880"/>
                </a:lnTo>
                <a:lnTo>
                  <a:pt x="233807" y="106680"/>
                </a:lnTo>
                <a:lnTo>
                  <a:pt x="239522" y="101600"/>
                </a:lnTo>
                <a:lnTo>
                  <a:pt x="194497" y="55880"/>
                </a:lnTo>
                <a:close/>
              </a:path>
              <a:path w="283845" h="290829">
                <a:moveTo>
                  <a:pt x="181990" y="43180"/>
                </a:moveTo>
                <a:lnTo>
                  <a:pt x="176275" y="49530"/>
                </a:lnTo>
                <a:lnTo>
                  <a:pt x="174751" y="69850"/>
                </a:lnTo>
                <a:lnTo>
                  <a:pt x="181356" y="76200"/>
                </a:lnTo>
                <a:lnTo>
                  <a:pt x="182625" y="55880"/>
                </a:lnTo>
                <a:lnTo>
                  <a:pt x="194497" y="55880"/>
                </a:lnTo>
                <a:lnTo>
                  <a:pt x="181990" y="43180"/>
                </a:lnTo>
                <a:close/>
              </a:path>
              <a:path w="283845" h="290829">
                <a:moveTo>
                  <a:pt x="239140" y="0"/>
                </a:moveTo>
                <a:lnTo>
                  <a:pt x="228092" y="0"/>
                </a:lnTo>
                <a:lnTo>
                  <a:pt x="222758" y="2540"/>
                </a:lnTo>
                <a:lnTo>
                  <a:pt x="220218" y="3810"/>
                </a:lnTo>
                <a:lnTo>
                  <a:pt x="218059" y="6350"/>
                </a:lnTo>
                <a:lnTo>
                  <a:pt x="215773" y="8890"/>
                </a:lnTo>
                <a:lnTo>
                  <a:pt x="213995" y="11430"/>
                </a:lnTo>
                <a:lnTo>
                  <a:pt x="211709" y="16510"/>
                </a:lnTo>
                <a:lnTo>
                  <a:pt x="211074" y="19050"/>
                </a:lnTo>
                <a:lnTo>
                  <a:pt x="210947" y="25400"/>
                </a:lnTo>
                <a:lnTo>
                  <a:pt x="211582" y="27940"/>
                </a:lnTo>
                <a:lnTo>
                  <a:pt x="244856" y="64770"/>
                </a:lnTo>
                <a:lnTo>
                  <a:pt x="247269" y="67310"/>
                </a:lnTo>
                <a:lnTo>
                  <a:pt x="249809" y="68580"/>
                </a:lnTo>
                <a:lnTo>
                  <a:pt x="255397" y="71120"/>
                </a:lnTo>
                <a:lnTo>
                  <a:pt x="258063" y="72390"/>
                </a:lnTo>
                <a:lnTo>
                  <a:pt x="263779" y="72390"/>
                </a:lnTo>
                <a:lnTo>
                  <a:pt x="271780" y="68580"/>
                </a:lnTo>
                <a:lnTo>
                  <a:pt x="274193" y="67310"/>
                </a:lnTo>
                <a:lnTo>
                  <a:pt x="276479" y="64770"/>
                </a:lnTo>
                <a:lnTo>
                  <a:pt x="264668" y="64770"/>
                </a:lnTo>
                <a:lnTo>
                  <a:pt x="257048" y="63500"/>
                </a:lnTo>
                <a:lnTo>
                  <a:pt x="253619" y="62230"/>
                </a:lnTo>
                <a:lnTo>
                  <a:pt x="221107" y="29210"/>
                </a:lnTo>
                <a:lnTo>
                  <a:pt x="219329" y="26670"/>
                </a:lnTo>
                <a:lnTo>
                  <a:pt x="218567" y="19050"/>
                </a:lnTo>
                <a:lnTo>
                  <a:pt x="219963" y="15240"/>
                </a:lnTo>
                <a:lnTo>
                  <a:pt x="223138" y="11430"/>
                </a:lnTo>
                <a:lnTo>
                  <a:pt x="226440" y="8890"/>
                </a:lnTo>
                <a:lnTo>
                  <a:pt x="229870" y="7620"/>
                </a:lnTo>
                <a:lnTo>
                  <a:pt x="250837" y="7620"/>
                </a:lnTo>
                <a:lnTo>
                  <a:pt x="249555" y="6350"/>
                </a:lnTo>
                <a:lnTo>
                  <a:pt x="247269" y="3810"/>
                </a:lnTo>
                <a:lnTo>
                  <a:pt x="241935" y="1270"/>
                </a:lnTo>
                <a:lnTo>
                  <a:pt x="239140" y="0"/>
                </a:lnTo>
                <a:close/>
              </a:path>
              <a:path w="283845" h="290829">
                <a:moveTo>
                  <a:pt x="250837" y="7620"/>
                </a:moveTo>
                <a:lnTo>
                  <a:pt x="237489" y="7620"/>
                </a:lnTo>
                <a:lnTo>
                  <a:pt x="240919" y="10160"/>
                </a:lnTo>
                <a:lnTo>
                  <a:pt x="273431" y="41910"/>
                </a:lnTo>
                <a:lnTo>
                  <a:pt x="275209" y="45720"/>
                </a:lnTo>
                <a:lnTo>
                  <a:pt x="275971" y="53340"/>
                </a:lnTo>
                <a:lnTo>
                  <a:pt x="274574" y="57150"/>
                </a:lnTo>
                <a:lnTo>
                  <a:pt x="271399" y="59690"/>
                </a:lnTo>
                <a:lnTo>
                  <a:pt x="268097" y="63500"/>
                </a:lnTo>
                <a:lnTo>
                  <a:pt x="264668" y="64770"/>
                </a:lnTo>
                <a:lnTo>
                  <a:pt x="276479" y="64770"/>
                </a:lnTo>
                <a:lnTo>
                  <a:pt x="278764" y="62230"/>
                </a:lnTo>
                <a:lnTo>
                  <a:pt x="280543" y="60960"/>
                </a:lnTo>
                <a:lnTo>
                  <a:pt x="282829" y="54610"/>
                </a:lnTo>
                <a:lnTo>
                  <a:pt x="283337" y="52070"/>
                </a:lnTo>
                <a:lnTo>
                  <a:pt x="283463" y="46990"/>
                </a:lnTo>
                <a:lnTo>
                  <a:pt x="282829" y="44450"/>
                </a:lnTo>
                <a:lnTo>
                  <a:pt x="280543" y="38100"/>
                </a:lnTo>
                <a:lnTo>
                  <a:pt x="278764" y="35560"/>
                </a:lnTo>
                <a:lnTo>
                  <a:pt x="276479" y="33020"/>
                </a:lnTo>
                <a:lnTo>
                  <a:pt x="250837" y="76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 txBox="1"/>
          <p:nvPr/>
        </p:nvSpPr>
        <p:spPr>
          <a:xfrm>
            <a:off x="846307" y="2701530"/>
            <a:ext cx="156210" cy="365125"/>
          </a:xfrm>
          <a:prstGeom prst="rect">
            <a:avLst/>
          </a:prstGeom>
        </p:spPr>
        <p:txBody>
          <a:bodyPr vert="vert270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800" spc="-90">
                <a:solidFill>
                  <a:srgbClr val="585858"/>
                </a:solidFill>
                <a:latin typeface="Verdana"/>
                <a:cs typeface="Verdana"/>
              </a:rPr>
              <a:t>x</a:t>
            </a:r>
            <a:r>
              <a:rPr sz="800" spc="-155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800" spc="-90">
                <a:solidFill>
                  <a:srgbClr val="585858"/>
                </a:solidFill>
                <a:latin typeface="Verdana"/>
                <a:cs typeface="Verdana"/>
              </a:rPr>
              <a:t>10000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2580132" y="2566416"/>
            <a:ext cx="58419" cy="58419"/>
          </a:xfrm>
          <a:custGeom>
            <a:rect l="l" t="t" r="r" b="b"/>
            <a:pathLst>
              <a:path w="58419" h="58419">
                <a:moveTo>
                  <a:pt x="0" y="57912"/>
                </a:moveTo>
                <a:lnTo>
                  <a:pt x="57912" y="57912"/>
                </a:lnTo>
                <a:lnTo>
                  <a:pt x="57912" y="0"/>
                </a:lnTo>
                <a:lnTo>
                  <a:pt x="0" y="0"/>
                </a:lnTo>
                <a:lnTo>
                  <a:pt x="0" y="57912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3355847" y="2566416"/>
            <a:ext cx="56515" cy="58419"/>
          </a:xfrm>
          <a:custGeom>
            <a:rect l="l" t="t" r="r" b="b"/>
            <a:pathLst>
              <a:path w="56514" h="58419">
                <a:moveTo>
                  <a:pt x="0" y="57912"/>
                </a:moveTo>
                <a:lnTo>
                  <a:pt x="56387" y="57912"/>
                </a:lnTo>
                <a:lnTo>
                  <a:pt x="56387" y="0"/>
                </a:lnTo>
                <a:lnTo>
                  <a:pt x="0" y="0"/>
                </a:lnTo>
                <a:lnTo>
                  <a:pt x="0" y="57912"/>
                </a:lnTo>
                <a:close/>
              </a:path>
            </a:pathLst>
          </a:custGeom>
          <a:solidFill>
            <a:srgbClr val="C2F4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市 场 手 游 买 量 大 盘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869185" y="2185797"/>
            <a:ext cx="3225800" cy="481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东南亚素材量、新增素材量及新增占比月度走势</a:t>
            </a:r>
            <a:endParaRPr sz="1200">
              <a:latin typeface="Microsoft JhengHei"/>
              <a:cs typeface="Microsoft JhengHei"/>
            </a:endParaRPr>
          </a:p>
          <a:p>
            <a:pPr marL="793115">
              <a:lnSpc>
                <a:spcPct val="100000"/>
              </a:lnSpc>
              <a:spcBef>
                <a:spcPts val="1070"/>
              </a:spcBef>
              <a:tabLst>
                <a:tab pos="1567815"/>
              </a:tabLst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素材量</a:t>
            </a:r>
            <a:r>
              <a:rPr sz="900" spc="-195">
                <a:solidFill>
                  <a:srgbClr val="585858"/>
                </a:solidFill>
                <a:latin typeface="宋体"/>
                <a:cs typeface="宋体"/>
              </a:rPr>
              <a:t>(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万</a:t>
            </a:r>
            <a:r>
              <a:rPr sz="900" spc="-190">
                <a:solidFill>
                  <a:srgbClr val="585858"/>
                </a:solidFill>
                <a:latin typeface="宋体"/>
                <a:cs typeface="宋体"/>
              </a:rPr>
              <a:t>)	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新增素材量</a:t>
            </a:r>
            <a:r>
              <a:rPr sz="900" spc="-195">
                <a:solidFill>
                  <a:srgbClr val="585858"/>
                </a:solidFill>
                <a:latin typeface="宋体"/>
                <a:cs typeface="宋体"/>
              </a:rPr>
              <a:t>(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万</a:t>
            </a:r>
            <a:r>
              <a:rPr sz="900" spc="-20">
                <a:solidFill>
                  <a:srgbClr val="585858"/>
                </a:solidFill>
                <a:latin typeface="宋体"/>
                <a:cs typeface="宋体"/>
              </a:rPr>
              <a:t>)&amp;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新增占比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7196328" y="2913888"/>
            <a:ext cx="789940" cy="137160"/>
          </a:xfrm>
          <a:custGeom>
            <a:rect l="l" t="t" r="r" b="b"/>
            <a:pathLst>
              <a:path w="789940" h="137160">
                <a:moveTo>
                  <a:pt x="0" y="137160"/>
                </a:moveTo>
                <a:lnTo>
                  <a:pt x="789431" y="137160"/>
                </a:lnTo>
                <a:lnTo>
                  <a:pt x="789431" y="0"/>
                </a:lnTo>
                <a:lnTo>
                  <a:pt x="0" y="0"/>
                </a:lnTo>
                <a:lnTo>
                  <a:pt x="0" y="13716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7171943" y="3189732"/>
            <a:ext cx="780415" cy="137160"/>
          </a:xfrm>
          <a:custGeom>
            <a:rect l="l" t="t" r="r" b="b"/>
            <a:pathLst>
              <a:path w="780415" h="137160">
                <a:moveTo>
                  <a:pt x="0" y="137160"/>
                </a:moveTo>
                <a:lnTo>
                  <a:pt x="780287" y="137160"/>
                </a:lnTo>
                <a:lnTo>
                  <a:pt x="780287" y="0"/>
                </a:lnTo>
                <a:lnTo>
                  <a:pt x="0" y="0"/>
                </a:lnTo>
                <a:lnTo>
                  <a:pt x="0" y="13716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7133843" y="3464052"/>
            <a:ext cx="736600" cy="137160"/>
          </a:xfrm>
          <a:custGeom>
            <a:rect l="l" t="t" r="r" b="b"/>
            <a:pathLst>
              <a:path w="736600" h="137160">
                <a:moveTo>
                  <a:pt x="0" y="137160"/>
                </a:moveTo>
                <a:lnTo>
                  <a:pt x="736092" y="137160"/>
                </a:lnTo>
                <a:lnTo>
                  <a:pt x="736092" y="0"/>
                </a:lnTo>
                <a:lnTo>
                  <a:pt x="0" y="0"/>
                </a:lnTo>
                <a:lnTo>
                  <a:pt x="0" y="13716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7135368" y="3738372"/>
            <a:ext cx="733425" cy="137160"/>
          </a:xfrm>
          <a:custGeom>
            <a:rect l="l" t="t" r="r" b="b"/>
            <a:pathLst>
              <a:path w="733425" h="137160">
                <a:moveTo>
                  <a:pt x="0" y="137160"/>
                </a:moveTo>
                <a:lnTo>
                  <a:pt x="733043" y="137160"/>
                </a:lnTo>
                <a:lnTo>
                  <a:pt x="733043" y="0"/>
                </a:lnTo>
                <a:lnTo>
                  <a:pt x="0" y="0"/>
                </a:lnTo>
                <a:lnTo>
                  <a:pt x="0" y="13716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6862571" y="4012692"/>
            <a:ext cx="824865" cy="137160"/>
          </a:xfrm>
          <a:custGeom>
            <a:rect l="l" t="t" r="r" b="b"/>
            <a:pathLst>
              <a:path w="824865" h="137160">
                <a:moveTo>
                  <a:pt x="0" y="137159"/>
                </a:moveTo>
                <a:lnTo>
                  <a:pt x="824483" y="137159"/>
                </a:lnTo>
                <a:lnTo>
                  <a:pt x="824483" y="0"/>
                </a:lnTo>
                <a:lnTo>
                  <a:pt x="0" y="0"/>
                </a:lnTo>
                <a:lnTo>
                  <a:pt x="0" y="137159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6774180" y="4288536"/>
            <a:ext cx="760730" cy="137160"/>
          </a:xfrm>
          <a:custGeom>
            <a:rect l="l" t="t" r="r" b="b"/>
            <a:pathLst>
              <a:path w="760729" h="137160">
                <a:moveTo>
                  <a:pt x="0" y="137160"/>
                </a:moveTo>
                <a:lnTo>
                  <a:pt x="760476" y="137160"/>
                </a:lnTo>
                <a:lnTo>
                  <a:pt x="760476" y="0"/>
                </a:lnTo>
                <a:lnTo>
                  <a:pt x="0" y="0"/>
                </a:lnTo>
                <a:lnTo>
                  <a:pt x="0" y="13716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6403847" y="3464052"/>
            <a:ext cx="730250" cy="137160"/>
          </a:xfrm>
          <a:custGeom>
            <a:rect l="l" t="t" r="r" b="b"/>
            <a:pathLst>
              <a:path w="730250" h="137160">
                <a:moveTo>
                  <a:pt x="729996" y="0"/>
                </a:moveTo>
                <a:lnTo>
                  <a:pt x="0" y="0"/>
                </a:lnTo>
                <a:lnTo>
                  <a:pt x="0" y="137160"/>
                </a:lnTo>
                <a:lnTo>
                  <a:pt x="729996" y="137160"/>
                </a:lnTo>
                <a:lnTo>
                  <a:pt x="729996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6403847" y="3738372"/>
            <a:ext cx="731520" cy="137160"/>
          </a:xfrm>
          <a:custGeom>
            <a:rect l="l" t="t" r="r" b="b"/>
            <a:pathLst>
              <a:path w="731520" h="137160">
                <a:moveTo>
                  <a:pt x="731520" y="0"/>
                </a:moveTo>
                <a:lnTo>
                  <a:pt x="0" y="0"/>
                </a:lnTo>
                <a:lnTo>
                  <a:pt x="0" y="137160"/>
                </a:lnTo>
                <a:lnTo>
                  <a:pt x="731520" y="137160"/>
                </a:lnTo>
                <a:lnTo>
                  <a:pt x="731520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 flipH="1">
            <a:off x="6403847" y="2845308"/>
            <a:ext cx="0" cy="1649095"/>
          </a:xfrm>
          <a:custGeom>
            <a:rect l="l" t="t" r="r" b="b"/>
            <a:pathLst>
              <a:path h="1649095">
                <a:moveTo>
                  <a:pt x="0" y="0"/>
                </a:moveTo>
                <a:lnTo>
                  <a:pt x="0" y="1648968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8017256" y="2897251"/>
            <a:ext cx="19050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355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17</a:t>
            </a:r>
            <a:endParaRPr sz="1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16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935214" y="3446779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16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7933181" y="3721354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16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7752715" y="3996029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14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7600315" y="4270959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12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6410197" y="2913888"/>
            <a:ext cx="749300" cy="137160"/>
          </a:xfrm>
          <a:prstGeom prst="rect">
            <a:avLst/>
          </a:prstGeom>
          <a:solidFill>
            <a:srgbClr val="99EC8E"/>
          </a:solidFill>
        </p:spPr>
        <p:txBody>
          <a:bodyPr vert="horz" wrap="square" lIns="0" tIns="9525" rIns="0" bIns="0" rtlCol="0">
            <a:spAutoFit/>
          </a:bodyPr>
          <a:lstStyle/>
          <a:p>
            <a:pPr marR="28575" algn="r">
              <a:lnSpc>
                <a:spcPct val="100000"/>
              </a:lnSpc>
              <a:spcBef>
                <a:spcPts val="75"/>
              </a:spcBef>
            </a:pPr>
            <a:r>
              <a:rPr sz="800" spc="-125">
                <a:latin typeface="Verdana"/>
                <a:cs typeface="Verdana"/>
              </a:rPr>
              <a:t>50%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410197" y="3189732"/>
            <a:ext cx="749300" cy="137160"/>
          </a:xfrm>
          <a:prstGeom prst="rect">
            <a:avLst/>
          </a:prstGeom>
          <a:solidFill>
            <a:srgbClr val="99EC8E"/>
          </a:solidFill>
        </p:spPr>
        <p:txBody>
          <a:bodyPr vert="horz" wrap="square" lIns="0" tIns="8255" rIns="0" bIns="0" rtlCol="0">
            <a:spAutoFit/>
          </a:bodyPr>
          <a:lstStyle/>
          <a:p>
            <a:pPr marL="495300">
              <a:lnSpc>
                <a:spcPct val="100000"/>
              </a:lnSpc>
              <a:spcBef>
                <a:spcPts val="65"/>
              </a:spcBef>
            </a:pPr>
            <a:r>
              <a:rPr sz="800" spc="-125">
                <a:latin typeface="Verdana"/>
                <a:cs typeface="Verdana"/>
              </a:rPr>
              <a:t>50%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410197" y="3459861"/>
            <a:ext cx="7493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6565">
              <a:lnSpc>
                <a:spcPct val="100000"/>
              </a:lnSpc>
              <a:spcBef>
                <a:spcPts val="100"/>
              </a:spcBef>
            </a:pPr>
            <a:r>
              <a:rPr sz="800" spc="-125">
                <a:latin typeface="Verdana"/>
                <a:cs typeface="Verdana"/>
              </a:rPr>
              <a:t>50%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6410197" y="3734816"/>
            <a:ext cx="7493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7200">
              <a:lnSpc>
                <a:spcPct val="100000"/>
              </a:lnSpc>
              <a:spcBef>
                <a:spcPts val="100"/>
              </a:spcBef>
            </a:pPr>
            <a:r>
              <a:rPr sz="800" spc="-125">
                <a:latin typeface="Verdana"/>
                <a:cs typeface="Verdana"/>
              </a:rPr>
              <a:t>50%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6410197" y="4012692"/>
            <a:ext cx="452755" cy="137160"/>
          </a:xfrm>
          <a:prstGeom prst="rect">
            <a:avLst/>
          </a:prstGeom>
          <a:solidFill>
            <a:srgbClr val="99EC8E"/>
          </a:solidFill>
        </p:spPr>
        <p:txBody>
          <a:bodyPr vert="horz" wrap="square" lIns="0" tIns="9525" rIns="0" bIns="0" rtlCol="0">
            <a:spAutoFit/>
          </a:bodyPr>
          <a:lstStyle/>
          <a:p>
            <a:pPr marL="185420">
              <a:lnSpc>
                <a:spcPct val="100000"/>
              </a:lnSpc>
              <a:spcBef>
                <a:spcPts val="75"/>
              </a:spcBef>
            </a:pPr>
            <a:r>
              <a:rPr sz="800" spc="-125">
                <a:latin typeface="Verdana"/>
                <a:cs typeface="Verdana"/>
              </a:rPr>
              <a:t>36%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6410197" y="4288536"/>
            <a:ext cx="364490" cy="137160"/>
          </a:xfrm>
          <a:prstGeom prst="rect">
            <a:avLst/>
          </a:prstGeom>
          <a:solidFill>
            <a:srgbClr val="99EC8E"/>
          </a:solidFill>
        </p:spPr>
        <p:txBody>
          <a:bodyPr vert="horz" wrap="square" lIns="0" tIns="8255" rIns="0" bIns="0" rtlCol="0">
            <a:spAutoFit/>
          </a:bodyPr>
          <a:lstStyle/>
          <a:p>
            <a:pPr marL="96520">
              <a:lnSpc>
                <a:spcPct val="100000"/>
              </a:lnSpc>
              <a:spcBef>
                <a:spcPts val="65"/>
              </a:spcBef>
            </a:pPr>
            <a:r>
              <a:rPr sz="800" spc="-125">
                <a:latin typeface="Verdana"/>
                <a:cs typeface="Verdana"/>
              </a:rPr>
              <a:t>33%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6064377" y="2892374"/>
            <a:ext cx="254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6064377" y="3167634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835522" y="3442208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950711" y="3717163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5950711" y="3991762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064377" y="4266692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4" name="object 74"/>
          <p:cNvSpPr/>
          <p:nvPr/>
        </p:nvSpPr>
        <p:spPr>
          <a:xfrm>
            <a:off x="6565392" y="2560320"/>
            <a:ext cx="56515" cy="58419"/>
          </a:xfrm>
          <a:custGeom>
            <a:rect l="l" t="t" r="r" b="b"/>
            <a:pathLst>
              <a:path w="56515" h="58419">
                <a:moveTo>
                  <a:pt x="0" y="57912"/>
                </a:moveTo>
                <a:lnTo>
                  <a:pt x="56388" y="57912"/>
                </a:lnTo>
                <a:lnTo>
                  <a:pt x="56388" y="0"/>
                </a:lnTo>
                <a:lnTo>
                  <a:pt x="0" y="0"/>
                </a:lnTo>
                <a:lnTo>
                  <a:pt x="0" y="57912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7214616" y="2560320"/>
            <a:ext cx="56515" cy="58419"/>
          </a:xfrm>
          <a:custGeom>
            <a:rect l="l" t="t" r="r" b="b"/>
            <a:pathLst>
              <a:path w="56515" h="58419">
                <a:moveTo>
                  <a:pt x="0" y="57912"/>
                </a:moveTo>
                <a:lnTo>
                  <a:pt x="56388" y="57912"/>
                </a:lnTo>
                <a:lnTo>
                  <a:pt x="56388" y="0"/>
                </a:lnTo>
                <a:lnTo>
                  <a:pt x="0" y="0"/>
                </a:lnTo>
                <a:lnTo>
                  <a:pt x="0" y="57912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 txBox="1"/>
          <p:nvPr/>
        </p:nvSpPr>
        <p:spPr>
          <a:xfrm>
            <a:off x="6096127" y="2054733"/>
            <a:ext cx="2159000" cy="607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7470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latin typeface="Verdana"/>
                <a:cs typeface="Verdana"/>
              </a:rPr>
              <a:t>2023</a:t>
            </a:r>
            <a:r>
              <a:rPr sz="1200" b="1" spc="-14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 </a:t>
            </a:r>
            <a:r>
              <a:rPr sz="1200" b="1" spc="-204">
                <a:latin typeface="Verdana"/>
                <a:cs typeface="Verdana"/>
              </a:rPr>
              <a:t>10</a:t>
            </a:r>
            <a:r>
              <a:rPr sz="1200" b="1" spc="-15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月东南亚主要国家 素材量、新增素材量及新增占比</a:t>
            </a:r>
            <a:endParaRPr sz="1200">
              <a:latin typeface="Microsoft JhengHei"/>
              <a:cs typeface="Microsoft JhengHei"/>
            </a:endParaRPr>
          </a:p>
          <a:p>
            <a:pPr marL="551180">
              <a:lnSpc>
                <a:spcPct val="100000"/>
              </a:lnSpc>
              <a:spcBef>
                <a:spcPts val="615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素材量</a:t>
            </a:r>
            <a:r>
              <a:rPr sz="900" spc="-195">
                <a:solidFill>
                  <a:srgbClr val="585858"/>
                </a:solidFill>
                <a:latin typeface="宋体"/>
                <a:cs typeface="宋体"/>
              </a:rPr>
              <a:t>(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万</a:t>
            </a:r>
            <a:r>
              <a:rPr sz="900" spc="-190">
                <a:solidFill>
                  <a:srgbClr val="585858"/>
                </a:solidFill>
                <a:latin typeface="宋体"/>
                <a:cs typeface="宋体"/>
              </a:rPr>
              <a:t>)</a:t>
            </a:r>
            <a:r>
              <a:rPr sz="900" spc="-2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新增素材量</a:t>
            </a:r>
            <a:r>
              <a:rPr sz="900" spc="-195">
                <a:solidFill>
                  <a:srgbClr val="585858"/>
                </a:solidFill>
                <a:latin typeface="宋体"/>
                <a:cs typeface="宋体"/>
              </a:rPr>
              <a:t>(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万</a:t>
            </a:r>
            <a:r>
              <a:rPr sz="900" spc="-190">
                <a:solidFill>
                  <a:srgbClr val="585858"/>
                </a:solidFill>
                <a:latin typeface="宋体"/>
                <a:cs typeface="宋体"/>
              </a:rPr>
              <a:t>)</a:t>
            </a:r>
            <a:endParaRPr sz="900">
              <a:latin typeface="宋体"/>
              <a:cs typeface="宋体"/>
            </a:endParaRPr>
          </a:p>
        </p:txBody>
      </p:sp>
      <p:sp>
        <p:nvSpPr>
          <p:cNvPr id="77" name="object 77"/>
          <p:cNvSpPr/>
          <p:nvPr/>
        </p:nvSpPr>
        <p:spPr>
          <a:xfrm>
            <a:off x="2906267" y="3521964"/>
            <a:ext cx="1109471" cy="40690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6623304" y="3514344"/>
            <a:ext cx="1110996" cy="40843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 txBox="1"/>
          <p:nvPr/>
        </p:nvSpPr>
        <p:spPr>
          <a:xfrm>
            <a:off x="829767" y="186898"/>
            <a:ext cx="5762625" cy="144716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素材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量趋势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亚素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材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量回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升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至今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最高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但新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素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材减少</a:t>
            </a:r>
            <a:endParaRPr sz="2000">
              <a:latin typeface="宋体"/>
              <a:cs typeface="宋体"/>
            </a:endParaRPr>
          </a:p>
          <a:p>
            <a:pPr marL="12700" marR="5080">
              <a:lnSpc>
                <a:spcPct val="165500"/>
              </a:lnSpc>
              <a:spcBef>
                <a:spcPts val="475"/>
              </a:spcBef>
            </a:pP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2023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1100" spc="-28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月，东南亚素材量回升至</a:t>
            </a:r>
            <a:r>
              <a:rPr sz="1100" spc="-31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2023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年以来的高位，为</a:t>
            </a:r>
            <a:r>
              <a:rPr sz="1100" spc="-30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40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万条左右，但同比有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所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下跌。 由于新素材的数量有所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少，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南亚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整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体新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增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素材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占比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渐走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低</a:t>
            </a:r>
            <a:r>
              <a:rPr sz="1100" spc="-10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00">
                <a:solidFill>
                  <a:srgbClr val="252525"/>
                </a:solidFill>
                <a:latin typeface="Verdana"/>
                <a:cs typeface="Verdana"/>
              </a:rPr>
              <a:t>2023</a:t>
            </a:r>
            <a:r>
              <a:rPr sz="1100" spc="-15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月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为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5">
                <a:solidFill>
                  <a:srgbClr val="252525"/>
                </a:solidFill>
                <a:latin typeface="Verdana"/>
                <a:cs typeface="Verdana"/>
              </a:rPr>
              <a:t>52%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。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印尼、越南、马来西亚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材量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及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占比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最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高。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546860" y="3121152"/>
            <a:ext cx="120650" cy="812800"/>
          </a:xfrm>
          <a:custGeom>
            <a:rect l="l" t="t" r="r" b="b"/>
            <a:pathLst>
              <a:path w="120650" h="812800">
                <a:moveTo>
                  <a:pt x="0" y="812291"/>
                </a:moveTo>
                <a:lnTo>
                  <a:pt x="120396" y="812291"/>
                </a:lnTo>
                <a:lnTo>
                  <a:pt x="120396" y="0"/>
                </a:lnTo>
                <a:lnTo>
                  <a:pt x="0" y="0"/>
                </a:lnTo>
                <a:lnTo>
                  <a:pt x="0" y="812291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906523" y="3249168"/>
            <a:ext cx="119380" cy="684530"/>
          </a:xfrm>
          <a:custGeom>
            <a:rect l="l" t="t" r="r" b="b"/>
            <a:pathLst>
              <a:path w="119380" h="684529">
                <a:moveTo>
                  <a:pt x="0" y="684276"/>
                </a:moveTo>
                <a:lnTo>
                  <a:pt x="118872" y="684276"/>
                </a:lnTo>
                <a:lnTo>
                  <a:pt x="118872" y="0"/>
                </a:lnTo>
                <a:lnTo>
                  <a:pt x="0" y="0"/>
                </a:lnTo>
                <a:lnTo>
                  <a:pt x="0" y="684276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264664" y="3349752"/>
            <a:ext cx="120650" cy="584200"/>
          </a:xfrm>
          <a:custGeom>
            <a:rect l="l" t="t" r="r" b="b"/>
            <a:pathLst>
              <a:path w="120650" h="584200">
                <a:moveTo>
                  <a:pt x="0" y="583692"/>
                </a:moveTo>
                <a:lnTo>
                  <a:pt x="120395" y="583692"/>
                </a:lnTo>
                <a:lnTo>
                  <a:pt x="120395" y="0"/>
                </a:lnTo>
                <a:lnTo>
                  <a:pt x="0" y="0"/>
                </a:lnTo>
                <a:lnTo>
                  <a:pt x="0" y="583692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701796" y="3561588"/>
            <a:ext cx="119380" cy="372110"/>
          </a:xfrm>
          <a:custGeom>
            <a:rect l="l" t="t" r="r" b="b"/>
            <a:pathLst>
              <a:path w="119379" h="372110">
                <a:moveTo>
                  <a:pt x="0" y="371856"/>
                </a:moveTo>
                <a:lnTo>
                  <a:pt x="118872" y="371856"/>
                </a:lnTo>
                <a:lnTo>
                  <a:pt x="118872" y="0"/>
                </a:lnTo>
                <a:lnTo>
                  <a:pt x="0" y="0"/>
                </a:lnTo>
                <a:lnTo>
                  <a:pt x="0" y="371856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624327" y="3483864"/>
            <a:ext cx="119380" cy="449580"/>
          </a:xfrm>
          <a:custGeom>
            <a:rect l="l" t="t" r="r" b="b"/>
            <a:pathLst>
              <a:path w="119380" h="449579">
                <a:moveTo>
                  <a:pt x="118872" y="0"/>
                </a:moveTo>
                <a:lnTo>
                  <a:pt x="0" y="0"/>
                </a:lnTo>
                <a:lnTo>
                  <a:pt x="0" y="449579"/>
                </a:lnTo>
                <a:lnTo>
                  <a:pt x="118872" y="449579"/>
                </a:lnTo>
                <a:lnTo>
                  <a:pt x="118872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982467" y="3525011"/>
            <a:ext cx="120650" cy="408940"/>
          </a:xfrm>
          <a:custGeom>
            <a:rect l="l" t="t" r="r" b="b"/>
            <a:pathLst>
              <a:path w="120650" h="408939">
                <a:moveTo>
                  <a:pt x="120395" y="0"/>
                </a:moveTo>
                <a:lnTo>
                  <a:pt x="0" y="0"/>
                </a:lnTo>
                <a:lnTo>
                  <a:pt x="0" y="408431"/>
                </a:lnTo>
                <a:lnTo>
                  <a:pt x="120395" y="408431"/>
                </a:lnTo>
                <a:lnTo>
                  <a:pt x="120395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342132" y="3560064"/>
            <a:ext cx="120650" cy="373380"/>
          </a:xfrm>
          <a:custGeom>
            <a:rect l="l" t="t" r="r" b="b"/>
            <a:pathLst>
              <a:path w="120650" h="373379">
                <a:moveTo>
                  <a:pt x="120395" y="0"/>
                </a:moveTo>
                <a:lnTo>
                  <a:pt x="0" y="0"/>
                </a:lnTo>
                <a:lnTo>
                  <a:pt x="0" y="373379"/>
                </a:lnTo>
                <a:lnTo>
                  <a:pt x="120395" y="373379"/>
                </a:lnTo>
                <a:lnTo>
                  <a:pt x="120395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059935" y="3756660"/>
            <a:ext cx="120650" cy="177165"/>
          </a:xfrm>
          <a:custGeom>
            <a:rect l="l" t="t" r="r" b="b"/>
            <a:pathLst>
              <a:path w="120650" h="177164">
                <a:moveTo>
                  <a:pt x="120396" y="0"/>
                </a:moveTo>
                <a:lnTo>
                  <a:pt x="0" y="0"/>
                </a:lnTo>
                <a:lnTo>
                  <a:pt x="0" y="176784"/>
                </a:lnTo>
                <a:lnTo>
                  <a:pt x="120396" y="176784"/>
                </a:lnTo>
                <a:lnTo>
                  <a:pt x="120396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419600" y="3764280"/>
            <a:ext cx="119380" cy="169545"/>
          </a:xfrm>
          <a:custGeom>
            <a:rect l="l" t="t" r="r" b="b"/>
            <a:pathLst>
              <a:path w="119379" h="169545">
                <a:moveTo>
                  <a:pt x="118872" y="0"/>
                </a:moveTo>
                <a:lnTo>
                  <a:pt x="0" y="0"/>
                </a:lnTo>
                <a:lnTo>
                  <a:pt x="0" y="169163"/>
                </a:lnTo>
                <a:lnTo>
                  <a:pt x="118872" y="169163"/>
                </a:lnTo>
                <a:lnTo>
                  <a:pt x="118872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777740" y="3784092"/>
            <a:ext cx="120650" cy="149860"/>
          </a:xfrm>
          <a:custGeom>
            <a:rect l="l" t="t" r="r" b="b"/>
            <a:pathLst>
              <a:path w="120650" h="149860">
                <a:moveTo>
                  <a:pt x="120396" y="0"/>
                </a:moveTo>
                <a:lnTo>
                  <a:pt x="0" y="0"/>
                </a:lnTo>
                <a:lnTo>
                  <a:pt x="0" y="149351"/>
                </a:lnTo>
                <a:lnTo>
                  <a:pt x="120396" y="149351"/>
                </a:lnTo>
                <a:lnTo>
                  <a:pt x="120396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137403" y="3831336"/>
            <a:ext cx="119380" cy="102235"/>
          </a:xfrm>
          <a:custGeom>
            <a:rect l="l" t="t" r="r" b="b"/>
            <a:pathLst>
              <a:path w="119379" h="102235">
                <a:moveTo>
                  <a:pt x="118872" y="0"/>
                </a:moveTo>
                <a:lnTo>
                  <a:pt x="0" y="0"/>
                </a:lnTo>
                <a:lnTo>
                  <a:pt x="0" y="102108"/>
                </a:lnTo>
                <a:lnTo>
                  <a:pt x="118872" y="102108"/>
                </a:lnTo>
                <a:lnTo>
                  <a:pt x="118872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5495544" y="3845052"/>
            <a:ext cx="120650" cy="88900"/>
          </a:xfrm>
          <a:custGeom>
            <a:rect l="l" t="t" r="r" b="b"/>
            <a:pathLst>
              <a:path w="120650" h="88900">
                <a:moveTo>
                  <a:pt x="120395" y="0"/>
                </a:moveTo>
                <a:lnTo>
                  <a:pt x="0" y="0"/>
                </a:lnTo>
                <a:lnTo>
                  <a:pt x="0" y="88392"/>
                </a:lnTo>
                <a:lnTo>
                  <a:pt x="120395" y="88392"/>
                </a:lnTo>
                <a:lnTo>
                  <a:pt x="120395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855208" y="3899154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1" y="0"/>
                </a:lnTo>
              </a:path>
            </a:pathLst>
          </a:custGeom>
          <a:ln w="68579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213347" y="3901440"/>
            <a:ext cx="120650" cy="0"/>
          </a:xfrm>
          <a:custGeom>
            <a:rect l="l" t="t" r="r" b="b"/>
            <a:pathLst>
              <a:path w="120650">
                <a:moveTo>
                  <a:pt x="0" y="0"/>
                </a:moveTo>
                <a:lnTo>
                  <a:pt x="120396" y="0"/>
                </a:lnTo>
              </a:path>
            </a:pathLst>
          </a:custGeom>
          <a:ln w="64007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573011" y="3907536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2" y="0"/>
                </a:lnTo>
              </a:path>
            </a:pathLst>
          </a:custGeom>
          <a:ln w="51815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932676" y="3915155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2" y="0"/>
                </a:lnTo>
              </a:path>
            </a:pathLst>
          </a:custGeom>
          <a:ln w="36575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290816" y="3922014"/>
            <a:ext cx="120650" cy="0"/>
          </a:xfrm>
          <a:custGeom>
            <a:rect l="l" t="t" r="r" b="b"/>
            <a:pathLst>
              <a:path w="120650">
                <a:moveTo>
                  <a:pt x="0" y="0"/>
                </a:moveTo>
                <a:lnTo>
                  <a:pt x="120395" y="0"/>
                </a:lnTo>
              </a:path>
            </a:pathLst>
          </a:custGeom>
          <a:ln w="22859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7650480" y="3930396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2" y="0"/>
                </a:lnTo>
              </a:path>
            </a:pathLst>
          </a:custGeom>
          <a:ln w="6095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820667" y="3721608"/>
            <a:ext cx="120650" cy="212090"/>
          </a:xfrm>
          <a:custGeom>
            <a:rect l="l" t="t" r="r" b="b"/>
            <a:pathLst>
              <a:path w="120650" h="212089">
                <a:moveTo>
                  <a:pt x="0" y="211835"/>
                </a:moveTo>
                <a:lnTo>
                  <a:pt x="120396" y="211835"/>
                </a:lnTo>
                <a:lnTo>
                  <a:pt x="120396" y="0"/>
                </a:lnTo>
                <a:lnTo>
                  <a:pt x="0" y="0"/>
                </a:lnTo>
                <a:lnTo>
                  <a:pt x="0" y="211835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667255" y="3564636"/>
            <a:ext cx="119380" cy="368935"/>
          </a:xfrm>
          <a:custGeom>
            <a:rect l="l" t="t" r="r" b="b"/>
            <a:pathLst>
              <a:path w="119380" h="368935">
                <a:moveTo>
                  <a:pt x="118871" y="0"/>
                </a:moveTo>
                <a:lnTo>
                  <a:pt x="0" y="0"/>
                </a:lnTo>
                <a:lnTo>
                  <a:pt x="0" y="368808"/>
                </a:lnTo>
                <a:lnTo>
                  <a:pt x="118871" y="368808"/>
                </a:lnTo>
                <a:lnTo>
                  <a:pt x="118871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025395" y="3572255"/>
            <a:ext cx="120650" cy="361315"/>
          </a:xfrm>
          <a:custGeom>
            <a:rect l="l" t="t" r="r" b="b"/>
            <a:pathLst>
              <a:path w="120650" h="361314">
                <a:moveTo>
                  <a:pt x="120396" y="0"/>
                </a:moveTo>
                <a:lnTo>
                  <a:pt x="0" y="0"/>
                </a:lnTo>
                <a:lnTo>
                  <a:pt x="0" y="361187"/>
                </a:lnTo>
                <a:lnTo>
                  <a:pt x="120396" y="361187"/>
                </a:lnTo>
                <a:lnTo>
                  <a:pt x="120396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385060" y="3642360"/>
            <a:ext cx="119380" cy="291465"/>
          </a:xfrm>
          <a:custGeom>
            <a:rect l="l" t="t" r="r" b="b"/>
            <a:pathLst>
              <a:path w="119380" h="291464">
                <a:moveTo>
                  <a:pt x="118871" y="0"/>
                </a:moveTo>
                <a:lnTo>
                  <a:pt x="0" y="0"/>
                </a:lnTo>
                <a:lnTo>
                  <a:pt x="0" y="291084"/>
                </a:lnTo>
                <a:lnTo>
                  <a:pt x="118871" y="291084"/>
                </a:lnTo>
                <a:lnTo>
                  <a:pt x="118871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743200" y="3736848"/>
            <a:ext cx="120650" cy="196850"/>
          </a:xfrm>
          <a:custGeom>
            <a:rect l="l" t="t" r="r" b="b"/>
            <a:pathLst>
              <a:path w="120650" h="196850">
                <a:moveTo>
                  <a:pt x="120395" y="0"/>
                </a:moveTo>
                <a:lnTo>
                  <a:pt x="0" y="0"/>
                </a:lnTo>
                <a:lnTo>
                  <a:pt x="0" y="196596"/>
                </a:lnTo>
                <a:lnTo>
                  <a:pt x="120395" y="196596"/>
                </a:lnTo>
                <a:lnTo>
                  <a:pt x="120395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3102864" y="3739896"/>
            <a:ext cx="119380" cy="193675"/>
          </a:xfrm>
          <a:custGeom>
            <a:rect l="l" t="t" r="r" b="b"/>
            <a:pathLst>
              <a:path w="119380" h="193675">
                <a:moveTo>
                  <a:pt x="118872" y="0"/>
                </a:moveTo>
                <a:lnTo>
                  <a:pt x="0" y="0"/>
                </a:lnTo>
                <a:lnTo>
                  <a:pt x="0" y="193547"/>
                </a:lnTo>
                <a:lnTo>
                  <a:pt x="118872" y="193547"/>
                </a:lnTo>
                <a:lnTo>
                  <a:pt x="118872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3462528" y="3736848"/>
            <a:ext cx="119380" cy="196850"/>
          </a:xfrm>
          <a:custGeom>
            <a:rect l="l" t="t" r="r" b="b"/>
            <a:pathLst>
              <a:path w="119379" h="196850">
                <a:moveTo>
                  <a:pt x="118872" y="0"/>
                </a:moveTo>
                <a:lnTo>
                  <a:pt x="0" y="0"/>
                </a:lnTo>
                <a:lnTo>
                  <a:pt x="0" y="196596"/>
                </a:lnTo>
                <a:lnTo>
                  <a:pt x="118872" y="196596"/>
                </a:lnTo>
                <a:lnTo>
                  <a:pt x="118872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4180332" y="3891534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1" y="0"/>
                </a:lnTo>
              </a:path>
            </a:pathLst>
          </a:custGeom>
          <a:ln w="8381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4538471" y="3897630"/>
            <a:ext cx="120650" cy="0"/>
          </a:xfrm>
          <a:custGeom>
            <a:rect l="l" t="t" r="r" b="b"/>
            <a:pathLst>
              <a:path w="120650">
                <a:moveTo>
                  <a:pt x="0" y="0"/>
                </a:moveTo>
                <a:lnTo>
                  <a:pt x="120395" y="0"/>
                </a:lnTo>
              </a:path>
            </a:pathLst>
          </a:custGeom>
          <a:ln w="71628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4898135" y="3899154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2" y="0"/>
                </a:lnTo>
              </a:path>
            </a:pathLst>
          </a:custGeom>
          <a:ln w="6857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5256276" y="3913632"/>
            <a:ext cx="120650" cy="0"/>
          </a:xfrm>
          <a:custGeom>
            <a:rect l="l" t="t" r="r" b="b"/>
            <a:pathLst>
              <a:path w="120650">
                <a:moveTo>
                  <a:pt x="0" y="0"/>
                </a:moveTo>
                <a:lnTo>
                  <a:pt x="120396" y="0"/>
                </a:lnTo>
              </a:path>
            </a:pathLst>
          </a:custGeom>
          <a:ln w="39623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5615940" y="3910584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2" y="0"/>
                </a:lnTo>
              </a:path>
            </a:pathLst>
          </a:custGeom>
          <a:ln w="4571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5974079" y="3918966"/>
            <a:ext cx="120650" cy="0"/>
          </a:xfrm>
          <a:custGeom>
            <a:rect l="l" t="t" r="r" b="b"/>
            <a:pathLst>
              <a:path w="120650">
                <a:moveTo>
                  <a:pt x="0" y="0"/>
                </a:moveTo>
                <a:lnTo>
                  <a:pt x="120396" y="0"/>
                </a:lnTo>
              </a:path>
            </a:pathLst>
          </a:custGeom>
          <a:ln w="28956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6333744" y="3918204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1" y="0"/>
                </a:lnTo>
              </a:path>
            </a:pathLst>
          </a:custGeom>
          <a:ln w="3047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691883" y="3922014"/>
            <a:ext cx="120650" cy="0"/>
          </a:xfrm>
          <a:custGeom>
            <a:rect l="l" t="t" r="r" b="b"/>
            <a:pathLst>
              <a:path w="120650">
                <a:moveTo>
                  <a:pt x="0" y="0"/>
                </a:moveTo>
                <a:lnTo>
                  <a:pt x="120396" y="0"/>
                </a:lnTo>
              </a:path>
            </a:pathLst>
          </a:custGeom>
          <a:ln w="2285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7051547" y="3924300"/>
            <a:ext cx="120650" cy="0"/>
          </a:xfrm>
          <a:custGeom>
            <a:rect l="l" t="t" r="r" b="b"/>
            <a:pathLst>
              <a:path w="120650">
                <a:moveTo>
                  <a:pt x="0" y="0"/>
                </a:moveTo>
                <a:lnTo>
                  <a:pt x="120396" y="0"/>
                </a:lnTo>
              </a:path>
            </a:pathLst>
          </a:custGeom>
          <a:ln w="18287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7411211" y="3928872"/>
            <a:ext cx="119380" cy="0"/>
          </a:xfrm>
          <a:custGeom>
            <a:rect l="l" t="t" r="r" b="b"/>
            <a:pathLst>
              <a:path w="119379">
                <a:moveTo>
                  <a:pt x="0" y="0"/>
                </a:moveTo>
                <a:lnTo>
                  <a:pt x="118872" y="0"/>
                </a:lnTo>
              </a:path>
            </a:pathLst>
          </a:custGeom>
          <a:ln w="9143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7769352" y="3932682"/>
            <a:ext cx="120650" cy="0"/>
          </a:xfrm>
          <a:custGeom>
            <a:rect l="l" t="t" r="r" b="b"/>
            <a:pathLst>
              <a:path w="120650">
                <a:moveTo>
                  <a:pt x="0" y="0"/>
                </a:moveTo>
                <a:lnTo>
                  <a:pt x="120396" y="0"/>
                </a:lnTo>
              </a:path>
            </a:pathLst>
          </a:custGeom>
          <a:ln w="3175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487424" y="3933444"/>
            <a:ext cx="6461760" cy="0"/>
          </a:xfrm>
          <a:custGeom>
            <a:rect l="l" t="t" r="r" b="b"/>
            <a:pathLst>
              <a:path w="6461759">
                <a:moveTo>
                  <a:pt x="0" y="0"/>
                </a:moveTo>
                <a:lnTo>
                  <a:pt x="6461759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1666494" y="2808062"/>
            <a:ext cx="6103620" cy="356235"/>
          </a:xfrm>
          <a:custGeom>
            <a:rect l="l" t="t" r="r" b="b"/>
            <a:pathLst>
              <a:path w="6103620" h="356235">
                <a:moveTo>
                  <a:pt x="0" y="229269"/>
                </a:moveTo>
                <a:lnTo>
                  <a:pt x="44868" y="210103"/>
                </a:lnTo>
                <a:lnTo>
                  <a:pt x="89745" y="189002"/>
                </a:lnTo>
                <a:lnTo>
                  <a:pt x="134628" y="167127"/>
                </a:lnTo>
                <a:lnTo>
                  <a:pt x="179514" y="145639"/>
                </a:lnTo>
                <a:lnTo>
                  <a:pt x="224400" y="125699"/>
                </a:lnTo>
                <a:lnTo>
                  <a:pt x="269283" y="108468"/>
                </a:lnTo>
                <a:lnTo>
                  <a:pt x="314160" y="95106"/>
                </a:lnTo>
                <a:lnTo>
                  <a:pt x="359029" y="86775"/>
                </a:lnTo>
                <a:lnTo>
                  <a:pt x="410307" y="83772"/>
                </a:lnTo>
                <a:lnTo>
                  <a:pt x="461597" y="86387"/>
                </a:lnTo>
                <a:lnTo>
                  <a:pt x="512894" y="93443"/>
                </a:lnTo>
                <a:lnTo>
                  <a:pt x="564192" y="103763"/>
                </a:lnTo>
                <a:lnTo>
                  <a:pt x="615489" y="116168"/>
                </a:lnTo>
                <a:lnTo>
                  <a:pt x="666779" y="129483"/>
                </a:lnTo>
                <a:lnTo>
                  <a:pt x="718057" y="142528"/>
                </a:lnTo>
                <a:lnTo>
                  <a:pt x="762926" y="155721"/>
                </a:lnTo>
                <a:lnTo>
                  <a:pt x="807803" y="172399"/>
                </a:lnTo>
                <a:lnTo>
                  <a:pt x="852686" y="191068"/>
                </a:lnTo>
                <a:lnTo>
                  <a:pt x="897572" y="210235"/>
                </a:lnTo>
                <a:lnTo>
                  <a:pt x="942458" y="228408"/>
                </a:lnTo>
                <a:lnTo>
                  <a:pt x="987341" y="244094"/>
                </a:lnTo>
                <a:lnTo>
                  <a:pt x="1032218" y="255801"/>
                </a:lnTo>
                <a:lnTo>
                  <a:pt x="1077087" y="262035"/>
                </a:lnTo>
                <a:lnTo>
                  <a:pt x="1128405" y="262099"/>
                </a:lnTo>
                <a:lnTo>
                  <a:pt x="1179711" y="256374"/>
                </a:lnTo>
                <a:lnTo>
                  <a:pt x="1231005" y="246270"/>
                </a:lnTo>
                <a:lnTo>
                  <a:pt x="1282290" y="233197"/>
                </a:lnTo>
                <a:lnTo>
                  <a:pt x="1333569" y="218568"/>
                </a:lnTo>
                <a:lnTo>
                  <a:pt x="1384843" y="203792"/>
                </a:lnTo>
                <a:lnTo>
                  <a:pt x="1436116" y="190280"/>
                </a:lnTo>
                <a:lnTo>
                  <a:pt x="1487434" y="177146"/>
                </a:lnTo>
                <a:lnTo>
                  <a:pt x="1538740" y="162839"/>
                </a:lnTo>
                <a:lnTo>
                  <a:pt x="1590034" y="147772"/>
                </a:lnTo>
                <a:lnTo>
                  <a:pt x="1641319" y="132359"/>
                </a:lnTo>
                <a:lnTo>
                  <a:pt x="1692598" y="117012"/>
                </a:lnTo>
                <a:lnTo>
                  <a:pt x="1743872" y="102146"/>
                </a:lnTo>
                <a:lnTo>
                  <a:pt x="1795145" y="88172"/>
                </a:lnTo>
                <a:lnTo>
                  <a:pt x="1840049" y="74790"/>
                </a:lnTo>
                <a:lnTo>
                  <a:pt x="1884943" y="59103"/>
                </a:lnTo>
                <a:lnTo>
                  <a:pt x="1929829" y="42651"/>
                </a:lnTo>
                <a:lnTo>
                  <a:pt x="1974707" y="26974"/>
                </a:lnTo>
                <a:lnTo>
                  <a:pt x="2019579" y="13613"/>
                </a:lnTo>
                <a:lnTo>
                  <a:pt x="2064446" y="4108"/>
                </a:lnTo>
                <a:lnTo>
                  <a:pt x="2109311" y="0"/>
                </a:lnTo>
                <a:lnTo>
                  <a:pt x="2154173" y="2828"/>
                </a:lnTo>
                <a:lnTo>
                  <a:pt x="2199078" y="14396"/>
                </a:lnTo>
                <a:lnTo>
                  <a:pt x="2243972" y="34010"/>
                </a:lnTo>
                <a:lnTo>
                  <a:pt x="2288858" y="59465"/>
                </a:lnTo>
                <a:lnTo>
                  <a:pt x="2333736" y="88553"/>
                </a:lnTo>
                <a:lnTo>
                  <a:pt x="2378608" y="119070"/>
                </a:lnTo>
                <a:lnTo>
                  <a:pt x="2423475" y="148811"/>
                </a:lnTo>
                <a:lnTo>
                  <a:pt x="2468340" y="175568"/>
                </a:lnTo>
                <a:lnTo>
                  <a:pt x="2513203" y="197138"/>
                </a:lnTo>
                <a:lnTo>
                  <a:pt x="2564521" y="217703"/>
                </a:lnTo>
                <a:lnTo>
                  <a:pt x="2615827" y="237235"/>
                </a:lnTo>
                <a:lnTo>
                  <a:pt x="2667121" y="255028"/>
                </a:lnTo>
                <a:lnTo>
                  <a:pt x="2718406" y="270374"/>
                </a:lnTo>
                <a:lnTo>
                  <a:pt x="2769685" y="282569"/>
                </a:lnTo>
                <a:lnTo>
                  <a:pt x="2820959" y="290904"/>
                </a:lnTo>
                <a:lnTo>
                  <a:pt x="2872232" y="294674"/>
                </a:lnTo>
                <a:lnTo>
                  <a:pt x="2917136" y="291605"/>
                </a:lnTo>
                <a:lnTo>
                  <a:pt x="2962032" y="281865"/>
                </a:lnTo>
                <a:lnTo>
                  <a:pt x="3006922" y="267793"/>
                </a:lnTo>
                <a:lnTo>
                  <a:pt x="3051810" y="251732"/>
                </a:lnTo>
                <a:lnTo>
                  <a:pt x="3096697" y="236022"/>
                </a:lnTo>
                <a:lnTo>
                  <a:pt x="3141587" y="223004"/>
                </a:lnTo>
                <a:lnTo>
                  <a:pt x="3186483" y="215020"/>
                </a:lnTo>
                <a:lnTo>
                  <a:pt x="3231388" y="214410"/>
                </a:lnTo>
                <a:lnTo>
                  <a:pt x="3271266" y="222511"/>
                </a:lnTo>
                <a:lnTo>
                  <a:pt x="3311145" y="238368"/>
                </a:lnTo>
                <a:lnTo>
                  <a:pt x="3351026" y="259476"/>
                </a:lnTo>
                <a:lnTo>
                  <a:pt x="3390911" y="283328"/>
                </a:lnTo>
                <a:lnTo>
                  <a:pt x="3430799" y="307417"/>
                </a:lnTo>
                <a:lnTo>
                  <a:pt x="3470693" y="329237"/>
                </a:lnTo>
                <a:lnTo>
                  <a:pt x="3510593" y="346281"/>
                </a:lnTo>
                <a:lnTo>
                  <a:pt x="3550501" y="356042"/>
                </a:lnTo>
                <a:lnTo>
                  <a:pt x="3590417" y="356015"/>
                </a:lnTo>
                <a:lnTo>
                  <a:pt x="3662198" y="325289"/>
                </a:lnTo>
                <a:lnTo>
                  <a:pt x="3698091" y="298241"/>
                </a:lnTo>
                <a:lnTo>
                  <a:pt x="3733985" y="266540"/>
                </a:lnTo>
                <a:lnTo>
                  <a:pt x="3769883" y="232539"/>
                </a:lnTo>
                <a:lnTo>
                  <a:pt x="3805785" y="198592"/>
                </a:lnTo>
                <a:lnTo>
                  <a:pt x="3841691" y="167051"/>
                </a:lnTo>
                <a:lnTo>
                  <a:pt x="3877603" y="140269"/>
                </a:lnTo>
                <a:lnTo>
                  <a:pt x="3913521" y="120600"/>
                </a:lnTo>
                <a:lnTo>
                  <a:pt x="3949446" y="110397"/>
                </a:lnTo>
                <a:lnTo>
                  <a:pt x="3989324" y="110995"/>
                </a:lnTo>
                <a:lnTo>
                  <a:pt x="4029203" y="121463"/>
                </a:lnTo>
                <a:lnTo>
                  <a:pt x="4069084" y="139320"/>
                </a:lnTo>
                <a:lnTo>
                  <a:pt x="4108969" y="162085"/>
                </a:lnTo>
                <a:lnTo>
                  <a:pt x="4148857" y="187276"/>
                </a:lnTo>
                <a:lnTo>
                  <a:pt x="4188751" y="212411"/>
                </a:lnTo>
                <a:lnTo>
                  <a:pt x="4228651" y="235009"/>
                </a:lnTo>
                <a:lnTo>
                  <a:pt x="4268559" y="252590"/>
                </a:lnTo>
                <a:lnTo>
                  <a:pt x="4308475" y="262670"/>
                </a:lnTo>
                <a:lnTo>
                  <a:pt x="4359747" y="265161"/>
                </a:lnTo>
                <a:lnTo>
                  <a:pt x="4411021" y="260066"/>
                </a:lnTo>
                <a:lnTo>
                  <a:pt x="4462300" y="249920"/>
                </a:lnTo>
                <a:lnTo>
                  <a:pt x="4513585" y="237263"/>
                </a:lnTo>
                <a:lnTo>
                  <a:pt x="4564879" y="224629"/>
                </a:lnTo>
                <a:lnTo>
                  <a:pt x="4616185" y="214557"/>
                </a:lnTo>
                <a:lnTo>
                  <a:pt x="4667504" y="209584"/>
                </a:lnTo>
                <a:lnTo>
                  <a:pt x="4718776" y="210795"/>
                </a:lnTo>
                <a:lnTo>
                  <a:pt x="4770050" y="216225"/>
                </a:lnTo>
                <a:lnTo>
                  <a:pt x="4821329" y="223996"/>
                </a:lnTo>
                <a:lnTo>
                  <a:pt x="4872614" y="232232"/>
                </a:lnTo>
                <a:lnTo>
                  <a:pt x="4923908" y="239055"/>
                </a:lnTo>
                <a:lnTo>
                  <a:pt x="4975214" y="242588"/>
                </a:lnTo>
                <a:lnTo>
                  <a:pt x="5026533" y="240953"/>
                </a:lnTo>
                <a:lnTo>
                  <a:pt x="5071401" y="233060"/>
                </a:lnTo>
                <a:lnTo>
                  <a:pt x="5116278" y="219365"/>
                </a:lnTo>
                <a:lnTo>
                  <a:pt x="5161161" y="202124"/>
                </a:lnTo>
                <a:lnTo>
                  <a:pt x="5206047" y="183597"/>
                </a:lnTo>
                <a:lnTo>
                  <a:pt x="5250933" y="166039"/>
                </a:lnTo>
                <a:lnTo>
                  <a:pt x="5295816" y="151710"/>
                </a:lnTo>
                <a:lnTo>
                  <a:pt x="5340693" y="142866"/>
                </a:lnTo>
                <a:lnTo>
                  <a:pt x="5385561" y="141766"/>
                </a:lnTo>
                <a:lnTo>
                  <a:pt x="5430430" y="150514"/>
                </a:lnTo>
                <a:lnTo>
                  <a:pt x="5475307" y="167864"/>
                </a:lnTo>
                <a:lnTo>
                  <a:pt x="5520190" y="191049"/>
                </a:lnTo>
                <a:lnTo>
                  <a:pt x="5565076" y="217299"/>
                </a:lnTo>
                <a:lnTo>
                  <a:pt x="5609962" y="243847"/>
                </a:lnTo>
                <a:lnTo>
                  <a:pt x="5654845" y="267925"/>
                </a:lnTo>
                <a:lnTo>
                  <a:pt x="5699722" y="286763"/>
                </a:lnTo>
                <a:lnTo>
                  <a:pt x="5744590" y="297595"/>
                </a:lnTo>
                <a:lnTo>
                  <a:pt x="5795869" y="300167"/>
                </a:lnTo>
                <a:lnTo>
                  <a:pt x="5847159" y="295764"/>
                </a:lnTo>
                <a:lnTo>
                  <a:pt x="5898456" y="286288"/>
                </a:lnTo>
                <a:lnTo>
                  <a:pt x="5949754" y="273645"/>
                </a:lnTo>
                <a:lnTo>
                  <a:pt x="6001051" y="259738"/>
                </a:lnTo>
                <a:lnTo>
                  <a:pt x="6052341" y="246470"/>
                </a:lnTo>
                <a:lnTo>
                  <a:pt x="6103620" y="235746"/>
                </a:lnTo>
              </a:path>
            </a:pathLst>
          </a:custGeom>
          <a:ln w="19050">
            <a:solidFill>
              <a:srgbClr val="40404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 txBox="1"/>
          <p:nvPr/>
        </p:nvSpPr>
        <p:spPr>
          <a:xfrm>
            <a:off x="1895094" y="2638171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404040"/>
                </a:solidFill>
                <a:latin typeface="Verdana"/>
                <a:cs typeface="Verdana"/>
              </a:rPr>
              <a:t>53%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280917" y="2703068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404040"/>
                </a:solidFill>
                <a:latin typeface="Verdana"/>
                <a:cs typeface="Verdana"/>
              </a:rPr>
              <a:t>53%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676650" y="2630170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404040"/>
                </a:solidFill>
                <a:latin typeface="Verdana"/>
                <a:cs typeface="Verdana"/>
              </a:rPr>
              <a:t>57%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8051672" y="2604007"/>
            <a:ext cx="240029" cy="140525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900" spc="-150">
                <a:solidFill>
                  <a:srgbClr val="585858"/>
                </a:solidFill>
                <a:latin typeface="Verdana"/>
                <a:cs typeface="Verdana"/>
              </a:rPr>
              <a:t>60%</a:t>
            </a:r>
            <a:endParaRPr sz="9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475"/>
              </a:spcBef>
            </a:pPr>
            <a:r>
              <a:rPr sz="900" spc="-150">
                <a:solidFill>
                  <a:srgbClr val="585858"/>
                </a:solidFill>
                <a:latin typeface="Verdana"/>
                <a:cs typeface="Verdana"/>
              </a:rPr>
              <a:t>50%</a:t>
            </a:r>
            <a:endParaRPr sz="9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900" spc="-145">
                <a:solidFill>
                  <a:srgbClr val="585858"/>
                </a:solidFill>
                <a:latin typeface="Verdana"/>
                <a:cs typeface="Verdana"/>
              </a:rPr>
              <a:t>40%</a:t>
            </a:r>
            <a:endParaRPr sz="9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475"/>
              </a:spcBef>
            </a:pPr>
            <a:r>
              <a:rPr sz="900" spc="-150">
                <a:solidFill>
                  <a:srgbClr val="585858"/>
                </a:solidFill>
                <a:latin typeface="Verdana"/>
                <a:cs typeface="Verdana"/>
              </a:rPr>
              <a:t>30%</a:t>
            </a:r>
            <a:endParaRPr sz="9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900" spc="-150">
                <a:solidFill>
                  <a:srgbClr val="585858"/>
                </a:solidFill>
                <a:latin typeface="Verdana"/>
                <a:cs typeface="Verdana"/>
              </a:rPr>
              <a:t>20%</a:t>
            </a:r>
            <a:endParaRPr sz="9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900" spc="-150">
                <a:solidFill>
                  <a:srgbClr val="585858"/>
                </a:solidFill>
                <a:latin typeface="Verdana"/>
                <a:cs typeface="Verdana"/>
              </a:rPr>
              <a:t>10%</a:t>
            </a:r>
            <a:endParaRPr sz="9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475"/>
              </a:spcBef>
            </a:pPr>
            <a:r>
              <a:rPr sz="900" spc="-170">
                <a:solidFill>
                  <a:srgbClr val="585858"/>
                </a:solidFill>
                <a:latin typeface="Verdana"/>
                <a:cs typeface="Verdana"/>
              </a:rPr>
              <a:t>0%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1213510" y="2604007"/>
            <a:ext cx="144780" cy="140525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900" spc="-110">
                <a:latin typeface="Verdana"/>
                <a:cs typeface="Verdana"/>
              </a:rPr>
              <a:t>12</a:t>
            </a:r>
            <a:endParaRPr sz="9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475"/>
              </a:spcBef>
            </a:pPr>
            <a:r>
              <a:rPr sz="900" spc="-110">
                <a:latin typeface="Verdana"/>
                <a:cs typeface="Verdana"/>
              </a:rPr>
              <a:t>10</a:t>
            </a:r>
            <a:endParaRPr sz="900">
              <a:latin typeface="Verdana"/>
              <a:cs typeface="Verdana"/>
            </a:endParaRPr>
          </a:p>
          <a:p>
            <a:pPr marL="71755">
              <a:lnSpc>
                <a:spcPct val="100000"/>
              </a:lnSpc>
              <a:spcBef>
                <a:spcPts val="470"/>
              </a:spcBef>
            </a:pPr>
            <a:r>
              <a:rPr sz="900" spc="-105">
                <a:latin typeface="Verdana"/>
                <a:cs typeface="Verdana"/>
              </a:rPr>
              <a:t>8</a:t>
            </a:r>
            <a:endParaRPr sz="900">
              <a:latin typeface="Verdana"/>
              <a:cs typeface="Verdana"/>
            </a:endParaRPr>
          </a:p>
          <a:p>
            <a:pPr marL="71755">
              <a:lnSpc>
                <a:spcPct val="100000"/>
              </a:lnSpc>
              <a:spcBef>
                <a:spcPts val="475"/>
              </a:spcBef>
            </a:pPr>
            <a:r>
              <a:rPr sz="900" spc="-105">
                <a:latin typeface="Verdana"/>
                <a:cs typeface="Verdana"/>
              </a:rPr>
              <a:t>6</a:t>
            </a:r>
            <a:endParaRPr sz="900">
              <a:latin typeface="Verdana"/>
              <a:cs typeface="Verdana"/>
            </a:endParaRPr>
          </a:p>
          <a:p>
            <a:pPr marL="71755">
              <a:lnSpc>
                <a:spcPct val="100000"/>
              </a:lnSpc>
              <a:spcBef>
                <a:spcPts val="470"/>
              </a:spcBef>
            </a:pPr>
            <a:r>
              <a:rPr sz="900" spc="-105">
                <a:latin typeface="Verdana"/>
                <a:cs typeface="Verdana"/>
              </a:rPr>
              <a:t>4</a:t>
            </a:r>
            <a:endParaRPr sz="900">
              <a:latin typeface="Verdana"/>
              <a:cs typeface="Verdana"/>
            </a:endParaRPr>
          </a:p>
          <a:p>
            <a:pPr marL="71755">
              <a:lnSpc>
                <a:spcPct val="100000"/>
              </a:lnSpc>
              <a:spcBef>
                <a:spcPts val="470"/>
              </a:spcBef>
            </a:pPr>
            <a:r>
              <a:rPr sz="900" spc="-105">
                <a:latin typeface="Verdana"/>
                <a:cs typeface="Verdana"/>
              </a:rPr>
              <a:t>2</a:t>
            </a:r>
            <a:endParaRPr sz="900">
              <a:latin typeface="Verdana"/>
              <a:cs typeface="Verdana"/>
            </a:endParaRPr>
          </a:p>
          <a:p>
            <a:pPr marL="71755">
              <a:lnSpc>
                <a:spcPct val="100000"/>
              </a:lnSpc>
              <a:spcBef>
                <a:spcPts val="475"/>
              </a:spcBef>
            </a:pPr>
            <a:r>
              <a:rPr sz="900" spc="-105">
                <a:latin typeface="Verdana"/>
                <a:cs typeface="Verdana"/>
              </a:rPr>
              <a:t>0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46" name="object 46"/>
          <p:cNvSpPr/>
          <p:nvPr/>
        </p:nvSpPr>
        <p:spPr>
          <a:xfrm>
            <a:off x="1483867" y="4041051"/>
            <a:ext cx="192150" cy="20140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847214" y="4038053"/>
            <a:ext cx="200660" cy="20594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2206751" y="4039438"/>
            <a:ext cx="195199" cy="21013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2564129" y="4047185"/>
            <a:ext cx="205486" cy="19794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2918460" y="4039146"/>
            <a:ext cx="572642" cy="37465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3639692" y="4040162"/>
            <a:ext cx="204216" cy="209486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4013453" y="4041051"/>
            <a:ext cx="181101" cy="184429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4273041" y="4039857"/>
            <a:ext cx="287655" cy="293370"/>
          </a:xfrm>
          <a:custGeom>
            <a:rect l="l" t="t" r="r" b="b"/>
            <a:pathLst>
              <a:path w="287654" h="293370">
                <a:moveTo>
                  <a:pt x="62374" y="262674"/>
                </a:moveTo>
                <a:lnTo>
                  <a:pt x="55625" y="262674"/>
                </a:lnTo>
                <a:lnTo>
                  <a:pt x="57388" y="269675"/>
                </a:lnTo>
                <a:lnTo>
                  <a:pt x="58674" y="277020"/>
                </a:lnTo>
                <a:lnTo>
                  <a:pt x="59483" y="284710"/>
                </a:lnTo>
                <a:lnTo>
                  <a:pt x="59817" y="292747"/>
                </a:lnTo>
                <a:lnTo>
                  <a:pt x="66548" y="292341"/>
                </a:lnTo>
                <a:lnTo>
                  <a:pt x="65928" y="283873"/>
                </a:lnTo>
                <a:lnTo>
                  <a:pt x="65024" y="276093"/>
                </a:lnTo>
                <a:lnTo>
                  <a:pt x="63833" y="269000"/>
                </a:lnTo>
                <a:lnTo>
                  <a:pt x="62374" y="262674"/>
                </a:lnTo>
                <a:close/>
              </a:path>
              <a:path w="287654" h="293370">
                <a:moveTo>
                  <a:pt x="131343" y="225259"/>
                </a:moveTo>
                <a:lnTo>
                  <a:pt x="85471" y="225259"/>
                </a:lnTo>
                <a:lnTo>
                  <a:pt x="87895" y="232448"/>
                </a:lnTo>
                <a:lnTo>
                  <a:pt x="88296" y="242052"/>
                </a:lnTo>
                <a:lnTo>
                  <a:pt x="86649" y="254070"/>
                </a:lnTo>
                <a:lnTo>
                  <a:pt x="82931" y="268503"/>
                </a:lnTo>
                <a:lnTo>
                  <a:pt x="89662" y="270281"/>
                </a:lnTo>
                <a:lnTo>
                  <a:pt x="95110" y="234391"/>
                </a:lnTo>
                <a:lnTo>
                  <a:pt x="93725" y="226872"/>
                </a:lnTo>
                <a:lnTo>
                  <a:pt x="125311" y="226872"/>
                </a:lnTo>
                <a:lnTo>
                  <a:pt x="131343" y="225259"/>
                </a:lnTo>
                <a:close/>
              </a:path>
              <a:path w="287654" h="293370">
                <a:moveTo>
                  <a:pt x="25031" y="234391"/>
                </a:moveTo>
                <a:lnTo>
                  <a:pt x="17399" y="234391"/>
                </a:lnTo>
                <a:lnTo>
                  <a:pt x="22440" y="241503"/>
                </a:lnTo>
                <a:lnTo>
                  <a:pt x="27193" y="248537"/>
                </a:lnTo>
                <a:lnTo>
                  <a:pt x="32100" y="256209"/>
                </a:lnTo>
                <a:lnTo>
                  <a:pt x="36322" y="263169"/>
                </a:lnTo>
                <a:lnTo>
                  <a:pt x="49149" y="262788"/>
                </a:lnTo>
                <a:lnTo>
                  <a:pt x="55625" y="262674"/>
                </a:lnTo>
                <a:lnTo>
                  <a:pt x="62374" y="262674"/>
                </a:lnTo>
                <a:lnTo>
                  <a:pt x="81267" y="262597"/>
                </a:lnTo>
                <a:lnTo>
                  <a:pt x="80836" y="256692"/>
                </a:lnTo>
                <a:lnTo>
                  <a:pt x="39878" y="256692"/>
                </a:lnTo>
                <a:lnTo>
                  <a:pt x="35827" y="250263"/>
                </a:lnTo>
                <a:lnTo>
                  <a:pt x="31480" y="243662"/>
                </a:lnTo>
                <a:lnTo>
                  <a:pt x="26822" y="236889"/>
                </a:lnTo>
                <a:lnTo>
                  <a:pt x="25031" y="234391"/>
                </a:lnTo>
                <a:close/>
              </a:path>
              <a:path w="287654" h="293370">
                <a:moveTo>
                  <a:pt x="81267" y="262597"/>
                </a:moveTo>
                <a:lnTo>
                  <a:pt x="62357" y="262597"/>
                </a:lnTo>
                <a:lnTo>
                  <a:pt x="81280" y="262762"/>
                </a:lnTo>
                <a:lnTo>
                  <a:pt x="81267" y="262597"/>
                </a:lnTo>
                <a:close/>
              </a:path>
              <a:path w="287654" h="293370">
                <a:moveTo>
                  <a:pt x="39315" y="220979"/>
                </a:moveTo>
                <a:lnTo>
                  <a:pt x="30861" y="220979"/>
                </a:lnTo>
                <a:lnTo>
                  <a:pt x="38224" y="229946"/>
                </a:lnTo>
                <a:lnTo>
                  <a:pt x="44386" y="238752"/>
                </a:lnTo>
                <a:lnTo>
                  <a:pt x="49434" y="247520"/>
                </a:lnTo>
                <a:lnTo>
                  <a:pt x="53340" y="256209"/>
                </a:lnTo>
                <a:lnTo>
                  <a:pt x="39878" y="256692"/>
                </a:lnTo>
                <a:lnTo>
                  <a:pt x="80836" y="256692"/>
                </a:lnTo>
                <a:lnTo>
                  <a:pt x="80789" y="256044"/>
                </a:lnTo>
                <a:lnTo>
                  <a:pt x="60325" y="256044"/>
                </a:lnTo>
                <a:lnTo>
                  <a:pt x="56036" y="245976"/>
                </a:lnTo>
                <a:lnTo>
                  <a:pt x="49831" y="235240"/>
                </a:lnTo>
                <a:lnTo>
                  <a:pt x="41697" y="223835"/>
                </a:lnTo>
                <a:lnTo>
                  <a:pt x="39315" y="220979"/>
                </a:lnTo>
                <a:close/>
              </a:path>
              <a:path w="287654" h="293370">
                <a:moveTo>
                  <a:pt x="80772" y="255803"/>
                </a:moveTo>
                <a:lnTo>
                  <a:pt x="79248" y="255803"/>
                </a:lnTo>
                <a:lnTo>
                  <a:pt x="60325" y="256044"/>
                </a:lnTo>
                <a:lnTo>
                  <a:pt x="80789" y="256044"/>
                </a:lnTo>
                <a:lnTo>
                  <a:pt x="80772" y="255803"/>
                </a:lnTo>
                <a:close/>
              </a:path>
              <a:path w="287654" h="293370">
                <a:moveTo>
                  <a:pt x="82431" y="211277"/>
                </a:moveTo>
                <a:lnTo>
                  <a:pt x="72517" y="211277"/>
                </a:lnTo>
                <a:lnTo>
                  <a:pt x="81787" y="220484"/>
                </a:lnTo>
                <a:lnTo>
                  <a:pt x="61722" y="240537"/>
                </a:lnTo>
                <a:lnTo>
                  <a:pt x="65912" y="244741"/>
                </a:lnTo>
                <a:lnTo>
                  <a:pt x="85471" y="225259"/>
                </a:lnTo>
                <a:lnTo>
                  <a:pt x="131343" y="225259"/>
                </a:lnTo>
                <a:lnTo>
                  <a:pt x="135000" y="224281"/>
                </a:lnTo>
                <a:lnTo>
                  <a:pt x="134532" y="222450"/>
                </a:lnTo>
                <a:lnTo>
                  <a:pt x="109045" y="222450"/>
                </a:lnTo>
                <a:lnTo>
                  <a:pt x="99415" y="221871"/>
                </a:lnTo>
                <a:lnTo>
                  <a:pt x="91440" y="219201"/>
                </a:lnTo>
                <a:lnTo>
                  <a:pt x="95082" y="215557"/>
                </a:lnTo>
                <a:lnTo>
                  <a:pt x="86741" y="215557"/>
                </a:lnTo>
                <a:lnTo>
                  <a:pt x="82431" y="211277"/>
                </a:lnTo>
                <a:close/>
              </a:path>
              <a:path w="287654" h="293370">
                <a:moveTo>
                  <a:pt x="5207" y="207886"/>
                </a:moveTo>
                <a:lnTo>
                  <a:pt x="0" y="212077"/>
                </a:lnTo>
                <a:lnTo>
                  <a:pt x="4699" y="217690"/>
                </a:lnTo>
                <a:lnTo>
                  <a:pt x="9398" y="223532"/>
                </a:lnTo>
                <a:lnTo>
                  <a:pt x="13843" y="229615"/>
                </a:lnTo>
                <a:lnTo>
                  <a:pt x="6096" y="237299"/>
                </a:lnTo>
                <a:lnTo>
                  <a:pt x="10287" y="241503"/>
                </a:lnTo>
                <a:lnTo>
                  <a:pt x="17399" y="234391"/>
                </a:lnTo>
                <a:lnTo>
                  <a:pt x="25031" y="234391"/>
                </a:lnTo>
                <a:lnTo>
                  <a:pt x="21844" y="229946"/>
                </a:lnTo>
                <a:lnTo>
                  <a:pt x="26799" y="225018"/>
                </a:lnTo>
                <a:lnTo>
                  <a:pt x="18415" y="225018"/>
                </a:lnTo>
                <a:lnTo>
                  <a:pt x="14108" y="219201"/>
                </a:lnTo>
                <a:lnTo>
                  <a:pt x="9906" y="213652"/>
                </a:lnTo>
                <a:lnTo>
                  <a:pt x="5207" y="207886"/>
                </a:lnTo>
                <a:close/>
              </a:path>
              <a:path w="287654" h="293370">
                <a:moveTo>
                  <a:pt x="125311" y="226872"/>
                </a:moveTo>
                <a:lnTo>
                  <a:pt x="93725" y="226872"/>
                </a:lnTo>
                <a:lnTo>
                  <a:pt x="101818" y="228925"/>
                </a:lnTo>
                <a:lnTo>
                  <a:pt x="111410" y="229177"/>
                </a:lnTo>
                <a:lnTo>
                  <a:pt x="122479" y="227630"/>
                </a:lnTo>
                <a:lnTo>
                  <a:pt x="125311" y="226872"/>
                </a:lnTo>
                <a:close/>
              </a:path>
              <a:path w="287654" h="293370">
                <a:moveTo>
                  <a:pt x="90297" y="185089"/>
                </a:moveTo>
                <a:lnTo>
                  <a:pt x="51054" y="224370"/>
                </a:lnTo>
                <a:lnTo>
                  <a:pt x="55245" y="228574"/>
                </a:lnTo>
                <a:lnTo>
                  <a:pt x="72517" y="211277"/>
                </a:lnTo>
                <a:lnTo>
                  <a:pt x="82431" y="211277"/>
                </a:lnTo>
                <a:lnTo>
                  <a:pt x="77470" y="206349"/>
                </a:lnTo>
                <a:lnTo>
                  <a:pt x="94615" y="189293"/>
                </a:lnTo>
                <a:lnTo>
                  <a:pt x="90297" y="185089"/>
                </a:lnTo>
                <a:close/>
              </a:path>
              <a:path w="287654" h="293370">
                <a:moveTo>
                  <a:pt x="31623" y="211759"/>
                </a:moveTo>
                <a:lnTo>
                  <a:pt x="18415" y="225018"/>
                </a:lnTo>
                <a:lnTo>
                  <a:pt x="26799" y="225018"/>
                </a:lnTo>
                <a:lnTo>
                  <a:pt x="30861" y="220979"/>
                </a:lnTo>
                <a:lnTo>
                  <a:pt x="39315" y="220979"/>
                </a:lnTo>
                <a:lnTo>
                  <a:pt x="31623" y="211759"/>
                </a:lnTo>
                <a:close/>
              </a:path>
              <a:path w="287654" h="293370">
                <a:moveTo>
                  <a:pt x="133223" y="217335"/>
                </a:moveTo>
                <a:lnTo>
                  <a:pt x="120318" y="220937"/>
                </a:lnTo>
                <a:lnTo>
                  <a:pt x="109045" y="222450"/>
                </a:lnTo>
                <a:lnTo>
                  <a:pt x="134532" y="222450"/>
                </a:lnTo>
                <a:lnTo>
                  <a:pt x="133223" y="217335"/>
                </a:lnTo>
                <a:close/>
              </a:path>
              <a:path w="287654" h="293370">
                <a:moveTo>
                  <a:pt x="106553" y="195681"/>
                </a:moveTo>
                <a:lnTo>
                  <a:pt x="86741" y="215557"/>
                </a:lnTo>
                <a:lnTo>
                  <a:pt x="95082" y="215557"/>
                </a:lnTo>
                <a:lnTo>
                  <a:pt x="110744" y="199885"/>
                </a:lnTo>
                <a:lnTo>
                  <a:pt x="106553" y="195681"/>
                </a:lnTo>
                <a:close/>
              </a:path>
              <a:path w="287654" h="293370">
                <a:moveTo>
                  <a:pt x="61213" y="158902"/>
                </a:moveTo>
                <a:lnTo>
                  <a:pt x="25146" y="194944"/>
                </a:lnTo>
                <a:lnTo>
                  <a:pt x="45466" y="215150"/>
                </a:lnTo>
                <a:lnTo>
                  <a:pt x="54482" y="206108"/>
                </a:lnTo>
                <a:lnTo>
                  <a:pt x="46100" y="206108"/>
                </a:lnTo>
                <a:lnTo>
                  <a:pt x="34290" y="194297"/>
                </a:lnTo>
                <a:lnTo>
                  <a:pt x="60579" y="168033"/>
                </a:lnTo>
                <a:lnTo>
                  <a:pt x="70339" y="168033"/>
                </a:lnTo>
                <a:lnTo>
                  <a:pt x="61213" y="158902"/>
                </a:lnTo>
                <a:close/>
              </a:path>
              <a:path w="287654" h="293370">
                <a:moveTo>
                  <a:pt x="70339" y="168033"/>
                </a:moveTo>
                <a:lnTo>
                  <a:pt x="60579" y="168033"/>
                </a:lnTo>
                <a:lnTo>
                  <a:pt x="72390" y="179831"/>
                </a:lnTo>
                <a:lnTo>
                  <a:pt x="46100" y="206108"/>
                </a:lnTo>
                <a:lnTo>
                  <a:pt x="54482" y="206108"/>
                </a:lnTo>
                <a:lnTo>
                  <a:pt x="81407" y="179108"/>
                </a:lnTo>
                <a:lnTo>
                  <a:pt x="70339" y="168033"/>
                </a:lnTo>
                <a:close/>
              </a:path>
              <a:path w="287654" h="293370">
                <a:moveTo>
                  <a:pt x="140970" y="165849"/>
                </a:moveTo>
                <a:lnTo>
                  <a:pt x="134112" y="166014"/>
                </a:lnTo>
                <a:lnTo>
                  <a:pt x="134874" y="203593"/>
                </a:lnTo>
                <a:lnTo>
                  <a:pt x="141859" y="203441"/>
                </a:lnTo>
                <a:lnTo>
                  <a:pt x="140970" y="165849"/>
                </a:lnTo>
                <a:close/>
              </a:path>
              <a:path w="287654" h="293370">
                <a:moveTo>
                  <a:pt x="153847" y="143217"/>
                </a:moveTo>
                <a:lnTo>
                  <a:pt x="143891" y="143217"/>
                </a:lnTo>
                <a:lnTo>
                  <a:pt x="169037" y="168440"/>
                </a:lnTo>
                <a:lnTo>
                  <a:pt x="171533" y="171348"/>
                </a:lnTo>
                <a:lnTo>
                  <a:pt x="171577" y="174370"/>
                </a:lnTo>
                <a:lnTo>
                  <a:pt x="169037" y="177330"/>
                </a:lnTo>
                <a:lnTo>
                  <a:pt x="160400" y="185978"/>
                </a:lnTo>
                <a:lnTo>
                  <a:pt x="165988" y="189458"/>
                </a:lnTo>
                <a:lnTo>
                  <a:pt x="175387" y="180073"/>
                </a:lnTo>
                <a:lnTo>
                  <a:pt x="179578" y="174955"/>
                </a:lnTo>
                <a:lnTo>
                  <a:pt x="179578" y="169900"/>
                </a:lnTo>
                <a:lnTo>
                  <a:pt x="175513" y="164884"/>
                </a:lnTo>
                <a:lnTo>
                  <a:pt x="153847" y="143217"/>
                </a:lnTo>
                <a:close/>
              </a:path>
              <a:path w="287654" h="293370">
                <a:moveTo>
                  <a:pt x="138811" y="80746"/>
                </a:moveTo>
                <a:lnTo>
                  <a:pt x="127091" y="95046"/>
                </a:lnTo>
                <a:lnTo>
                  <a:pt x="114744" y="109296"/>
                </a:lnTo>
                <a:lnTo>
                  <a:pt x="101556" y="123769"/>
                </a:lnTo>
                <a:lnTo>
                  <a:pt x="87630" y="138379"/>
                </a:lnTo>
                <a:lnTo>
                  <a:pt x="115697" y="171348"/>
                </a:lnTo>
                <a:lnTo>
                  <a:pt x="125498" y="161569"/>
                </a:lnTo>
                <a:lnTo>
                  <a:pt x="116586" y="161569"/>
                </a:lnTo>
                <a:lnTo>
                  <a:pt x="96520" y="138214"/>
                </a:lnTo>
                <a:lnTo>
                  <a:pt x="108924" y="125091"/>
                </a:lnTo>
                <a:lnTo>
                  <a:pt x="120983" y="111744"/>
                </a:lnTo>
                <a:lnTo>
                  <a:pt x="132685" y="98173"/>
                </a:lnTo>
                <a:lnTo>
                  <a:pt x="144018" y="84378"/>
                </a:lnTo>
                <a:lnTo>
                  <a:pt x="138811" y="80746"/>
                </a:lnTo>
                <a:close/>
              </a:path>
              <a:path w="287654" h="293370">
                <a:moveTo>
                  <a:pt x="128778" y="118173"/>
                </a:moveTo>
                <a:lnTo>
                  <a:pt x="123825" y="123177"/>
                </a:lnTo>
                <a:lnTo>
                  <a:pt x="139446" y="138772"/>
                </a:lnTo>
                <a:lnTo>
                  <a:pt x="116586" y="161569"/>
                </a:lnTo>
                <a:lnTo>
                  <a:pt x="125498" y="161569"/>
                </a:lnTo>
                <a:lnTo>
                  <a:pt x="143891" y="143217"/>
                </a:lnTo>
                <a:lnTo>
                  <a:pt x="153847" y="143217"/>
                </a:lnTo>
                <a:lnTo>
                  <a:pt x="148844" y="138214"/>
                </a:lnTo>
                <a:lnTo>
                  <a:pt x="153291" y="133769"/>
                </a:lnTo>
                <a:lnTo>
                  <a:pt x="144399" y="133769"/>
                </a:lnTo>
                <a:lnTo>
                  <a:pt x="128778" y="118173"/>
                </a:lnTo>
                <a:close/>
              </a:path>
              <a:path w="287654" h="293370">
                <a:moveTo>
                  <a:pt x="168783" y="131267"/>
                </a:moveTo>
                <a:lnTo>
                  <a:pt x="168656" y="138125"/>
                </a:lnTo>
                <a:lnTo>
                  <a:pt x="206375" y="138937"/>
                </a:lnTo>
                <a:lnTo>
                  <a:pt x="206502" y="131991"/>
                </a:lnTo>
                <a:lnTo>
                  <a:pt x="168783" y="131267"/>
                </a:lnTo>
                <a:close/>
              </a:path>
              <a:path w="287654" h="293370">
                <a:moveTo>
                  <a:pt x="171323" y="106857"/>
                </a:moveTo>
                <a:lnTo>
                  <a:pt x="144399" y="133769"/>
                </a:lnTo>
                <a:lnTo>
                  <a:pt x="153291" y="133769"/>
                </a:lnTo>
                <a:lnTo>
                  <a:pt x="175768" y="111302"/>
                </a:lnTo>
                <a:lnTo>
                  <a:pt x="171323" y="106857"/>
                </a:lnTo>
                <a:close/>
              </a:path>
              <a:path w="287654" h="293370">
                <a:moveTo>
                  <a:pt x="196834" y="74447"/>
                </a:moveTo>
                <a:lnTo>
                  <a:pt x="186944" y="74447"/>
                </a:lnTo>
                <a:lnTo>
                  <a:pt x="214122" y="101676"/>
                </a:lnTo>
                <a:lnTo>
                  <a:pt x="206883" y="116547"/>
                </a:lnTo>
                <a:lnTo>
                  <a:pt x="212598" y="119379"/>
                </a:lnTo>
                <a:lnTo>
                  <a:pt x="224523" y="95046"/>
                </a:lnTo>
                <a:lnTo>
                  <a:pt x="217424" y="95046"/>
                </a:lnTo>
                <a:lnTo>
                  <a:pt x="196834" y="74447"/>
                </a:lnTo>
                <a:close/>
              </a:path>
              <a:path w="287654" h="293370">
                <a:moveTo>
                  <a:pt x="226004" y="56908"/>
                </a:moveTo>
                <a:lnTo>
                  <a:pt x="217678" y="56908"/>
                </a:lnTo>
                <a:lnTo>
                  <a:pt x="224895" y="67648"/>
                </a:lnTo>
                <a:lnTo>
                  <a:pt x="229600" y="79997"/>
                </a:lnTo>
                <a:lnTo>
                  <a:pt x="231575" y="92503"/>
                </a:lnTo>
                <a:lnTo>
                  <a:pt x="231681" y="100710"/>
                </a:lnTo>
                <a:lnTo>
                  <a:pt x="231521" y="109524"/>
                </a:lnTo>
                <a:lnTo>
                  <a:pt x="238760" y="109524"/>
                </a:lnTo>
                <a:lnTo>
                  <a:pt x="238829" y="92503"/>
                </a:lnTo>
                <a:lnTo>
                  <a:pt x="236172" y="77252"/>
                </a:lnTo>
                <a:lnTo>
                  <a:pt x="230776" y="63770"/>
                </a:lnTo>
                <a:lnTo>
                  <a:pt x="226004" y="56908"/>
                </a:lnTo>
                <a:close/>
              </a:path>
              <a:path w="287654" h="293370">
                <a:moveTo>
                  <a:pt x="240660" y="42443"/>
                </a:moveTo>
                <a:lnTo>
                  <a:pt x="232156" y="42443"/>
                </a:lnTo>
                <a:lnTo>
                  <a:pt x="241895" y="55177"/>
                </a:lnTo>
                <a:lnTo>
                  <a:pt x="248443" y="69148"/>
                </a:lnTo>
                <a:lnTo>
                  <a:pt x="251801" y="84352"/>
                </a:lnTo>
                <a:lnTo>
                  <a:pt x="251968" y="100787"/>
                </a:lnTo>
                <a:lnTo>
                  <a:pt x="259207" y="100710"/>
                </a:lnTo>
                <a:lnTo>
                  <a:pt x="258824" y="83132"/>
                </a:lnTo>
                <a:lnTo>
                  <a:pt x="255000" y="66765"/>
                </a:lnTo>
                <a:lnTo>
                  <a:pt x="247723" y="51610"/>
                </a:lnTo>
                <a:lnTo>
                  <a:pt x="240660" y="42443"/>
                </a:lnTo>
                <a:close/>
              </a:path>
              <a:path w="287654" h="293370">
                <a:moveTo>
                  <a:pt x="222758" y="83896"/>
                </a:moveTo>
                <a:lnTo>
                  <a:pt x="217424" y="95046"/>
                </a:lnTo>
                <a:lnTo>
                  <a:pt x="224523" y="95046"/>
                </a:lnTo>
                <a:lnTo>
                  <a:pt x="228600" y="86728"/>
                </a:lnTo>
                <a:lnTo>
                  <a:pt x="222758" y="83896"/>
                </a:lnTo>
                <a:close/>
              </a:path>
              <a:path w="287654" h="293370">
                <a:moveTo>
                  <a:pt x="167132" y="44780"/>
                </a:moveTo>
                <a:lnTo>
                  <a:pt x="162179" y="49707"/>
                </a:lnTo>
                <a:lnTo>
                  <a:pt x="182372" y="69913"/>
                </a:lnTo>
                <a:lnTo>
                  <a:pt x="172974" y="79374"/>
                </a:lnTo>
                <a:lnTo>
                  <a:pt x="177419" y="83896"/>
                </a:lnTo>
                <a:lnTo>
                  <a:pt x="186944" y="74447"/>
                </a:lnTo>
                <a:lnTo>
                  <a:pt x="196834" y="74447"/>
                </a:lnTo>
                <a:lnTo>
                  <a:pt x="191897" y="69507"/>
                </a:lnTo>
                <a:lnTo>
                  <a:pt x="196424" y="64985"/>
                </a:lnTo>
                <a:lnTo>
                  <a:pt x="187325" y="64985"/>
                </a:lnTo>
                <a:lnTo>
                  <a:pt x="167132" y="44780"/>
                </a:lnTo>
                <a:close/>
              </a:path>
              <a:path w="287654" h="293370">
                <a:moveTo>
                  <a:pt x="256168" y="28701"/>
                </a:moveTo>
                <a:lnTo>
                  <a:pt x="245872" y="28701"/>
                </a:lnTo>
                <a:lnTo>
                  <a:pt x="277241" y="60058"/>
                </a:lnTo>
                <a:lnTo>
                  <a:pt x="279400" y="62649"/>
                </a:lnTo>
                <a:lnTo>
                  <a:pt x="279400" y="65227"/>
                </a:lnTo>
                <a:lnTo>
                  <a:pt x="277241" y="67817"/>
                </a:lnTo>
                <a:lnTo>
                  <a:pt x="269494" y="75653"/>
                </a:lnTo>
                <a:lnTo>
                  <a:pt x="275209" y="78968"/>
                </a:lnTo>
                <a:lnTo>
                  <a:pt x="283463" y="70650"/>
                </a:lnTo>
                <a:lnTo>
                  <a:pt x="287400" y="65798"/>
                </a:lnTo>
                <a:lnTo>
                  <a:pt x="287400" y="60998"/>
                </a:lnTo>
                <a:lnTo>
                  <a:pt x="283718" y="56260"/>
                </a:lnTo>
                <a:lnTo>
                  <a:pt x="256168" y="28701"/>
                </a:lnTo>
                <a:close/>
              </a:path>
              <a:path w="287654" h="293370">
                <a:moveTo>
                  <a:pt x="223738" y="13665"/>
                </a:moveTo>
                <a:lnTo>
                  <a:pt x="217043" y="13665"/>
                </a:lnTo>
                <a:lnTo>
                  <a:pt x="203835" y="61594"/>
                </a:lnTo>
                <a:lnTo>
                  <a:pt x="208534" y="66116"/>
                </a:lnTo>
                <a:lnTo>
                  <a:pt x="217678" y="56908"/>
                </a:lnTo>
                <a:lnTo>
                  <a:pt x="226004" y="56908"/>
                </a:lnTo>
                <a:lnTo>
                  <a:pt x="222851" y="52374"/>
                </a:lnTo>
                <a:lnTo>
                  <a:pt x="213360" y="52374"/>
                </a:lnTo>
                <a:lnTo>
                  <a:pt x="223738" y="13665"/>
                </a:lnTo>
                <a:close/>
              </a:path>
              <a:path w="287654" h="293370">
                <a:moveTo>
                  <a:pt x="196469" y="55854"/>
                </a:moveTo>
                <a:lnTo>
                  <a:pt x="187325" y="64985"/>
                </a:lnTo>
                <a:lnTo>
                  <a:pt x="196424" y="64985"/>
                </a:lnTo>
                <a:lnTo>
                  <a:pt x="201041" y="60375"/>
                </a:lnTo>
                <a:lnTo>
                  <a:pt x="196469" y="55854"/>
                </a:lnTo>
                <a:close/>
              </a:path>
              <a:path w="287654" h="293370">
                <a:moveTo>
                  <a:pt x="246634" y="19164"/>
                </a:moveTo>
                <a:lnTo>
                  <a:pt x="213360" y="52374"/>
                </a:lnTo>
                <a:lnTo>
                  <a:pt x="222851" y="52374"/>
                </a:lnTo>
                <a:lnTo>
                  <a:pt x="222631" y="52057"/>
                </a:lnTo>
                <a:lnTo>
                  <a:pt x="232156" y="42443"/>
                </a:lnTo>
                <a:lnTo>
                  <a:pt x="240660" y="42443"/>
                </a:lnTo>
                <a:lnTo>
                  <a:pt x="236982" y="37668"/>
                </a:lnTo>
                <a:lnTo>
                  <a:pt x="245872" y="28701"/>
                </a:lnTo>
                <a:lnTo>
                  <a:pt x="256168" y="28701"/>
                </a:lnTo>
                <a:lnTo>
                  <a:pt x="246634" y="19164"/>
                </a:lnTo>
                <a:close/>
              </a:path>
              <a:path w="287654" h="293370">
                <a:moveTo>
                  <a:pt x="221615" y="0"/>
                </a:moveTo>
                <a:lnTo>
                  <a:pt x="184912" y="36702"/>
                </a:lnTo>
                <a:lnTo>
                  <a:pt x="189484" y="41224"/>
                </a:lnTo>
                <a:lnTo>
                  <a:pt x="217043" y="13665"/>
                </a:lnTo>
                <a:lnTo>
                  <a:pt x="223738" y="13665"/>
                </a:lnTo>
                <a:lnTo>
                  <a:pt x="226187" y="4533"/>
                </a:lnTo>
                <a:lnTo>
                  <a:pt x="22161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4712334" y="4051147"/>
            <a:ext cx="211836" cy="19025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5087873" y="4034421"/>
            <a:ext cx="190753" cy="216039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5433948" y="4039108"/>
            <a:ext cx="208914" cy="21402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5795264" y="4042423"/>
            <a:ext cx="185420" cy="210223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6511035" y="4040327"/>
            <a:ext cx="202692" cy="20140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6154292" y="4038143"/>
            <a:ext cx="196087" cy="206895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6866763" y="4035793"/>
            <a:ext cx="202310" cy="213690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7226172" y="4038625"/>
            <a:ext cx="211835" cy="211023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7588631" y="4038143"/>
            <a:ext cx="197739" cy="205524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1029296" y="2779928"/>
            <a:ext cx="172085" cy="405130"/>
          </a:xfrm>
          <a:prstGeom prst="rect">
            <a:avLst/>
          </a:prstGeom>
        </p:spPr>
        <p:txBody>
          <a:bodyPr vert="vert270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900" spc="-105">
                <a:solidFill>
                  <a:srgbClr val="585858"/>
                </a:solidFill>
                <a:latin typeface="Verdana"/>
                <a:cs typeface="Verdana"/>
              </a:rPr>
              <a:t>x</a:t>
            </a:r>
            <a:r>
              <a:rPr sz="900" spc="-165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900" spc="-105">
                <a:solidFill>
                  <a:srgbClr val="585858"/>
                </a:solidFill>
                <a:latin typeface="Verdana"/>
                <a:cs typeface="Verdana"/>
              </a:rPr>
              <a:t>10000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64" name="object 64"/>
          <p:cNvSpPr/>
          <p:nvPr/>
        </p:nvSpPr>
        <p:spPr>
          <a:xfrm>
            <a:off x="3092195" y="2467356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64007">
            <a:solidFill>
              <a:srgbClr val="925B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4120896" y="2467356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64007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5404865" y="2466594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9050">
            <a:solidFill>
              <a:srgbClr val="40404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市 场 手 游 买 量 大 盘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2373629" y="1963674"/>
            <a:ext cx="4899660" cy="582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latin typeface="Verdana"/>
                <a:cs typeface="Verdana"/>
              </a:rPr>
              <a:t>2023</a:t>
            </a:r>
            <a:r>
              <a:rPr sz="1200" b="1" spc="-15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</a:t>
            </a:r>
            <a:r>
              <a:rPr sz="1200" b="1" spc="-5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10</a:t>
            </a:r>
            <a:r>
              <a:rPr sz="1200" b="1" spc="-16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月东南亚市场不同类型手游的素材量、新增素材量、新增占比</a:t>
            </a:r>
            <a:endParaRPr sz="1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900">
              <a:latin typeface="Microsoft JhengHei"/>
              <a:cs typeface="Microsoft JhengHei"/>
            </a:endParaRPr>
          </a:p>
          <a:p>
            <a:pPr marR="95250" algn="ctr">
              <a:lnSpc>
                <a:spcPct val="100000"/>
              </a:lnSpc>
              <a:tabLst>
                <a:tab pos="1029335"/>
                <a:tab pos="2312670"/>
              </a:tabLst>
            </a:pP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素材量</a:t>
            </a:r>
            <a:r>
              <a:rPr sz="1000" spc="-215">
                <a:solidFill>
                  <a:srgbClr val="585858"/>
                </a:solidFill>
                <a:latin typeface="宋体"/>
                <a:cs typeface="宋体"/>
              </a:rPr>
              <a:t>(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万</a:t>
            </a:r>
            <a:r>
              <a:rPr sz="1000" spc="-210">
                <a:solidFill>
                  <a:srgbClr val="585858"/>
                </a:solidFill>
                <a:latin typeface="宋体"/>
                <a:cs typeface="宋体"/>
              </a:rPr>
              <a:t>)	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新增素材量</a:t>
            </a:r>
            <a:r>
              <a:rPr sz="1000" spc="-215">
                <a:solidFill>
                  <a:srgbClr val="585858"/>
                </a:solidFill>
                <a:latin typeface="宋体"/>
                <a:cs typeface="宋体"/>
              </a:rPr>
              <a:t>(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万</a:t>
            </a:r>
            <a:r>
              <a:rPr sz="1000" spc="-210">
                <a:solidFill>
                  <a:srgbClr val="585858"/>
                </a:solidFill>
                <a:latin typeface="宋体"/>
                <a:cs typeface="宋体"/>
              </a:rPr>
              <a:t>)	</a:t>
            </a:r>
            <a:r>
              <a:rPr sz="1000" spc="-5">
                <a:solidFill>
                  <a:srgbClr val="585858"/>
                </a:solidFill>
                <a:latin typeface="宋体"/>
                <a:cs typeface="宋体"/>
              </a:rPr>
              <a:t>新增占比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69" name="object 69"/>
          <p:cNvSpPr/>
          <p:nvPr/>
        </p:nvSpPr>
        <p:spPr>
          <a:xfrm>
            <a:off x="4399788" y="3535680"/>
            <a:ext cx="1110996" cy="408431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 txBox="1"/>
          <p:nvPr/>
        </p:nvSpPr>
        <p:spPr>
          <a:xfrm>
            <a:off x="829462" y="186898"/>
            <a:ext cx="6635115" cy="116967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不同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类型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游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戏素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材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量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动作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、休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闲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、益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智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素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材量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最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多，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策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略类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对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新素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材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需求高</a:t>
            </a:r>
            <a:endParaRPr sz="2000">
              <a:latin typeface="宋体"/>
              <a:cs typeface="宋体"/>
            </a:endParaRPr>
          </a:p>
          <a:p>
            <a:pPr marL="12700" marR="1000760">
              <a:lnSpc>
                <a:spcPct val="165600"/>
              </a:lnSpc>
              <a:spcBef>
                <a:spcPts val="47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动作、休闲、益智分别是</a:t>
            </a:r>
            <a:r>
              <a:rPr sz="1100" spc="-33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2023</a:t>
            </a:r>
            <a:r>
              <a:rPr sz="1100" spc="-9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1100" spc="-27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z="1100" spc="-9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月素材量最多的三个类型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与在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投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产品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量排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一致。 策略、角色扮演、休闲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增素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占比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最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高，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于东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亚整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体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新增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材占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比</a:t>
            </a:r>
            <a:r>
              <a:rPr sz="1100" spc="-120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52%</a:t>
            </a:r>
            <a:r>
              <a:rPr sz="1100" spc="-120">
                <a:solidFill>
                  <a:srgbClr val="252525"/>
                </a:solidFill>
                <a:latin typeface="宋体"/>
                <a:cs typeface="宋体"/>
              </a:rPr>
              <a:t>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5053584" y="3948684"/>
            <a:ext cx="3171825" cy="0"/>
          </a:xfrm>
          <a:custGeom>
            <a:rect l="l" t="t" r="r" b="b"/>
            <a:pathLst>
              <a:path w="3171825">
                <a:moveTo>
                  <a:pt x="0" y="0"/>
                </a:moveTo>
                <a:lnTo>
                  <a:pt x="3171443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176265" y="3375029"/>
            <a:ext cx="243840" cy="41275"/>
          </a:xfrm>
          <a:custGeom>
            <a:rect l="l" t="t" r="r" b="b"/>
            <a:pathLst>
              <a:path w="243839" h="41275">
                <a:moveTo>
                  <a:pt x="0" y="41016"/>
                </a:moveTo>
                <a:lnTo>
                  <a:pt x="40639" y="33184"/>
                </a:lnTo>
                <a:lnTo>
                  <a:pt x="81279" y="20522"/>
                </a:lnTo>
                <a:lnTo>
                  <a:pt x="121919" y="7853"/>
                </a:lnTo>
                <a:lnTo>
                  <a:pt x="162559" y="0"/>
                </a:lnTo>
                <a:lnTo>
                  <a:pt x="203199" y="1784"/>
                </a:lnTo>
                <a:lnTo>
                  <a:pt x="243839" y="18029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420105" y="3393186"/>
            <a:ext cx="243840" cy="327660"/>
          </a:xfrm>
          <a:custGeom>
            <a:rect l="l" t="t" r="r" b="b"/>
            <a:pathLst>
              <a:path w="243839" h="327660">
                <a:moveTo>
                  <a:pt x="0" y="0"/>
                </a:moveTo>
                <a:lnTo>
                  <a:pt x="30480" y="26455"/>
                </a:lnTo>
                <a:lnTo>
                  <a:pt x="60960" y="65127"/>
                </a:lnTo>
                <a:lnTo>
                  <a:pt x="91440" y="111978"/>
                </a:lnTo>
                <a:lnTo>
                  <a:pt x="121920" y="162972"/>
                </a:lnTo>
                <a:lnTo>
                  <a:pt x="152400" y="214074"/>
                </a:lnTo>
                <a:lnTo>
                  <a:pt x="182879" y="261246"/>
                </a:lnTo>
                <a:lnTo>
                  <a:pt x="213360" y="300454"/>
                </a:lnTo>
                <a:lnTo>
                  <a:pt x="243840" y="327660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395465" y="3673602"/>
            <a:ext cx="243840" cy="117475"/>
          </a:xfrm>
          <a:custGeom>
            <a:rect l="l" t="t" r="r" b="b"/>
            <a:pathLst>
              <a:path w="243840" h="117475">
                <a:moveTo>
                  <a:pt x="0" y="0"/>
                </a:moveTo>
                <a:lnTo>
                  <a:pt x="48768" y="14252"/>
                </a:lnTo>
                <a:lnTo>
                  <a:pt x="97536" y="38032"/>
                </a:lnTo>
                <a:lnTo>
                  <a:pt x="146303" y="66422"/>
                </a:lnTo>
                <a:lnTo>
                  <a:pt x="195071" y="94500"/>
                </a:lnTo>
                <a:lnTo>
                  <a:pt x="243839" y="117348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664200" y="3671856"/>
            <a:ext cx="732155" cy="70485"/>
          </a:xfrm>
          <a:custGeom>
            <a:rect l="l" t="t" r="r" b="b"/>
            <a:pathLst>
              <a:path w="732154" h="70485">
                <a:moveTo>
                  <a:pt x="0" y="48862"/>
                </a:moveTo>
                <a:lnTo>
                  <a:pt x="40649" y="66560"/>
                </a:lnTo>
                <a:lnTo>
                  <a:pt x="81312" y="70047"/>
                </a:lnTo>
                <a:lnTo>
                  <a:pt x="121983" y="64165"/>
                </a:lnTo>
                <a:lnTo>
                  <a:pt x="162654" y="53754"/>
                </a:lnTo>
                <a:lnTo>
                  <a:pt x="203317" y="43653"/>
                </a:lnTo>
                <a:lnTo>
                  <a:pt x="243966" y="38702"/>
                </a:lnTo>
                <a:lnTo>
                  <a:pt x="292748" y="38908"/>
                </a:lnTo>
                <a:lnTo>
                  <a:pt x="341547" y="40382"/>
                </a:lnTo>
                <a:lnTo>
                  <a:pt x="390353" y="41893"/>
                </a:lnTo>
                <a:lnTo>
                  <a:pt x="439152" y="42209"/>
                </a:lnTo>
                <a:lnTo>
                  <a:pt x="487934" y="40099"/>
                </a:lnTo>
                <a:lnTo>
                  <a:pt x="536715" y="32452"/>
                </a:lnTo>
                <a:lnTo>
                  <a:pt x="585514" y="20098"/>
                </a:lnTo>
                <a:lnTo>
                  <a:pt x="634320" y="7720"/>
                </a:lnTo>
                <a:lnTo>
                  <a:pt x="683119" y="0"/>
                </a:lnTo>
                <a:lnTo>
                  <a:pt x="731901" y="1618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640068" y="3790442"/>
            <a:ext cx="1464310" cy="84455"/>
          </a:xfrm>
          <a:custGeom>
            <a:rect l="l" t="t" r="r" b="b"/>
            <a:pathLst>
              <a:path w="1464309" h="84454">
                <a:moveTo>
                  <a:pt x="0" y="0"/>
                </a:moveTo>
                <a:lnTo>
                  <a:pt x="48781" y="17847"/>
                </a:lnTo>
                <a:lnTo>
                  <a:pt x="97580" y="34054"/>
                </a:lnTo>
                <a:lnTo>
                  <a:pt x="146386" y="48170"/>
                </a:lnTo>
                <a:lnTo>
                  <a:pt x="195185" y="59744"/>
                </a:lnTo>
                <a:lnTo>
                  <a:pt x="243966" y="68325"/>
                </a:lnTo>
                <a:lnTo>
                  <a:pt x="292748" y="72870"/>
                </a:lnTo>
                <a:lnTo>
                  <a:pt x="341547" y="73684"/>
                </a:lnTo>
                <a:lnTo>
                  <a:pt x="390353" y="72340"/>
                </a:lnTo>
                <a:lnTo>
                  <a:pt x="439152" y="70410"/>
                </a:lnTo>
                <a:lnTo>
                  <a:pt x="487933" y="69468"/>
                </a:lnTo>
                <a:lnTo>
                  <a:pt x="536715" y="69897"/>
                </a:lnTo>
                <a:lnTo>
                  <a:pt x="585514" y="70582"/>
                </a:lnTo>
                <a:lnTo>
                  <a:pt x="634320" y="71078"/>
                </a:lnTo>
                <a:lnTo>
                  <a:pt x="683119" y="70940"/>
                </a:lnTo>
                <a:lnTo>
                  <a:pt x="731901" y="69722"/>
                </a:lnTo>
                <a:lnTo>
                  <a:pt x="780682" y="66644"/>
                </a:lnTo>
                <a:lnTo>
                  <a:pt x="829481" y="61920"/>
                </a:lnTo>
                <a:lnTo>
                  <a:pt x="878287" y="56829"/>
                </a:lnTo>
                <a:lnTo>
                  <a:pt x="927086" y="52654"/>
                </a:lnTo>
                <a:lnTo>
                  <a:pt x="975867" y="50672"/>
                </a:lnTo>
                <a:lnTo>
                  <a:pt x="1024649" y="51311"/>
                </a:lnTo>
                <a:lnTo>
                  <a:pt x="1073448" y="53704"/>
                </a:lnTo>
                <a:lnTo>
                  <a:pt x="1122254" y="57201"/>
                </a:lnTo>
                <a:lnTo>
                  <a:pt x="1171053" y="61149"/>
                </a:lnTo>
                <a:lnTo>
                  <a:pt x="1219834" y="64896"/>
                </a:lnTo>
                <a:lnTo>
                  <a:pt x="1268616" y="68441"/>
                </a:lnTo>
                <a:lnTo>
                  <a:pt x="1317415" y="72285"/>
                </a:lnTo>
                <a:lnTo>
                  <a:pt x="1366221" y="76299"/>
                </a:lnTo>
                <a:lnTo>
                  <a:pt x="1415020" y="80356"/>
                </a:lnTo>
                <a:lnTo>
                  <a:pt x="1463802" y="84327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395465" y="3044190"/>
            <a:ext cx="243840" cy="117475"/>
          </a:xfrm>
          <a:custGeom>
            <a:rect l="l" t="t" r="r" b="b"/>
            <a:pathLst>
              <a:path w="243840" h="117475">
                <a:moveTo>
                  <a:pt x="0" y="117348"/>
                </a:moveTo>
                <a:lnTo>
                  <a:pt x="48768" y="103095"/>
                </a:lnTo>
                <a:lnTo>
                  <a:pt x="97536" y="79315"/>
                </a:lnTo>
                <a:lnTo>
                  <a:pt x="146303" y="50925"/>
                </a:lnTo>
                <a:lnTo>
                  <a:pt x="195071" y="22847"/>
                </a:lnTo>
                <a:lnTo>
                  <a:pt x="243839" y="0"/>
                </a:lnTo>
              </a:path>
            </a:pathLst>
          </a:custGeom>
          <a:ln w="1904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176265" y="3093235"/>
            <a:ext cx="1219835" cy="367030"/>
          </a:xfrm>
          <a:custGeom>
            <a:rect l="l" t="t" r="r" b="b"/>
            <a:pathLst>
              <a:path w="1219835" h="367029">
                <a:moveTo>
                  <a:pt x="0" y="325096"/>
                </a:moveTo>
                <a:lnTo>
                  <a:pt x="40649" y="333026"/>
                </a:lnTo>
                <a:lnTo>
                  <a:pt x="81312" y="345825"/>
                </a:lnTo>
                <a:lnTo>
                  <a:pt x="121983" y="358624"/>
                </a:lnTo>
                <a:lnTo>
                  <a:pt x="162654" y="366554"/>
                </a:lnTo>
                <a:lnTo>
                  <a:pt x="203317" y="364748"/>
                </a:lnTo>
                <a:lnTo>
                  <a:pt x="243967" y="348337"/>
                </a:lnTo>
                <a:lnTo>
                  <a:pt x="274452" y="321898"/>
                </a:lnTo>
                <a:lnTo>
                  <a:pt x="304946" y="283271"/>
                </a:lnTo>
                <a:lnTo>
                  <a:pt x="335447" y="236486"/>
                </a:lnTo>
                <a:lnTo>
                  <a:pt x="365950" y="185571"/>
                </a:lnTo>
                <a:lnTo>
                  <a:pt x="396453" y="134554"/>
                </a:lnTo>
                <a:lnTo>
                  <a:pt x="426954" y="87465"/>
                </a:lnTo>
                <a:lnTo>
                  <a:pt x="457448" y="48332"/>
                </a:lnTo>
                <a:lnTo>
                  <a:pt x="487934" y="21185"/>
                </a:lnTo>
                <a:lnTo>
                  <a:pt x="528583" y="3487"/>
                </a:lnTo>
                <a:lnTo>
                  <a:pt x="569246" y="0"/>
                </a:lnTo>
                <a:lnTo>
                  <a:pt x="609917" y="5881"/>
                </a:lnTo>
                <a:lnTo>
                  <a:pt x="650588" y="16293"/>
                </a:lnTo>
                <a:lnTo>
                  <a:pt x="691251" y="26394"/>
                </a:lnTo>
                <a:lnTo>
                  <a:pt x="731901" y="31345"/>
                </a:lnTo>
                <a:lnTo>
                  <a:pt x="780682" y="31139"/>
                </a:lnTo>
                <a:lnTo>
                  <a:pt x="829481" y="29665"/>
                </a:lnTo>
                <a:lnTo>
                  <a:pt x="878287" y="28154"/>
                </a:lnTo>
                <a:lnTo>
                  <a:pt x="927086" y="27838"/>
                </a:lnTo>
                <a:lnTo>
                  <a:pt x="975868" y="29948"/>
                </a:lnTo>
                <a:lnTo>
                  <a:pt x="1024649" y="37595"/>
                </a:lnTo>
                <a:lnTo>
                  <a:pt x="1073448" y="49949"/>
                </a:lnTo>
                <a:lnTo>
                  <a:pt x="1122254" y="62327"/>
                </a:lnTo>
                <a:lnTo>
                  <a:pt x="1171053" y="70047"/>
                </a:lnTo>
                <a:lnTo>
                  <a:pt x="1219835" y="68429"/>
                </a:lnTo>
              </a:path>
            </a:pathLst>
          </a:custGeom>
          <a:ln w="1904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6640068" y="2960370"/>
            <a:ext cx="1464310" cy="84455"/>
          </a:xfrm>
          <a:custGeom>
            <a:rect l="l" t="t" r="r" b="b"/>
            <a:pathLst>
              <a:path w="1464309" h="84455">
                <a:moveTo>
                  <a:pt x="0" y="84327"/>
                </a:moveTo>
                <a:lnTo>
                  <a:pt x="48781" y="66480"/>
                </a:lnTo>
                <a:lnTo>
                  <a:pt x="97580" y="50273"/>
                </a:lnTo>
                <a:lnTo>
                  <a:pt x="146386" y="36157"/>
                </a:lnTo>
                <a:lnTo>
                  <a:pt x="195185" y="24583"/>
                </a:lnTo>
                <a:lnTo>
                  <a:pt x="243966" y="16001"/>
                </a:lnTo>
                <a:lnTo>
                  <a:pt x="292748" y="11457"/>
                </a:lnTo>
                <a:lnTo>
                  <a:pt x="341547" y="10643"/>
                </a:lnTo>
                <a:lnTo>
                  <a:pt x="390353" y="11987"/>
                </a:lnTo>
                <a:lnTo>
                  <a:pt x="439152" y="13917"/>
                </a:lnTo>
                <a:lnTo>
                  <a:pt x="487933" y="14858"/>
                </a:lnTo>
                <a:lnTo>
                  <a:pt x="536715" y="14430"/>
                </a:lnTo>
                <a:lnTo>
                  <a:pt x="585514" y="13745"/>
                </a:lnTo>
                <a:lnTo>
                  <a:pt x="634320" y="13249"/>
                </a:lnTo>
                <a:lnTo>
                  <a:pt x="683119" y="13387"/>
                </a:lnTo>
                <a:lnTo>
                  <a:pt x="731901" y="14605"/>
                </a:lnTo>
                <a:lnTo>
                  <a:pt x="780682" y="17683"/>
                </a:lnTo>
                <a:lnTo>
                  <a:pt x="829481" y="22407"/>
                </a:lnTo>
                <a:lnTo>
                  <a:pt x="878287" y="27498"/>
                </a:lnTo>
                <a:lnTo>
                  <a:pt x="927086" y="31673"/>
                </a:lnTo>
                <a:lnTo>
                  <a:pt x="975867" y="33655"/>
                </a:lnTo>
                <a:lnTo>
                  <a:pt x="1024649" y="33016"/>
                </a:lnTo>
                <a:lnTo>
                  <a:pt x="1073448" y="30623"/>
                </a:lnTo>
                <a:lnTo>
                  <a:pt x="1122254" y="27126"/>
                </a:lnTo>
                <a:lnTo>
                  <a:pt x="1171053" y="23178"/>
                </a:lnTo>
                <a:lnTo>
                  <a:pt x="1219834" y="19431"/>
                </a:lnTo>
                <a:lnTo>
                  <a:pt x="1268616" y="15886"/>
                </a:lnTo>
                <a:lnTo>
                  <a:pt x="1317415" y="12042"/>
                </a:lnTo>
                <a:lnTo>
                  <a:pt x="1366221" y="8028"/>
                </a:lnTo>
                <a:lnTo>
                  <a:pt x="1415020" y="3971"/>
                </a:lnTo>
                <a:lnTo>
                  <a:pt x="1463802" y="0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940934" y="4047782"/>
            <a:ext cx="3179698" cy="26797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831585" y="2731770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752081" y="2731770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市 场 手 游 买 量 大 盘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485003" y="2337562"/>
            <a:ext cx="2311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东南亚市场素材类型分布月度变化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155435" y="3168396"/>
            <a:ext cx="1110995" cy="40843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312163" y="3948684"/>
            <a:ext cx="2954020" cy="0"/>
          </a:xfrm>
          <a:custGeom>
            <a:rect l="l" t="t" r="r" b="b"/>
            <a:pathLst>
              <a:path w="2954020">
                <a:moveTo>
                  <a:pt x="0" y="0"/>
                </a:moveTo>
                <a:lnTo>
                  <a:pt x="2953512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416177" y="3301816"/>
            <a:ext cx="246125" cy="8870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652777" y="3332226"/>
            <a:ext cx="227329" cy="439420"/>
          </a:xfrm>
          <a:custGeom>
            <a:rect l="l" t="t" r="r" b="b"/>
            <a:pathLst>
              <a:path w="227328" h="439420">
                <a:moveTo>
                  <a:pt x="0" y="0"/>
                </a:moveTo>
                <a:lnTo>
                  <a:pt x="45415" y="63678"/>
                </a:lnTo>
                <a:lnTo>
                  <a:pt x="68122" y="109902"/>
                </a:lnTo>
                <a:lnTo>
                  <a:pt x="90830" y="161958"/>
                </a:lnTo>
                <a:lnTo>
                  <a:pt x="113538" y="217027"/>
                </a:lnTo>
                <a:lnTo>
                  <a:pt x="136245" y="272290"/>
                </a:lnTo>
                <a:lnTo>
                  <a:pt x="158953" y="324928"/>
                </a:lnTo>
                <a:lnTo>
                  <a:pt x="181660" y="372124"/>
                </a:lnTo>
                <a:lnTo>
                  <a:pt x="204368" y="411058"/>
                </a:lnTo>
                <a:lnTo>
                  <a:pt x="227076" y="438912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562605" y="3694938"/>
            <a:ext cx="227329" cy="116205"/>
          </a:xfrm>
          <a:custGeom>
            <a:rect l="l" t="t" r="r" b="b"/>
            <a:pathLst>
              <a:path w="227328" h="116204">
                <a:moveTo>
                  <a:pt x="0" y="0"/>
                </a:moveTo>
                <a:lnTo>
                  <a:pt x="45415" y="13228"/>
                </a:lnTo>
                <a:lnTo>
                  <a:pt x="90830" y="36636"/>
                </a:lnTo>
                <a:lnTo>
                  <a:pt x="136245" y="65013"/>
                </a:lnTo>
                <a:lnTo>
                  <a:pt x="181660" y="93146"/>
                </a:lnTo>
                <a:lnTo>
                  <a:pt x="227075" y="115824"/>
                </a:lnTo>
              </a:path>
            </a:pathLst>
          </a:custGeom>
          <a:ln w="19049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880107" y="3695192"/>
            <a:ext cx="681990" cy="105410"/>
          </a:xfrm>
          <a:custGeom>
            <a:rect l="l" t="t" r="r" b="b"/>
            <a:pathLst>
              <a:path w="681989" h="105410">
                <a:moveTo>
                  <a:pt x="0" y="75564"/>
                </a:moveTo>
                <a:lnTo>
                  <a:pt x="37855" y="99729"/>
                </a:lnTo>
                <a:lnTo>
                  <a:pt x="75724" y="105137"/>
                </a:lnTo>
                <a:lnTo>
                  <a:pt x="113601" y="98028"/>
                </a:lnTo>
                <a:lnTo>
                  <a:pt x="151478" y="84643"/>
                </a:lnTo>
                <a:lnTo>
                  <a:pt x="189347" y="71222"/>
                </a:lnTo>
                <a:lnTo>
                  <a:pt x="227203" y="64007"/>
                </a:lnTo>
                <a:lnTo>
                  <a:pt x="283991" y="61769"/>
                </a:lnTo>
                <a:lnTo>
                  <a:pt x="340804" y="60007"/>
                </a:lnTo>
                <a:lnTo>
                  <a:pt x="397617" y="57007"/>
                </a:lnTo>
                <a:lnTo>
                  <a:pt x="454406" y="51053"/>
                </a:lnTo>
                <a:lnTo>
                  <a:pt x="499834" y="40623"/>
                </a:lnTo>
                <a:lnTo>
                  <a:pt x="545281" y="25402"/>
                </a:lnTo>
                <a:lnTo>
                  <a:pt x="590733" y="10290"/>
                </a:lnTo>
                <a:lnTo>
                  <a:pt x="636180" y="188"/>
                </a:lnTo>
                <a:lnTo>
                  <a:pt x="681609" y="0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788920" y="3809746"/>
            <a:ext cx="1363345" cy="69850"/>
          </a:xfrm>
          <a:custGeom>
            <a:rect l="l" t="t" r="r" b="b"/>
            <a:pathLst>
              <a:path w="1363345" h="69850">
                <a:moveTo>
                  <a:pt x="0" y="0"/>
                </a:moveTo>
                <a:lnTo>
                  <a:pt x="45428" y="17286"/>
                </a:lnTo>
                <a:lnTo>
                  <a:pt x="90875" y="32889"/>
                </a:lnTo>
                <a:lnTo>
                  <a:pt x="136327" y="46378"/>
                </a:lnTo>
                <a:lnTo>
                  <a:pt x="181774" y="57318"/>
                </a:lnTo>
                <a:lnTo>
                  <a:pt x="227203" y="65278"/>
                </a:lnTo>
                <a:lnTo>
                  <a:pt x="272631" y="69158"/>
                </a:lnTo>
                <a:lnTo>
                  <a:pt x="318078" y="69313"/>
                </a:lnTo>
                <a:lnTo>
                  <a:pt x="363530" y="67262"/>
                </a:lnTo>
                <a:lnTo>
                  <a:pt x="408977" y="64522"/>
                </a:lnTo>
                <a:lnTo>
                  <a:pt x="454406" y="62611"/>
                </a:lnTo>
                <a:lnTo>
                  <a:pt x="511194" y="61194"/>
                </a:lnTo>
                <a:lnTo>
                  <a:pt x="568007" y="59467"/>
                </a:lnTo>
                <a:lnTo>
                  <a:pt x="624820" y="57503"/>
                </a:lnTo>
                <a:lnTo>
                  <a:pt x="681608" y="55371"/>
                </a:lnTo>
                <a:lnTo>
                  <a:pt x="738397" y="52633"/>
                </a:lnTo>
                <a:lnTo>
                  <a:pt x="795210" y="49466"/>
                </a:lnTo>
                <a:lnTo>
                  <a:pt x="852023" y="46585"/>
                </a:lnTo>
                <a:lnTo>
                  <a:pt x="908812" y="44703"/>
                </a:lnTo>
                <a:lnTo>
                  <a:pt x="965600" y="43892"/>
                </a:lnTo>
                <a:lnTo>
                  <a:pt x="1022413" y="43735"/>
                </a:lnTo>
                <a:lnTo>
                  <a:pt x="1079226" y="44507"/>
                </a:lnTo>
                <a:lnTo>
                  <a:pt x="1136015" y="46481"/>
                </a:lnTo>
                <a:lnTo>
                  <a:pt x="1192803" y="49992"/>
                </a:lnTo>
                <a:lnTo>
                  <a:pt x="1249616" y="54848"/>
                </a:lnTo>
                <a:lnTo>
                  <a:pt x="1306429" y="60251"/>
                </a:lnTo>
                <a:lnTo>
                  <a:pt x="1363218" y="65405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562605" y="3156966"/>
            <a:ext cx="227329" cy="67310"/>
          </a:xfrm>
          <a:custGeom>
            <a:rect l="l" t="t" r="r" b="b"/>
            <a:pathLst>
              <a:path w="227328" h="67310">
                <a:moveTo>
                  <a:pt x="0" y="67056"/>
                </a:moveTo>
                <a:lnTo>
                  <a:pt x="45415" y="55656"/>
                </a:lnTo>
                <a:lnTo>
                  <a:pt x="90830" y="40507"/>
                </a:lnTo>
                <a:lnTo>
                  <a:pt x="136245" y="24353"/>
                </a:lnTo>
                <a:lnTo>
                  <a:pt x="181660" y="9936"/>
                </a:lnTo>
                <a:lnTo>
                  <a:pt x="227075" y="0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425702" y="3224530"/>
            <a:ext cx="1136015" cy="166370"/>
          </a:xfrm>
          <a:custGeom>
            <a:rect l="l" t="t" r="r" b="b"/>
            <a:pathLst>
              <a:path w="1136014" h="166370">
                <a:moveTo>
                  <a:pt x="0" y="159004"/>
                </a:moveTo>
                <a:lnTo>
                  <a:pt x="45428" y="160724"/>
                </a:lnTo>
                <a:lnTo>
                  <a:pt x="90875" y="163864"/>
                </a:lnTo>
                <a:lnTo>
                  <a:pt x="136327" y="166310"/>
                </a:lnTo>
                <a:lnTo>
                  <a:pt x="181774" y="165945"/>
                </a:lnTo>
                <a:lnTo>
                  <a:pt x="227203" y="160655"/>
                </a:lnTo>
                <a:lnTo>
                  <a:pt x="272631" y="147711"/>
                </a:lnTo>
                <a:lnTo>
                  <a:pt x="318078" y="128518"/>
                </a:lnTo>
                <a:lnTo>
                  <a:pt x="363530" y="107162"/>
                </a:lnTo>
                <a:lnTo>
                  <a:pt x="408977" y="87726"/>
                </a:lnTo>
                <a:lnTo>
                  <a:pt x="454405" y="74295"/>
                </a:lnTo>
                <a:lnTo>
                  <a:pt x="499834" y="68818"/>
                </a:lnTo>
                <a:lnTo>
                  <a:pt x="545281" y="68646"/>
                </a:lnTo>
                <a:lnTo>
                  <a:pt x="590733" y="70728"/>
                </a:lnTo>
                <a:lnTo>
                  <a:pt x="636180" y="72019"/>
                </a:lnTo>
                <a:lnTo>
                  <a:pt x="681609" y="69468"/>
                </a:lnTo>
                <a:lnTo>
                  <a:pt x="727037" y="61863"/>
                </a:lnTo>
                <a:lnTo>
                  <a:pt x="772484" y="51233"/>
                </a:lnTo>
                <a:lnTo>
                  <a:pt x="817936" y="39403"/>
                </a:lnTo>
                <a:lnTo>
                  <a:pt x="863383" y="28195"/>
                </a:lnTo>
                <a:lnTo>
                  <a:pt x="908811" y="19431"/>
                </a:lnTo>
                <a:lnTo>
                  <a:pt x="954240" y="14362"/>
                </a:lnTo>
                <a:lnTo>
                  <a:pt x="999687" y="11768"/>
                </a:lnTo>
                <a:lnTo>
                  <a:pt x="1045139" y="9765"/>
                </a:lnTo>
                <a:lnTo>
                  <a:pt x="1090586" y="6470"/>
                </a:lnTo>
                <a:lnTo>
                  <a:pt x="1136015" y="0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788920" y="2971165"/>
            <a:ext cx="1363345" cy="187325"/>
          </a:xfrm>
          <a:custGeom>
            <a:rect l="l" t="t" r="r" b="b"/>
            <a:pathLst>
              <a:path w="1363345" h="187325">
                <a:moveTo>
                  <a:pt x="0" y="185928"/>
                </a:moveTo>
                <a:lnTo>
                  <a:pt x="45428" y="182154"/>
                </a:lnTo>
                <a:lnTo>
                  <a:pt x="90875" y="182715"/>
                </a:lnTo>
                <a:lnTo>
                  <a:pt x="136327" y="185086"/>
                </a:lnTo>
                <a:lnTo>
                  <a:pt x="181774" y="186744"/>
                </a:lnTo>
                <a:lnTo>
                  <a:pt x="227203" y="185166"/>
                </a:lnTo>
                <a:lnTo>
                  <a:pt x="272631" y="180348"/>
                </a:lnTo>
                <a:lnTo>
                  <a:pt x="318078" y="174055"/>
                </a:lnTo>
                <a:lnTo>
                  <a:pt x="363530" y="166183"/>
                </a:lnTo>
                <a:lnTo>
                  <a:pt x="408977" y="156628"/>
                </a:lnTo>
                <a:lnTo>
                  <a:pt x="454406" y="145287"/>
                </a:lnTo>
                <a:lnTo>
                  <a:pt x="499834" y="128824"/>
                </a:lnTo>
                <a:lnTo>
                  <a:pt x="545281" y="107307"/>
                </a:lnTo>
                <a:lnTo>
                  <a:pt x="590733" y="85742"/>
                </a:lnTo>
                <a:lnTo>
                  <a:pt x="636180" y="69132"/>
                </a:lnTo>
                <a:lnTo>
                  <a:pt x="681608" y="62483"/>
                </a:lnTo>
                <a:lnTo>
                  <a:pt x="727037" y="71741"/>
                </a:lnTo>
                <a:lnTo>
                  <a:pt x="772484" y="93569"/>
                </a:lnTo>
                <a:lnTo>
                  <a:pt x="817936" y="119048"/>
                </a:lnTo>
                <a:lnTo>
                  <a:pt x="863383" y="139261"/>
                </a:lnTo>
                <a:lnTo>
                  <a:pt x="908812" y="145287"/>
                </a:lnTo>
                <a:lnTo>
                  <a:pt x="954240" y="132309"/>
                </a:lnTo>
                <a:lnTo>
                  <a:pt x="999687" y="106200"/>
                </a:lnTo>
                <a:lnTo>
                  <a:pt x="1045139" y="74312"/>
                </a:lnTo>
                <a:lnTo>
                  <a:pt x="1090586" y="43996"/>
                </a:lnTo>
                <a:lnTo>
                  <a:pt x="1136015" y="22606"/>
                </a:lnTo>
                <a:lnTo>
                  <a:pt x="1181443" y="11659"/>
                </a:lnTo>
                <a:lnTo>
                  <a:pt x="1226890" y="6327"/>
                </a:lnTo>
                <a:lnTo>
                  <a:pt x="1272342" y="4208"/>
                </a:lnTo>
                <a:lnTo>
                  <a:pt x="1317789" y="2899"/>
                </a:lnTo>
                <a:lnTo>
                  <a:pt x="1363218" y="0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1067511" y="3204718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25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1191107" y="4047782"/>
            <a:ext cx="2978429" cy="26797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899037" y="2912985"/>
            <a:ext cx="156210" cy="365125"/>
          </a:xfrm>
          <a:prstGeom prst="rect">
            <a:avLst/>
          </a:prstGeom>
        </p:spPr>
        <p:txBody>
          <a:bodyPr vert="vert270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800" spc="-90">
                <a:solidFill>
                  <a:srgbClr val="585858"/>
                </a:solidFill>
                <a:latin typeface="Verdana"/>
                <a:cs typeface="Verdana"/>
              </a:rPr>
              <a:t>x</a:t>
            </a:r>
            <a:r>
              <a:rPr sz="800" spc="-155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800" spc="-90">
                <a:solidFill>
                  <a:srgbClr val="585858"/>
                </a:solidFill>
                <a:latin typeface="Verdana"/>
                <a:cs typeface="Verdana"/>
              </a:rPr>
              <a:t>10000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1616202" y="2710434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2803398" y="2710434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32" name="object 32"/>
          <p:cNvGraphicFramePr>
            <a:graphicFrameLocks noGrp="1"/>
          </p:cNvGraphicFramePr>
          <p:nvPr/>
        </p:nvGraphicFramePr>
        <p:xfrm>
          <a:off x="1048461" y="2605480"/>
          <a:ext cx="7223125" cy="1435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5795"/>
                <a:gridCol w="2296795"/>
                <a:gridCol w="477520"/>
                <a:gridCol w="528320"/>
                <a:gridCol w="2752090"/>
                <a:gridCol w="521970"/>
              </a:tblGrid>
              <a:tr h="340866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ts val="900"/>
                        </a:lnSpc>
                      </a:pPr>
                      <a:r>
                        <a:rPr sz="800" spc="-95">
                          <a:latin typeface="Verdana"/>
                          <a:cs typeface="Verdana"/>
                        </a:rPr>
                        <a:t>40</a:t>
                      </a:r>
                      <a:endParaRPr sz="800">
                        <a:latin typeface="Verdana"/>
                        <a:cs typeface="Verdana"/>
                      </a:endParaRPr>
                    </a:p>
                  </a:txBody>
                  <a:tcPr marL="0" marR="0" marT="1905" marB="0"/>
                </a:tc>
                <a:tc>
                  <a:txBody>
                    <a:bodyPr vert="horz" wrap="square"/>
                    <a:lstStyle/>
                    <a:p>
                      <a:pPr marL="191770">
                        <a:lnSpc>
                          <a:spcPct val="100000"/>
                        </a:lnSpc>
                        <a:spcBef>
                          <a:spcPts val="145"/>
                        </a:spcBef>
                        <a:tabLst>
                          <a:tab pos="1379220"/>
                        </a:tabLst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图片素材</a:t>
                      </a:r>
                      <a:r>
                        <a:rPr sz="1000" spc="-15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量</a:t>
                      </a:r>
                      <a:r>
                        <a:rPr sz="1000" spc="-215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(</a:t>
                      </a:r>
                      <a:r>
                        <a:rPr sz="1000" spc="-5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万</a:t>
                      </a:r>
                      <a:r>
                        <a:rPr sz="1000" spc="-210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)	</a:t>
                      </a:r>
                      <a:r>
                        <a:rPr sz="1000" spc="-5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视频素材量</a:t>
                      </a:r>
                      <a:r>
                        <a:rPr sz="1000" spc="-215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(</a:t>
                      </a:r>
                      <a:r>
                        <a:rPr sz="1000" spc="-5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万</a:t>
                      </a:r>
                      <a:r>
                        <a:rPr sz="1000" spc="-210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)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18415" marB="0"/>
                </a:tc>
                <a:tc>
                  <a:txBody>
                    <a:bodyPr vert="horz" wrap="square"/>
                    <a:lstStyle/>
                    <a:p>
                      <a:pPr marL="83820"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r>
                        <a:rPr sz="1100" b="1" spc="-185">
                          <a:solidFill>
                            <a:srgbClr val="4FDF3B"/>
                          </a:solidFill>
                          <a:latin typeface="Verdana"/>
                          <a:cs typeface="Verdana"/>
                        </a:rPr>
                        <a:t>37</a:t>
                      </a:r>
                      <a:endParaRPr sz="1100">
                        <a:latin typeface="Verdana"/>
                        <a:cs typeface="Verdana"/>
                      </a:endParaRPr>
                    </a:p>
                  </a:txBody>
                  <a:tcPr marL="0" marR="0" marT="104139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R="35560" algn="r">
                        <a:lnSpc>
                          <a:spcPts val="900"/>
                        </a:lnSpc>
                      </a:pPr>
                      <a:r>
                        <a:rPr sz="800">
                          <a:latin typeface="Verdana"/>
                          <a:cs typeface="Verdana"/>
                        </a:rPr>
                        <a:t>10</a:t>
                      </a:r>
                      <a:r>
                        <a:rPr sz="800" spc="-15">
                          <a:latin typeface="Verdana"/>
                          <a:cs typeface="Verdana"/>
                        </a:rPr>
                        <a:t>0</a:t>
                      </a:r>
                      <a:r>
                        <a:rPr sz="800">
                          <a:latin typeface="Verdana"/>
                          <a:cs typeface="Verdana"/>
                        </a:rPr>
                        <a:t>%</a:t>
                      </a:r>
                      <a:endParaRPr sz="800">
                        <a:latin typeface="Verdana"/>
                        <a:cs typeface="Verdana"/>
                      </a:endParaRPr>
                    </a:p>
                  </a:txBody>
                  <a:tcPr marL="0" marR="0" marT="1905" marB="0"/>
                </a:tc>
                <a:tc>
                  <a:txBody>
                    <a:bodyPr vert="horz" wrap="square"/>
                    <a:lstStyle/>
                    <a:p>
                      <a:pPr marL="1104900">
                        <a:lnSpc>
                          <a:spcPct val="100000"/>
                        </a:lnSpc>
                        <a:spcBef>
                          <a:spcPts val="310"/>
                        </a:spcBef>
                        <a:tabLst>
                          <a:tab pos="2025650"/>
                        </a:tabLst>
                      </a:pPr>
                      <a:r>
                        <a:rPr sz="1000" spc="-5">
                          <a:solidFill>
                            <a:srgbClr val="585858"/>
                          </a:solidFill>
                          <a:latin typeface="宋体"/>
                          <a:cs typeface="宋体"/>
                        </a:rPr>
                        <a:t>图片占比	视频占比</a:t>
                      </a:r>
                      <a:endParaRPr sz="1000">
                        <a:latin typeface="宋体"/>
                        <a:cs typeface="宋体"/>
                      </a:endParaRPr>
                    </a:p>
                  </a:txBody>
                  <a:tcPr marL="0" marR="0" marT="39370" marB="0"/>
                </a:tc>
                <a:tc>
                  <a:txBody>
                    <a:bodyPr vert="horz" wrap="square"/>
                    <a:lstStyle/>
                    <a:p>
                      <a:pPr marL="186690" algn="ct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1100" b="1" spc="-280">
                          <a:solidFill>
                            <a:srgbClr val="4FDF3B"/>
                          </a:solidFill>
                          <a:latin typeface="Verdana"/>
                          <a:cs typeface="Verdana"/>
                        </a:rPr>
                        <a:t>93%</a:t>
                      </a:r>
                      <a:endParaRPr sz="1100">
                        <a:latin typeface="Verdana"/>
                        <a:cs typeface="Verdana"/>
                      </a:endParaRPr>
                    </a:p>
                  </a:txBody>
                  <a:tcPr marL="0" marR="0" marT="93345" marB="0"/>
                </a:tc>
              </a:tr>
              <a:tr h="412078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855"/>
                        </a:lnSpc>
                        <a:spcBef>
                          <a:spcPts val="45"/>
                        </a:spcBef>
                      </a:pPr>
                      <a:r>
                        <a:rPr sz="800" spc="-90">
                          <a:latin typeface="Verdana"/>
                          <a:cs typeface="Verdana"/>
                        </a:rPr>
                        <a:t>35</a:t>
                      </a:r>
                      <a:endParaRPr sz="800">
                        <a:latin typeface="Verdana"/>
                        <a:cs typeface="Verdana"/>
                      </a:endParaRPr>
                    </a:p>
                    <a:p>
                      <a:pPr marL="31750">
                        <a:lnSpc>
                          <a:spcPts val="1215"/>
                        </a:lnSpc>
                        <a:tabLst>
                          <a:tab pos="300355"/>
                        </a:tabLst>
                      </a:pPr>
                      <a:r>
                        <a:rPr sz="800" spc="-90">
                          <a:latin typeface="Verdana"/>
                          <a:cs typeface="Verdana"/>
                        </a:rPr>
                        <a:t>30	</a:t>
                      </a:r>
                      <a:r>
                        <a:rPr sz="1650" b="1" spc="-277" baseline="-30303">
                          <a:solidFill>
                            <a:srgbClr val="4FDF3B"/>
                          </a:solidFill>
                          <a:latin typeface="Verdana"/>
                          <a:cs typeface="Verdana"/>
                        </a:rPr>
                        <a:t>21</a:t>
                      </a:r>
                      <a:endParaRPr sz="1650" baseline="-30303">
                        <a:latin typeface="Verdana"/>
                        <a:cs typeface="Verdana"/>
                      </a:endParaRPr>
                    </a:p>
                  </a:txBody>
                  <a:tcPr marL="0" marR="0" marT="57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93370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00" spc="-125">
                          <a:latin typeface="Verdana"/>
                          <a:cs typeface="Verdana"/>
                        </a:rPr>
                        <a:t>80%</a:t>
                      </a:r>
                      <a:endParaRPr sz="800">
                        <a:latin typeface="Verdana"/>
                        <a:cs typeface="Verdana"/>
                      </a:endParaRPr>
                    </a:p>
                    <a:p>
                      <a:pPr marL="293370">
                        <a:lnSpc>
                          <a:spcPts val="795"/>
                        </a:lnSpc>
                        <a:spcBef>
                          <a:spcPts val="715"/>
                        </a:spcBef>
                      </a:pPr>
                      <a:r>
                        <a:rPr sz="800" spc="-125">
                          <a:latin typeface="Verdana"/>
                          <a:cs typeface="Verdana"/>
                        </a:rPr>
                        <a:t>60%</a:t>
                      </a:r>
                      <a:endParaRPr sz="800">
                        <a:latin typeface="Verdana"/>
                        <a:cs typeface="Verdana"/>
                      </a:endParaRPr>
                    </a:p>
                  </a:txBody>
                  <a:tcPr marL="0" marR="0" marT="8572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42545">
                        <a:lnSpc>
                          <a:spcPct val="100000"/>
                        </a:lnSpc>
                      </a:pPr>
                      <a:r>
                        <a:rPr sz="1100" b="1" spc="-280">
                          <a:solidFill>
                            <a:srgbClr val="4FDF3B"/>
                          </a:solidFill>
                          <a:latin typeface="Verdana"/>
                          <a:cs typeface="Verdana"/>
                        </a:rPr>
                        <a:t>50%</a:t>
                      </a:r>
                      <a:endParaRPr sz="1100">
                        <a:latin typeface="Verdana"/>
                        <a:cs typeface="Verdana"/>
                      </a:endParaRPr>
                    </a:p>
                  </a:txBody>
                  <a:tcPr marL="0" marR="0" marT="635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518121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805"/>
                        </a:lnSpc>
                      </a:pPr>
                      <a:r>
                        <a:rPr sz="800" spc="-90">
                          <a:latin typeface="Verdana"/>
                          <a:cs typeface="Verdana"/>
                        </a:rPr>
                        <a:t>20</a:t>
                      </a:r>
                      <a:endParaRPr sz="800">
                        <a:latin typeface="Verdana"/>
                        <a:cs typeface="Verdana"/>
                      </a:endParaRPr>
                    </a:p>
                    <a:p>
                      <a:pPr marL="31750">
                        <a:lnSpc>
                          <a:spcPts val="1225"/>
                        </a:lnSpc>
                        <a:tabLst>
                          <a:tab pos="300990"/>
                        </a:tabLst>
                      </a:pPr>
                      <a:r>
                        <a:rPr sz="1200" spc="-135" baseline="3472">
                          <a:latin typeface="Verdana"/>
                          <a:cs typeface="Verdana"/>
                        </a:rPr>
                        <a:t>15	</a:t>
                      </a:r>
                      <a:r>
                        <a:rPr sz="1100" b="1" spc="-185">
                          <a:solidFill>
                            <a:srgbClr val="7934FC"/>
                          </a:solidFill>
                          <a:latin typeface="Verdana"/>
                          <a:cs typeface="Verdana"/>
                        </a:rPr>
                        <a:t>21</a:t>
                      </a:r>
                      <a:endParaRPr sz="1100">
                        <a:latin typeface="Verdana"/>
                        <a:cs typeface="Verdana"/>
                      </a:endParaRPr>
                    </a:p>
                    <a:p>
                      <a:pPr marL="31750">
                        <a:lnSpc>
                          <a:spcPct val="100000"/>
                        </a:lnSpc>
                      </a:pPr>
                      <a:r>
                        <a:rPr sz="800" spc="-90">
                          <a:latin typeface="Verdana"/>
                          <a:cs typeface="Verdana"/>
                        </a:rPr>
                        <a:t>10</a:t>
                      </a:r>
                      <a:endParaRPr sz="800">
                        <a:latin typeface="Verdana"/>
                        <a:cs typeface="Verdana"/>
                      </a:endParaRPr>
                    </a:p>
                    <a:p>
                      <a:pPr marL="84455">
                        <a:lnSpc>
                          <a:spcPts val="900"/>
                        </a:lnSpc>
                        <a:spcBef>
                          <a:spcPts val="85"/>
                        </a:spcBef>
                      </a:pPr>
                      <a:r>
                        <a:rPr sz="800">
                          <a:latin typeface="Verdana"/>
                          <a:cs typeface="Verdana"/>
                        </a:rPr>
                        <a:t>5</a:t>
                      </a:r>
                      <a:endParaRPr sz="800">
                        <a:latin typeface="Verdana"/>
                        <a:cs typeface="Verdana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50">
                        <a:latin typeface="Times New Roman"/>
                        <a:cs typeface="Times New Roman"/>
                      </a:endParaRPr>
                    </a:p>
                    <a:p>
                      <a:pPr marL="12192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b="1">
                          <a:solidFill>
                            <a:srgbClr val="7934FC"/>
                          </a:solidFill>
                          <a:latin typeface="Verdana"/>
                          <a:cs typeface="Verdana"/>
                        </a:rPr>
                        <a:t>3</a:t>
                      </a:r>
                      <a:endParaRPr sz="1100">
                        <a:latin typeface="Verdana"/>
                        <a:cs typeface="Verdana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93370">
                        <a:lnSpc>
                          <a:spcPct val="100000"/>
                        </a:lnSpc>
                        <a:spcBef>
                          <a:spcPts val="775"/>
                        </a:spcBef>
                      </a:pPr>
                      <a:r>
                        <a:rPr sz="800" spc="-125">
                          <a:latin typeface="Verdana"/>
                          <a:cs typeface="Verdana"/>
                        </a:rPr>
                        <a:t>40%</a:t>
                      </a:r>
                      <a:endParaRPr sz="800">
                        <a:latin typeface="Verdana"/>
                        <a:cs typeface="Verdana"/>
                      </a:endParaRPr>
                    </a:p>
                    <a:p>
                      <a:pPr marL="293370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800" spc="-125">
                          <a:latin typeface="Verdana"/>
                          <a:cs typeface="Verdana"/>
                        </a:rPr>
                        <a:t>20%</a:t>
                      </a:r>
                      <a:endParaRPr sz="800">
                        <a:latin typeface="Verdana"/>
                        <a:cs typeface="Verdana"/>
                      </a:endParaRPr>
                    </a:p>
                  </a:txBody>
                  <a:tcPr marL="0" marR="0" marT="98425" marB="0"/>
                </a:tc>
                <a:tc>
                  <a:txBody>
                    <a:bodyPr vert="horz" wrap="square"/>
                    <a:lstStyle/>
                    <a:p>
                      <a:pPr marL="100330">
                        <a:lnSpc>
                          <a:spcPct val="100000"/>
                        </a:lnSpc>
                        <a:spcBef>
                          <a:spcPts val="990"/>
                        </a:spcBef>
                      </a:pPr>
                      <a:r>
                        <a:rPr sz="1100" b="1" spc="-280">
                          <a:solidFill>
                            <a:srgbClr val="7934FC"/>
                          </a:solidFill>
                          <a:latin typeface="Verdana"/>
                          <a:cs typeface="Verdana"/>
                        </a:rPr>
                        <a:t>50%</a:t>
                      </a:r>
                      <a:endParaRPr sz="1100">
                        <a:latin typeface="Verdana"/>
                        <a:cs typeface="Verdana"/>
                      </a:endParaRPr>
                    </a:p>
                  </a:txBody>
                  <a:tcPr marL="0" marR="0" marT="12573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marL="18669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b="1" spc="-330">
                          <a:solidFill>
                            <a:srgbClr val="7934FC"/>
                          </a:solidFill>
                          <a:latin typeface="Verdana"/>
                          <a:cs typeface="Verdana"/>
                        </a:rPr>
                        <a:t>7%</a:t>
                      </a:r>
                      <a:endParaRPr sz="1100">
                        <a:latin typeface="Verdana"/>
                        <a:cs typeface="Verdana"/>
                      </a:endParaRPr>
                    </a:p>
                  </a:txBody>
                  <a:tcPr marL="0" marR="0" marT="6350" marB="0"/>
                </a:tc>
              </a:tr>
              <a:tr h="163443">
                <a:tc>
                  <a:txBody>
                    <a:bodyPr vert="horz" wrap="square"/>
                    <a:lstStyle/>
                    <a:p>
                      <a:pPr marL="8445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>
                          <a:latin typeface="Verdana"/>
                          <a:cs typeface="Verdana"/>
                        </a:rPr>
                        <a:t>0</a:t>
                      </a:r>
                      <a:endParaRPr sz="800">
                        <a:latin typeface="Verdana"/>
                        <a:cs typeface="Verdana"/>
                      </a:endParaRPr>
                    </a:p>
                  </a:txBody>
                  <a:tcPr marL="0" marR="0" marT="57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492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>
                          <a:latin typeface="Verdana"/>
                          <a:cs typeface="Verdana"/>
                        </a:rPr>
                        <a:t>0%</a:t>
                      </a:r>
                      <a:endParaRPr sz="800">
                        <a:latin typeface="Verdana"/>
                        <a:cs typeface="Verdana"/>
                      </a:endParaRPr>
                    </a:p>
                  </a:txBody>
                  <a:tcPr marL="0" marR="0" marT="571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33" name="object 33"/>
          <p:cNvSpPr txBox="1"/>
          <p:nvPr/>
        </p:nvSpPr>
        <p:spPr>
          <a:xfrm>
            <a:off x="1452117" y="2337562"/>
            <a:ext cx="2616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东南亚市场图片及视频素材量月度走势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2205227" y="3168396"/>
            <a:ext cx="1110996" cy="40843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829767" y="186898"/>
            <a:ext cx="6142990" cy="172466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素材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类型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分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布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视频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已成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为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的主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要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素材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类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型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2022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1100" spc="-29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月，图片素材和视频素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数量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相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当，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 spc="-31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0">
                <a:solidFill>
                  <a:srgbClr val="252525"/>
                </a:solidFill>
                <a:latin typeface="Verdana"/>
                <a:cs typeface="Verdana"/>
              </a:rPr>
              <a:t>50%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左右。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然而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自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2023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年起，图片素材大幅削减，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至</a:t>
            </a:r>
            <a:r>
              <a:rPr sz="1100" spc="-32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月仅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有</a:t>
            </a:r>
            <a:r>
              <a:rPr sz="1100" spc="-29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3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万条，导致图片素材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占比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减至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只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有</a:t>
            </a:r>
            <a:r>
              <a:rPr sz="1100" spc="-31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95">
                <a:solidFill>
                  <a:srgbClr val="252525"/>
                </a:solidFill>
                <a:latin typeface="Verdana"/>
                <a:cs typeface="Verdana"/>
              </a:rPr>
              <a:t>7%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 marR="591820">
              <a:lnSpc>
                <a:spcPct val="165500"/>
              </a:lnSpc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同时，视频素材量急剧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上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升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2023</a:t>
            </a:r>
            <a:r>
              <a:rPr sz="1100" spc="-14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年</a:t>
            </a:r>
            <a:r>
              <a:rPr sz="1100" spc="-26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10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月视频素材量达</a:t>
            </a:r>
            <a:r>
              <a:rPr sz="1100" spc="-30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37</a:t>
            </a:r>
            <a:r>
              <a:rPr sz="1100" spc="-10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万条，同比增长率高达</a:t>
            </a:r>
            <a:r>
              <a:rPr sz="1100" spc="-30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5">
                <a:solidFill>
                  <a:srgbClr val="252525"/>
                </a:solidFill>
                <a:latin typeface="Verdana"/>
                <a:cs typeface="Verdana"/>
              </a:rPr>
              <a:t>73%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 视频占比剧增至</a:t>
            </a:r>
            <a:r>
              <a:rPr sz="1100" spc="-30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93%</a:t>
            </a:r>
            <a:r>
              <a:rPr sz="1100" spc="-13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视频素材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市场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据绝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对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优势。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239011" y="2891028"/>
            <a:ext cx="91440" cy="106222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1421891" y="2891028"/>
            <a:ext cx="89915" cy="106222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03247" y="2891028"/>
            <a:ext cx="91440" cy="106222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784604" y="2891028"/>
            <a:ext cx="91439" cy="106222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67483" y="2891028"/>
            <a:ext cx="91439" cy="1062227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148839" y="2891028"/>
            <a:ext cx="91439" cy="106222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331720" y="2891028"/>
            <a:ext cx="89916" cy="106222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513076" y="2891028"/>
            <a:ext cx="91439" cy="106222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694432" y="2891028"/>
            <a:ext cx="91439" cy="1062228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877311" y="2891028"/>
            <a:ext cx="89916" cy="1062228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058667" y="2891028"/>
            <a:ext cx="91439" cy="1062228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3241548" y="2891028"/>
            <a:ext cx="89915" cy="1062227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422903" y="2891028"/>
            <a:ext cx="91439" cy="1062227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604259" y="2891028"/>
            <a:ext cx="91439" cy="1062228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787140" y="2891028"/>
            <a:ext cx="89915" cy="1062228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968496" y="2891028"/>
            <a:ext cx="91439" cy="1062228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4151376" y="2891028"/>
            <a:ext cx="89915" cy="1062227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4332732" y="2891028"/>
            <a:ext cx="91439" cy="1062228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193291" y="3953255"/>
            <a:ext cx="3276600" cy="0"/>
          </a:xfrm>
          <a:custGeom>
            <a:rect l="l" t="t" r="r" b="b"/>
            <a:pathLst>
              <a:path w="3276600">
                <a:moveTo>
                  <a:pt x="0" y="0"/>
                </a:moveTo>
                <a:lnTo>
                  <a:pt x="32766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836472" y="2810637"/>
            <a:ext cx="270510" cy="1210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6350" algn="r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10</a:t>
            </a:r>
            <a:r>
              <a:rPr sz="800" spc="-105">
                <a:latin typeface="Verdana"/>
                <a:cs typeface="Verdana"/>
              </a:rPr>
              <a:t>0</a:t>
            </a:r>
            <a:r>
              <a:rPr sz="800" spc="-195">
                <a:latin typeface="Verdana"/>
                <a:cs typeface="Verdana"/>
              </a:rPr>
              <a:t>%</a:t>
            </a:r>
            <a:endParaRPr sz="800">
              <a:latin typeface="Verdana"/>
              <a:cs typeface="Verdana"/>
            </a:endParaRPr>
          </a:p>
          <a:p>
            <a:pPr marR="5080" algn="r">
              <a:lnSpc>
                <a:spcPct val="100000"/>
              </a:lnSpc>
              <a:spcBef>
                <a:spcPts val="715"/>
              </a:spcBef>
            </a:pPr>
            <a:r>
              <a:rPr sz="800" spc="-125">
                <a:latin typeface="Verdana"/>
                <a:cs typeface="Verdana"/>
              </a:rPr>
              <a:t>80%</a:t>
            </a:r>
            <a:endParaRPr sz="800">
              <a:latin typeface="Verdana"/>
              <a:cs typeface="Verdana"/>
            </a:endParaRPr>
          </a:p>
          <a:p>
            <a:pPr marR="5080" algn="r">
              <a:lnSpc>
                <a:spcPct val="100000"/>
              </a:lnSpc>
              <a:spcBef>
                <a:spcPts val="715"/>
              </a:spcBef>
            </a:pPr>
            <a:r>
              <a:rPr sz="800" spc="-125">
                <a:latin typeface="Verdana"/>
                <a:cs typeface="Verdana"/>
              </a:rPr>
              <a:t>60%</a:t>
            </a:r>
            <a:endParaRPr sz="800">
              <a:latin typeface="Verdana"/>
              <a:cs typeface="Verdana"/>
            </a:endParaRPr>
          </a:p>
          <a:p>
            <a:pPr marR="5080" algn="r">
              <a:lnSpc>
                <a:spcPct val="100000"/>
              </a:lnSpc>
              <a:spcBef>
                <a:spcPts val="715"/>
              </a:spcBef>
            </a:pPr>
            <a:r>
              <a:rPr sz="800" spc="-125">
                <a:latin typeface="Verdana"/>
                <a:cs typeface="Verdana"/>
              </a:rPr>
              <a:t>40%</a:t>
            </a:r>
            <a:endParaRPr sz="800">
              <a:latin typeface="Verdana"/>
              <a:cs typeface="Verdana"/>
            </a:endParaRPr>
          </a:p>
          <a:p>
            <a:pPr marR="5080" algn="r">
              <a:lnSpc>
                <a:spcPct val="100000"/>
              </a:lnSpc>
              <a:spcBef>
                <a:spcPts val="715"/>
              </a:spcBef>
            </a:pPr>
            <a:r>
              <a:rPr sz="800" spc="-125">
                <a:latin typeface="Verdana"/>
                <a:cs typeface="Verdana"/>
              </a:rPr>
              <a:t>20%</a:t>
            </a:r>
            <a:endParaRPr sz="800">
              <a:latin typeface="Verdana"/>
              <a:cs typeface="Verdana"/>
            </a:endParaRPr>
          </a:p>
          <a:p>
            <a:pPr marR="5080" algn="r">
              <a:lnSpc>
                <a:spcPct val="100000"/>
              </a:lnSpc>
              <a:spcBef>
                <a:spcPts val="710"/>
              </a:spcBef>
            </a:pPr>
            <a:r>
              <a:rPr sz="800" spc="-140">
                <a:latin typeface="Verdana"/>
                <a:cs typeface="Verdana"/>
              </a:rPr>
              <a:t>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018565" y="4053357"/>
            <a:ext cx="3381222" cy="379374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313432" y="2686812"/>
            <a:ext cx="57912" cy="57912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2962655" y="2686812"/>
            <a:ext cx="56387" cy="57912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市 场 手 游 买 量 大 盘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627123" y="2191893"/>
            <a:ext cx="2613660" cy="596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latin typeface="Verdana"/>
                <a:cs typeface="Verdana"/>
              </a:rPr>
              <a:t>2023</a:t>
            </a:r>
            <a:r>
              <a:rPr sz="1200" b="1" spc="-15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</a:t>
            </a:r>
            <a:r>
              <a:rPr sz="1200" b="1" spc="-10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10</a:t>
            </a:r>
            <a:r>
              <a:rPr sz="1200" b="1" spc="-16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月东南亚市场不同类型游戏 图片及视频素材比例</a:t>
            </a:r>
            <a:endParaRPr sz="1200">
              <a:latin typeface="Microsoft JhengHei"/>
              <a:cs typeface="Microsoft JhengHei"/>
            </a:endParaRPr>
          </a:p>
          <a:p>
            <a:pPr marL="28575" algn="ctr">
              <a:lnSpc>
                <a:spcPct val="100000"/>
              </a:lnSpc>
              <a:spcBef>
                <a:spcPts val="530"/>
              </a:spcBef>
              <a:tabLst>
                <a:tab pos="676910"/>
              </a:tabLst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图片占比	视频占比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2270760" y="3462528"/>
            <a:ext cx="1109472" cy="408431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829767" y="186898"/>
            <a:ext cx="6927850" cy="144716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不同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类型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游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戏</a:t>
            </a:r>
            <a:r>
              <a:rPr sz="1100" b="1" spc="135">
                <a:solidFill>
                  <a:srgbClr val="A6A6A6"/>
                </a:solidFill>
                <a:latin typeface="Century Gothic"/>
                <a:cs typeface="Century Gothic"/>
              </a:rPr>
              <a:t>-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素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材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类型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分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布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各品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类都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爱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视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频，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对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新视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频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素材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需求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较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大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娱乐场、卡牌图片素材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比最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，超过</a:t>
            </a:r>
            <a:r>
              <a:rPr sz="1100" spc="-31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20%</a:t>
            </a:r>
            <a:r>
              <a:rPr sz="1100" spc="-130">
                <a:solidFill>
                  <a:srgbClr val="252525"/>
                </a:solidFill>
                <a:latin typeface="宋体"/>
                <a:cs typeface="宋体"/>
              </a:rPr>
              <a:t>；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竞速、音乐基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本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为视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频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素材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需要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进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行动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场景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或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音效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呈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现。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策略、休闲、角色扮演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视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频素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新增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比最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超</a:t>
            </a:r>
            <a:r>
              <a:rPr sz="1100" spc="-31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50 </a:t>
            </a:r>
            <a:r>
              <a:rPr sz="1100" spc="-270">
                <a:solidFill>
                  <a:srgbClr val="252525"/>
                </a:solidFill>
                <a:latin typeface="Verdana"/>
                <a:cs typeface="Verdana"/>
              </a:rPr>
              <a:t>%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各品类的视频素材新增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比都在</a:t>
            </a:r>
            <a:r>
              <a:rPr sz="1100" spc="-29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0">
                <a:solidFill>
                  <a:srgbClr val="252525"/>
                </a:solidFill>
                <a:latin typeface="Verdana"/>
                <a:cs typeface="Verdana"/>
              </a:rPr>
              <a:t>40%</a:t>
            </a:r>
            <a:r>
              <a:rPr sz="1100" spc="-8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以上，基本高于图片素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新增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比，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品类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对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新视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频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素材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制作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更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加关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5164835" y="3950208"/>
            <a:ext cx="3263265" cy="0"/>
          </a:xfrm>
          <a:custGeom>
            <a:rect l="l" t="t" r="r" b="b"/>
            <a:pathLst>
              <a:path w="3263265">
                <a:moveTo>
                  <a:pt x="0" y="0"/>
                </a:moveTo>
                <a:lnTo>
                  <a:pt x="3262884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5245989" y="3288284"/>
            <a:ext cx="381762" cy="155067"/>
          </a:xfrm>
          <a:prstGeom prst="rect">
            <a:avLst/>
          </a:prstGeom>
          <a:blipFill>
            <a:blip r:embed="rId2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6162294" y="3265170"/>
            <a:ext cx="181610" cy="166370"/>
          </a:xfrm>
          <a:custGeom>
            <a:rect l="l" t="t" r="r" b="b"/>
            <a:pathLst>
              <a:path w="181610" h="166370">
                <a:moveTo>
                  <a:pt x="0" y="166115"/>
                </a:moveTo>
                <a:lnTo>
                  <a:pt x="36271" y="150388"/>
                </a:lnTo>
                <a:lnTo>
                  <a:pt x="72542" y="120243"/>
                </a:lnTo>
                <a:lnTo>
                  <a:pt x="108813" y="81351"/>
                </a:lnTo>
                <a:lnTo>
                  <a:pt x="145084" y="39380"/>
                </a:lnTo>
                <a:lnTo>
                  <a:pt x="181355" y="0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5618098" y="3147822"/>
            <a:ext cx="544195" cy="285750"/>
          </a:xfrm>
          <a:custGeom>
            <a:rect l="l" t="t" r="r" b="b"/>
            <a:pathLst>
              <a:path w="544195" h="285750">
                <a:moveTo>
                  <a:pt x="0" y="285750"/>
                </a:moveTo>
                <a:lnTo>
                  <a:pt x="25860" y="262943"/>
                </a:lnTo>
                <a:lnTo>
                  <a:pt x="51735" y="221157"/>
                </a:lnTo>
                <a:lnTo>
                  <a:pt x="77620" y="168177"/>
                </a:lnTo>
                <a:lnTo>
                  <a:pt x="103514" y="111787"/>
                </a:lnTo>
                <a:lnTo>
                  <a:pt x="129415" y="59771"/>
                </a:lnTo>
                <a:lnTo>
                  <a:pt x="155321" y="19914"/>
                </a:lnTo>
                <a:lnTo>
                  <a:pt x="181228" y="0"/>
                </a:lnTo>
                <a:lnTo>
                  <a:pt x="211445" y="4321"/>
                </a:lnTo>
                <a:lnTo>
                  <a:pt x="241648" y="29322"/>
                </a:lnTo>
                <a:lnTo>
                  <a:pt x="271843" y="67341"/>
                </a:lnTo>
                <a:lnTo>
                  <a:pt x="302038" y="110715"/>
                </a:lnTo>
                <a:lnTo>
                  <a:pt x="332241" y="151782"/>
                </a:lnTo>
                <a:lnTo>
                  <a:pt x="362458" y="182880"/>
                </a:lnTo>
                <a:lnTo>
                  <a:pt x="407795" y="220041"/>
                </a:lnTo>
                <a:lnTo>
                  <a:pt x="453120" y="254904"/>
                </a:lnTo>
                <a:lnTo>
                  <a:pt x="498421" y="278838"/>
                </a:lnTo>
                <a:lnTo>
                  <a:pt x="543687" y="283210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6343141" y="3067685"/>
            <a:ext cx="1993900" cy="457200"/>
          </a:xfrm>
          <a:custGeom>
            <a:rect l="l" t="t" r="r" b="b"/>
            <a:pathLst>
              <a:path w="1993900" h="457200">
                <a:moveTo>
                  <a:pt x="0" y="196596"/>
                </a:moveTo>
                <a:lnTo>
                  <a:pt x="30216" y="160849"/>
                </a:lnTo>
                <a:lnTo>
                  <a:pt x="60419" y="118222"/>
                </a:lnTo>
                <a:lnTo>
                  <a:pt x="90614" y="74771"/>
                </a:lnTo>
                <a:lnTo>
                  <a:pt x="120809" y="36547"/>
                </a:lnTo>
                <a:lnTo>
                  <a:pt x="151012" y="9606"/>
                </a:lnTo>
                <a:lnTo>
                  <a:pt x="181229" y="0"/>
                </a:lnTo>
                <a:lnTo>
                  <a:pt x="211454" y="11562"/>
                </a:lnTo>
                <a:lnTo>
                  <a:pt x="241676" y="40216"/>
                </a:lnTo>
                <a:lnTo>
                  <a:pt x="271891" y="80152"/>
                </a:lnTo>
                <a:lnTo>
                  <a:pt x="302095" y="125560"/>
                </a:lnTo>
                <a:lnTo>
                  <a:pt x="332285" y="170629"/>
                </a:lnTo>
                <a:lnTo>
                  <a:pt x="362458" y="209550"/>
                </a:lnTo>
                <a:lnTo>
                  <a:pt x="398729" y="252641"/>
                </a:lnTo>
                <a:lnTo>
                  <a:pt x="435000" y="297885"/>
                </a:lnTo>
                <a:lnTo>
                  <a:pt x="471271" y="341305"/>
                </a:lnTo>
                <a:lnTo>
                  <a:pt x="507542" y="378929"/>
                </a:lnTo>
                <a:lnTo>
                  <a:pt x="543813" y="406781"/>
                </a:lnTo>
                <a:lnTo>
                  <a:pt x="589079" y="430264"/>
                </a:lnTo>
                <a:lnTo>
                  <a:pt x="634380" y="443865"/>
                </a:lnTo>
                <a:lnTo>
                  <a:pt x="679705" y="443749"/>
                </a:lnTo>
                <a:lnTo>
                  <a:pt x="725042" y="426085"/>
                </a:lnTo>
                <a:lnTo>
                  <a:pt x="755259" y="398177"/>
                </a:lnTo>
                <a:lnTo>
                  <a:pt x="785462" y="355990"/>
                </a:lnTo>
                <a:lnTo>
                  <a:pt x="815657" y="306578"/>
                </a:lnTo>
                <a:lnTo>
                  <a:pt x="845852" y="256996"/>
                </a:lnTo>
                <a:lnTo>
                  <a:pt x="876055" y="214300"/>
                </a:lnTo>
                <a:lnTo>
                  <a:pt x="906272" y="185547"/>
                </a:lnTo>
                <a:lnTo>
                  <a:pt x="951611" y="170908"/>
                </a:lnTo>
                <a:lnTo>
                  <a:pt x="996950" y="176260"/>
                </a:lnTo>
                <a:lnTo>
                  <a:pt x="1042288" y="188065"/>
                </a:lnTo>
                <a:lnTo>
                  <a:pt x="1087628" y="192786"/>
                </a:lnTo>
                <a:lnTo>
                  <a:pt x="1132893" y="181413"/>
                </a:lnTo>
                <a:lnTo>
                  <a:pt x="1178194" y="162956"/>
                </a:lnTo>
                <a:lnTo>
                  <a:pt x="1223519" y="150905"/>
                </a:lnTo>
                <a:lnTo>
                  <a:pt x="1268857" y="158750"/>
                </a:lnTo>
                <a:lnTo>
                  <a:pt x="1320647" y="215753"/>
                </a:lnTo>
                <a:lnTo>
                  <a:pt x="1346531" y="258267"/>
                </a:lnTo>
                <a:lnTo>
                  <a:pt x="1372411" y="301486"/>
                </a:lnTo>
                <a:lnTo>
                  <a:pt x="1398295" y="338930"/>
                </a:lnTo>
                <a:lnTo>
                  <a:pt x="1424185" y="364123"/>
                </a:lnTo>
                <a:lnTo>
                  <a:pt x="1450086" y="370586"/>
                </a:lnTo>
                <a:lnTo>
                  <a:pt x="1472755" y="354557"/>
                </a:lnTo>
                <a:lnTo>
                  <a:pt x="1495423" y="319750"/>
                </a:lnTo>
                <a:lnTo>
                  <a:pt x="1518087" y="272792"/>
                </a:lnTo>
                <a:lnTo>
                  <a:pt x="1540748" y="220313"/>
                </a:lnTo>
                <a:lnTo>
                  <a:pt x="1563402" y="168941"/>
                </a:lnTo>
                <a:lnTo>
                  <a:pt x="1586049" y="125305"/>
                </a:lnTo>
                <a:lnTo>
                  <a:pt x="1608687" y="96034"/>
                </a:lnTo>
                <a:lnTo>
                  <a:pt x="1631314" y="87756"/>
                </a:lnTo>
                <a:lnTo>
                  <a:pt x="1651465" y="101396"/>
                </a:lnTo>
                <a:lnTo>
                  <a:pt x="1671616" y="131488"/>
                </a:lnTo>
                <a:lnTo>
                  <a:pt x="1691767" y="173735"/>
                </a:lnTo>
                <a:lnTo>
                  <a:pt x="1711917" y="223838"/>
                </a:lnTo>
                <a:lnTo>
                  <a:pt x="1732068" y="277496"/>
                </a:lnTo>
                <a:lnTo>
                  <a:pt x="1752219" y="330411"/>
                </a:lnTo>
                <a:lnTo>
                  <a:pt x="1772369" y="378284"/>
                </a:lnTo>
                <a:lnTo>
                  <a:pt x="1792520" y="416815"/>
                </a:lnTo>
                <a:lnTo>
                  <a:pt x="1812671" y="441706"/>
                </a:lnTo>
                <a:lnTo>
                  <a:pt x="1848880" y="456935"/>
                </a:lnTo>
                <a:lnTo>
                  <a:pt x="1885113" y="449275"/>
                </a:lnTo>
                <a:lnTo>
                  <a:pt x="1921365" y="428538"/>
                </a:lnTo>
                <a:lnTo>
                  <a:pt x="1957629" y="404540"/>
                </a:lnTo>
                <a:lnTo>
                  <a:pt x="1993900" y="387096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162294" y="3230118"/>
            <a:ext cx="181610" cy="102235"/>
          </a:xfrm>
          <a:custGeom>
            <a:rect l="l" t="t" r="r" b="b"/>
            <a:pathLst>
              <a:path w="181610" h="102235">
                <a:moveTo>
                  <a:pt x="0" y="102107"/>
                </a:moveTo>
                <a:lnTo>
                  <a:pt x="45338" y="91832"/>
                </a:lnTo>
                <a:lnTo>
                  <a:pt x="90677" y="67151"/>
                </a:lnTo>
                <a:lnTo>
                  <a:pt x="136016" y="34420"/>
                </a:lnTo>
                <a:lnTo>
                  <a:pt x="181355" y="0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5255514" y="3132201"/>
            <a:ext cx="906780" cy="200660"/>
          </a:xfrm>
          <a:custGeom>
            <a:rect l="l" t="t" r="r" b="b"/>
            <a:pathLst>
              <a:path w="906778" h="200660">
                <a:moveTo>
                  <a:pt x="0" y="127762"/>
                </a:moveTo>
                <a:lnTo>
                  <a:pt x="45337" y="109795"/>
                </a:lnTo>
                <a:lnTo>
                  <a:pt x="90662" y="90138"/>
                </a:lnTo>
                <a:lnTo>
                  <a:pt x="135963" y="73862"/>
                </a:lnTo>
                <a:lnTo>
                  <a:pt x="181228" y="66039"/>
                </a:lnTo>
                <a:lnTo>
                  <a:pt x="226568" y="73858"/>
                </a:lnTo>
                <a:lnTo>
                  <a:pt x="271907" y="92582"/>
                </a:lnTo>
                <a:lnTo>
                  <a:pt x="317246" y="109688"/>
                </a:lnTo>
                <a:lnTo>
                  <a:pt x="362585" y="112649"/>
                </a:lnTo>
                <a:lnTo>
                  <a:pt x="398794" y="96861"/>
                </a:lnTo>
                <a:lnTo>
                  <a:pt x="435027" y="68644"/>
                </a:lnTo>
                <a:lnTo>
                  <a:pt x="471279" y="37055"/>
                </a:lnTo>
                <a:lnTo>
                  <a:pt x="507543" y="11154"/>
                </a:lnTo>
                <a:lnTo>
                  <a:pt x="543813" y="0"/>
                </a:lnTo>
                <a:lnTo>
                  <a:pt x="589133" y="11350"/>
                </a:lnTo>
                <a:lnTo>
                  <a:pt x="634428" y="39941"/>
                </a:lnTo>
                <a:lnTo>
                  <a:pt x="679723" y="75009"/>
                </a:lnTo>
                <a:lnTo>
                  <a:pt x="725043" y="105790"/>
                </a:lnTo>
                <a:lnTo>
                  <a:pt x="770380" y="134770"/>
                </a:lnTo>
                <a:lnTo>
                  <a:pt x="815705" y="165988"/>
                </a:lnTo>
                <a:lnTo>
                  <a:pt x="861006" y="190730"/>
                </a:lnTo>
                <a:lnTo>
                  <a:pt x="906272" y="200278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6343141" y="3064321"/>
            <a:ext cx="1993900" cy="238125"/>
          </a:xfrm>
          <a:custGeom>
            <a:rect l="l" t="t" r="r" b="b"/>
            <a:pathLst>
              <a:path w="1993900" h="238125">
                <a:moveTo>
                  <a:pt x="0" y="166050"/>
                </a:moveTo>
                <a:lnTo>
                  <a:pt x="36257" y="133826"/>
                </a:lnTo>
                <a:lnTo>
                  <a:pt x="72497" y="94761"/>
                </a:lnTo>
                <a:lnTo>
                  <a:pt x="108731" y="55490"/>
                </a:lnTo>
                <a:lnTo>
                  <a:pt x="144971" y="22644"/>
                </a:lnTo>
                <a:lnTo>
                  <a:pt x="181229" y="2855"/>
                </a:lnTo>
                <a:lnTo>
                  <a:pt x="226566" y="0"/>
                </a:lnTo>
                <a:lnTo>
                  <a:pt x="271891" y="13444"/>
                </a:lnTo>
                <a:lnTo>
                  <a:pt x="317192" y="34770"/>
                </a:lnTo>
                <a:lnTo>
                  <a:pt x="362458" y="55560"/>
                </a:lnTo>
                <a:lnTo>
                  <a:pt x="407796" y="78519"/>
                </a:lnTo>
                <a:lnTo>
                  <a:pt x="453135" y="106551"/>
                </a:lnTo>
                <a:lnTo>
                  <a:pt x="498474" y="131248"/>
                </a:lnTo>
                <a:lnTo>
                  <a:pt x="543813" y="144206"/>
                </a:lnTo>
                <a:lnTo>
                  <a:pt x="589079" y="135927"/>
                </a:lnTo>
                <a:lnTo>
                  <a:pt x="634380" y="113313"/>
                </a:lnTo>
                <a:lnTo>
                  <a:pt x="679705" y="92557"/>
                </a:lnTo>
                <a:lnTo>
                  <a:pt x="725042" y="89850"/>
                </a:lnTo>
                <a:lnTo>
                  <a:pt x="761300" y="109810"/>
                </a:lnTo>
                <a:lnTo>
                  <a:pt x="797540" y="144407"/>
                </a:lnTo>
                <a:lnTo>
                  <a:pt x="833774" y="183832"/>
                </a:lnTo>
                <a:lnTo>
                  <a:pt x="870014" y="218276"/>
                </a:lnTo>
                <a:lnTo>
                  <a:pt x="906272" y="237932"/>
                </a:lnTo>
                <a:lnTo>
                  <a:pt x="951611" y="237372"/>
                </a:lnTo>
                <a:lnTo>
                  <a:pt x="996950" y="220311"/>
                </a:lnTo>
                <a:lnTo>
                  <a:pt x="1042288" y="197677"/>
                </a:lnTo>
                <a:lnTo>
                  <a:pt x="1087628" y="180401"/>
                </a:lnTo>
                <a:lnTo>
                  <a:pt x="1132893" y="168941"/>
                </a:lnTo>
                <a:lnTo>
                  <a:pt x="1178194" y="158351"/>
                </a:lnTo>
                <a:lnTo>
                  <a:pt x="1223519" y="151165"/>
                </a:lnTo>
                <a:lnTo>
                  <a:pt x="1268857" y="149921"/>
                </a:lnTo>
                <a:lnTo>
                  <a:pt x="1314176" y="160182"/>
                </a:lnTo>
                <a:lnTo>
                  <a:pt x="1359471" y="178956"/>
                </a:lnTo>
                <a:lnTo>
                  <a:pt x="1404766" y="195945"/>
                </a:lnTo>
                <a:lnTo>
                  <a:pt x="1450086" y="200848"/>
                </a:lnTo>
                <a:lnTo>
                  <a:pt x="1495423" y="187646"/>
                </a:lnTo>
                <a:lnTo>
                  <a:pt x="1540748" y="162859"/>
                </a:lnTo>
                <a:lnTo>
                  <a:pt x="1586049" y="135286"/>
                </a:lnTo>
                <a:lnTo>
                  <a:pt x="1631314" y="113726"/>
                </a:lnTo>
                <a:lnTo>
                  <a:pt x="1676654" y="97147"/>
                </a:lnTo>
                <a:lnTo>
                  <a:pt x="1721993" y="82055"/>
                </a:lnTo>
                <a:lnTo>
                  <a:pt x="1767332" y="73275"/>
                </a:lnTo>
                <a:lnTo>
                  <a:pt x="1812671" y="75626"/>
                </a:lnTo>
                <a:lnTo>
                  <a:pt x="1857936" y="93390"/>
                </a:lnTo>
                <a:lnTo>
                  <a:pt x="1903237" y="123061"/>
                </a:lnTo>
                <a:lnTo>
                  <a:pt x="1948562" y="157493"/>
                </a:lnTo>
                <a:lnTo>
                  <a:pt x="1993900" y="189545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 txBox="1"/>
          <p:nvPr/>
        </p:nvSpPr>
        <p:spPr>
          <a:xfrm>
            <a:off x="5692521" y="2905506"/>
            <a:ext cx="217804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25">
                <a:solidFill>
                  <a:srgbClr val="2AA21A"/>
                </a:solidFill>
                <a:latin typeface="Verdana"/>
                <a:cs typeface="Verdana"/>
              </a:rPr>
              <a:t>53%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914646" y="3869842"/>
            <a:ext cx="16446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40">
                <a:latin typeface="Verdana"/>
                <a:cs typeface="Verdana"/>
              </a:rPr>
              <a:t>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861686" y="3560445"/>
            <a:ext cx="217804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25">
                <a:latin typeface="Verdana"/>
                <a:cs typeface="Verdana"/>
              </a:rPr>
              <a:t>20%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861686" y="3250819"/>
            <a:ext cx="217804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25">
                <a:latin typeface="Verdana"/>
                <a:cs typeface="Verdana"/>
              </a:rPr>
              <a:t>40%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861686" y="2941447"/>
            <a:ext cx="217804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25">
                <a:latin typeface="Verdana"/>
                <a:cs typeface="Verdana"/>
              </a:rPr>
              <a:t>60%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4989576" y="4049738"/>
            <a:ext cx="3369055" cy="379374"/>
          </a:xfrm>
          <a:prstGeom prst="rect">
            <a:avLst/>
          </a:prstGeom>
          <a:blipFill>
            <a:blip r:embed="rId2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5628894" y="2788158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905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6881621" y="2788158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9050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5848350" y="2647415"/>
            <a:ext cx="2259330" cy="379095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490"/>
              </a:spcBef>
              <a:tabLst>
                <a:tab pos="1303655"/>
              </a:tabLst>
            </a:pPr>
            <a:r>
              <a:rPr sz="900" spc="-5">
                <a:solidFill>
                  <a:srgbClr val="585858"/>
                </a:solidFill>
                <a:latin typeface="宋体"/>
                <a:cs typeface="宋体"/>
              </a:rPr>
              <a:t>图片素材新增占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比	视频素材新增占比</a:t>
            </a:r>
            <a:endParaRPr sz="900">
              <a:latin typeface="宋体"/>
              <a:cs typeface="宋体"/>
            </a:endParaRPr>
          </a:p>
          <a:p>
            <a:pPr marL="561340">
              <a:lnSpc>
                <a:spcPct val="100000"/>
              </a:lnSpc>
              <a:spcBef>
                <a:spcPts val="350"/>
              </a:spcBef>
            </a:pPr>
            <a:r>
              <a:rPr sz="800" spc="-125">
                <a:solidFill>
                  <a:srgbClr val="2AA21A"/>
                </a:solidFill>
                <a:latin typeface="Verdana"/>
                <a:cs typeface="Verdana"/>
              </a:rPr>
              <a:t>57%</a:t>
            </a:r>
            <a:r>
              <a:rPr sz="800" spc="-10">
                <a:solidFill>
                  <a:srgbClr val="2AA21A"/>
                </a:solidFill>
                <a:latin typeface="Verdana"/>
                <a:cs typeface="Verdana"/>
              </a:rPr>
              <a:t> </a:t>
            </a:r>
            <a:r>
              <a:rPr sz="1200" spc="-187" baseline="-17361">
                <a:solidFill>
                  <a:srgbClr val="2AA21A"/>
                </a:solidFill>
                <a:latin typeface="Verdana"/>
                <a:cs typeface="Verdana"/>
              </a:rPr>
              <a:t>54%</a:t>
            </a:r>
            <a:endParaRPr sz="1200" baseline="-17361">
              <a:latin typeface="Verdana"/>
              <a:cs typeface="Verdana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527928" y="2191893"/>
            <a:ext cx="2607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5455" marR="5080" indent="-453390">
              <a:lnSpc>
                <a:spcPct val="100000"/>
              </a:lnSpc>
              <a:spcBef>
                <a:spcPts val="100"/>
              </a:spcBef>
            </a:pPr>
            <a:r>
              <a:rPr sz="1200" b="1" spc="-210">
                <a:latin typeface="Verdana"/>
                <a:cs typeface="Verdana"/>
              </a:rPr>
              <a:t>2023</a:t>
            </a:r>
            <a:r>
              <a:rPr sz="1200" b="1" spc="-15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年</a:t>
            </a:r>
            <a:r>
              <a:rPr sz="1200" b="1" spc="-65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10</a:t>
            </a:r>
            <a:r>
              <a:rPr sz="1200" b="1" spc="-15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月东南亚市场不同类型游戏 图片及视频素材新增占比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6068567" y="3461004"/>
            <a:ext cx="1109471" cy="408431"/>
          </a:xfrm>
          <a:prstGeom prst="rect">
            <a:avLst/>
          </a:prstGeom>
          <a:blipFill>
            <a:blip r:embed="rId2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东 南 亚 市 场 手 游 买 量 大 盘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 flipH="1">
            <a:off x="3764279" y="1324356"/>
            <a:ext cx="0" cy="495300"/>
          </a:xfrm>
          <a:custGeom>
            <a:rect l="l" t="t" r="r" b="b"/>
            <a:pathLst>
              <a:path h="495300">
                <a:moveTo>
                  <a:pt x="0" y="0"/>
                </a:moveTo>
                <a:lnTo>
                  <a:pt x="0" y="494791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4646676" y="1324356"/>
            <a:ext cx="0" cy="495300"/>
          </a:xfrm>
          <a:custGeom>
            <a:rect l="l" t="t" r="r" b="b"/>
            <a:pathLst>
              <a:path h="495300">
                <a:moveTo>
                  <a:pt x="0" y="0"/>
                </a:moveTo>
                <a:lnTo>
                  <a:pt x="0" y="494791"/>
                </a:lnTo>
              </a:path>
            </a:pathLst>
          </a:custGeom>
          <a:ln w="3175">
            <a:solidFill>
              <a:srgbClr val="BEBE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846531" y="2268474"/>
            <a:ext cx="1244600" cy="464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200" b="1">
                <a:solidFill>
                  <a:srgbClr val="9644FF"/>
                </a:solidFill>
                <a:latin typeface="Microsoft JhengHei"/>
                <a:cs typeface="Microsoft JhengHei"/>
              </a:rPr>
              <a:t>自助式精准投放， 锁定优质用户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702814" y="2166135"/>
            <a:ext cx="2983230" cy="7569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marR="5080" indent="-172720" algn="just">
              <a:lnSpc>
                <a:spcPct val="120100"/>
              </a:lnSpc>
              <a:spcBef>
                <a:spcPts val="95"/>
              </a:spcBef>
              <a:buFont typeface="Arial"/>
              <a:buChar char="•"/>
              <a:tabLst>
                <a:tab pos="185420"/>
              </a:tabLst>
            </a:pPr>
            <a:r>
              <a:rPr sz="1000" spc="-40">
                <a:latin typeface="Verdana"/>
                <a:cs typeface="Verdana"/>
              </a:rPr>
              <a:t>BingoPlus</a:t>
            </a:r>
            <a:r>
              <a:rPr sz="1000" spc="-114">
                <a:latin typeface="Verdana"/>
                <a:cs typeface="Verdana"/>
              </a:rPr>
              <a:t> </a:t>
            </a:r>
            <a:r>
              <a:rPr sz="1000" spc="-5">
                <a:latin typeface="宋体"/>
                <a:cs typeface="宋体"/>
              </a:rPr>
              <a:t>通过</a:t>
            </a:r>
            <a:r>
              <a:rPr sz="1000" spc="-260">
                <a:latin typeface="宋体"/>
                <a:cs typeface="宋体"/>
              </a:rPr>
              <a:t> </a:t>
            </a:r>
            <a:r>
              <a:rPr sz="1000" b="1" spc="-105">
                <a:solidFill>
                  <a:srgbClr val="7934FC"/>
                </a:solidFill>
                <a:latin typeface="Verdana"/>
                <a:cs typeface="Verdana"/>
              </a:rPr>
              <a:t>Mintegral</a:t>
            </a:r>
            <a:r>
              <a:rPr sz="1000" b="1" spc="-85">
                <a:solidFill>
                  <a:srgbClr val="7934FC"/>
                </a:solidFill>
                <a:latin typeface="Verdana"/>
                <a:cs typeface="Verdana"/>
              </a:rPr>
              <a:t> </a:t>
            </a:r>
            <a:r>
              <a:rPr sz="1000" spc="-5">
                <a:latin typeface="宋体"/>
                <a:cs typeface="宋体"/>
              </a:rPr>
              <a:t>广告主自助投放平台，  </a:t>
            </a:r>
            <a:r>
              <a:rPr sz="1000" spc="-10">
                <a:latin typeface="宋体"/>
                <a:cs typeface="宋体"/>
              </a:rPr>
              <a:t>在菲律宾市场精选同品类优质流量</a:t>
            </a:r>
            <a:r>
              <a:rPr sz="1000">
                <a:latin typeface="宋体"/>
                <a:cs typeface="宋体"/>
              </a:rPr>
              <a:t>，</a:t>
            </a:r>
            <a:r>
              <a:rPr sz="1000" spc="-10">
                <a:latin typeface="宋体"/>
                <a:cs typeface="宋体"/>
              </a:rPr>
              <a:t>并基</a:t>
            </a:r>
            <a:r>
              <a:rPr sz="1000">
                <a:latin typeface="宋体"/>
                <a:cs typeface="宋体"/>
              </a:rPr>
              <a:t>于</a:t>
            </a:r>
            <a:r>
              <a:rPr sz="1000" spc="-10">
                <a:latin typeface="宋体"/>
                <a:cs typeface="宋体"/>
              </a:rPr>
              <a:t>数据表 </a:t>
            </a:r>
            <a:r>
              <a:rPr sz="1000" spc="-5">
                <a:latin typeface="宋体"/>
                <a:cs typeface="宋体"/>
              </a:rPr>
              <a:t>现持续优化，锁定转化突出的子渠</a:t>
            </a:r>
            <a:r>
              <a:rPr sz="1000" spc="5">
                <a:latin typeface="宋体"/>
                <a:cs typeface="宋体"/>
              </a:rPr>
              <a:t>道</a:t>
            </a:r>
            <a:r>
              <a:rPr sz="1000" spc="-5">
                <a:latin typeface="宋体"/>
                <a:cs typeface="宋体"/>
              </a:rPr>
              <a:t>作为</a:t>
            </a:r>
            <a:r>
              <a:rPr sz="1000" spc="5">
                <a:latin typeface="宋体"/>
                <a:cs typeface="宋体"/>
              </a:rPr>
              <a:t>头</a:t>
            </a:r>
            <a:r>
              <a:rPr sz="1000" spc="-5">
                <a:latin typeface="宋体"/>
                <a:cs typeface="宋体"/>
              </a:rPr>
              <a:t>部获客 来源，保障转化效益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6531" y="3149346"/>
            <a:ext cx="1701800" cy="464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200" b="1">
                <a:solidFill>
                  <a:srgbClr val="9644FF"/>
                </a:solidFill>
                <a:latin typeface="Microsoft JhengHei"/>
                <a:cs typeface="Microsoft JhengHei"/>
              </a:rPr>
              <a:t>智能算法驱动灵活出价， 持续提升</a:t>
            </a:r>
            <a:r>
              <a:rPr sz="1200" b="1" spc="-30">
                <a:solidFill>
                  <a:srgbClr val="9644FF"/>
                </a:solidFill>
                <a:latin typeface="Microsoft JhengHei"/>
                <a:cs typeface="Microsoft JhengHei"/>
              </a:rPr>
              <a:t> </a:t>
            </a:r>
            <a:r>
              <a:rPr sz="1200" b="1" spc="-235">
                <a:solidFill>
                  <a:srgbClr val="9644FF"/>
                </a:solidFill>
                <a:latin typeface="Verdana"/>
                <a:cs typeface="Verdana"/>
              </a:rPr>
              <a:t>ROI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46531" y="3999687"/>
            <a:ext cx="154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9644FF"/>
                </a:solidFill>
                <a:latin typeface="Microsoft JhengHei"/>
                <a:cs typeface="Microsoft JhengHei"/>
              </a:rPr>
              <a:t>创意广告素材提升转化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19174" y="1422273"/>
            <a:ext cx="836294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>
                <a:solidFill>
                  <a:srgbClr val="9644FF"/>
                </a:solidFill>
                <a:latin typeface="Microsoft JhengHei"/>
                <a:cs typeface="Microsoft JhengHei"/>
              </a:rPr>
              <a:t>获客效果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780792" y="1314472"/>
            <a:ext cx="784860" cy="440690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0"/>
              </a:spcBef>
            </a:pPr>
            <a:r>
              <a:rPr sz="1600" b="1" spc="-415">
                <a:solidFill>
                  <a:srgbClr val="9644FF"/>
                </a:solidFill>
                <a:latin typeface="Verdana"/>
                <a:cs typeface="Verdana"/>
              </a:rPr>
              <a:t>10%</a:t>
            </a:r>
            <a:endParaRPr sz="160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  <a:spcBef>
                <a:spcPts val="55"/>
              </a:spcBef>
            </a:pPr>
            <a:r>
              <a:rPr sz="1000" b="1" spc="-5">
                <a:latin typeface="Microsoft JhengHei"/>
                <a:cs typeface="Microsoft JhengHei"/>
              </a:rPr>
              <a:t>投放预算占比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001515" y="1314472"/>
            <a:ext cx="419734" cy="440690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90"/>
              </a:spcBef>
            </a:pPr>
            <a:r>
              <a:rPr sz="1600" b="1" spc="-415">
                <a:solidFill>
                  <a:srgbClr val="9644FF"/>
                </a:solidFill>
                <a:latin typeface="Verdana"/>
                <a:cs typeface="Verdana"/>
              </a:rPr>
              <a:t>50%</a:t>
            </a:r>
            <a:endParaRPr sz="16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55"/>
              </a:spcBef>
            </a:pPr>
            <a:r>
              <a:rPr sz="1000" b="1" spc="-5">
                <a:latin typeface="Microsoft JhengHei"/>
                <a:cs typeface="Microsoft JhengHei"/>
              </a:rPr>
              <a:t>注册率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851908" y="1326642"/>
            <a:ext cx="784860" cy="4254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17145" algn="ctr">
              <a:lnSpc>
                <a:spcPct val="100000"/>
              </a:lnSpc>
              <a:spcBef>
                <a:spcPts val="95"/>
              </a:spcBef>
            </a:pPr>
            <a:r>
              <a:rPr sz="1600" b="1" spc="-415">
                <a:solidFill>
                  <a:srgbClr val="9644FF"/>
                </a:solidFill>
                <a:latin typeface="Verdana"/>
                <a:cs typeface="Verdana"/>
              </a:rPr>
              <a:t>30%</a:t>
            </a:r>
            <a:endParaRPr sz="160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  <a:spcBef>
                <a:spcPts val="30"/>
              </a:spcBef>
            </a:pPr>
            <a:r>
              <a:rPr sz="1000" b="1" spc="-10">
                <a:latin typeface="Microsoft JhengHei"/>
                <a:cs typeface="Microsoft JhengHei"/>
              </a:rPr>
              <a:t>游戏内付费率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703067" y="3043199"/>
            <a:ext cx="307848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20100"/>
              </a:lnSpc>
              <a:spcBef>
                <a:spcPts val="100"/>
              </a:spcBef>
              <a:buFont typeface="Arial"/>
              <a:buChar char="•"/>
              <a:tabLst>
                <a:tab pos="184785"/>
                <a:tab pos="185420"/>
              </a:tabLst>
            </a:pPr>
            <a:r>
              <a:rPr sz="1000" spc="-5">
                <a:latin typeface="宋体"/>
                <a:cs typeface="宋体"/>
              </a:rPr>
              <a:t>基于</a:t>
            </a:r>
            <a:r>
              <a:rPr sz="1000" spc="-270">
                <a:latin typeface="宋体"/>
                <a:cs typeface="宋体"/>
              </a:rPr>
              <a:t> </a:t>
            </a:r>
            <a:r>
              <a:rPr sz="1000" b="1" spc="-105">
                <a:solidFill>
                  <a:srgbClr val="7934FC"/>
                </a:solidFill>
                <a:latin typeface="Verdana"/>
                <a:cs typeface="Verdana"/>
              </a:rPr>
              <a:t>Mintegral</a:t>
            </a:r>
            <a:r>
              <a:rPr sz="1000" b="1" spc="-90">
                <a:solidFill>
                  <a:srgbClr val="7934FC"/>
                </a:solidFill>
                <a:latin typeface="Verdana"/>
                <a:cs typeface="Verdana"/>
              </a:rPr>
              <a:t> </a:t>
            </a:r>
            <a:r>
              <a:rPr sz="1000" spc="-5">
                <a:latin typeface="宋体"/>
                <a:cs typeface="宋体"/>
              </a:rPr>
              <a:t>智能算法</a:t>
            </a:r>
            <a:r>
              <a:rPr sz="1000" spc="-35">
                <a:latin typeface="宋体"/>
                <a:cs typeface="宋体"/>
              </a:rPr>
              <a:t>，</a:t>
            </a:r>
            <a:r>
              <a:rPr sz="1000" spc="-35">
                <a:latin typeface="Verdana"/>
                <a:cs typeface="Verdana"/>
              </a:rPr>
              <a:t>BingoPlus</a:t>
            </a:r>
            <a:r>
              <a:rPr sz="1000" spc="-95">
                <a:latin typeface="Verdana"/>
                <a:cs typeface="Verdana"/>
              </a:rPr>
              <a:t> </a:t>
            </a:r>
            <a:r>
              <a:rPr sz="1000" spc="-5">
                <a:latin typeface="宋体"/>
                <a:cs typeface="宋体"/>
              </a:rPr>
              <a:t>对子渠道采取 阶梯化灵活出价策略，对竞争激烈</a:t>
            </a:r>
            <a:r>
              <a:rPr sz="1000" spc="5">
                <a:latin typeface="宋体"/>
                <a:cs typeface="宋体"/>
              </a:rPr>
              <a:t>的</a:t>
            </a:r>
            <a:r>
              <a:rPr sz="1000" spc="-5">
                <a:latin typeface="宋体"/>
                <a:cs typeface="宋体"/>
              </a:rPr>
              <a:t>博弈</a:t>
            </a:r>
            <a:r>
              <a:rPr sz="1000" spc="5">
                <a:latin typeface="宋体"/>
                <a:cs typeface="宋体"/>
              </a:rPr>
              <a:t>类</a:t>
            </a:r>
            <a:r>
              <a:rPr sz="1000" spc="-5">
                <a:latin typeface="宋体"/>
                <a:cs typeface="宋体"/>
              </a:rPr>
              <a:t>品类提 </a:t>
            </a:r>
            <a:r>
              <a:rPr sz="1000" spc="-10">
                <a:latin typeface="宋体"/>
                <a:cs typeface="宋体"/>
              </a:rPr>
              <a:t>高出价、抢占优质用户资源，并持</a:t>
            </a:r>
            <a:r>
              <a:rPr sz="1000">
                <a:latin typeface="宋体"/>
                <a:cs typeface="宋体"/>
              </a:rPr>
              <a:t>续</a:t>
            </a:r>
            <a:r>
              <a:rPr sz="1000" spc="-10">
                <a:latin typeface="宋体"/>
                <a:cs typeface="宋体"/>
              </a:rPr>
              <a:t>调整</a:t>
            </a:r>
            <a:r>
              <a:rPr sz="1000">
                <a:latin typeface="宋体"/>
                <a:cs typeface="宋体"/>
              </a:rPr>
              <a:t>辅</a:t>
            </a:r>
            <a:r>
              <a:rPr sz="1000" spc="-10">
                <a:latin typeface="宋体"/>
                <a:cs typeface="宋体"/>
              </a:rPr>
              <a:t>助渠道 </a:t>
            </a:r>
            <a:r>
              <a:rPr sz="1000" spc="-5">
                <a:latin typeface="宋体"/>
                <a:cs typeface="宋体"/>
              </a:rPr>
              <a:t>的出价策略，提升获客量级、控制</a:t>
            </a:r>
            <a:r>
              <a:rPr sz="1000" spc="5">
                <a:latin typeface="宋体"/>
                <a:cs typeface="宋体"/>
              </a:rPr>
              <a:t>买</a:t>
            </a:r>
            <a:r>
              <a:rPr sz="1000" spc="-5">
                <a:latin typeface="宋体"/>
                <a:cs typeface="宋体"/>
              </a:rPr>
              <a:t>量成本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702814" y="3914343"/>
            <a:ext cx="31229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 algn="just">
              <a:lnSpc>
                <a:spcPct val="120000"/>
              </a:lnSpc>
              <a:spcBef>
                <a:spcPts val="100"/>
              </a:spcBef>
              <a:buFont typeface="Arial"/>
              <a:buChar char="•"/>
              <a:tabLst>
                <a:tab pos="185420"/>
              </a:tabLst>
            </a:pPr>
            <a:r>
              <a:rPr sz="1000" b="1" spc="-105">
                <a:solidFill>
                  <a:srgbClr val="7934FC"/>
                </a:solidFill>
                <a:latin typeface="Verdana"/>
                <a:cs typeface="Verdana"/>
              </a:rPr>
              <a:t>Mintegral</a:t>
            </a:r>
            <a:r>
              <a:rPr sz="1000" b="1" spc="-100">
                <a:solidFill>
                  <a:srgbClr val="7934FC"/>
                </a:solidFill>
                <a:latin typeface="Verdana"/>
                <a:cs typeface="Verdana"/>
              </a:rPr>
              <a:t> </a:t>
            </a:r>
            <a:r>
              <a:rPr sz="1000" spc="-5">
                <a:latin typeface="宋体"/>
                <a:cs typeface="宋体"/>
              </a:rPr>
              <a:t>旗下创意团队</a:t>
            </a:r>
            <a:r>
              <a:rPr sz="1000" spc="-260">
                <a:latin typeface="宋体"/>
                <a:cs typeface="宋体"/>
              </a:rPr>
              <a:t> </a:t>
            </a:r>
            <a:r>
              <a:rPr sz="1000" spc="-55">
                <a:latin typeface="Verdana"/>
                <a:cs typeface="Verdana"/>
              </a:rPr>
              <a:t>Mindworks</a:t>
            </a:r>
            <a:r>
              <a:rPr sz="1000" spc="-85">
                <a:latin typeface="Verdana"/>
                <a:cs typeface="Verdana"/>
              </a:rPr>
              <a:t> </a:t>
            </a:r>
            <a:r>
              <a:rPr sz="1000" spc="-5">
                <a:latin typeface="宋体"/>
                <a:cs typeface="宋体"/>
              </a:rPr>
              <a:t>量身定制可玩广 告与交互式</a:t>
            </a:r>
            <a:r>
              <a:rPr sz="1000" spc="-280">
                <a:latin typeface="宋体"/>
                <a:cs typeface="宋体"/>
              </a:rPr>
              <a:t> </a:t>
            </a:r>
            <a:r>
              <a:rPr sz="1000" spc="-50">
                <a:latin typeface="Verdana"/>
                <a:cs typeface="Verdana"/>
              </a:rPr>
              <a:t>Endcard</a:t>
            </a:r>
            <a:r>
              <a:rPr sz="1000" spc="-50">
                <a:latin typeface="宋体"/>
                <a:cs typeface="宋体"/>
              </a:rPr>
              <a:t>，</a:t>
            </a:r>
            <a:r>
              <a:rPr sz="1000" spc="-5">
                <a:latin typeface="宋体"/>
                <a:cs typeface="宋体"/>
              </a:rPr>
              <a:t>运用更吸睛、更优</a:t>
            </a:r>
            <a:r>
              <a:rPr sz="1000" spc="5">
                <a:latin typeface="宋体"/>
                <a:cs typeface="宋体"/>
              </a:rPr>
              <a:t>质</a:t>
            </a:r>
            <a:r>
              <a:rPr sz="1000" spc="-5">
                <a:latin typeface="宋体"/>
                <a:cs typeface="宋体"/>
              </a:rPr>
              <a:t>的创</a:t>
            </a:r>
            <a:r>
              <a:rPr sz="1000" spc="5">
                <a:latin typeface="宋体"/>
                <a:cs typeface="宋体"/>
              </a:rPr>
              <a:t>意</a:t>
            </a:r>
            <a:r>
              <a:rPr sz="1000" spc="-5">
                <a:latin typeface="宋体"/>
                <a:cs typeface="宋体"/>
              </a:rPr>
              <a:t>，  有效提升点击率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193681" y="1369411"/>
            <a:ext cx="34290" cy="34290"/>
          </a:xfrm>
          <a:custGeom>
            <a:rect l="l" t="t" r="r" b="b"/>
            <a:pathLst>
              <a:path w="34290" h="34290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159961" y="1369411"/>
            <a:ext cx="34290" cy="34290"/>
          </a:xfrm>
          <a:custGeom>
            <a:rect l="l" t="t" r="r" b="b"/>
            <a:pathLst>
              <a:path w="34290" h="34290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126242" y="1369411"/>
            <a:ext cx="34290" cy="34290"/>
          </a:xfrm>
          <a:custGeom>
            <a:rect l="l" t="t" r="r" b="b"/>
            <a:pathLst>
              <a:path w="34290" h="34290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193681" y="1403082"/>
            <a:ext cx="34290" cy="34290"/>
          </a:xfrm>
          <a:custGeom>
            <a:rect l="l" t="t" r="r" b="b"/>
            <a:pathLst>
              <a:path w="34290" h="34290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193681" y="1436753"/>
            <a:ext cx="34290" cy="34290"/>
          </a:xfrm>
          <a:custGeom>
            <a:rect l="l" t="t" r="r" b="b"/>
            <a:pathLst>
              <a:path w="34290" h="34290">
                <a:moveTo>
                  <a:pt x="33719" y="0"/>
                </a:moveTo>
                <a:lnTo>
                  <a:pt x="0" y="0"/>
                </a:lnTo>
                <a:lnTo>
                  <a:pt x="0" y="33666"/>
                </a:lnTo>
                <a:lnTo>
                  <a:pt x="33719" y="33666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923931" y="1672443"/>
            <a:ext cx="34290" cy="34290"/>
          </a:xfrm>
          <a:custGeom>
            <a:rect l="l" t="t" r="r" b="b"/>
            <a:pathLst>
              <a:path w="34290" h="34289">
                <a:moveTo>
                  <a:pt x="0" y="0"/>
                </a:moveTo>
                <a:lnTo>
                  <a:pt x="33717" y="0"/>
                </a:lnTo>
                <a:lnTo>
                  <a:pt x="33717" y="33670"/>
                </a:lnTo>
                <a:lnTo>
                  <a:pt x="0" y="33670"/>
                </a:lnTo>
                <a:lnTo>
                  <a:pt x="0" y="0"/>
                </a:lnTo>
                <a:close/>
              </a:path>
            </a:pathLst>
          </a:custGeom>
          <a:solidFill>
            <a:srgbClr val="01010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923931" y="1638775"/>
            <a:ext cx="34290" cy="34290"/>
          </a:xfrm>
          <a:custGeom>
            <a:rect l="l" t="t" r="r" b="b"/>
            <a:pathLst>
              <a:path w="34290" h="34289">
                <a:moveTo>
                  <a:pt x="0" y="0"/>
                </a:moveTo>
                <a:lnTo>
                  <a:pt x="33717" y="0"/>
                </a:lnTo>
                <a:lnTo>
                  <a:pt x="33717" y="33668"/>
                </a:lnTo>
                <a:lnTo>
                  <a:pt x="0" y="33667"/>
                </a:lnTo>
                <a:lnTo>
                  <a:pt x="0" y="0"/>
                </a:lnTo>
                <a:close/>
              </a:path>
            </a:pathLst>
          </a:custGeom>
          <a:solidFill>
            <a:srgbClr val="01010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991368" y="1672443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70"/>
                </a:lnTo>
                <a:lnTo>
                  <a:pt x="33719" y="33670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991368" y="1638775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67"/>
                </a:lnTo>
                <a:lnTo>
                  <a:pt x="33719" y="33668"/>
                </a:lnTo>
                <a:lnTo>
                  <a:pt x="33719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991368" y="1605104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058807" y="1672443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70"/>
                </a:lnTo>
                <a:lnTo>
                  <a:pt x="33719" y="33670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058807" y="1638775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67"/>
                </a:lnTo>
                <a:lnTo>
                  <a:pt x="33719" y="33668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058807" y="1605104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1126242" y="1672443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70"/>
                </a:lnTo>
                <a:lnTo>
                  <a:pt x="33719" y="33670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1126242" y="1638775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67"/>
                </a:lnTo>
                <a:lnTo>
                  <a:pt x="33719" y="33668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1126242" y="1605104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1126242" y="1571433"/>
            <a:ext cx="34290" cy="34290"/>
          </a:xfrm>
          <a:custGeom>
            <a:rect l="l" t="t" r="r" b="b"/>
            <a:pathLst>
              <a:path w="34290" h="34290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126242" y="1537762"/>
            <a:ext cx="34290" cy="34290"/>
          </a:xfrm>
          <a:custGeom>
            <a:rect l="l" t="t" r="r" b="b"/>
            <a:pathLst>
              <a:path w="34290" h="34290">
                <a:moveTo>
                  <a:pt x="33719" y="0"/>
                </a:moveTo>
                <a:lnTo>
                  <a:pt x="0" y="0"/>
                </a:lnTo>
                <a:lnTo>
                  <a:pt x="0" y="33671"/>
                </a:lnTo>
                <a:lnTo>
                  <a:pt x="33719" y="33671"/>
                </a:lnTo>
                <a:lnTo>
                  <a:pt x="33719" y="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193681" y="1672443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70"/>
                </a:lnTo>
                <a:lnTo>
                  <a:pt x="33719" y="33670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193681" y="1638775"/>
            <a:ext cx="34290" cy="34290"/>
          </a:xfrm>
          <a:custGeom>
            <a:rect l="l" t="t" r="r" b="b"/>
            <a:pathLst>
              <a:path w="34290" h="34289">
                <a:moveTo>
                  <a:pt x="33719" y="0"/>
                </a:moveTo>
                <a:lnTo>
                  <a:pt x="0" y="0"/>
                </a:lnTo>
                <a:lnTo>
                  <a:pt x="0" y="33667"/>
                </a:lnTo>
                <a:lnTo>
                  <a:pt x="33719" y="33668"/>
                </a:lnTo>
                <a:lnTo>
                  <a:pt x="33719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1193681" y="1605105"/>
            <a:ext cx="34290" cy="34290"/>
          </a:xfrm>
          <a:custGeom>
            <a:rect l="l" t="t" r="r" b="b"/>
            <a:pathLst>
              <a:path w="34290" h="34289">
                <a:moveTo>
                  <a:pt x="0" y="33670"/>
                </a:moveTo>
                <a:lnTo>
                  <a:pt x="33718" y="33670"/>
                </a:lnTo>
                <a:lnTo>
                  <a:pt x="33718" y="0"/>
                </a:lnTo>
                <a:lnTo>
                  <a:pt x="0" y="0"/>
                </a:lnTo>
                <a:lnTo>
                  <a:pt x="0" y="3367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1193681" y="1571434"/>
            <a:ext cx="34290" cy="34290"/>
          </a:xfrm>
          <a:custGeom>
            <a:rect l="l" t="t" r="r" b="b"/>
            <a:pathLst>
              <a:path w="34290" h="34290">
                <a:moveTo>
                  <a:pt x="0" y="33670"/>
                </a:moveTo>
                <a:lnTo>
                  <a:pt x="33718" y="33670"/>
                </a:lnTo>
                <a:lnTo>
                  <a:pt x="33718" y="0"/>
                </a:lnTo>
                <a:lnTo>
                  <a:pt x="0" y="0"/>
                </a:lnTo>
                <a:lnTo>
                  <a:pt x="0" y="3367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1193681" y="1537763"/>
            <a:ext cx="34290" cy="34290"/>
          </a:xfrm>
          <a:custGeom>
            <a:rect l="l" t="t" r="r" b="b"/>
            <a:pathLst>
              <a:path w="34290" h="34290">
                <a:moveTo>
                  <a:pt x="0" y="33670"/>
                </a:moveTo>
                <a:lnTo>
                  <a:pt x="33718" y="33670"/>
                </a:lnTo>
                <a:lnTo>
                  <a:pt x="33718" y="0"/>
                </a:lnTo>
                <a:lnTo>
                  <a:pt x="0" y="0"/>
                </a:lnTo>
                <a:lnTo>
                  <a:pt x="0" y="3367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1193681" y="1504092"/>
            <a:ext cx="34290" cy="34290"/>
          </a:xfrm>
          <a:custGeom>
            <a:rect l="l" t="t" r="r" b="b"/>
            <a:pathLst>
              <a:path w="34290" h="34290">
                <a:moveTo>
                  <a:pt x="0" y="33670"/>
                </a:moveTo>
                <a:lnTo>
                  <a:pt x="33718" y="33670"/>
                </a:lnTo>
                <a:lnTo>
                  <a:pt x="33718" y="0"/>
                </a:lnTo>
                <a:lnTo>
                  <a:pt x="0" y="0"/>
                </a:lnTo>
                <a:lnTo>
                  <a:pt x="0" y="33670"/>
                </a:lnTo>
                <a:close/>
              </a:path>
            </a:pathLst>
          </a:custGeom>
          <a:solidFill>
            <a:srgbClr val="01010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991368" y="1571434"/>
            <a:ext cx="34290" cy="34290"/>
          </a:xfrm>
          <a:custGeom>
            <a:rect l="l" t="t" r="r" b="b"/>
            <a:pathLst>
              <a:path w="34290" h="34290">
                <a:moveTo>
                  <a:pt x="0" y="33670"/>
                </a:moveTo>
                <a:lnTo>
                  <a:pt x="33718" y="33670"/>
                </a:lnTo>
                <a:lnTo>
                  <a:pt x="33718" y="0"/>
                </a:lnTo>
                <a:lnTo>
                  <a:pt x="0" y="0"/>
                </a:lnTo>
                <a:lnTo>
                  <a:pt x="0" y="33670"/>
                </a:lnTo>
                <a:close/>
              </a:path>
            </a:pathLst>
          </a:custGeom>
          <a:solidFill>
            <a:srgbClr val="67ED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943031" y="1510451"/>
            <a:ext cx="48260" cy="47625"/>
          </a:xfrm>
          <a:custGeom>
            <a:rect l="l" t="t" r="r" b="b"/>
            <a:pathLst>
              <a:path w="48259" h="47625">
                <a:moveTo>
                  <a:pt x="23842" y="0"/>
                </a:moveTo>
                <a:lnTo>
                  <a:pt x="0" y="23808"/>
                </a:lnTo>
                <a:lnTo>
                  <a:pt x="23842" y="47620"/>
                </a:lnTo>
                <a:lnTo>
                  <a:pt x="47689" y="23808"/>
                </a:lnTo>
                <a:lnTo>
                  <a:pt x="23842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919184" y="1534259"/>
            <a:ext cx="48260" cy="47625"/>
          </a:xfrm>
          <a:custGeom>
            <a:rect l="l" t="t" r="r" b="b"/>
            <a:pathLst>
              <a:path w="48259" h="47625">
                <a:moveTo>
                  <a:pt x="23847" y="0"/>
                </a:moveTo>
                <a:lnTo>
                  <a:pt x="0" y="23812"/>
                </a:lnTo>
                <a:lnTo>
                  <a:pt x="23847" y="47625"/>
                </a:lnTo>
                <a:lnTo>
                  <a:pt x="47690" y="23812"/>
                </a:lnTo>
                <a:lnTo>
                  <a:pt x="23847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895338" y="1558072"/>
            <a:ext cx="48260" cy="47625"/>
          </a:xfrm>
          <a:custGeom>
            <a:rect l="l" t="t" r="r" b="b"/>
            <a:pathLst>
              <a:path w="48259" h="47625">
                <a:moveTo>
                  <a:pt x="23846" y="0"/>
                </a:moveTo>
                <a:lnTo>
                  <a:pt x="0" y="23812"/>
                </a:lnTo>
                <a:lnTo>
                  <a:pt x="23846" y="47625"/>
                </a:lnTo>
                <a:lnTo>
                  <a:pt x="47693" y="23812"/>
                </a:lnTo>
                <a:lnTo>
                  <a:pt x="23846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990721" y="1462825"/>
            <a:ext cx="48260" cy="47625"/>
          </a:xfrm>
          <a:custGeom>
            <a:rect l="l" t="t" r="r" b="b"/>
            <a:pathLst>
              <a:path w="48259" h="47625">
                <a:moveTo>
                  <a:pt x="23846" y="0"/>
                </a:moveTo>
                <a:lnTo>
                  <a:pt x="0" y="23866"/>
                </a:lnTo>
                <a:lnTo>
                  <a:pt x="23846" y="47625"/>
                </a:lnTo>
                <a:lnTo>
                  <a:pt x="47693" y="23866"/>
                </a:lnTo>
                <a:lnTo>
                  <a:pt x="23846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014568" y="1486692"/>
            <a:ext cx="48260" cy="47625"/>
          </a:xfrm>
          <a:custGeom>
            <a:rect l="l" t="t" r="r" b="b"/>
            <a:pathLst>
              <a:path w="48259" h="47625">
                <a:moveTo>
                  <a:pt x="23846" y="0"/>
                </a:moveTo>
                <a:lnTo>
                  <a:pt x="0" y="23759"/>
                </a:lnTo>
                <a:lnTo>
                  <a:pt x="23846" y="47567"/>
                </a:lnTo>
                <a:lnTo>
                  <a:pt x="47689" y="23759"/>
                </a:lnTo>
                <a:lnTo>
                  <a:pt x="23846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038415" y="1510451"/>
            <a:ext cx="48260" cy="47625"/>
          </a:xfrm>
          <a:custGeom>
            <a:rect l="l" t="t" r="r" b="b"/>
            <a:pathLst>
              <a:path w="48259" h="47625">
                <a:moveTo>
                  <a:pt x="23842" y="0"/>
                </a:moveTo>
                <a:lnTo>
                  <a:pt x="0" y="23808"/>
                </a:lnTo>
                <a:lnTo>
                  <a:pt x="23842" y="47620"/>
                </a:lnTo>
                <a:lnTo>
                  <a:pt x="47689" y="23808"/>
                </a:lnTo>
                <a:lnTo>
                  <a:pt x="23842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966874" y="1486692"/>
            <a:ext cx="48260" cy="47625"/>
          </a:xfrm>
          <a:custGeom>
            <a:rect l="l" t="t" r="r" b="b"/>
            <a:pathLst>
              <a:path w="48259" h="47625">
                <a:moveTo>
                  <a:pt x="23846" y="0"/>
                </a:moveTo>
                <a:lnTo>
                  <a:pt x="0" y="23759"/>
                </a:lnTo>
                <a:lnTo>
                  <a:pt x="23846" y="47567"/>
                </a:lnTo>
                <a:lnTo>
                  <a:pt x="47693" y="23759"/>
                </a:lnTo>
                <a:lnTo>
                  <a:pt x="23846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062257" y="1486692"/>
            <a:ext cx="48260" cy="47625"/>
          </a:xfrm>
          <a:custGeom>
            <a:rect l="l" t="t" r="r" b="b"/>
            <a:pathLst>
              <a:path w="48259" h="47625">
                <a:moveTo>
                  <a:pt x="23793" y="0"/>
                </a:moveTo>
                <a:lnTo>
                  <a:pt x="0" y="23759"/>
                </a:lnTo>
                <a:lnTo>
                  <a:pt x="23846" y="47567"/>
                </a:lnTo>
                <a:lnTo>
                  <a:pt x="47640" y="23759"/>
                </a:lnTo>
                <a:lnTo>
                  <a:pt x="23793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1109897" y="1439066"/>
            <a:ext cx="48260" cy="47625"/>
          </a:xfrm>
          <a:custGeom>
            <a:rect l="l" t="t" r="r" b="b"/>
            <a:pathLst>
              <a:path w="48259" h="47625">
                <a:moveTo>
                  <a:pt x="23846" y="0"/>
                </a:moveTo>
                <a:lnTo>
                  <a:pt x="0" y="23759"/>
                </a:lnTo>
                <a:lnTo>
                  <a:pt x="23846" y="47625"/>
                </a:lnTo>
                <a:lnTo>
                  <a:pt x="47689" y="23759"/>
                </a:lnTo>
                <a:lnTo>
                  <a:pt x="23846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1086104" y="1462826"/>
            <a:ext cx="48260" cy="47625"/>
          </a:xfrm>
          <a:custGeom>
            <a:rect l="l" t="t" r="r" b="b"/>
            <a:pathLst>
              <a:path w="48259" h="47625">
                <a:moveTo>
                  <a:pt x="23793" y="0"/>
                </a:moveTo>
                <a:lnTo>
                  <a:pt x="0" y="23866"/>
                </a:lnTo>
                <a:lnTo>
                  <a:pt x="23793" y="47625"/>
                </a:lnTo>
                <a:lnTo>
                  <a:pt x="47640" y="23866"/>
                </a:lnTo>
                <a:lnTo>
                  <a:pt x="23793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1157587" y="1391446"/>
            <a:ext cx="48260" cy="47625"/>
          </a:xfrm>
          <a:custGeom>
            <a:rect l="l" t="t" r="r" b="b"/>
            <a:pathLst>
              <a:path w="48259" h="47625">
                <a:moveTo>
                  <a:pt x="23846" y="0"/>
                </a:moveTo>
                <a:lnTo>
                  <a:pt x="0" y="23812"/>
                </a:lnTo>
                <a:lnTo>
                  <a:pt x="23846" y="47620"/>
                </a:lnTo>
                <a:lnTo>
                  <a:pt x="47693" y="23812"/>
                </a:lnTo>
                <a:lnTo>
                  <a:pt x="23846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1133744" y="1415258"/>
            <a:ext cx="48260" cy="47625"/>
          </a:xfrm>
          <a:custGeom>
            <a:rect l="l" t="t" r="r" b="b"/>
            <a:pathLst>
              <a:path w="48259" h="47625">
                <a:moveTo>
                  <a:pt x="23842" y="0"/>
                </a:moveTo>
                <a:lnTo>
                  <a:pt x="0" y="23808"/>
                </a:lnTo>
                <a:lnTo>
                  <a:pt x="23842" y="47567"/>
                </a:lnTo>
                <a:lnTo>
                  <a:pt x="47689" y="23808"/>
                </a:lnTo>
                <a:lnTo>
                  <a:pt x="23842" y="0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6096000" y="1299972"/>
            <a:ext cx="2491740" cy="3586479"/>
          </a:xfrm>
          <a:custGeom>
            <a:rect l="l" t="t" r="r" b="b"/>
            <a:pathLst>
              <a:path w="2491740" h="3586479">
                <a:moveTo>
                  <a:pt x="0" y="3585972"/>
                </a:moveTo>
                <a:lnTo>
                  <a:pt x="2491740" y="3585972"/>
                </a:lnTo>
                <a:lnTo>
                  <a:pt x="2491740" y="0"/>
                </a:lnTo>
                <a:lnTo>
                  <a:pt x="0" y="0"/>
                </a:lnTo>
                <a:lnTo>
                  <a:pt x="0" y="3585972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6310884" y="1479804"/>
            <a:ext cx="577595" cy="57759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6096000" y="1299972"/>
            <a:ext cx="2491740" cy="3586479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1950">
              <a:latin typeface="Times New Roman"/>
              <a:cs typeface="Times New Roman"/>
            </a:endParaRPr>
          </a:p>
          <a:p>
            <a:pPr marL="930910">
              <a:lnSpc>
                <a:spcPct val="100000"/>
              </a:lnSpc>
              <a:spcBef>
                <a:spcPts val="5"/>
              </a:spcBef>
            </a:pPr>
            <a:r>
              <a:rPr sz="1200" b="1" spc="-130">
                <a:solidFill>
                  <a:srgbClr val="252525"/>
                </a:solidFill>
                <a:latin typeface="Verdana"/>
                <a:cs typeface="Verdana"/>
              </a:rPr>
              <a:t>BingoPlus:</a:t>
            </a:r>
            <a:r>
              <a:rPr sz="1200" b="1" spc="-16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200" b="1" spc="-140">
                <a:solidFill>
                  <a:srgbClr val="252525"/>
                </a:solidFill>
                <a:latin typeface="Verdana"/>
                <a:cs typeface="Verdana"/>
              </a:rPr>
              <a:t>Bingo,</a:t>
            </a:r>
            <a:endParaRPr sz="1200">
              <a:latin typeface="Verdana"/>
              <a:cs typeface="Verdana"/>
            </a:endParaRPr>
          </a:p>
          <a:p>
            <a:pPr marL="930910">
              <a:lnSpc>
                <a:spcPct val="100000"/>
              </a:lnSpc>
            </a:pPr>
            <a:r>
              <a:rPr sz="1200" b="1" spc="-120">
                <a:solidFill>
                  <a:srgbClr val="252525"/>
                </a:solidFill>
                <a:latin typeface="Verdana"/>
                <a:cs typeface="Verdana"/>
              </a:rPr>
              <a:t>Poker,</a:t>
            </a:r>
            <a:r>
              <a:rPr sz="1200" b="1" spc="-14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200" b="1" spc="-114">
                <a:solidFill>
                  <a:srgbClr val="252525"/>
                </a:solidFill>
                <a:latin typeface="Verdana"/>
                <a:cs typeface="Verdana"/>
              </a:rPr>
              <a:t>Slot</a:t>
            </a:r>
            <a:endParaRPr sz="1200">
              <a:latin typeface="Verdana"/>
              <a:cs typeface="Verdana"/>
            </a:endParaRPr>
          </a:p>
          <a:p>
            <a:pPr marL="241300" marR="200025" algn="just">
              <a:lnSpc>
                <a:spcPct val="150000"/>
              </a:lnSpc>
              <a:spcBef>
                <a:spcPts val="1340"/>
              </a:spcBef>
            </a:pPr>
            <a:r>
              <a:rPr sz="1000" spc="-5">
                <a:solidFill>
                  <a:srgbClr val="252525"/>
                </a:solidFill>
                <a:latin typeface="宋体"/>
                <a:cs typeface="宋体"/>
              </a:rPr>
              <a:t>一款博弈类游戏，曾成功冲上菲律宾 地区</a:t>
            </a:r>
            <a:r>
              <a:rPr sz="1000" spc="-26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000" spc="-70">
                <a:solidFill>
                  <a:srgbClr val="252525"/>
                </a:solidFill>
                <a:latin typeface="Verdana"/>
                <a:cs typeface="Verdana"/>
              </a:rPr>
              <a:t>Google</a:t>
            </a:r>
            <a:r>
              <a:rPr sz="1000" spc="-12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000" spc="-50">
                <a:solidFill>
                  <a:srgbClr val="252525"/>
                </a:solidFill>
                <a:latin typeface="Verdana"/>
                <a:cs typeface="Verdana"/>
              </a:rPr>
              <a:t>Play</a:t>
            </a:r>
            <a:r>
              <a:rPr sz="10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000" spc="-5">
                <a:solidFill>
                  <a:srgbClr val="252525"/>
                </a:solidFill>
                <a:latin typeface="宋体"/>
                <a:cs typeface="宋体"/>
              </a:rPr>
              <a:t>博弈类游戏排行榜 的第二</a:t>
            </a:r>
            <a:r>
              <a:rPr sz="1000" spc="5">
                <a:solidFill>
                  <a:srgbClr val="252525"/>
                </a:solidFill>
                <a:latin typeface="宋体"/>
                <a:cs typeface="宋体"/>
              </a:rPr>
              <a:t>位</a:t>
            </a:r>
            <a:r>
              <a:rPr sz="1000" spc="-5">
                <a:solidFill>
                  <a:srgbClr val="252525"/>
                </a:solidFill>
                <a:latin typeface="宋体"/>
                <a:cs typeface="宋体"/>
              </a:rPr>
              <a:t>，总</a:t>
            </a:r>
            <a:r>
              <a:rPr sz="1000" spc="5">
                <a:solidFill>
                  <a:srgbClr val="252525"/>
                </a:solidFill>
                <a:latin typeface="宋体"/>
                <a:cs typeface="宋体"/>
              </a:rPr>
              <a:t>下</a:t>
            </a:r>
            <a:r>
              <a:rPr sz="1000" spc="-5">
                <a:solidFill>
                  <a:srgbClr val="252525"/>
                </a:solidFill>
                <a:latin typeface="宋体"/>
                <a:cs typeface="宋体"/>
              </a:rPr>
              <a:t>载量</a:t>
            </a:r>
            <a:r>
              <a:rPr sz="1000" spc="5">
                <a:solidFill>
                  <a:srgbClr val="252525"/>
                </a:solidFill>
                <a:latin typeface="宋体"/>
                <a:cs typeface="宋体"/>
              </a:rPr>
              <a:t>已</a:t>
            </a:r>
            <a:r>
              <a:rPr sz="1000" spc="-5">
                <a:solidFill>
                  <a:srgbClr val="252525"/>
                </a:solidFill>
                <a:latin typeface="宋体"/>
                <a:cs typeface="宋体"/>
              </a:rPr>
              <a:t>突破</a:t>
            </a:r>
            <a:r>
              <a:rPr sz="1000" spc="-27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000" spc="-120">
                <a:solidFill>
                  <a:srgbClr val="252525"/>
                </a:solidFill>
                <a:latin typeface="Verdana"/>
                <a:cs typeface="Verdana"/>
              </a:rPr>
              <a:t>200</a:t>
            </a:r>
            <a:r>
              <a:rPr sz="1000" spc="-13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000" spc="5">
                <a:solidFill>
                  <a:srgbClr val="252525"/>
                </a:solidFill>
                <a:latin typeface="宋体"/>
                <a:cs typeface="宋体"/>
              </a:rPr>
              <a:t>万。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6196584" y="2964180"/>
            <a:ext cx="2291080" cy="1824355"/>
          </a:xfrm>
          <a:prstGeom prst="rect">
            <a:avLst/>
          </a:prstGeom>
          <a:solidFill>
            <a:srgbClr val="7934FC"/>
          </a:solidFill>
        </p:spPr>
        <p:txBody>
          <a:bodyPr vert="horz" wrap="square" lIns="0" tIns="75565" rIns="0" bIns="0" rtlCol="0">
            <a:spAutoFit/>
          </a:bodyPr>
          <a:lstStyle/>
          <a:p>
            <a:pPr marL="123825" marR="134620">
              <a:lnSpc>
                <a:spcPct val="150000"/>
              </a:lnSpc>
              <a:spcBef>
                <a:spcPts val="595"/>
              </a:spcBef>
            </a:pP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游戏的开发者</a:t>
            </a:r>
            <a:r>
              <a:rPr sz="1000" spc="-260">
                <a:solidFill>
                  <a:srgbClr val="FFFFFF"/>
                </a:solidFill>
                <a:latin typeface="宋体"/>
                <a:cs typeface="宋体"/>
              </a:rPr>
              <a:t> </a:t>
            </a:r>
            <a:r>
              <a:rPr sz="1000" spc="-35">
                <a:solidFill>
                  <a:srgbClr val="FFFFFF"/>
                </a:solidFill>
                <a:latin typeface="Verdana"/>
                <a:cs typeface="Verdana"/>
              </a:rPr>
              <a:t>ABLE</a:t>
            </a:r>
            <a:r>
              <a:rPr sz="1000" spc="-125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是菲律宾移动应 用开发者，专注于博弈类手游赛道， 持 有 </a:t>
            </a:r>
            <a:r>
              <a:rPr sz="1000" spc="-75">
                <a:solidFill>
                  <a:srgbClr val="FFFFFF"/>
                </a:solidFill>
                <a:latin typeface="Verdana"/>
                <a:cs typeface="Verdana"/>
              </a:rPr>
              <a:t>PAGCOR </a:t>
            </a:r>
            <a:r>
              <a:rPr sz="1000" spc="-100">
                <a:solidFill>
                  <a:srgbClr val="FFFFFF"/>
                </a:solidFill>
                <a:latin typeface="Verdana"/>
                <a:cs typeface="Verdana"/>
              </a:rPr>
              <a:t>(The </a:t>
            </a:r>
            <a:r>
              <a:rPr sz="1000" spc="-45">
                <a:solidFill>
                  <a:srgbClr val="FFFFFF"/>
                </a:solidFill>
                <a:latin typeface="Verdana"/>
                <a:cs typeface="Verdana"/>
              </a:rPr>
              <a:t>Philippine  </a:t>
            </a:r>
            <a:r>
              <a:rPr sz="1000" spc="-75">
                <a:solidFill>
                  <a:srgbClr val="FFFFFF"/>
                </a:solidFill>
                <a:latin typeface="Verdana"/>
                <a:cs typeface="Verdana"/>
              </a:rPr>
              <a:t>Amusement </a:t>
            </a:r>
            <a:r>
              <a:rPr sz="1000" spc="-80">
                <a:solidFill>
                  <a:srgbClr val="FFFFFF"/>
                </a:solidFill>
                <a:latin typeface="Verdana"/>
                <a:cs typeface="Verdana"/>
              </a:rPr>
              <a:t>and Gaming  </a:t>
            </a:r>
            <a:r>
              <a:rPr sz="1000" spc="-70">
                <a:solidFill>
                  <a:srgbClr val="FFFFFF"/>
                </a:solidFill>
                <a:latin typeface="Verdana"/>
                <a:cs typeface="Verdana"/>
              </a:rPr>
              <a:t>Corporation)</a:t>
            </a:r>
            <a:r>
              <a:rPr sz="1000" spc="-10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000" spc="-10">
                <a:solidFill>
                  <a:srgbClr val="FFFFFF"/>
                </a:solidFill>
                <a:latin typeface="宋体"/>
                <a:cs typeface="宋体"/>
              </a:rPr>
              <a:t>牌照，目前在菲拥有 </a:t>
            </a:r>
            <a:r>
              <a:rPr sz="1000" spc="-120">
                <a:solidFill>
                  <a:srgbClr val="FFFFFF"/>
                </a:solidFill>
                <a:latin typeface="Verdana"/>
                <a:cs typeface="Verdana"/>
              </a:rPr>
              <a:t>148</a:t>
            </a:r>
            <a:r>
              <a:rPr sz="1000" spc="-13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000" spc="-5">
                <a:solidFill>
                  <a:srgbClr val="FFFFFF"/>
                </a:solidFill>
                <a:latin typeface="宋体"/>
                <a:cs typeface="宋体"/>
              </a:rPr>
              <a:t>个线下门店站点，是当地知名上 市企业。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829767" y="189106"/>
            <a:ext cx="4314190" cy="55689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成功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案例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深耕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2000" spc="-19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2000" b="1" spc="-190">
                <a:solidFill>
                  <a:srgbClr val="252525"/>
                </a:solidFill>
                <a:latin typeface="Verdana"/>
                <a:cs typeface="Verdana"/>
              </a:rPr>
              <a:t>BingoPlus</a:t>
            </a:r>
            <a:r>
              <a:rPr sz="2000" b="1" spc="-3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实现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高效获客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353681" y="931926"/>
            <a:ext cx="1249680" cy="1479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">
                <a:latin typeface="宋体"/>
                <a:cs typeface="宋体"/>
              </a:rPr>
              <a:t>程序化互动式移动广告</a:t>
            </a:r>
            <a:r>
              <a:rPr sz="800" spc="-15">
                <a:latin typeface="宋体"/>
                <a:cs typeface="宋体"/>
              </a:rPr>
              <a:t>平</a:t>
            </a:r>
            <a:r>
              <a:rPr sz="800">
                <a:latin typeface="宋体"/>
                <a:cs typeface="宋体"/>
              </a:rPr>
              <a:t>台</a:t>
            </a:r>
            <a:endParaRPr sz="800">
              <a:latin typeface="宋体"/>
              <a:cs typeface="宋体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6471312" y="894630"/>
            <a:ext cx="73025" cy="31115"/>
          </a:xfrm>
          <a:custGeom>
            <a:rect l="l" t="t" r="r" b="b"/>
            <a:pathLst>
              <a:path w="73025" h="31115">
                <a:moveTo>
                  <a:pt x="0" y="0"/>
                </a:moveTo>
                <a:lnTo>
                  <a:pt x="72656" y="0"/>
                </a:lnTo>
                <a:lnTo>
                  <a:pt x="72656" y="31109"/>
                </a:lnTo>
                <a:lnTo>
                  <a:pt x="0" y="31109"/>
                </a:lnTo>
                <a:lnTo>
                  <a:pt x="0" y="0"/>
                </a:lnTo>
                <a:close/>
              </a:path>
            </a:pathLst>
          </a:custGeom>
          <a:solidFill>
            <a:srgbClr val="FFCE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6100043" y="905000"/>
            <a:ext cx="193783" cy="17952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 flipH="1">
            <a:off x="6341957" y="949381"/>
            <a:ext cx="0" cy="135255"/>
          </a:xfrm>
          <a:custGeom>
            <a:rect l="l" t="t" r="r" b="b"/>
            <a:pathLst>
              <a:path h="135255">
                <a:moveTo>
                  <a:pt x="0" y="0"/>
                </a:moveTo>
                <a:lnTo>
                  <a:pt x="0" y="135141"/>
                </a:lnTo>
              </a:path>
            </a:pathLst>
          </a:custGeom>
          <a:ln w="31896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 flipH="1">
            <a:off x="7201962" y="905000"/>
            <a:ext cx="0" cy="179705"/>
          </a:xfrm>
          <a:custGeom>
            <a:rect l="l" t="t" r="r" b="b"/>
            <a:pathLst>
              <a:path h="179705">
                <a:moveTo>
                  <a:pt x="0" y="0"/>
                </a:moveTo>
                <a:lnTo>
                  <a:pt x="0" y="179522"/>
                </a:lnTo>
              </a:path>
            </a:pathLst>
          </a:custGeom>
          <a:ln w="3189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 flipH="1">
            <a:off x="6909758" y="949548"/>
            <a:ext cx="0" cy="130175"/>
          </a:xfrm>
          <a:custGeom>
            <a:rect l="l" t="t" r="r" b="b"/>
            <a:pathLst>
              <a:path h="130175">
                <a:moveTo>
                  <a:pt x="0" y="0"/>
                </a:moveTo>
                <a:lnTo>
                  <a:pt x="0" y="129625"/>
                </a:lnTo>
              </a:path>
            </a:pathLst>
          </a:custGeom>
          <a:ln w="31891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6781692" y="946424"/>
            <a:ext cx="136525" cy="139700"/>
          </a:xfrm>
          <a:custGeom>
            <a:rect l="l" t="t" r="r" b="b"/>
            <a:pathLst>
              <a:path w="136525" h="139700">
                <a:moveTo>
                  <a:pt x="68108" y="0"/>
                </a:moveTo>
                <a:lnTo>
                  <a:pt x="41585" y="5471"/>
                </a:lnTo>
                <a:lnTo>
                  <a:pt x="19938" y="20393"/>
                </a:lnTo>
                <a:lnTo>
                  <a:pt x="5348" y="42527"/>
                </a:lnTo>
                <a:lnTo>
                  <a:pt x="0" y="69635"/>
                </a:lnTo>
                <a:lnTo>
                  <a:pt x="5316" y="96599"/>
                </a:lnTo>
                <a:lnTo>
                  <a:pt x="5425" y="96881"/>
                </a:lnTo>
                <a:lnTo>
                  <a:pt x="19938" y="118936"/>
                </a:lnTo>
                <a:lnTo>
                  <a:pt x="41586" y="133895"/>
                </a:lnTo>
                <a:lnTo>
                  <a:pt x="68108" y="139383"/>
                </a:lnTo>
                <a:lnTo>
                  <a:pt x="94629" y="133895"/>
                </a:lnTo>
                <a:lnTo>
                  <a:pt x="116236" y="118998"/>
                </a:lnTo>
                <a:lnTo>
                  <a:pt x="123330" y="108241"/>
                </a:lnTo>
                <a:lnTo>
                  <a:pt x="68773" y="108241"/>
                </a:lnTo>
                <a:lnTo>
                  <a:pt x="53811" y="104907"/>
                </a:lnTo>
                <a:lnTo>
                  <a:pt x="41652" y="96599"/>
                </a:lnTo>
                <a:lnTo>
                  <a:pt x="33477" y="84502"/>
                </a:lnTo>
                <a:lnTo>
                  <a:pt x="30465" y="69802"/>
                </a:lnTo>
                <a:lnTo>
                  <a:pt x="33805" y="54648"/>
                </a:lnTo>
                <a:lnTo>
                  <a:pt x="42531" y="42340"/>
                </a:lnTo>
                <a:lnTo>
                  <a:pt x="55349" y="34118"/>
                </a:lnTo>
                <a:lnTo>
                  <a:pt x="70959" y="31225"/>
                </a:lnTo>
                <a:lnTo>
                  <a:pt x="123286" y="31225"/>
                </a:lnTo>
                <a:lnTo>
                  <a:pt x="116236" y="20497"/>
                </a:lnTo>
                <a:lnTo>
                  <a:pt x="94602" y="5505"/>
                </a:lnTo>
                <a:lnTo>
                  <a:pt x="68108" y="0"/>
                </a:lnTo>
                <a:close/>
              </a:path>
              <a:path w="136525" h="139700">
                <a:moveTo>
                  <a:pt x="123286" y="31225"/>
                </a:moveTo>
                <a:lnTo>
                  <a:pt x="71054" y="31225"/>
                </a:lnTo>
                <a:lnTo>
                  <a:pt x="86310" y="34790"/>
                </a:lnTo>
                <a:lnTo>
                  <a:pt x="98603" y="43385"/>
                </a:lnTo>
                <a:lnTo>
                  <a:pt x="106699" y="55846"/>
                </a:lnTo>
                <a:lnTo>
                  <a:pt x="109362" y="70901"/>
                </a:lnTo>
                <a:lnTo>
                  <a:pt x="105801" y="85781"/>
                </a:lnTo>
                <a:lnTo>
                  <a:pt x="96981" y="97765"/>
                </a:lnTo>
                <a:lnTo>
                  <a:pt x="84205" y="105653"/>
                </a:lnTo>
                <a:lnTo>
                  <a:pt x="68773" y="108241"/>
                </a:lnTo>
                <a:lnTo>
                  <a:pt x="123330" y="108241"/>
                </a:lnTo>
                <a:lnTo>
                  <a:pt x="130821" y="96881"/>
                </a:lnTo>
                <a:lnTo>
                  <a:pt x="136169" y="69802"/>
                </a:lnTo>
                <a:lnTo>
                  <a:pt x="130821" y="42691"/>
                </a:lnTo>
                <a:lnTo>
                  <a:pt x="123286" y="3122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 flipH="1">
            <a:off x="6559856" y="949381"/>
            <a:ext cx="0" cy="86995"/>
          </a:xfrm>
          <a:custGeom>
            <a:rect l="l" t="t" r="r" b="b"/>
            <a:pathLst>
              <a:path h="86994">
                <a:moveTo>
                  <a:pt x="0" y="0"/>
                </a:moveTo>
                <a:lnTo>
                  <a:pt x="0" y="86806"/>
                </a:lnTo>
              </a:path>
            </a:pathLst>
          </a:custGeom>
          <a:ln w="31887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6544026" y="949381"/>
            <a:ext cx="76200" cy="27940"/>
          </a:xfrm>
          <a:custGeom>
            <a:rect l="l" t="t" r="r" b="b"/>
            <a:pathLst>
              <a:path w="76200" h="27940">
                <a:moveTo>
                  <a:pt x="76021" y="0"/>
                </a:moveTo>
                <a:lnTo>
                  <a:pt x="0" y="0"/>
                </a:lnTo>
                <a:lnTo>
                  <a:pt x="0" y="27651"/>
                </a:lnTo>
                <a:lnTo>
                  <a:pt x="71411" y="27651"/>
                </a:lnTo>
                <a:lnTo>
                  <a:pt x="7602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6543737" y="1036243"/>
            <a:ext cx="67945" cy="51435"/>
          </a:xfrm>
          <a:custGeom>
            <a:rect l="l" t="t" r="r" b="b"/>
            <a:pathLst>
              <a:path w="67945" h="51432">
                <a:moveTo>
                  <a:pt x="32110" y="0"/>
                </a:moveTo>
                <a:lnTo>
                  <a:pt x="0" y="0"/>
                </a:lnTo>
                <a:lnTo>
                  <a:pt x="0" y="12377"/>
                </a:lnTo>
                <a:lnTo>
                  <a:pt x="2844" y="28771"/>
                </a:lnTo>
                <a:lnTo>
                  <a:pt x="10917" y="40999"/>
                </a:lnTo>
                <a:lnTo>
                  <a:pt x="23532" y="48575"/>
                </a:lnTo>
                <a:lnTo>
                  <a:pt x="40000" y="51014"/>
                </a:lnTo>
                <a:lnTo>
                  <a:pt x="47794" y="50782"/>
                </a:lnTo>
                <a:lnTo>
                  <a:pt x="55494" y="49452"/>
                </a:lnTo>
                <a:lnTo>
                  <a:pt x="62861" y="47055"/>
                </a:lnTo>
                <a:lnTo>
                  <a:pt x="66763" y="23736"/>
                </a:lnTo>
                <a:lnTo>
                  <a:pt x="44000" y="23736"/>
                </a:lnTo>
                <a:lnTo>
                  <a:pt x="37950" y="22070"/>
                </a:lnTo>
                <a:lnTo>
                  <a:pt x="33709" y="17549"/>
                </a:lnTo>
                <a:lnTo>
                  <a:pt x="32110" y="9363"/>
                </a:lnTo>
                <a:lnTo>
                  <a:pt x="32110" y="0"/>
                </a:lnTo>
                <a:close/>
              </a:path>
              <a:path w="67945" h="51432">
                <a:moveTo>
                  <a:pt x="67376" y="20072"/>
                </a:moveTo>
                <a:lnTo>
                  <a:pt x="55209" y="22691"/>
                </a:lnTo>
                <a:lnTo>
                  <a:pt x="51026" y="23358"/>
                </a:lnTo>
                <a:lnTo>
                  <a:pt x="44000" y="23736"/>
                </a:lnTo>
                <a:lnTo>
                  <a:pt x="66763" y="23736"/>
                </a:lnTo>
                <a:lnTo>
                  <a:pt x="67376" y="2007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6543912" y="894630"/>
            <a:ext cx="32384" cy="31115"/>
          </a:xfrm>
          <a:custGeom>
            <a:rect l="l" t="t" r="r" b="b"/>
            <a:pathLst>
              <a:path w="32384" h="31115">
                <a:moveTo>
                  <a:pt x="0" y="0"/>
                </a:moveTo>
                <a:lnTo>
                  <a:pt x="31886" y="0"/>
                </a:lnTo>
                <a:lnTo>
                  <a:pt x="31886" y="31109"/>
                </a:lnTo>
                <a:lnTo>
                  <a:pt x="0" y="31109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 flipH="1">
            <a:off x="6968693" y="949381"/>
            <a:ext cx="0" cy="135255"/>
          </a:xfrm>
          <a:custGeom>
            <a:rect l="l" t="t" r="r" b="b"/>
            <a:pathLst>
              <a:path h="135255">
                <a:moveTo>
                  <a:pt x="0" y="0"/>
                </a:moveTo>
                <a:lnTo>
                  <a:pt x="0" y="135141"/>
                </a:lnTo>
              </a:path>
            </a:pathLst>
          </a:custGeom>
          <a:ln w="31891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6976416" y="946424"/>
            <a:ext cx="50800" cy="69215"/>
          </a:xfrm>
          <a:custGeom>
            <a:rect l="l" t="t" r="r" b="b"/>
            <a:pathLst>
              <a:path w="50800" h="69215">
                <a:moveTo>
                  <a:pt x="50189" y="0"/>
                </a:moveTo>
                <a:lnTo>
                  <a:pt x="28692" y="4474"/>
                </a:lnTo>
                <a:lnTo>
                  <a:pt x="12957" y="16685"/>
                </a:lnTo>
                <a:lnTo>
                  <a:pt x="3290" y="34812"/>
                </a:lnTo>
                <a:lnTo>
                  <a:pt x="0" y="57036"/>
                </a:lnTo>
                <a:lnTo>
                  <a:pt x="8222" y="69023"/>
                </a:lnTo>
                <a:lnTo>
                  <a:pt x="12701" y="50375"/>
                </a:lnTo>
                <a:lnTo>
                  <a:pt x="23663" y="38757"/>
                </a:lnTo>
                <a:lnTo>
                  <a:pt x="37396" y="32795"/>
                </a:lnTo>
                <a:lnTo>
                  <a:pt x="50189" y="31114"/>
                </a:lnTo>
                <a:lnTo>
                  <a:pt x="501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6790390" y="1079173"/>
            <a:ext cx="135890" cy="59055"/>
          </a:xfrm>
          <a:custGeom>
            <a:rect l="l" t="t" r="r" b="b"/>
            <a:pathLst>
              <a:path w="135890" h="59055">
                <a:moveTo>
                  <a:pt x="12024" y="14495"/>
                </a:moveTo>
                <a:lnTo>
                  <a:pt x="8742" y="21535"/>
                </a:lnTo>
                <a:lnTo>
                  <a:pt x="0" y="40586"/>
                </a:lnTo>
                <a:lnTo>
                  <a:pt x="16530" y="49468"/>
                </a:lnTo>
                <a:lnTo>
                  <a:pt x="34214" y="55512"/>
                </a:lnTo>
                <a:lnTo>
                  <a:pt x="52674" y="58623"/>
                </a:lnTo>
                <a:lnTo>
                  <a:pt x="71530" y="58705"/>
                </a:lnTo>
                <a:lnTo>
                  <a:pt x="97457" y="53782"/>
                </a:lnTo>
                <a:lnTo>
                  <a:pt x="117609" y="42231"/>
                </a:lnTo>
                <a:lnTo>
                  <a:pt x="126573" y="29881"/>
                </a:lnTo>
                <a:lnTo>
                  <a:pt x="70484" y="29881"/>
                </a:lnTo>
                <a:lnTo>
                  <a:pt x="54352" y="29484"/>
                </a:lnTo>
                <a:lnTo>
                  <a:pt x="38670" y="26035"/>
                </a:lnTo>
                <a:lnTo>
                  <a:pt x="24280" y="20662"/>
                </a:lnTo>
                <a:lnTo>
                  <a:pt x="12024" y="14495"/>
                </a:lnTo>
                <a:close/>
              </a:path>
              <a:path w="135890" h="59055">
                <a:moveTo>
                  <a:pt x="135313" y="0"/>
                </a:moveTo>
                <a:lnTo>
                  <a:pt x="103374" y="0"/>
                </a:lnTo>
                <a:lnTo>
                  <a:pt x="101249" y="11088"/>
                </a:lnTo>
                <a:lnTo>
                  <a:pt x="94967" y="20145"/>
                </a:lnTo>
                <a:lnTo>
                  <a:pt x="84666" y="26600"/>
                </a:lnTo>
                <a:lnTo>
                  <a:pt x="70484" y="29881"/>
                </a:lnTo>
                <a:lnTo>
                  <a:pt x="126573" y="29881"/>
                </a:lnTo>
                <a:lnTo>
                  <a:pt x="130667" y="24241"/>
                </a:lnTo>
                <a:lnTo>
                  <a:pt x="1353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7040817" y="946480"/>
            <a:ext cx="121285" cy="138430"/>
          </a:xfrm>
          <a:custGeom>
            <a:rect l="l" t="t" r="r" b="b"/>
            <a:pathLst>
              <a:path w="121284" h="138430">
                <a:moveTo>
                  <a:pt x="113556" y="27822"/>
                </a:moveTo>
                <a:lnTo>
                  <a:pt x="60313" y="27822"/>
                </a:lnTo>
                <a:lnTo>
                  <a:pt x="74480" y="30622"/>
                </a:lnTo>
                <a:lnTo>
                  <a:pt x="83032" y="37927"/>
                </a:lnTo>
                <a:lnTo>
                  <a:pt x="87235" y="48096"/>
                </a:lnTo>
                <a:lnTo>
                  <a:pt x="88355" y="59488"/>
                </a:lnTo>
                <a:lnTo>
                  <a:pt x="88429" y="80268"/>
                </a:lnTo>
                <a:lnTo>
                  <a:pt x="88593" y="106306"/>
                </a:lnTo>
                <a:lnTo>
                  <a:pt x="88830" y="137987"/>
                </a:lnTo>
                <a:lnTo>
                  <a:pt x="120770" y="137987"/>
                </a:lnTo>
                <a:lnTo>
                  <a:pt x="120769" y="55307"/>
                </a:lnTo>
                <a:lnTo>
                  <a:pt x="117794" y="35352"/>
                </a:lnTo>
                <a:lnTo>
                  <a:pt x="113556" y="27822"/>
                </a:lnTo>
                <a:close/>
              </a:path>
              <a:path w="121284" h="138430">
                <a:moveTo>
                  <a:pt x="60361" y="0"/>
                </a:moveTo>
                <a:lnTo>
                  <a:pt x="31540" y="4396"/>
                </a:lnTo>
                <a:lnTo>
                  <a:pt x="12945" y="15437"/>
                </a:lnTo>
                <a:lnTo>
                  <a:pt x="2968" y="29895"/>
                </a:lnTo>
                <a:lnTo>
                  <a:pt x="0" y="44548"/>
                </a:lnTo>
                <a:lnTo>
                  <a:pt x="30655" y="44548"/>
                </a:lnTo>
                <a:lnTo>
                  <a:pt x="31232" y="41934"/>
                </a:lnTo>
                <a:lnTo>
                  <a:pt x="34666" y="36185"/>
                </a:lnTo>
                <a:lnTo>
                  <a:pt x="43508" y="30436"/>
                </a:lnTo>
                <a:lnTo>
                  <a:pt x="60313" y="27822"/>
                </a:lnTo>
                <a:lnTo>
                  <a:pt x="113556" y="27822"/>
                </a:lnTo>
                <a:lnTo>
                  <a:pt x="107800" y="17597"/>
                </a:lnTo>
                <a:lnTo>
                  <a:pt x="89189" y="4870"/>
                </a:lnTo>
                <a:lnTo>
                  <a:pt x="6036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7032642" y="1003350"/>
            <a:ext cx="108585" cy="84455"/>
          </a:xfrm>
          <a:custGeom>
            <a:rect l="l" t="t" r="r" b="b"/>
            <a:pathLst>
              <a:path w="108584" h="84455">
                <a:moveTo>
                  <a:pt x="48496" y="0"/>
                </a:moveTo>
                <a:lnTo>
                  <a:pt x="14973" y="11231"/>
                </a:lnTo>
                <a:lnTo>
                  <a:pt x="0" y="41978"/>
                </a:lnTo>
                <a:lnTo>
                  <a:pt x="3751" y="58635"/>
                </a:lnTo>
                <a:lnTo>
                  <a:pt x="14116" y="72066"/>
                </a:lnTo>
                <a:lnTo>
                  <a:pt x="29755" y="81032"/>
                </a:lnTo>
                <a:lnTo>
                  <a:pt x="49334" y="84297"/>
                </a:lnTo>
                <a:lnTo>
                  <a:pt x="67086" y="82958"/>
                </a:lnTo>
                <a:lnTo>
                  <a:pt x="81487" y="78310"/>
                </a:lnTo>
                <a:lnTo>
                  <a:pt x="94355" y="69408"/>
                </a:lnTo>
                <a:lnTo>
                  <a:pt x="102590" y="60580"/>
                </a:lnTo>
                <a:lnTo>
                  <a:pt x="50450" y="60580"/>
                </a:lnTo>
                <a:lnTo>
                  <a:pt x="40298" y="56768"/>
                </a:lnTo>
                <a:lnTo>
                  <a:pt x="34129" y="50050"/>
                </a:lnTo>
                <a:lnTo>
                  <a:pt x="32287" y="41978"/>
                </a:lnTo>
                <a:lnTo>
                  <a:pt x="32335" y="41503"/>
                </a:lnTo>
                <a:lnTo>
                  <a:pt x="38664" y="30224"/>
                </a:lnTo>
                <a:lnTo>
                  <a:pt x="54301" y="23484"/>
                </a:lnTo>
                <a:lnTo>
                  <a:pt x="75106" y="22494"/>
                </a:lnTo>
                <a:lnTo>
                  <a:pt x="100559" y="22494"/>
                </a:lnTo>
                <a:lnTo>
                  <a:pt x="103659" y="17391"/>
                </a:lnTo>
                <a:lnTo>
                  <a:pt x="104039" y="9923"/>
                </a:lnTo>
                <a:lnTo>
                  <a:pt x="102803" y="5352"/>
                </a:lnTo>
                <a:lnTo>
                  <a:pt x="83472" y="601"/>
                </a:lnTo>
                <a:lnTo>
                  <a:pt x="48496" y="0"/>
                </a:lnTo>
                <a:close/>
              </a:path>
              <a:path w="108584" h="84455">
                <a:moveTo>
                  <a:pt x="97365" y="27751"/>
                </a:moveTo>
                <a:lnTo>
                  <a:pt x="97053" y="28266"/>
                </a:lnTo>
                <a:lnTo>
                  <a:pt x="96820" y="28266"/>
                </a:lnTo>
                <a:lnTo>
                  <a:pt x="94135" y="37976"/>
                </a:lnTo>
                <a:lnTo>
                  <a:pt x="86543" y="47918"/>
                </a:lnTo>
                <a:lnTo>
                  <a:pt x="76019" y="55810"/>
                </a:lnTo>
                <a:lnTo>
                  <a:pt x="64306" y="60210"/>
                </a:lnTo>
                <a:lnTo>
                  <a:pt x="50450" y="60580"/>
                </a:lnTo>
                <a:lnTo>
                  <a:pt x="102590" y="60580"/>
                </a:lnTo>
                <a:lnTo>
                  <a:pt x="107509" y="55306"/>
                </a:lnTo>
                <a:lnTo>
                  <a:pt x="108081" y="41503"/>
                </a:lnTo>
                <a:lnTo>
                  <a:pt x="105346" y="34948"/>
                </a:lnTo>
                <a:lnTo>
                  <a:pt x="101079" y="31603"/>
                </a:lnTo>
                <a:lnTo>
                  <a:pt x="97862" y="28266"/>
                </a:lnTo>
                <a:lnTo>
                  <a:pt x="97053" y="28266"/>
                </a:lnTo>
                <a:lnTo>
                  <a:pt x="96836" y="28209"/>
                </a:lnTo>
                <a:lnTo>
                  <a:pt x="97807" y="28209"/>
                </a:lnTo>
                <a:lnTo>
                  <a:pt x="97365" y="27751"/>
                </a:lnTo>
                <a:close/>
              </a:path>
              <a:path w="108584" h="84455">
                <a:moveTo>
                  <a:pt x="97053" y="27427"/>
                </a:moveTo>
                <a:lnTo>
                  <a:pt x="96836" y="28209"/>
                </a:lnTo>
                <a:lnTo>
                  <a:pt x="97053" y="28266"/>
                </a:lnTo>
                <a:lnTo>
                  <a:pt x="97365" y="27751"/>
                </a:lnTo>
                <a:lnTo>
                  <a:pt x="97053" y="27427"/>
                </a:lnTo>
                <a:close/>
              </a:path>
              <a:path w="108584" h="84455">
                <a:moveTo>
                  <a:pt x="100559" y="22494"/>
                </a:moveTo>
                <a:lnTo>
                  <a:pt x="75106" y="22494"/>
                </a:lnTo>
                <a:lnTo>
                  <a:pt x="96836" y="28209"/>
                </a:lnTo>
                <a:lnTo>
                  <a:pt x="97053" y="27427"/>
                </a:lnTo>
                <a:lnTo>
                  <a:pt x="97562" y="27427"/>
                </a:lnTo>
                <a:lnTo>
                  <a:pt x="100559" y="22494"/>
                </a:lnTo>
                <a:close/>
              </a:path>
              <a:path w="108584" h="84455">
                <a:moveTo>
                  <a:pt x="97562" y="27427"/>
                </a:moveTo>
                <a:lnTo>
                  <a:pt x="97053" y="27427"/>
                </a:lnTo>
                <a:lnTo>
                  <a:pt x="97365" y="27751"/>
                </a:lnTo>
                <a:lnTo>
                  <a:pt x="97562" y="27427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6390029" y="946424"/>
            <a:ext cx="128673" cy="13809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6626797" y="946480"/>
            <a:ext cx="138430" cy="140970"/>
          </a:xfrm>
          <a:custGeom>
            <a:rect l="l" t="t" r="r" b="b"/>
            <a:pathLst>
              <a:path w="138429" h="140969">
                <a:moveTo>
                  <a:pt x="69106" y="0"/>
                </a:moveTo>
                <a:lnTo>
                  <a:pt x="41505" y="5530"/>
                </a:lnTo>
                <a:lnTo>
                  <a:pt x="19617" y="20616"/>
                </a:lnTo>
                <a:lnTo>
                  <a:pt x="5196" y="42998"/>
                </a:lnTo>
                <a:lnTo>
                  <a:pt x="0" y="70419"/>
                </a:lnTo>
                <a:lnTo>
                  <a:pt x="5190" y="97828"/>
                </a:lnTo>
                <a:lnTo>
                  <a:pt x="19599" y="120190"/>
                </a:lnTo>
                <a:lnTo>
                  <a:pt x="41485" y="135256"/>
                </a:lnTo>
                <a:lnTo>
                  <a:pt x="69106" y="140778"/>
                </a:lnTo>
                <a:lnTo>
                  <a:pt x="84522" y="139157"/>
                </a:lnTo>
                <a:lnTo>
                  <a:pt x="99073" y="134431"/>
                </a:lnTo>
                <a:lnTo>
                  <a:pt x="112269" y="126815"/>
                </a:lnTo>
                <a:lnTo>
                  <a:pt x="123621" y="116524"/>
                </a:lnTo>
                <a:lnTo>
                  <a:pt x="119088" y="112621"/>
                </a:lnTo>
                <a:lnTo>
                  <a:pt x="69106" y="112621"/>
                </a:lnTo>
                <a:lnTo>
                  <a:pt x="52022" y="110431"/>
                </a:lnTo>
                <a:lnTo>
                  <a:pt x="37624" y="102306"/>
                </a:lnTo>
                <a:lnTo>
                  <a:pt x="27406" y="89509"/>
                </a:lnTo>
                <a:lnTo>
                  <a:pt x="22861" y="73307"/>
                </a:lnTo>
                <a:lnTo>
                  <a:pt x="25094" y="56645"/>
                </a:lnTo>
                <a:lnTo>
                  <a:pt x="33424" y="42604"/>
                </a:lnTo>
                <a:lnTo>
                  <a:pt x="46548" y="32634"/>
                </a:lnTo>
                <a:lnTo>
                  <a:pt x="63165" y="28189"/>
                </a:lnTo>
                <a:lnTo>
                  <a:pt x="123472" y="28189"/>
                </a:lnTo>
                <a:lnTo>
                  <a:pt x="118571" y="20574"/>
                </a:lnTo>
                <a:lnTo>
                  <a:pt x="96699" y="5514"/>
                </a:lnTo>
                <a:lnTo>
                  <a:pt x="69106" y="0"/>
                </a:lnTo>
                <a:close/>
              </a:path>
              <a:path w="138429" h="140969">
                <a:moveTo>
                  <a:pt x="100760" y="96842"/>
                </a:moveTo>
                <a:lnTo>
                  <a:pt x="94471" y="103471"/>
                </a:lnTo>
                <a:lnTo>
                  <a:pt x="86876" y="108424"/>
                </a:lnTo>
                <a:lnTo>
                  <a:pt x="78309" y="111530"/>
                </a:lnTo>
                <a:lnTo>
                  <a:pt x="69106" y="112621"/>
                </a:lnTo>
                <a:lnTo>
                  <a:pt x="119088" y="112621"/>
                </a:lnTo>
                <a:lnTo>
                  <a:pt x="100760" y="96842"/>
                </a:lnTo>
                <a:close/>
              </a:path>
              <a:path w="138429" h="140969">
                <a:moveTo>
                  <a:pt x="123472" y="28189"/>
                </a:moveTo>
                <a:lnTo>
                  <a:pt x="63165" y="28189"/>
                </a:lnTo>
                <a:lnTo>
                  <a:pt x="80249" y="30377"/>
                </a:lnTo>
                <a:lnTo>
                  <a:pt x="94646" y="38503"/>
                </a:lnTo>
                <a:lnTo>
                  <a:pt x="104864" y="51302"/>
                </a:lnTo>
                <a:lnTo>
                  <a:pt x="109410" y="67508"/>
                </a:lnTo>
                <a:lnTo>
                  <a:pt x="109505" y="74178"/>
                </a:lnTo>
                <a:lnTo>
                  <a:pt x="109030" y="77929"/>
                </a:lnTo>
                <a:lnTo>
                  <a:pt x="108032" y="81567"/>
                </a:lnTo>
                <a:lnTo>
                  <a:pt x="137262" y="81567"/>
                </a:lnTo>
                <a:lnTo>
                  <a:pt x="137880" y="77882"/>
                </a:lnTo>
                <a:lnTo>
                  <a:pt x="138163" y="74178"/>
                </a:lnTo>
                <a:lnTo>
                  <a:pt x="138165" y="70419"/>
                </a:lnTo>
                <a:lnTo>
                  <a:pt x="132975" y="42951"/>
                </a:lnTo>
                <a:lnTo>
                  <a:pt x="123472" y="2818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6648802" y="1014333"/>
            <a:ext cx="94615" cy="0"/>
          </a:xfrm>
          <a:custGeom>
            <a:rect l="l" t="t" r="r" b="b"/>
            <a:pathLst>
              <a:path w="94615">
                <a:moveTo>
                  <a:pt x="0" y="0"/>
                </a:moveTo>
                <a:lnTo>
                  <a:pt x="94201" y="0"/>
                </a:lnTo>
              </a:path>
            </a:pathLst>
          </a:custGeom>
          <a:ln w="27651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6727414" y="1043322"/>
            <a:ext cx="28575" cy="19685"/>
          </a:xfrm>
          <a:custGeom>
            <a:rect l="l" t="t" r="r" b="b"/>
            <a:pathLst>
              <a:path w="28575" h="19684">
                <a:moveTo>
                  <a:pt x="0" y="0"/>
                </a:moveTo>
                <a:lnTo>
                  <a:pt x="3052" y="3639"/>
                </a:lnTo>
                <a:lnTo>
                  <a:pt x="10058" y="11346"/>
                </a:lnTo>
                <a:lnTo>
                  <a:pt x="17785" y="18300"/>
                </a:lnTo>
                <a:lnTo>
                  <a:pt x="23003" y="19682"/>
                </a:lnTo>
                <a:lnTo>
                  <a:pt x="24952" y="17796"/>
                </a:lnTo>
                <a:lnTo>
                  <a:pt x="26663" y="15747"/>
                </a:lnTo>
                <a:lnTo>
                  <a:pt x="28184" y="13549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6471312" y="894630"/>
            <a:ext cx="73025" cy="31115"/>
          </a:xfrm>
          <a:custGeom>
            <a:rect l="l" t="t" r="r" b="b"/>
            <a:pathLst>
              <a:path w="73025" h="31115">
                <a:moveTo>
                  <a:pt x="0" y="0"/>
                </a:moveTo>
                <a:lnTo>
                  <a:pt x="72656" y="0"/>
                </a:lnTo>
                <a:lnTo>
                  <a:pt x="72656" y="31109"/>
                </a:lnTo>
                <a:lnTo>
                  <a:pt x="0" y="31109"/>
                </a:lnTo>
                <a:lnTo>
                  <a:pt x="0" y="0"/>
                </a:lnTo>
                <a:close/>
              </a:path>
            </a:pathLst>
          </a:custGeom>
          <a:solidFill>
            <a:srgbClr val="FFCE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6325951" y="910185"/>
            <a:ext cx="145415" cy="0"/>
          </a:xfrm>
          <a:custGeom>
            <a:rect l="l" t="t" r="r" b="b"/>
            <a:pathLst>
              <a:path w="145414">
                <a:moveTo>
                  <a:pt x="0" y="0"/>
                </a:moveTo>
                <a:lnTo>
                  <a:pt x="145361" y="0"/>
                </a:lnTo>
              </a:path>
            </a:pathLst>
          </a:custGeom>
          <a:ln w="31109">
            <a:solidFill>
              <a:srgbClr val="00D1A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4340" cy="5187950"/>
          </a:xfrm>
          <a:custGeom>
            <a:rect l="l" t="t" r="r" b="b"/>
            <a:pathLst>
              <a:path w="434340" h="5187950">
                <a:moveTo>
                  <a:pt x="0" y="5187696"/>
                </a:moveTo>
                <a:lnTo>
                  <a:pt x="434340" y="5187696"/>
                </a:lnTo>
                <a:lnTo>
                  <a:pt x="434340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34340" y="0"/>
            <a:ext cx="8772144" cy="518769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34340" y="0"/>
            <a:ext cx="8785860" cy="5187950"/>
          </a:xfrm>
          <a:custGeom>
            <a:rect l="l" t="t" r="r" b="b"/>
            <a:pathLst>
              <a:path w="8785860" h="5187950">
                <a:moveTo>
                  <a:pt x="8785860" y="5187694"/>
                </a:moveTo>
                <a:lnTo>
                  <a:pt x="8785860" y="0"/>
                </a:lnTo>
                <a:lnTo>
                  <a:pt x="0" y="0"/>
                </a:lnTo>
                <a:lnTo>
                  <a:pt x="0" y="5187694"/>
                </a:lnTo>
                <a:lnTo>
                  <a:pt x="8785860" y="5187694"/>
                </a:lnTo>
                <a:close/>
              </a:path>
            </a:pathLst>
          </a:custGeom>
          <a:solidFill>
            <a:srgbClr val="000000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78254" y="2070049"/>
            <a:ext cx="76962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919">
                <a:solidFill>
                  <a:srgbClr val="CCCCCC"/>
                </a:solidFill>
                <a:latin typeface="Verdana"/>
                <a:cs typeface="Verdana"/>
              </a:rPr>
              <a:t>03</a:t>
            </a:r>
            <a:endParaRPr sz="5400">
              <a:latin typeface="Verdana"/>
              <a:cs typeface="Verdana"/>
            </a:endParaRPr>
          </a:p>
        </p:txBody>
      </p:sp>
      <p:sp>
        <p:nvSpPr>
          <p:cNvPr id="6" name="object 6"/>
          <p:cNvSpPr/>
          <p:nvPr/>
        </p:nvSpPr>
        <p:spPr>
          <a:xfrm flipH="1">
            <a:off x="2891027" y="2214372"/>
            <a:ext cx="0" cy="877569"/>
          </a:xfrm>
          <a:custGeom>
            <a:rect l="l" t="t" r="r" b="b"/>
            <a:pathLst>
              <a:path h="877569">
                <a:moveTo>
                  <a:pt x="0" y="0"/>
                </a:moveTo>
                <a:lnTo>
                  <a:pt x="0" y="877188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225545" y="2236724"/>
            <a:ext cx="4920615" cy="1005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300">
                <a:solidFill>
                  <a:srgbClr val="FFFFFF"/>
                </a:solidFill>
                <a:latin typeface="微软雅黑"/>
                <a:cs typeface="微软雅黑"/>
              </a:rPr>
              <a:t>国内手游出海东南亚洞察</a:t>
            </a:r>
            <a:endParaRPr sz="3200">
              <a:latin typeface="微软雅黑"/>
              <a:cs typeface="微软雅黑"/>
            </a:endParaRPr>
          </a:p>
          <a:p>
            <a:pPr marL="23495">
              <a:lnSpc>
                <a:spcPct val="100000"/>
              </a:lnSpc>
              <a:spcBef>
                <a:spcPts val="2435"/>
              </a:spcBef>
            </a:pPr>
            <a:r>
              <a:rPr sz="1200" spc="590">
                <a:solidFill>
                  <a:srgbClr val="925BFC"/>
                </a:solidFill>
                <a:latin typeface="Wingdings"/>
                <a:cs typeface="Wingdings"/>
              </a:rPr>
              <a:t>◼</a:t>
            </a:r>
            <a:r>
              <a:rPr sz="1200" spc="155">
                <a:solidFill>
                  <a:srgbClr val="925BFC"/>
                </a:solidFill>
                <a:latin typeface="Times New Roman"/>
                <a:cs typeface="Times New Roman"/>
              </a:rPr>
              <a:t> </a:t>
            </a: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出海在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投产品规模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36722" y="3362960"/>
            <a:ext cx="2030730" cy="537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出海在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投产品变现方式占</a:t>
            </a:r>
            <a:r>
              <a:rPr sz="1200" spc="-844">
                <a:solidFill>
                  <a:srgbClr val="F1F1F1"/>
                </a:solidFill>
                <a:latin typeface="宋体"/>
                <a:cs typeface="宋体"/>
              </a:rPr>
              <a:t>比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115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出海产</a:t>
            </a:r>
            <a:r>
              <a:rPr sz="1200">
                <a:solidFill>
                  <a:srgbClr val="F1F1F1"/>
                </a:solidFill>
                <a:latin typeface="宋体"/>
                <a:cs typeface="宋体"/>
              </a:rPr>
              <a:t>品素材展现量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国 内 手 游 出 海 东 南 亚 洞 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736846" y="2583180"/>
            <a:ext cx="422275" cy="843280"/>
          </a:xfrm>
          <a:custGeom>
            <a:rect l="l" t="t" r="r" b="b"/>
            <a:pathLst>
              <a:path w="422275" h="843278">
                <a:moveTo>
                  <a:pt x="0" y="0"/>
                </a:moveTo>
                <a:lnTo>
                  <a:pt x="0" y="421767"/>
                </a:lnTo>
                <a:lnTo>
                  <a:pt x="26542" y="842899"/>
                </a:lnTo>
                <a:lnTo>
                  <a:pt x="73370" y="837344"/>
                </a:lnTo>
                <a:lnTo>
                  <a:pt x="118422" y="826862"/>
                </a:lnTo>
                <a:lnTo>
                  <a:pt x="161427" y="811739"/>
                </a:lnTo>
                <a:lnTo>
                  <a:pt x="202115" y="792266"/>
                </a:lnTo>
                <a:lnTo>
                  <a:pt x="240214" y="768730"/>
                </a:lnTo>
                <a:lnTo>
                  <a:pt x="275453" y="741421"/>
                </a:lnTo>
                <a:lnTo>
                  <a:pt x="307562" y="710628"/>
                </a:lnTo>
                <a:lnTo>
                  <a:pt x="336268" y="676639"/>
                </a:lnTo>
                <a:lnTo>
                  <a:pt x="361302" y="639743"/>
                </a:lnTo>
                <a:lnTo>
                  <a:pt x="382392" y="600229"/>
                </a:lnTo>
                <a:lnTo>
                  <a:pt x="399268" y="558385"/>
                </a:lnTo>
                <a:lnTo>
                  <a:pt x="411657" y="514501"/>
                </a:lnTo>
                <a:lnTo>
                  <a:pt x="419289" y="468865"/>
                </a:lnTo>
                <a:lnTo>
                  <a:pt x="421893" y="421767"/>
                </a:lnTo>
                <a:lnTo>
                  <a:pt x="419056" y="372583"/>
                </a:lnTo>
                <a:lnTo>
                  <a:pt x="410753" y="325065"/>
                </a:lnTo>
                <a:lnTo>
                  <a:pt x="397302" y="279529"/>
                </a:lnTo>
                <a:lnTo>
                  <a:pt x="379019" y="236292"/>
                </a:lnTo>
                <a:lnTo>
                  <a:pt x="356219" y="195670"/>
                </a:lnTo>
                <a:lnTo>
                  <a:pt x="329221" y="157980"/>
                </a:lnTo>
                <a:lnTo>
                  <a:pt x="298338" y="123539"/>
                </a:lnTo>
                <a:lnTo>
                  <a:pt x="263889" y="92662"/>
                </a:lnTo>
                <a:lnTo>
                  <a:pt x="226189" y="65668"/>
                </a:lnTo>
                <a:lnTo>
                  <a:pt x="185555" y="42871"/>
                </a:lnTo>
                <a:lnTo>
                  <a:pt x="142303" y="24590"/>
                </a:lnTo>
                <a:lnTo>
                  <a:pt x="96748" y="11140"/>
                </a:lnTo>
                <a:lnTo>
                  <a:pt x="49209" y="2837"/>
                </a:lnTo>
                <a:lnTo>
                  <a:pt x="0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315589" y="2583180"/>
            <a:ext cx="448309" cy="843280"/>
          </a:xfrm>
          <a:custGeom>
            <a:rect l="l" t="t" r="r" b="b"/>
            <a:pathLst>
              <a:path w="448309" h="843278">
                <a:moveTo>
                  <a:pt x="421256" y="0"/>
                </a:moveTo>
                <a:lnTo>
                  <a:pt x="345915" y="6679"/>
                </a:lnTo>
                <a:lnTo>
                  <a:pt x="298997" y="17948"/>
                </a:lnTo>
                <a:lnTo>
                  <a:pt x="254382" y="34233"/>
                </a:lnTo>
                <a:lnTo>
                  <a:pt x="212365" y="55198"/>
                </a:lnTo>
                <a:lnTo>
                  <a:pt x="173243" y="80507"/>
                </a:lnTo>
                <a:lnTo>
                  <a:pt x="137312" y="109823"/>
                </a:lnTo>
                <a:lnTo>
                  <a:pt x="104867" y="142811"/>
                </a:lnTo>
                <a:lnTo>
                  <a:pt x="76206" y="179135"/>
                </a:lnTo>
                <a:lnTo>
                  <a:pt x="51623" y="218458"/>
                </a:lnTo>
                <a:lnTo>
                  <a:pt x="31415" y="260445"/>
                </a:lnTo>
                <a:lnTo>
                  <a:pt x="15877" y="304760"/>
                </a:lnTo>
                <a:lnTo>
                  <a:pt x="5307" y="351066"/>
                </a:lnTo>
                <a:lnTo>
                  <a:pt x="0" y="399028"/>
                </a:lnTo>
                <a:lnTo>
                  <a:pt x="251" y="448310"/>
                </a:lnTo>
                <a:lnTo>
                  <a:pt x="6169" y="497234"/>
                </a:lnTo>
                <a:lnTo>
                  <a:pt x="17438" y="544152"/>
                </a:lnTo>
                <a:lnTo>
                  <a:pt x="33723" y="588768"/>
                </a:lnTo>
                <a:lnTo>
                  <a:pt x="54688" y="630784"/>
                </a:lnTo>
                <a:lnTo>
                  <a:pt x="79996" y="669906"/>
                </a:lnTo>
                <a:lnTo>
                  <a:pt x="109313" y="705838"/>
                </a:lnTo>
                <a:lnTo>
                  <a:pt x="142301" y="738282"/>
                </a:lnTo>
                <a:lnTo>
                  <a:pt x="178624" y="766944"/>
                </a:lnTo>
                <a:lnTo>
                  <a:pt x="217948" y="791527"/>
                </a:lnTo>
                <a:lnTo>
                  <a:pt x="259935" y="811735"/>
                </a:lnTo>
                <a:lnTo>
                  <a:pt x="304249" y="827272"/>
                </a:lnTo>
                <a:lnTo>
                  <a:pt x="350556" y="837843"/>
                </a:lnTo>
                <a:lnTo>
                  <a:pt x="398517" y="843150"/>
                </a:lnTo>
                <a:lnTo>
                  <a:pt x="447799" y="842899"/>
                </a:lnTo>
                <a:lnTo>
                  <a:pt x="421256" y="421767"/>
                </a:lnTo>
                <a:lnTo>
                  <a:pt x="421256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315589" y="2583180"/>
            <a:ext cx="448309" cy="843280"/>
          </a:xfrm>
          <a:custGeom>
            <a:rect l="l" t="t" r="r" b="b"/>
            <a:pathLst>
              <a:path w="448309" h="843278">
                <a:moveTo>
                  <a:pt x="447799" y="842899"/>
                </a:moveTo>
                <a:lnTo>
                  <a:pt x="398517" y="843150"/>
                </a:lnTo>
                <a:lnTo>
                  <a:pt x="350556" y="837843"/>
                </a:lnTo>
                <a:lnTo>
                  <a:pt x="304249" y="827272"/>
                </a:lnTo>
                <a:lnTo>
                  <a:pt x="259935" y="811735"/>
                </a:lnTo>
                <a:lnTo>
                  <a:pt x="217948" y="791527"/>
                </a:lnTo>
                <a:lnTo>
                  <a:pt x="178624" y="766944"/>
                </a:lnTo>
                <a:lnTo>
                  <a:pt x="142301" y="738282"/>
                </a:lnTo>
                <a:lnTo>
                  <a:pt x="109313" y="705838"/>
                </a:lnTo>
                <a:lnTo>
                  <a:pt x="79996" y="669906"/>
                </a:lnTo>
                <a:lnTo>
                  <a:pt x="54688" y="630784"/>
                </a:lnTo>
                <a:lnTo>
                  <a:pt x="33723" y="588768"/>
                </a:lnTo>
                <a:lnTo>
                  <a:pt x="17438" y="544152"/>
                </a:lnTo>
                <a:lnTo>
                  <a:pt x="6169" y="497234"/>
                </a:lnTo>
                <a:lnTo>
                  <a:pt x="251" y="448310"/>
                </a:lnTo>
                <a:lnTo>
                  <a:pt x="0" y="399028"/>
                </a:lnTo>
                <a:lnTo>
                  <a:pt x="5307" y="351066"/>
                </a:lnTo>
                <a:lnTo>
                  <a:pt x="15877" y="304760"/>
                </a:lnTo>
                <a:lnTo>
                  <a:pt x="31415" y="260445"/>
                </a:lnTo>
                <a:lnTo>
                  <a:pt x="51623" y="218458"/>
                </a:lnTo>
                <a:lnTo>
                  <a:pt x="76206" y="179135"/>
                </a:lnTo>
                <a:lnTo>
                  <a:pt x="104867" y="142811"/>
                </a:lnTo>
                <a:lnTo>
                  <a:pt x="137312" y="109823"/>
                </a:lnTo>
                <a:lnTo>
                  <a:pt x="173243" y="80507"/>
                </a:lnTo>
                <a:lnTo>
                  <a:pt x="212365" y="55198"/>
                </a:lnTo>
                <a:lnTo>
                  <a:pt x="254382" y="34233"/>
                </a:lnTo>
                <a:lnTo>
                  <a:pt x="298997" y="17948"/>
                </a:lnTo>
                <a:lnTo>
                  <a:pt x="345915" y="6679"/>
                </a:lnTo>
                <a:lnTo>
                  <a:pt x="394840" y="762"/>
                </a:lnTo>
                <a:lnTo>
                  <a:pt x="421256" y="0"/>
                </a:lnTo>
                <a:lnTo>
                  <a:pt x="421256" y="421767"/>
                </a:lnTo>
                <a:lnTo>
                  <a:pt x="447799" y="842899"/>
                </a:lnTo>
                <a:close/>
              </a:path>
            </a:pathLst>
          </a:custGeom>
          <a:ln w="19049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158740" y="2898648"/>
            <a:ext cx="15240" cy="93345"/>
          </a:xfrm>
          <a:custGeom>
            <a:rect l="l" t="t" r="r" b="b"/>
            <a:pathLst>
              <a:path w="15239" h="93344">
                <a:moveTo>
                  <a:pt x="0" y="92964"/>
                </a:moveTo>
                <a:lnTo>
                  <a:pt x="15239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088635" y="2662428"/>
            <a:ext cx="402590" cy="330200"/>
          </a:xfrm>
          <a:custGeom>
            <a:rect l="l" t="t" r="r" b="b"/>
            <a:pathLst>
              <a:path w="402589" h="330200">
                <a:moveTo>
                  <a:pt x="167639" y="236219"/>
                </a:moveTo>
                <a:lnTo>
                  <a:pt x="67055" y="236219"/>
                </a:lnTo>
                <a:lnTo>
                  <a:pt x="69976" y="329945"/>
                </a:lnTo>
                <a:lnTo>
                  <a:pt x="167639" y="236219"/>
                </a:lnTo>
                <a:close/>
              </a:path>
              <a:path w="402589" h="330200">
                <a:moveTo>
                  <a:pt x="362965" y="0"/>
                </a:moveTo>
                <a:lnTo>
                  <a:pt x="39369" y="0"/>
                </a:lnTo>
                <a:lnTo>
                  <a:pt x="24056" y="3097"/>
                </a:lnTo>
                <a:lnTo>
                  <a:pt x="11541" y="11541"/>
                </a:lnTo>
                <a:lnTo>
                  <a:pt x="3097" y="24056"/>
                </a:lnTo>
                <a:lnTo>
                  <a:pt x="0" y="39369"/>
                </a:lnTo>
                <a:lnTo>
                  <a:pt x="0" y="196850"/>
                </a:lnTo>
                <a:lnTo>
                  <a:pt x="3097" y="212163"/>
                </a:lnTo>
                <a:lnTo>
                  <a:pt x="11541" y="224678"/>
                </a:lnTo>
                <a:lnTo>
                  <a:pt x="24056" y="233122"/>
                </a:lnTo>
                <a:lnTo>
                  <a:pt x="39369" y="236219"/>
                </a:lnTo>
                <a:lnTo>
                  <a:pt x="362965" y="236219"/>
                </a:lnTo>
                <a:lnTo>
                  <a:pt x="378279" y="233122"/>
                </a:lnTo>
                <a:lnTo>
                  <a:pt x="390794" y="224678"/>
                </a:lnTo>
                <a:lnTo>
                  <a:pt x="399238" y="212163"/>
                </a:lnTo>
                <a:lnTo>
                  <a:pt x="402336" y="196850"/>
                </a:lnTo>
                <a:lnTo>
                  <a:pt x="402336" y="39369"/>
                </a:lnTo>
                <a:lnTo>
                  <a:pt x="399238" y="24056"/>
                </a:lnTo>
                <a:lnTo>
                  <a:pt x="390794" y="11541"/>
                </a:lnTo>
                <a:lnTo>
                  <a:pt x="378279" y="3097"/>
                </a:lnTo>
                <a:lnTo>
                  <a:pt x="36296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88635" y="2662428"/>
            <a:ext cx="402590" cy="330200"/>
          </a:xfrm>
          <a:custGeom>
            <a:rect l="l" t="t" r="r" b="b"/>
            <a:pathLst>
              <a:path w="402589" h="330200">
                <a:moveTo>
                  <a:pt x="0" y="39369"/>
                </a:moveTo>
                <a:lnTo>
                  <a:pt x="3097" y="24056"/>
                </a:lnTo>
                <a:lnTo>
                  <a:pt x="11541" y="11541"/>
                </a:lnTo>
                <a:lnTo>
                  <a:pt x="24056" y="3097"/>
                </a:lnTo>
                <a:lnTo>
                  <a:pt x="39369" y="0"/>
                </a:lnTo>
                <a:lnTo>
                  <a:pt x="67055" y="0"/>
                </a:lnTo>
                <a:lnTo>
                  <a:pt x="167639" y="0"/>
                </a:lnTo>
                <a:lnTo>
                  <a:pt x="362965" y="0"/>
                </a:lnTo>
                <a:lnTo>
                  <a:pt x="378279" y="3097"/>
                </a:lnTo>
                <a:lnTo>
                  <a:pt x="390794" y="11541"/>
                </a:lnTo>
                <a:lnTo>
                  <a:pt x="399238" y="24056"/>
                </a:lnTo>
                <a:lnTo>
                  <a:pt x="402336" y="39369"/>
                </a:lnTo>
                <a:lnTo>
                  <a:pt x="402336" y="137794"/>
                </a:lnTo>
                <a:lnTo>
                  <a:pt x="402336" y="196850"/>
                </a:lnTo>
                <a:lnTo>
                  <a:pt x="399238" y="212163"/>
                </a:lnTo>
                <a:lnTo>
                  <a:pt x="390794" y="224678"/>
                </a:lnTo>
                <a:lnTo>
                  <a:pt x="378279" y="233122"/>
                </a:lnTo>
                <a:lnTo>
                  <a:pt x="362965" y="236219"/>
                </a:lnTo>
                <a:lnTo>
                  <a:pt x="167639" y="236219"/>
                </a:lnTo>
                <a:lnTo>
                  <a:pt x="69976" y="329945"/>
                </a:lnTo>
                <a:lnTo>
                  <a:pt x="67055" y="236219"/>
                </a:lnTo>
                <a:lnTo>
                  <a:pt x="39369" y="236219"/>
                </a:lnTo>
                <a:lnTo>
                  <a:pt x="24056" y="233122"/>
                </a:lnTo>
                <a:lnTo>
                  <a:pt x="11541" y="224678"/>
                </a:lnTo>
                <a:lnTo>
                  <a:pt x="3097" y="212163"/>
                </a:lnTo>
                <a:lnTo>
                  <a:pt x="0" y="196850"/>
                </a:lnTo>
                <a:lnTo>
                  <a:pt x="0" y="137794"/>
                </a:lnTo>
                <a:lnTo>
                  <a:pt x="0" y="39369"/>
                </a:lnTo>
                <a:close/>
              </a:path>
            </a:pathLst>
          </a:custGeom>
          <a:ln w="1270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5124958" y="2670429"/>
            <a:ext cx="332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7934FC"/>
                </a:solidFill>
                <a:latin typeface="Arial"/>
                <a:cs typeface="Arial"/>
              </a:rPr>
              <a:t>49%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949701" y="2558542"/>
            <a:ext cx="1147445" cy="697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10"/>
              </a:lnSpc>
              <a:spcBef>
                <a:spcPts val="100"/>
              </a:spcBef>
            </a:pPr>
            <a:r>
              <a:rPr sz="1100">
                <a:latin typeface="宋体"/>
                <a:cs typeface="宋体"/>
              </a:rPr>
              <a:t>近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30 </a:t>
            </a:r>
            <a:r>
              <a:rPr sz="1100">
                <a:latin typeface="宋体"/>
                <a:cs typeface="宋体"/>
              </a:rPr>
              <a:t>天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ts val="1320"/>
              </a:lnSpc>
              <a:spcBef>
                <a:spcPts val="35"/>
              </a:spcBef>
            </a:pPr>
            <a:r>
              <a:rPr sz="1100">
                <a:latin typeface="宋体"/>
                <a:cs typeface="宋体"/>
              </a:rPr>
              <a:t>全球</a:t>
            </a:r>
            <a:r>
              <a:rPr sz="1100" b="1">
                <a:latin typeface="Microsoft JhengHei"/>
                <a:cs typeface="Microsoft JhengHei"/>
              </a:rPr>
              <a:t>在投的国内出 海</a:t>
            </a:r>
            <a:r>
              <a:rPr sz="1100">
                <a:latin typeface="宋体"/>
                <a:cs typeface="宋体"/>
              </a:rPr>
              <a:t>手游中，在东南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ts val="1300"/>
              </a:lnSpc>
            </a:pPr>
            <a:r>
              <a:rPr sz="1100">
                <a:latin typeface="宋体"/>
                <a:cs typeface="宋体"/>
              </a:rPr>
              <a:t>亚投放的</a:t>
            </a:r>
            <a:r>
              <a:rPr sz="1100" spc="5">
                <a:latin typeface="宋体"/>
                <a:cs typeface="宋体"/>
              </a:rPr>
              <a:t>占</a:t>
            </a:r>
            <a:r>
              <a:rPr sz="1100" spc="-325">
                <a:latin typeface="宋体"/>
                <a:cs typeface="宋体"/>
              </a:rPr>
              <a:t> </a:t>
            </a:r>
            <a:r>
              <a:rPr sz="1100" spc="-175">
                <a:latin typeface="Verdana"/>
                <a:cs typeface="Verdana"/>
              </a:rPr>
              <a:t>49%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236720" y="2828544"/>
            <a:ext cx="1109472" cy="40843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736846" y="3853942"/>
            <a:ext cx="422275" cy="669925"/>
          </a:xfrm>
          <a:custGeom>
            <a:rect l="l" t="t" r="r" b="b"/>
            <a:pathLst>
              <a:path w="422275" h="669925">
                <a:moveTo>
                  <a:pt x="0" y="0"/>
                </a:moveTo>
                <a:lnTo>
                  <a:pt x="0" y="421893"/>
                </a:lnTo>
                <a:lnTo>
                  <a:pt x="341375" y="669861"/>
                </a:lnTo>
                <a:lnTo>
                  <a:pt x="369842" y="624949"/>
                </a:lnTo>
                <a:lnTo>
                  <a:pt x="392322" y="577099"/>
                </a:lnTo>
                <a:lnTo>
                  <a:pt x="408620" y="526908"/>
                </a:lnTo>
                <a:lnTo>
                  <a:pt x="418543" y="474974"/>
                </a:lnTo>
                <a:lnTo>
                  <a:pt x="421893" y="421893"/>
                </a:lnTo>
                <a:lnTo>
                  <a:pt x="419056" y="372696"/>
                </a:lnTo>
                <a:lnTo>
                  <a:pt x="410753" y="325165"/>
                </a:lnTo>
                <a:lnTo>
                  <a:pt x="397302" y="279616"/>
                </a:lnTo>
                <a:lnTo>
                  <a:pt x="379019" y="236366"/>
                </a:lnTo>
                <a:lnTo>
                  <a:pt x="356219" y="195732"/>
                </a:lnTo>
                <a:lnTo>
                  <a:pt x="329221" y="158030"/>
                </a:lnTo>
                <a:lnTo>
                  <a:pt x="298338" y="123578"/>
                </a:lnTo>
                <a:lnTo>
                  <a:pt x="263889" y="92692"/>
                </a:lnTo>
                <a:lnTo>
                  <a:pt x="226189" y="65689"/>
                </a:lnTo>
                <a:lnTo>
                  <a:pt x="185555" y="42886"/>
                </a:lnTo>
                <a:lnTo>
                  <a:pt x="142303" y="24598"/>
                </a:lnTo>
                <a:lnTo>
                  <a:pt x="96748" y="11143"/>
                </a:lnTo>
                <a:lnTo>
                  <a:pt x="49209" y="2838"/>
                </a:lnTo>
                <a:lnTo>
                  <a:pt x="0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315517" y="3853942"/>
            <a:ext cx="763270" cy="843915"/>
          </a:xfrm>
          <a:custGeom>
            <a:rect l="l" t="t" r="r" b="b"/>
            <a:pathLst>
              <a:path w="763270" h="843914">
                <a:moveTo>
                  <a:pt x="421328" y="0"/>
                </a:moveTo>
                <a:lnTo>
                  <a:pt x="371161" y="2992"/>
                </a:lnTo>
                <a:lnTo>
                  <a:pt x="322217" y="11813"/>
                </a:lnTo>
                <a:lnTo>
                  <a:pt x="274958" y="26226"/>
                </a:lnTo>
                <a:lnTo>
                  <a:pt x="229844" y="45996"/>
                </a:lnTo>
                <a:lnTo>
                  <a:pt x="187338" y="70886"/>
                </a:lnTo>
                <a:lnTo>
                  <a:pt x="147901" y="100662"/>
                </a:lnTo>
                <a:lnTo>
                  <a:pt x="111995" y="135087"/>
                </a:lnTo>
                <a:lnTo>
                  <a:pt x="80079" y="173926"/>
                </a:lnTo>
                <a:lnTo>
                  <a:pt x="53466" y="215397"/>
                </a:lnTo>
                <a:lnTo>
                  <a:pt x="32252" y="258731"/>
                </a:lnTo>
                <a:lnTo>
                  <a:pt x="16369" y="303487"/>
                </a:lnTo>
                <a:lnTo>
                  <a:pt x="5746" y="349222"/>
                </a:lnTo>
                <a:lnTo>
                  <a:pt x="312" y="395495"/>
                </a:lnTo>
                <a:lnTo>
                  <a:pt x="0" y="441863"/>
                </a:lnTo>
                <a:lnTo>
                  <a:pt x="4737" y="487884"/>
                </a:lnTo>
                <a:lnTo>
                  <a:pt x="14454" y="533116"/>
                </a:lnTo>
                <a:lnTo>
                  <a:pt x="29082" y="577117"/>
                </a:lnTo>
                <a:lnTo>
                  <a:pt x="48550" y="619445"/>
                </a:lnTo>
                <a:lnTo>
                  <a:pt x="72788" y="659657"/>
                </a:lnTo>
                <a:lnTo>
                  <a:pt x="101727" y="697312"/>
                </a:lnTo>
                <a:lnTo>
                  <a:pt x="135295" y="731967"/>
                </a:lnTo>
                <a:lnTo>
                  <a:pt x="173424" y="763181"/>
                </a:lnTo>
                <a:lnTo>
                  <a:pt x="214890" y="789802"/>
                </a:lnTo>
                <a:lnTo>
                  <a:pt x="258218" y="811022"/>
                </a:lnTo>
                <a:lnTo>
                  <a:pt x="302969" y="826911"/>
                </a:lnTo>
                <a:lnTo>
                  <a:pt x="348699" y="837538"/>
                </a:lnTo>
                <a:lnTo>
                  <a:pt x="394968" y="842975"/>
                </a:lnTo>
                <a:lnTo>
                  <a:pt x="441333" y="843291"/>
                </a:lnTo>
                <a:lnTo>
                  <a:pt x="487353" y="838555"/>
                </a:lnTo>
                <a:lnTo>
                  <a:pt x="532585" y="828839"/>
                </a:lnTo>
                <a:lnTo>
                  <a:pt x="576588" y="814211"/>
                </a:lnTo>
                <a:lnTo>
                  <a:pt x="618920" y="794743"/>
                </a:lnTo>
                <a:lnTo>
                  <a:pt x="659140" y="770504"/>
                </a:lnTo>
                <a:lnTo>
                  <a:pt x="696805" y="741564"/>
                </a:lnTo>
                <a:lnTo>
                  <a:pt x="731474" y="707993"/>
                </a:lnTo>
                <a:lnTo>
                  <a:pt x="762704" y="669861"/>
                </a:lnTo>
                <a:lnTo>
                  <a:pt x="421328" y="421893"/>
                </a:lnTo>
                <a:lnTo>
                  <a:pt x="421328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315517" y="3853942"/>
            <a:ext cx="763270" cy="843915"/>
          </a:xfrm>
          <a:custGeom>
            <a:rect l="l" t="t" r="r" b="b"/>
            <a:pathLst>
              <a:path w="763270" h="843914">
                <a:moveTo>
                  <a:pt x="762704" y="669861"/>
                </a:moveTo>
                <a:lnTo>
                  <a:pt x="731474" y="707993"/>
                </a:lnTo>
                <a:lnTo>
                  <a:pt x="696805" y="741564"/>
                </a:lnTo>
                <a:lnTo>
                  <a:pt x="659140" y="770504"/>
                </a:lnTo>
                <a:lnTo>
                  <a:pt x="618920" y="794743"/>
                </a:lnTo>
                <a:lnTo>
                  <a:pt x="576588" y="814211"/>
                </a:lnTo>
                <a:lnTo>
                  <a:pt x="532585" y="828839"/>
                </a:lnTo>
                <a:lnTo>
                  <a:pt x="487353" y="838555"/>
                </a:lnTo>
                <a:lnTo>
                  <a:pt x="441333" y="843291"/>
                </a:lnTo>
                <a:lnTo>
                  <a:pt x="394968" y="842975"/>
                </a:lnTo>
                <a:lnTo>
                  <a:pt x="348699" y="837538"/>
                </a:lnTo>
                <a:lnTo>
                  <a:pt x="302969" y="826911"/>
                </a:lnTo>
                <a:lnTo>
                  <a:pt x="258218" y="811022"/>
                </a:lnTo>
                <a:lnTo>
                  <a:pt x="214890" y="789802"/>
                </a:lnTo>
                <a:lnTo>
                  <a:pt x="173424" y="763181"/>
                </a:lnTo>
                <a:lnTo>
                  <a:pt x="135295" y="731967"/>
                </a:lnTo>
                <a:lnTo>
                  <a:pt x="101727" y="697312"/>
                </a:lnTo>
                <a:lnTo>
                  <a:pt x="72788" y="659657"/>
                </a:lnTo>
                <a:lnTo>
                  <a:pt x="48550" y="619445"/>
                </a:lnTo>
                <a:lnTo>
                  <a:pt x="29082" y="577117"/>
                </a:lnTo>
                <a:lnTo>
                  <a:pt x="14454" y="533116"/>
                </a:lnTo>
                <a:lnTo>
                  <a:pt x="4737" y="487884"/>
                </a:lnTo>
                <a:lnTo>
                  <a:pt x="0" y="441863"/>
                </a:lnTo>
                <a:lnTo>
                  <a:pt x="312" y="395495"/>
                </a:lnTo>
                <a:lnTo>
                  <a:pt x="5746" y="349222"/>
                </a:lnTo>
                <a:lnTo>
                  <a:pt x="16369" y="303487"/>
                </a:lnTo>
                <a:lnTo>
                  <a:pt x="32252" y="258731"/>
                </a:lnTo>
                <a:lnTo>
                  <a:pt x="53466" y="215397"/>
                </a:lnTo>
                <a:lnTo>
                  <a:pt x="80079" y="173926"/>
                </a:lnTo>
                <a:lnTo>
                  <a:pt x="111995" y="135087"/>
                </a:lnTo>
                <a:lnTo>
                  <a:pt x="147901" y="100662"/>
                </a:lnTo>
                <a:lnTo>
                  <a:pt x="187338" y="70886"/>
                </a:lnTo>
                <a:lnTo>
                  <a:pt x="229844" y="45996"/>
                </a:lnTo>
                <a:lnTo>
                  <a:pt x="274958" y="26226"/>
                </a:lnTo>
                <a:lnTo>
                  <a:pt x="322217" y="11813"/>
                </a:lnTo>
                <a:lnTo>
                  <a:pt x="371161" y="2992"/>
                </a:lnTo>
                <a:lnTo>
                  <a:pt x="421328" y="0"/>
                </a:lnTo>
                <a:lnTo>
                  <a:pt x="421328" y="421893"/>
                </a:lnTo>
                <a:lnTo>
                  <a:pt x="762704" y="669861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113020" y="3976116"/>
            <a:ext cx="38100" cy="108585"/>
          </a:xfrm>
          <a:custGeom>
            <a:rect l="l" t="t" r="r" b="b"/>
            <a:pathLst>
              <a:path w="38100" h="108585">
                <a:moveTo>
                  <a:pt x="0" y="108203"/>
                </a:moveTo>
                <a:lnTo>
                  <a:pt x="3810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065776" y="3739896"/>
            <a:ext cx="402590" cy="345440"/>
          </a:xfrm>
          <a:custGeom>
            <a:rect l="l" t="t" r="r" b="b"/>
            <a:pathLst>
              <a:path w="402589" h="345439">
                <a:moveTo>
                  <a:pt x="167639" y="236219"/>
                </a:moveTo>
                <a:lnTo>
                  <a:pt x="67056" y="236219"/>
                </a:lnTo>
                <a:lnTo>
                  <a:pt x="46862" y="345046"/>
                </a:lnTo>
                <a:lnTo>
                  <a:pt x="167639" y="236219"/>
                </a:lnTo>
                <a:close/>
              </a:path>
              <a:path w="402589" h="345439">
                <a:moveTo>
                  <a:pt x="362965" y="0"/>
                </a:moveTo>
                <a:lnTo>
                  <a:pt x="39370" y="0"/>
                </a:lnTo>
                <a:lnTo>
                  <a:pt x="24056" y="3097"/>
                </a:lnTo>
                <a:lnTo>
                  <a:pt x="11541" y="11541"/>
                </a:lnTo>
                <a:lnTo>
                  <a:pt x="3097" y="24056"/>
                </a:lnTo>
                <a:lnTo>
                  <a:pt x="0" y="39369"/>
                </a:lnTo>
                <a:lnTo>
                  <a:pt x="0" y="196850"/>
                </a:lnTo>
                <a:lnTo>
                  <a:pt x="3097" y="212174"/>
                </a:lnTo>
                <a:lnTo>
                  <a:pt x="11541" y="224688"/>
                </a:lnTo>
                <a:lnTo>
                  <a:pt x="24056" y="233125"/>
                </a:lnTo>
                <a:lnTo>
                  <a:pt x="39370" y="236219"/>
                </a:lnTo>
                <a:lnTo>
                  <a:pt x="362965" y="236219"/>
                </a:lnTo>
                <a:lnTo>
                  <a:pt x="378279" y="233125"/>
                </a:lnTo>
                <a:lnTo>
                  <a:pt x="390794" y="224688"/>
                </a:lnTo>
                <a:lnTo>
                  <a:pt x="399238" y="212174"/>
                </a:lnTo>
                <a:lnTo>
                  <a:pt x="402336" y="196850"/>
                </a:lnTo>
                <a:lnTo>
                  <a:pt x="402336" y="39369"/>
                </a:lnTo>
                <a:lnTo>
                  <a:pt x="399238" y="24056"/>
                </a:lnTo>
                <a:lnTo>
                  <a:pt x="390794" y="11541"/>
                </a:lnTo>
                <a:lnTo>
                  <a:pt x="378279" y="3097"/>
                </a:lnTo>
                <a:lnTo>
                  <a:pt x="36296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065776" y="3739896"/>
            <a:ext cx="402590" cy="345440"/>
          </a:xfrm>
          <a:custGeom>
            <a:rect l="l" t="t" r="r" b="b"/>
            <a:pathLst>
              <a:path w="402589" h="345439">
                <a:moveTo>
                  <a:pt x="0" y="39369"/>
                </a:moveTo>
                <a:lnTo>
                  <a:pt x="3097" y="24056"/>
                </a:lnTo>
                <a:lnTo>
                  <a:pt x="11541" y="11541"/>
                </a:lnTo>
                <a:lnTo>
                  <a:pt x="24056" y="3097"/>
                </a:lnTo>
                <a:lnTo>
                  <a:pt x="39370" y="0"/>
                </a:lnTo>
                <a:lnTo>
                  <a:pt x="67056" y="0"/>
                </a:lnTo>
                <a:lnTo>
                  <a:pt x="167639" y="0"/>
                </a:lnTo>
                <a:lnTo>
                  <a:pt x="362965" y="0"/>
                </a:lnTo>
                <a:lnTo>
                  <a:pt x="378279" y="3097"/>
                </a:lnTo>
                <a:lnTo>
                  <a:pt x="390794" y="11541"/>
                </a:lnTo>
                <a:lnTo>
                  <a:pt x="399238" y="24056"/>
                </a:lnTo>
                <a:lnTo>
                  <a:pt x="402336" y="39369"/>
                </a:lnTo>
                <a:lnTo>
                  <a:pt x="402336" y="137794"/>
                </a:lnTo>
                <a:lnTo>
                  <a:pt x="402336" y="196850"/>
                </a:lnTo>
                <a:lnTo>
                  <a:pt x="399238" y="212174"/>
                </a:lnTo>
                <a:lnTo>
                  <a:pt x="390794" y="224688"/>
                </a:lnTo>
                <a:lnTo>
                  <a:pt x="378279" y="233125"/>
                </a:lnTo>
                <a:lnTo>
                  <a:pt x="362965" y="236219"/>
                </a:lnTo>
                <a:lnTo>
                  <a:pt x="167639" y="236219"/>
                </a:lnTo>
                <a:lnTo>
                  <a:pt x="46862" y="345046"/>
                </a:lnTo>
                <a:lnTo>
                  <a:pt x="67056" y="236219"/>
                </a:lnTo>
                <a:lnTo>
                  <a:pt x="39370" y="236219"/>
                </a:lnTo>
                <a:lnTo>
                  <a:pt x="24056" y="233125"/>
                </a:lnTo>
                <a:lnTo>
                  <a:pt x="11541" y="224688"/>
                </a:lnTo>
                <a:lnTo>
                  <a:pt x="3097" y="212174"/>
                </a:lnTo>
                <a:lnTo>
                  <a:pt x="0" y="196850"/>
                </a:lnTo>
                <a:lnTo>
                  <a:pt x="0" y="137794"/>
                </a:lnTo>
                <a:lnTo>
                  <a:pt x="0" y="39369"/>
                </a:lnTo>
                <a:close/>
              </a:path>
            </a:pathLst>
          </a:custGeom>
          <a:ln w="12700">
            <a:solidFill>
              <a:srgbClr val="4FDF3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5102097" y="3748278"/>
            <a:ext cx="332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4FDF3B"/>
                </a:solidFill>
                <a:latin typeface="Arial"/>
                <a:cs typeface="Arial"/>
              </a:rPr>
              <a:t>35%</a:t>
            </a:r>
            <a:endParaRPr sz="12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949701" y="3885082"/>
            <a:ext cx="1147445" cy="697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10"/>
              </a:lnSpc>
              <a:spcBef>
                <a:spcPts val="100"/>
              </a:spcBef>
            </a:pPr>
            <a:r>
              <a:rPr sz="1100">
                <a:latin typeface="宋体"/>
                <a:cs typeface="宋体"/>
              </a:rPr>
              <a:t>近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30 </a:t>
            </a:r>
            <a:r>
              <a:rPr sz="1100">
                <a:latin typeface="宋体"/>
                <a:cs typeface="宋体"/>
              </a:rPr>
              <a:t>天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ts val="1320"/>
              </a:lnSpc>
              <a:spcBef>
                <a:spcPts val="35"/>
              </a:spcBef>
            </a:pPr>
            <a:r>
              <a:rPr sz="1100">
                <a:latin typeface="宋体"/>
                <a:cs typeface="宋体"/>
              </a:rPr>
              <a:t>全球</a:t>
            </a:r>
            <a:r>
              <a:rPr sz="1100" b="1">
                <a:latin typeface="Microsoft JhengHei"/>
                <a:cs typeface="Microsoft JhengHei"/>
              </a:rPr>
              <a:t>新投的国内出 海</a:t>
            </a:r>
            <a:r>
              <a:rPr sz="1100">
                <a:latin typeface="宋体"/>
                <a:cs typeface="宋体"/>
              </a:rPr>
              <a:t>手游中，在东南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ts val="1300"/>
              </a:lnSpc>
            </a:pPr>
            <a:r>
              <a:rPr sz="1100">
                <a:latin typeface="宋体"/>
                <a:cs typeface="宋体"/>
              </a:rPr>
              <a:t>亚投放的占</a:t>
            </a:r>
            <a:r>
              <a:rPr sz="1100" spc="-315">
                <a:latin typeface="宋体"/>
                <a:cs typeface="宋体"/>
              </a:rPr>
              <a:t> </a:t>
            </a:r>
            <a:r>
              <a:rPr sz="1100" spc="-175">
                <a:latin typeface="Verdana"/>
                <a:cs typeface="Verdana"/>
              </a:rPr>
              <a:t>35%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273296" y="4058411"/>
            <a:ext cx="1109472" cy="40690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954644" y="2583180"/>
            <a:ext cx="421766" cy="81229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7533047" y="2583180"/>
            <a:ext cx="581660" cy="843915"/>
          </a:xfrm>
          <a:custGeom>
            <a:rect l="l" t="t" r="r" b="b"/>
            <a:pathLst>
              <a:path w="581659" h="843914">
                <a:moveTo>
                  <a:pt x="421597" y="0"/>
                </a:moveTo>
                <a:lnTo>
                  <a:pt x="380614" y="1990"/>
                </a:lnTo>
                <a:lnTo>
                  <a:pt x="340142" y="7921"/>
                </a:lnTo>
                <a:lnTo>
                  <a:pt x="300457" y="17734"/>
                </a:lnTo>
                <a:lnTo>
                  <a:pt x="261831" y="31368"/>
                </a:lnTo>
                <a:lnTo>
                  <a:pt x="217370" y="52632"/>
                </a:lnTo>
                <a:lnTo>
                  <a:pt x="176523" y="78319"/>
                </a:lnTo>
                <a:lnTo>
                  <a:pt x="139462" y="108018"/>
                </a:lnTo>
                <a:lnTo>
                  <a:pt x="106359" y="141316"/>
                </a:lnTo>
                <a:lnTo>
                  <a:pt x="77389" y="177801"/>
                </a:lnTo>
                <a:lnTo>
                  <a:pt x="52722" y="217061"/>
                </a:lnTo>
                <a:lnTo>
                  <a:pt x="32533" y="258683"/>
                </a:lnTo>
                <a:lnTo>
                  <a:pt x="16993" y="302254"/>
                </a:lnTo>
                <a:lnTo>
                  <a:pt x="6276" y="347363"/>
                </a:lnTo>
                <a:lnTo>
                  <a:pt x="554" y="393596"/>
                </a:lnTo>
                <a:lnTo>
                  <a:pt x="0" y="440542"/>
                </a:lnTo>
                <a:lnTo>
                  <a:pt x="4786" y="487789"/>
                </a:lnTo>
                <a:lnTo>
                  <a:pt x="15086" y="534923"/>
                </a:lnTo>
                <a:lnTo>
                  <a:pt x="31072" y="581533"/>
                </a:lnTo>
                <a:lnTo>
                  <a:pt x="52337" y="625995"/>
                </a:lnTo>
                <a:lnTo>
                  <a:pt x="78030" y="666847"/>
                </a:lnTo>
                <a:lnTo>
                  <a:pt x="107737" y="703916"/>
                </a:lnTo>
                <a:lnTo>
                  <a:pt x="141045" y="737026"/>
                </a:lnTo>
                <a:lnTo>
                  <a:pt x="177542" y="766006"/>
                </a:lnTo>
                <a:lnTo>
                  <a:pt x="216815" y="790682"/>
                </a:lnTo>
                <a:lnTo>
                  <a:pt x="258450" y="810879"/>
                </a:lnTo>
                <a:lnTo>
                  <a:pt x="302035" y="826424"/>
                </a:lnTo>
                <a:lnTo>
                  <a:pt x="347156" y="837144"/>
                </a:lnTo>
                <a:lnTo>
                  <a:pt x="393402" y="842866"/>
                </a:lnTo>
                <a:lnTo>
                  <a:pt x="440358" y="843415"/>
                </a:lnTo>
                <a:lnTo>
                  <a:pt x="487612" y="838618"/>
                </a:lnTo>
                <a:lnTo>
                  <a:pt x="534752" y="828301"/>
                </a:lnTo>
                <a:lnTo>
                  <a:pt x="581363" y="812292"/>
                </a:lnTo>
                <a:lnTo>
                  <a:pt x="421597" y="421767"/>
                </a:lnTo>
                <a:lnTo>
                  <a:pt x="421597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533047" y="2583180"/>
            <a:ext cx="581660" cy="843915"/>
          </a:xfrm>
          <a:custGeom>
            <a:rect l="l" t="t" r="r" b="b"/>
            <a:pathLst>
              <a:path w="581659" h="843914">
                <a:moveTo>
                  <a:pt x="581363" y="812292"/>
                </a:moveTo>
                <a:lnTo>
                  <a:pt x="534752" y="828301"/>
                </a:lnTo>
                <a:lnTo>
                  <a:pt x="487612" y="838618"/>
                </a:lnTo>
                <a:lnTo>
                  <a:pt x="440358" y="843415"/>
                </a:lnTo>
                <a:lnTo>
                  <a:pt x="393402" y="842866"/>
                </a:lnTo>
                <a:lnTo>
                  <a:pt x="347156" y="837144"/>
                </a:lnTo>
                <a:lnTo>
                  <a:pt x="302035" y="826424"/>
                </a:lnTo>
                <a:lnTo>
                  <a:pt x="258450" y="810879"/>
                </a:lnTo>
                <a:lnTo>
                  <a:pt x="216815" y="790682"/>
                </a:lnTo>
                <a:lnTo>
                  <a:pt x="177542" y="766006"/>
                </a:lnTo>
                <a:lnTo>
                  <a:pt x="141045" y="737026"/>
                </a:lnTo>
                <a:lnTo>
                  <a:pt x="107737" y="703916"/>
                </a:lnTo>
                <a:lnTo>
                  <a:pt x="78030" y="666847"/>
                </a:lnTo>
                <a:lnTo>
                  <a:pt x="52337" y="625995"/>
                </a:lnTo>
                <a:lnTo>
                  <a:pt x="31072" y="581533"/>
                </a:lnTo>
                <a:lnTo>
                  <a:pt x="15086" y="534923"/>
                </a:lnTo>
                <a:lnTo>
                  <a:pt x="4786" y="487789"/>
                </a:lnTo>
                <a:lnTo>
                  <a:pt x="0" y="440542"/>
                </a:lnTo>
                <a:lnTo>
                  <a:pt x="554" y="393596"/>
                </a:lnTo>
                <a:lnTo>
                  <a:pt x="6276" y="347363"/>
                </a:lnTo>
                <a:lnTo>
                  <a:pt x="16993" y="302254"/>
                </a:lnTo>
                <a:lnTo>
                  <a:pt x="32533" y="258683"/>
                </a:lnTo>
                <a:lnTo>
                  <a:pt x="52722" y="217061"/>
                </a:lnTo>
                <a:lnTo>
                  <a:pt x="77389" y="177801"/>
                </a:lnTo>
                <a:lnTo>
                  <a:pt x="106359" y="141316"/>
                </a:lnTo>
                <a:lnTo>
                  <a:pt x="139462" y="108018"/>
                </a:lnTo>
                <a:lnTo>
                  <a:pt x="176523" y="78319"/>
                </a:lnTo>
                <a:lnTo>
                  <a:pt x="217370" y="52632"/>
                </a:lnTo>
                <a:lnTo>
                  <a:pt x="261831" y="31368"/>
                </a:lnTo>
                <a:lnTo>
                  <a:pt x="300457" y="17734"/>
                </a:lnTo>
                <a:lnTo>
                  <a:pt x="340142" y="7921"/>
                </a:lnTo>
                <a:lnTo>
                  <a:pt x="380614" y="1990"/>
                </a:lnTo>
                <a:lnTo>
                  <a:pt x="421597" y="0"/>
                </a:lnTo>
                <a:lnTo>
                  <a:pt x="421597" y="421767"/>
                </a:lnTo>
                <a:lnTo>
                  <a:pt x="581363" y="812292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368283" y="2807208"/>
            <a:ext cx="15240" cy="116205"/>
          </a:xfrm>
          <a:custGeom>
            <a:rect l="l" t="t" r="r" b="b"/>
            <a:pathLst>
              <a:path w="15240" h="116205">
                <a:moveTo>
                  <a:pt x="0" y="115824"/>
                </a:moveTo>
                <a:lnTo>
                  <a:pt x="15240" y="0"/>
                </a:lnTo>
              </a:path>
            </a:pathLst>
          </a:custGeom>
          <a:ln w="9524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8298180" y="2572512"/>
            <a:ext cx="402590" cy="349885"/>
          </a:xfrm>
          <a:custGeom>
            <a:rect l="l" t="t" r="r" b="b"/>
            <a:pathLst>
              <a:path w="402590" h="349885">
                <a:moveTo>
                  <a:pt x="167640" y="234695"/>
                </a:moveTo>
                <a:lnTo>
                  <a:pt x="67055" y="234695"/>
                </a:lnTo>
                <a:lnTo>
                  <a:pt x="70358" y="349884"/>
                </a:lnTo>
                <a:lnTo>
                  <a:pt x="167640" y="234695"/>
                </a:lnTo>
                <a:close/>
              </a:path>
              <a:path w="402590" h="349885">
                <a:moveTo>
                  <a:pt x="363220" y="0"/>
                </a:moveTo>
                <a:lnTo>
                  <a:pt x="39116" y="0"/>
                </a:lnTo>
                <a:lnTo>
                  <a:pt x="23895" y="3075"/>
                </a:lnTo>
                <a:lnTo>
                  <a:pt x="11461" y="11461"/>
                </a:lnTo>
                <a:lnTo>
                  <a:pt x="3075" y="23895"/>
                </a:lnTo>
                <a:lnTo>
                  <a:pt x="0" y="39115"/>
                </a:lnTo>
                <a:lnTo>
                  <a:pt x="0" y="195579"/>
                </a:lnTo>
                <a:lnTo>
                  <a:pt x="3075" y="210800"/>
                </a:lnTo>
                <a:lnTo>
                  <a:pt x="11461" y="223234"/>
                </a:lnTo>
                <a:lnTo>
                  <a:pt x="23895" y="231620"/>
                </a:lnTo>
                <a:lnTo>
                  <a:pt x="39116" y="234695"/>
                </a:lnTo>
                <a:lnTo>
                  <a:pt x="363220" y="234695"/>
                </a:lnTo>
                <a:lnTo>
                  <a:pt x="378440" y="231620"/>
                </a:lnTo>
                <a:lnTo>
                  <a:pt x="390874" y="223234"/>
                </a:lnTo>
                <a:lnTo>
                  <a:pt x="399260" y="210800"/>
                </a:lnTo>
                <a:lnTo>
                  <a:pt x="402336" y="195579"/>
                </a:lnTo>
                <a:lnTo>
                  <a:pt x="402336" y="39115"/>
                </a:lnTo>
                <a:lnTo>
                  <a:pt x="399260" y="23895"/>
                </a:lnTo>
                <a:lnTo>
                  <a:pt x="390874" y="11461"/>
                </a:lnTo>
                <a:lnTo>
                  <a:pt x="378440" y="3075"/>
                </a:lnTo>
                <a:lnTo>
                  <a:pt x="3632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298180" y="2572512"/>
            <a:ext cx="402590" cy="349885"/>
          </a:xfrm>
          <a:custGeom>
            <a:rect l="l" t="t" r="r" b="b"/>
            <a:pathLst>
              <a:path w="402590" h="349885">
                <a:moveTo>
                  <a:pt x="0" y="39115"/>
                </a:moveTo>
                <a:lnTo>
                  <a:pt x="3075" y="23895"/>
                </a:lnTo>
                <a:lnTo>
                  <a:pt x="11461" y="11461"/>
                </a:lnTo>
                <a:lnTo>
                  <a:pt x="23895" y="3075"/>
                </a:lnTo>
                <a:lnTo>
                  <a:pt x="39116" y="0"/>
                </a:lnTo>
                <a:lnTo>
                  <a:pt x="67055" y="0"/>
                </a:lnTo>
                <a:lnTo>
                  <a:pt x="167640" y="0"/>
                </a:lnTo>
                <a:lnTo>
                  <a:pt x="363220" y="0"/>
                </a:lnTo>
                <a:lnTo>
                  <a:pt x="378440" y="3075"/>
                </a:lnTo>
                <a:lnTo>
                  <a:pt x="390874" y="11461"/>
                </a:lnTo>
                <a:lnTo>
                  <a:pt x="399260" y="23895"/>
                </a:lnTo>
                <a:lnTo>
                  <a:pt x="402336" y="39115"/>
                </a:lnTo>
                <a:lnTo>
                  <a:pt x="402336" y="136906"/>
                </a:lnTo>
                <a:lnTo>
                  <a:pt x="402336" y="195579"/>
                </a:lnTo>
                <a:lnTo>
                  <a:pt x="399260" y="210800"/>
                </a:lnTo>
                <a:lnTo>
                  <a:pt x="390874" y="223234"/>
                </a:lnTo>
                <a:lnTo>
                  <a:pt x="378440" y="231620"/>
                </a:lnTo>
                <a:lnTo>
                  <a:pt x="363220" y="234695"/>
                </a:lnTo>
                <a:lnTo>
                  <a:pt x="167640" y="234695"/>
                </a:lnTo>
                <a:lnTo>
                  <a:pt x="70358" y="349884"/>
                </a:lnTo>
                <a:lnTo>
                  <a:pt x="67055" y="234695"/>
                </a:lnTo>
                <a:lnTo>
                  <a:pt x="39116" y="234695"/>
                </a:lnTo>
                <a:lnTo>
                  <a:pt x="23895" y="231620"/>
                </a:lnTo>
                <a:lnTo>
                  <a:pt x="11461" y="223234"/>
                </a:lnTo>
                <a:lnTo>
                  <a:pt x="3075" y="210800"/>
                </a:lnTo>
                <a:lnTo>
                  <a:pt x="0" y="195579"/>
                </a:lnTo>
                <a:lnTo>
                  <a:pt x="0" y="136906"/>
                </a:lnTo>
                <a:lnTo>
                  <a:pt x="0" y="39115"/>
                </a:lnTo>
                <a:close/>
              </a:path>
            </a:pathLst>
          </a:custGeom>
          <a:ln w="12700">
            <a:solidFill>
              <a:srgbClr val="7934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8335136" y="2580259"/>
            <a:ext cx="332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7934FC"/>
                </a:solidFill>
                <a:latin typeface="Arial"/>
                <a:cs typeface="Arial"/>
              </a:rPr>
              <a:t>44%</a:t>
            </a:r>
            <a:endParaRPr sz="120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167754" y="2558542"/>
            <a:ext cx="1144270" cy="697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10"/>
              </a:lnSpc>
              <a:spcBef>
                <a:spcPts val="100"/>
              </a:spcBef>
            </a:pPr>
            <a:r>
              <a:rPr sz="1100">
                <a:latin typeface="宋体"/>
                <a:cs typeface="宋体"/>
              </a:rPr>
              <a:t>近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30 </a:t>
            </a:r>
            <a:r>
              <a:rPr sz="1100">
                <a:latin typeface="宋体"/>
                <a:cs typeface="宋体"/>
              </a:rPr>
              <a:t>天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ts val="1340"/>
              </a:lnSpc>
              <a:spcBef>
                <a:spcPts val="20"/>
              </a:spcBef>
            </a:pPr>
            <a:r>
              <a:rPr sz="1100">
                <a:latin typeface="宋体"/>
                <a:cs typeface="宋体"/>
              </a:rPr>
              <a:t>全</a:t>
            </a:r>
            <a:r>
              <a:rPr sz="1100" spc="-5">
                <a:latin typeface="宋体"/>
                <a:cs typeface="宋体"/>
              </a:rPr>
              <a:t>球</a:t>
            </a:r>
            <a:r>
              <a:rPr sz="1100" b="1">
                <a:latin typeface="Microsoft JhengHei"/>
                <a:cs typeface="Microsoft JhengHei"/>
              </a:rPr>
              <a:t>在</a:t>
            </a:r>
            <a:r>
              <a:rPr sz="1100" b="1" spc="-15">
                <a:latin typeface="Microsoft JhengHei"/>
                <a:cs typeface="Microsoft JhengHei"/>
              </a:rPr>
              <a:t>投</a:t>
            </a:r>
            <a:r>
              <a:rPr sz="1100">
                <a:latin typeface="宋体"/>
                <a:cs typeface="宋体"/>
              </a:rPr>
              <a:t>手游</a:t>
            </a:r>
            <a:r>
              <a:rPr sz="1100" spc="-15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， 在东南亚投放的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ts val="1275"/>
              </a:lnSpc>
            </a:pPr>
            <a:r>
              <a:rPr sz="1100" spc="5">
                <a:latin typeface="宋体"/>
                <a:cs typeface="宋体"/>
              </a:rPr>
              <a:t>占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175">
                <a:latin typeface="Verdana"/>
                <a:cs typeface="Verdana"/>
              </a:rPr>
              <a:t>44%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7399019" y="2799588"/>
            <a:ext cx="1110996" cy="4069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7954644" y="3853942"/>
            <a:ext cx="421766" cy="57718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7532851" y="3853942"/>
            <a:ext cx="814069" cy="843915"/>
          </a:xfrm>
          <a:custGeom>
            <a:rect l="l" t="t" r="r" b="b"/>
            <a:pathLst>
              <a:path w="814069" h="843914">
                <a:moveTo>
                  <a:pt x="421793" y="0"/>
                </a:moveTo>
                <a:lnTo>
                  <a:pt x="375077" y="2583"/>
                </a:lnTo>
                <a:lnTo>
                  <a:pt x="329570" y="10180"/>
                </a:lnTo>
                <a:lnTo>
                  <a:pt x="285606" y="22563"/>
                </a:lnTo>
                <a:lnTo>
                  <a:pt x="243518" y="39505"/>
                </a:lnTo>
                <a:lnTo>
                  <a:pt x="203641" y="60778"/>
                </a:lnTo>
                <a:lnTo>
                  <a:pt x="166309" y="86154"/>
                </a:lnTo>
                <a:lnTo>
                  <a:pt x="131854" y="115404"/>
                </a:lnTo>
                <a:lnTo>
                  <a:pt x="100611" y="148302"/>
                </a:lnTo>
                <a:lnTo>
                  <a:pt x="72913" y="184618"/>
                </a:lnTo>
                <a:lnTo>
                  <a:pt x="49095" y="224126"/>
                </a:lnTo>
                <a:lnTo>
                  <a:pt x="29490" y="266598"/>
                </a:lnTo>
                <a:lnTo>
                  <a:pt x="14026" y="313385"/>
                </a:lnTo>
                <a:lnTo>
                  <a:pt x="4255" y="360635"/>
                </a:lnTo>
                <a:lnTo>
                  <a:pt x="0" y="407935"/>
                </a:lnTo>
                <a:lnTo>
                  <a:pt x="1082" y="454876"/>
                </a:lnTo>
                <a:lnTo>
                  <a:pt x="7326" y="501047"/>
                </a:lnTo>
                <a:lnTo>
                  <a:pt x="18553" y="546036"/>
                </a:lnTo>
                <a:lnTo>
                  <a:pt x="34586" y="589433"/>
                </a:lnTo>
                <a:lnTo>
                  <a:pt x="55247" y="630828"/>
                </a:lnTo>
                <a:lnTo>
                  <a:pt x="80359" y="669809"/>
                </a:lnTo>
                <a:lnTo>
                  <a:pt x="109744" y="705966"/>
                </a:lnTo>
                <a:lnTo>
                  <a:pt x="143226" y="738887"/>
                </a:lnTo>
                <a:lnTo>
                  <a:pt x="180626" y="768163"/>
                </a:lnTo>
                <a:lnTo>
                  <a:pt x="221767" y="793382"/>
                </a:lnTo>
                <a:lnTo>
                  <a:pt x="266472" y="814133"/>
                </a:lnTo>
                <a:lnTo>
                  <a:pt x="313266" y="829604"/>
                </a:lnTo>
                <a:lnTo>
                  <a:pt x="360521" y="839380"/>
                </a:lnTo>
                <a:lnTo>
                  <a:pt x="407825" y="843639"/>
                </a:lnTo>
                <a:lnTo>
                  <a:pt x="454768" y="842558"/>
                </a:lnTo>
                <a:lnTo>
                  <a:pt x="500939" y="836315"/>
                </a:lnTo>
                <a:lnTo>
                  <a:pt x="545927" y="825089"/>
                </a:lnTo>
                <a:lnTo>
                  <a:pt x="589322" y="809056"/>
                </a:lnTo>
                <a:lnTo>
                  <a:pt x="630712" y="788395"/>
                </a:lnTo>
                <a:lnTo>
                  <a:pt x="669688" y="763284"/>
                </a:lnTo>
                <a:lnTo>
                  <a:pt x="705838" y="733899"/>
                </a:lnTo>
                <a:lnTo>
                  <a:pt x="738752" y="700420"/>
                </a:lnTo>
                <a:lnTo>
                  <a:pt x="768019" y="663023"/>
                </a:lnTo>
                <a:lnTo>
                  <a:pt x="793228" y="621887"/>
                </a:lnTo>
                <a:lnTo>
                  <a:pt x="813969" y="577189"/>
                </a:lnTo>
                <a:lnTo>
                  <a:pt x="421793" y="421893"/>
                </a:lnTo>
                <a:lnTo>
                  <a:pt x="421793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7532851" y="3853942"/>
            <a:ext cx="814069" cy="843915"/>
          </a:xfrm>
          <a:custGeom>
            <a:rect l="l" t="t" r="r" b="b"/>
            <a:pathLst>
              <a:path w="814069" h="843914">
                <a:moveTo>
                  <a:pt x="813969" y="577189"/>
                </a:moveTo>
                <a:lnTo>
                  <a:pt x="793228" y="621887"/>
                </a:lnTo>
                <a:lnTo>
                  <a:pt x="768019" y="663023"/>
                </a:lnTo>
                <a:lnTo>
                  <a:pt x="738752" y="700420"/>
                </a:lnTo>
                <a:lnTo>
                  <a:pt x="705838" y="733899"/>
                </a:lnTo>
                <a:lnTo>
                  <a:pt x="669688" y="763284"/>
                </a:lnTo>
                <a:lnTo>
                  <a:pt x="630712" y="788395"/>
                </a:lnTo>
                <a:lnTo>
                  <a:pt x="589322" y="809056"/>
                </a:lnTo>
                <a:lnTo>
                  <a:pt x="545927" y="825089"/>
                </a:lnTo>
                <a:lnTo>
                  <a:pt x="500939" y="836315"/>
                </a:lnTo>
                <a:lnTo>
                  <a:pt x="454768" y="842558"/>
                </a:lnTo>
                <a:lnTo>
                  <a:pt x="407825" y="843639"/>
                </a:lnTo>
                <a:lnTo>
                  <a:pt x="360521" y="839380"/>
                </a:lnTo>
                <a:lnTo>
                  <a:pt x="313266" y="829604"/>
                </a:lnTo>
                <a:lnTo>
                  <a:pt x="266472" y="814133"/>
                </a:lnTo>
                <a:lnTo>
                  <a:pt x="221767" y="793382"/>
                </a:lnTo>
                <a:lnTo>
                  <a:pt x="180626" y="768163"/>
                </a:lnTo>
                <a:lnTo>
                  <a:pt x="143226" y="738887"/>
                </a:lnTo>
                <a:lnTo>
                  <a:pt x="109744" y="705966"/>
                </a:lnTo>
                <a:lnTo>
                  <a:pt x="80359" y="669809"/>
                </a:lnTo>
                <a:lnTo>
                  <a:pt x="55247" y="630828"/>
                </a:lnTo>
                <a:lnTo>
                  <a:pt x="34586" y="589433"/>
                </a:lnTo>
                <a:lnTo>
                  <a:pt x="18553" y="546036"/>
                </a:lnTo>
                <a:lnTo>
                  <a:pt x="7326" y="501047"/>
                </a:lnTo>
                <a:lnTo>
                  <a:pt x="1082" y="454876"/>
                </a:lnTo>
                <a:lnTo>
                  <a:pt x="0" y="407935"/>
                </a:lnTo>
                <a:lnTo>
                  <a:pt x="4255" y="360635"/>
                </a:lnTo>
                <a:lnTo>
                  <a:pt x="14026" y="313385"/>
                </a:lnTo>
                <a:lnTo>
                  <a:pt x="29490" y="266598"/>
                </a:lnTo>
                <a:lnTo>
                  <a:pt x="49095" y="224126"/>
                </a:lnTo>
                <a:lnTo>
                  <a:pt x="72913" y="184618"/>
                </a:lnTo>
                <a:lnTo>
                  <a:pt x="100611" y="148302"/>
                </a:lnTo>
                <a:lnTo>
                  <a:pt x="131854" y="115404"/>
                </a:lnTo>
                <a:lnTo>
                  <a:pt x="166309" y="86154"/>
                </a:lnTo>
                <a:lnTo>
                  <a:pt x="203641" y="60778"/>
                </a:lnTo>
                <a:lnTo>
                  <a:pt x="243518" y="39505"/>
                </a:lnTo>
                <a:lnTo>
                  <a:pt x="285606" y="22563"/>
                </a:lnTo>
                <a:lnTo>
                  <a:pt x="329570" y="10180"/>
                </a:lnTo>
                <a:lnTo>
                  <a:pt x="375077" y="2583"/>
                </a:lnTo>
                <a:lnTo>
                  <a:pt x="421793" y="0"/>
                </a:lnTo>
                <a:lnTo>
                  <a:pt x="421793" y="421893"/>
                </a:lnTo>
                <a:lnTo>
                  <a:pt x="813969" y="577189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8304276" y="3907536"/>
            <a:ext cx="36830" cy="131445"/>
          </a:xfrm>
          <a:custGeom>
            <a:rect l="l" t="t" r="r" b="b"/>
            <a:pathLst>
              <a:path w="36829" h="131445">
                <a:moveTo>
                  <a:pt x="0" y="131064"/>
                </a:moveTo>
                <a:lnTo>
                  <a:pt x="36575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8255507" y="3672840"/>
            <a:ext cx="402590" cy="365125"/>
          </a:xfrm>
          <a:custGeom>
            <a:rect l="l" t="t" r="r" b="b"/>
            <a:pathLst>
              <a:path w="402590" h="365125">
                <a:moveTo>
                  <a:pt x="167640" y="234695"/>
                </a:moveTo>
                <a:lnTo>
                  <a:pt x="67056" y="234695"/>
                </a:lnTo>
                <a:lnTo>
                  <a:pt x="48260" y="364591"/>
                </a:lnTo>
                <a:lnTo>
                  <a:pt x="167640" y="234695"/>
                </a:lnTo>
                <a:close/>
              </a:path>
              <a:path w="402590" h="365125">
                <a:moveTo>
                  <a:pt x="363220" y="0"/>
                </a:moveTo>
                <a:lnTo>
                  <a:pt x="39116" y="0"/>
                </a:lnTo>
                <a:lnTo>
                  <a:pt x="23895" y="3075"/>
                </a:lnTo>
                <a:lnTo>
                  <a:pt x="11461" y="11461"/>
                </a:lnTo>
                <a:lnTo>
                  <a:pt x="3075" y="23895"/>
                </a:lnTo>
                <a:lnTo>
                  <a:pt x="0" y="39115"/>
                </a:lnTo>
                <a:lnTo>
                  <a:pt x="0" y="195579"/>
                </a:lnTo>
                <a:lnTo>
                  <a:pt x="3075" y="210800"/>
                </a:lnTo>
                <a:lnTo>
                  <a:pt x="11461" y="223234"/>
                </a:lnTo>
                <a:lnTo>
                  <a:pt x="23895" y="231620"/>
                </a:lnTo>
                <a:lnTo>
                  <a:pt x="39116" y="234695"/>
                </a:lnTo>
                <a:lnTo>
                  <a:pt x="363220" y="234695"/>
                </a:lnTo>
                <a:lnTo>
                  <a:pt x="378440" y="231620"/>
                </a:lnTo>
                <a:lnTo>
                  <a:pt x="390874" y="223234"/>
                </a:lnTo>
                <a:lnTo>
                  <a:pt x="399260" y="210800"/>
                </a:lnTo>
                <a:lnTo>
                  <a:pt x="402336" y="195579"/>
                </a:lnTo>
                <a:lnTo>
                  <a:pt x="402336" y="39115"/>
                </a:lnTo>
                <a:lnTo>
                  <a:pt x="399260" y="23895"/>
                </a:lnTo>
                <a:lnTo>
                  <a:pt x="390874" y="11461"/>
                </a:lnTo>
                <a:lnTo>
                  <a:pt x="378440" y="3075"/>
                </a:lnTo>
                <a:lnTo>
                  <a:pt x="36322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8255507" y="3672840"/>
            <a:ext cx="402590" cy="365125"/>
          </a:xfrm>
          <a:custGeom>
            <a:rect l="l" t="t" r="r" b="b"/>
            <a:pathLst>
              <a:path w="402590" h="365125">
                <a:moveTo>
                  <a:pt x="0" y="39115"/>
                </a:moveTo>
                <a:lnTo>
                  <a:pt x="3075" y="23895"/>
                </a:lnTo>
                <a:lnTo>
                  <a:pt x="11461" y="11461"/>
                </a:lnTo>
                <a:lnTo>
                  <a:pt x="23895" y="3075"/>
                </a:lnTo>
                <a:lnTo>
                  <a:pt x="39116" y="0"/>
                </a:lnTo>
                <a:lnTo>
                  <a:pt x="67056" y="0"/>
                </a:lnTo>
                <a:lnTo>
                  <a:pt x="167640" y="0"/>
                </a:lnTo>
                <a:lnTo>
                  <a:pt x="363220" y="0"/>
                </a:lnTo>
                <a:lnTo>
                  <a:pt x="378440" y="3075"/>
                </a:lnTo>
                <a:lnTo>
                  <a:pt x="390874" y="11461"/>
                </a:lnTo>
                <a:lnTo>
                  <a:pt x="399260" y="23895"/>
                </a:lnTo>
                <a:lnTo>
                  <a:pt x="402336" y="39115"/>
                </a:lnTo>
                <a:lnTo>
                  <a:pt x="402336" y="136905"/>
                </a:lnTo>
                <a:lnTo>
                  <a:pt x="402336" y="195579"/>
                </a:lnTo>
                <a:lnTo>
                  <a:pt x="399260" y="210800"/>
                </a:lnTo>
                <a:lnTo>
                  <a:pt x="390874" y="223234"/>
                </a:lnTo>
                <a:lnTo>
                  <a:pt x="378440" y="231620"/>
                </a:lnTo>
                <a:lnTo>
                  <a:pt x="363220" y="234695"/>
                </a:lnTo>
                <a:lnTo>
                  <a:pt x="167640" y="234695"/>
                </a:lnTo>
                <a:lnTo>
                  <a:pt x="48260" y="364591"/>
                </a:lnTo>
                <a:lnTo>
                  <a:pt x="67056" y="234695"/>
                </a:lnTo>
                <a:lnTo>
                  <a:pt x="39116" y="234695"/>
                </a:lnTo>
                <a:lnTo>
                  <a:pt x="23895" y="231620"/>
                </a:lnTo>
                <a:lnTo>
                  <a:pt x="11461" y="223234"/>
                </a:lnTo>
                <a:lnTo>
                  <a:pt x="3075" y="210800"/>
                </a:lnTo>
                <a:lnTo>
                  <a:pt x="0" y="195579"/>
                </a:lnTo>
                <a:lnTo>
                  <a:pt x="0" y="136905"/>
                </a:lnTo>
                <a:lnTo>
                  <a:pt x="0" y="39115"/>
                </a:lnTo>
                <a:close/>
              </a:path>
            </a:pathLst>
          </a:custGeom>
          <a:ln w="12700">
            <a:solidFill>
              <a:srgbClr val="4FDF3B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8292210" y="3680841"/>
            <a:ext cx="332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4FDF3B"/>
                </a:solidFill>
                <a:latin typeface="Arial"/>
                <a:cs typeface="Arial"/>
              </a:rPr>
              <a:t>31%</a:t>
            </a:r>
            <a:endParaRPr sz="12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167754" y="3885082"/>
            <a:ext cx="1144270" cy="697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310"/>
              </a:lnSpc>
              <a:spcBef>
                <a:spcPts val="100"/>
              </a:spcBef>
            </a:pPr>
            <a:r>
              <a:rPr sz="1100">
                <a:latin typeface="宋体"/>
                <a:cs typeface="宋体"/>
              </a:rPr>
              <a:t>近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130">
                <a:latin typeface="Verdana"/>
                <a:cs typeface="Verdana"/>
              </a:rPr>
              <a:t>30 </a:t>
            </a:r>
            <a:r>
              <a:rPr sz="1100">
                <a:latin typeface="宋体"/>
                <a:cs typeface="宋体"/>
              </a:rPr>
              <a:t>天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ts val="1310"/>
              </a:lnSpc>
            </a:pPr>
            <a:r>
              <a:rPr sz="1100">
                <a:latin typeface="宋体"/>
                <a:cs typeface="宋体"/>
              </a:rPr>
              <a:t>全</a:t>
            </a:r>
            <a:r>
              <a:rPr sz="1100" spc="-5">
                <a:latin typeface="宋体"/>
                <a:cs typeface="宋体"/>
              </a:rPr>
              <a:t>球</a:t>
            </a:r>
            <a:r>
              <a:rPr sz="1100" b="1">
                <a:latin typeface="Microsoft JhengHei"/>
                <a:cs typeface="Microsoft JhengHei"/>
              </a:rPr>
              <a:t>新</a:t>
            </a:r>
            <a:r>
              <a:rPr sz="1100" b="1" spc="-15">
                <a:latin typeface="Microsoft JhengHei"/>
                <a:cs typeface="Microsoft JhengHei"/>
              </a:rPr>
              <a:t>投</a:t>
            </a:r>
            <a:r>
              <a:rPr sz="1100">
                <a:latin typeface="宋体"/>
                <a:cs typeface="宋体"/>
              </a:rPr>
              <a:t>手游</a:t>
            </a:r>
            <a:r>
              <a:rPr sz="1100" spc="-15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 marR="140335">
              <a:lnSpc>
                <a:spcPct val="100000"/>
              </a:lnSpc>
              <a:spcBef>
                <a:spcPts val="30"/>
              </a:spcBef>
            </a:pPr>
            <a:r>
              <a:rPr sz="1100">
                <a:latin typeface="宋体"/>
                <a:cs typeface="宋体"/>
              </a:rPr>
              <a:t>在东南亚投放的 占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 spc="-175">
                <a:latin typeface="Verdana"/>
                <a:cs typeface="Verdana"/>
              </a:rPr>
              <a:t>31%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7429500" y="4017264"/>
            <a:ext cx="1109472" cy="40843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 flipH="1">
            <a:off x="5830823" y="2439924"/>
            <a:ext cx="0" cy="2303145"/>
          </a:xfrm>
          <a:custGeom>
            <a:rect l="l" t="t" r="r" b="b"/>
            <a:pathLst>
              <a:path h="2303145">
                <a:moveTo>
                  <a:pt x="0" y="2302954"/>
                </a:moveTo>
                <a:lnTo>
                  <a:pt x="0" y="0"/>
                </a:lnTo>
              </a:path>
            </a:pathLst>
          </a:custGeom>
          <a:ln w="952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1197863" y="3855720"/>
            <a:ext cx="1110996" cy="406907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 txBox="1"/>
          <p:nvPr/>
        </p:nvSpPr>
        <p:spPr>
          <a:xfrm>
            <a:off x="829462" y="189106"/>
            <a:ext cx="6209665" cy="172212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5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在投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产品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规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模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中国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出海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手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游在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南亚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意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愿强烈</a:t>
            </a:r>
            <a:endParaRPr sz="2000">
              <a:latin typeface="宋体"/>
              <a:cs typeface="宋体"/>
            </a:endParaRPr>
          </a:p>
          <a:p>
            <a:pPr marL="12700" marR="1109980">
              <a:lnSpc>
                <a:spcPct val="165600"/>
              </a:lnSpc>
              <a:spcBef>
                <a:spcPts val="434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近</a:t>
            </a:r>
            <a:r>
              <a:rPr sz="1100" spc="-27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30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天，东南亚约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1.2</a:t>
            </a:r>
            <a:r>
              <a:rPr sz="1100" spc="-8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万的在投手游中，约</a:t>
            </a:r>
            <a:r>
              <a:rPr sz="1100" spc="-30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1400</a:t>
            </a:r>
            <a:r>
              <a:rPr sz="1100" spc="-12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个是中国出海手游，占比</a:t>
            </a:r>
            <a:r>
              <a:rPr sz="1100" spc="-30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5">
                <a:solidFill>
                  <a:srgbClr val="252525"/>
                </a:solidFill>
                <a:latin typeface="Verdana"/>
                <a:cs typeface="Verdana"/>
              </a:rPr>
              <a:t>11%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 新投手游中，属于中国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海的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比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例更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低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，只</a:t>
            </a:r>
            <a:r>
              <a:rPr sz="1100" spc="185">
                <a:solidFill>
                  <a:srgbClr val="252525"/>
                </a:solidFill>
                <a:latin typeface="宋体"/>
                <a:cs typeface="宋体"/>
              </a:rPr>
              <a:t>有</a:t>
            </a:r>
            <a:r>
              <a:rPr sz="1100" spc="-200">
                <a:solidFill>
                  <a:srgbClr val="252525"/>
                </a:solidFill>
                <a:latin typeface="Verdana"/>
                <a:cs typeface="Verdana"/>
              </a:rPr>
              <a:t>6%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65500"/>
              </a:lnSpc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在投的中国出海手游中</a:t>
            </a:r>
            <a:r>
              <a:rPr sz="1100" spc="-13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35">
                <a:solidFill>
                  <a:srgbClr val="252525"/>
                </a:solidFill>
                <a:latin typeface="Verdana"/>
                <a:cs typeface="Verdana"/>
              </a:rPr>
              <a:t>49%</a:t>
            </a:r>
            <a:r>
              <a:rPr sz="1100" spc="-15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会在东南亚投放，高于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球在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投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比例</a:t>
            </a:r>
            <a:r>
              <a:rPr sz="1100" spc="-110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44%</a:t>
            </a:r>
            <a:r>
              <a:rPr sz="1100" spc="-110">
                <a:solidFill>
                  <a:srgbClr val="252525"/>
                </a:solidFill>
                <a:latin typeface="宋体"/>
                <a:cs typeface="宋体"/>
              </a:rPr>
              <a:t>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 新投放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中国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海手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游中</a:t>
            </a:r>
            <a:r>
              <a:rPr sz="1100" spc="-13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35">
                <a:solidFill>
                  <a:srgbClr val="252525"/>
                </a:solidFill>
                <a:latin typeface="Verdana"/>
                <a:cs typeface="Verdana"/>
              </a:rPr>
              <a:t>35%</a:t>
            </a:r>
            <a:r>
              <a:rPr sz="1100" spc="-10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会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高于全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球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新投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手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游在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亚投放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比例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31%</a:t>
            </a:r>
            <a:r>
              <a:rPr sz="1100" spc="-105">
                <a:solidFill>
                  <a:srgbClr val="252525"/>
                </a:solidFill>
                <a:latin typeface="宋体"/>
                <a:cs typeface="宋体"/>
              </a:rPr>
              <a:t>）</a:t>
            </a:r>
            <a:r>
              <a:rPr sz="1100" spc="-24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1193291" y="3870960"/>
            <a:ext cx="205740" cy="672465"/>
          </a:xfrm>
          <a:custGeom>
            <a:rect l="l" t="t" r="r" b="b"/>
            <a:pathLst>
              <a:path w="205740" h="672464">
                <a:moveTo>
                  <a:pt x="0" y="672084"/>
                </a:moveTo>
                <a:lnTo>
                  <a:pt x="205740" y="672084"/>
                </a:lnTo>
                <a:lnTo>
                  <a:pt x="205740" y="0"/>
                </a:lnTo>
                <a:lnTo>
                  <a:pt x="0" y="0"/>
                </a:lnTo>
                <a:lnTo>
                  <a:pt x="0" y="672084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1808988" y="4511040"/>
            <a:ext cx="205740" cy="0"/>
          </a:xfrm>
          <a:custGeom>
            <a:rect l="l" t="t" r="r" b="b"/>
            <a:pathLst>
              <a:path w="205739">
                <a:moveTo>
                  <a:pt x="0" y="0"/>
                </a:moveTo>
                <a:lnTo>
                  <a:pt x="205739" y="0"/>
                </a:lnTo>
              </a:path>
            </a:pathLst>
          </a:custGeom>
          <a:ln w="64007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399032" y="4504182"/>
            <a:ext cx="204470" cy="0"/>
          </a:xfrm>
          <a:custGeom>
            <a:rect l="l" t="t" r="r" b="b"/>
            <a:pathLst>
              <a:path w="204469">
                <a:moveTo>
                  <a:pt x="0" y="0"/>
                </a:moveTo>
                <a:lnTo>
                  <a:pt x="204215" y="0"/>
                </a:lnTo>
              </a:path>
            </a:pathLst>
          </a:custGeom>
          <a:ln w="77724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2014727" y="4541520"/>
            <a:ext cx="205740" cy="0"/>
          </a:xfrm>
          <a:custGeom>
            <a:rect l="l" t="t" r="r" b="b"/>
            <a:pathLst>
              <a:path w="205739">
                <a:moveTo>
                  <a:pt x="0" y="0"/>
                </a:moveTo>
                <a:lnTo>
                  <a:pt x="205740" y="0"/>
                </a:lnTo>
              </a:path>
            </a:pathLst>
          </a:custGeom>
          <a:ln w="3175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091183" y="4543044"/>
            <a:ext cx="1231900" cy="0"/>
          </a:xfrm>
          <a:custGeom>
            <a:rect l="l" t="t" r="r" b="b"/>
            <a:pathLst>
              <a:path w="1231900">
                <a:moveTo>
                  <a:pt x="0" y="0"/>
                </a:moveTo>
                <a:lnTo>
                  <a:pt x="1231392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1398269" y="3728466"/>
            <a:ext cx="615950" cy="111760"/>
          </a:xfrm>
          <a:custGeom>
            <a:rect l="l" t="t" r="r" b="b"/>
            <a:pathLst>
              <a:path w="615950" h="111760">
                <a:moveTo>
                  <a:pt x="0" y="0"/>
                </a:moveTo>
                <a:lnTo>
                  <a:pt x="615696" y="111251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 txBox="1"/>
          <p:nvPr/>
        </p:nvSpPr>
        <p:spPr>
          <a:xfrm>
            <a:off x="1102258" y="3737610"/>
            <a:ext cx="3873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11</a:t>
            </a:r>
            <a:r>
              <a:rPr sz="1000" spc="-105">
                <a:solidFill>
                  <a:srgbClr val="7934FC"/>
                </a:solidFill>
                <a:latin typeface="Verdana"/>
                <a:cs typeface="Verdana"/>
              </a:rPr>
              <a:t>,9</a:t>
            </a:r>
            <a:r>
              <a:rPr sz="1000" spc="-140">
                <a:solidFill>
                  <a:srgbClr val="7934FC"/>
                </a:solidFill>
                <a:latin typeface="Verdana"/>
                <a:cs typeface="Verdana"/>
              </a:rPr>
              <a:t>0</a:t>
            </a: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4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366774" y="4279493"/>
            <a:ext cx="855344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1000" spc="-120">
                <a:solidFill>
                  <a:srgbClr val="2AA21A"/>
                </a:solidFill>
                <a:latin typeface="Verdana"/>
                <a:cs typeface="Verdana"/>
              </a:rPr>
              <a:t>1,367 </a:t>
            </a:r>
            <a:r>
              <a:rPr sz="1500" spc="-179" baseline="-13888">
                <a:solidFill>
                  <a:srgbClr val="7934FC"/>
                </a:solidFill>
                <a:latin typeface="Verdana"/>
                <a:cs typeface="Verdana"/>
              </a:rPr>
              <a:t>1,145</a:t>
            </a:r>
            <a:r>
              <a:rPr sz="1500" spc="-270" baseline="-13888">
                <a:solidFill>
                  <a:srgbClr val="7934FC"/>
                </a:solidFill>
                <a:latin typeface="Verdana"/>
                <a:cs typeface="Verdana"/>
              </a:rPr>
              <a:t> </a:t>
            </a:r>
            <a:r>
              <a:rPr sz="1500" spc="-187" baseline="-33333">
                <a:solidFill>
                  <a:srgbClr val="2AA21A"/>
                </a:solidFill>
                <a:latin typeface="Verdana"/>
                <a:cs typeface="Verdana"/>
              </a:rPr>
              <a:t>67</a:t>
            </a:r>
            <a:endParaRPr sz="1500" baseline="-33333">
              <a:latin typeface="Verdana"/>
              <a:cs typeface="Verdana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1264411" y="3472053"/>
            <a:ext cx="2698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265">
                <a:solidFill>
                  <a:srgbClr val="404040"/>
                </a:solidFill>
                <a:latin typeface="Verdana"/>
                <a:cs typeface="Verdana"/>
              </a:rPr>
              <a:t>11%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1914270" y="3582670"/>
            <a:ext cx="2012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b="1" spc="-305">
                <a:solidFill>
                  <a:srgbClr val="404040"/>
                </a:solidFill>
                <a:latin typeface="Verdana"/>
                <a:cs typeface="Verdana"/>
              </a:rPr>
              <a:t>6%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1145743" y="4661001"/>
            <a:ext cx="1248841" cy="17526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1031747" y="2870454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56387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1031747" y="3066288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57912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1032510" y="3262122"/>
            <a:ext cx="243840" cy="0"/>
          </a:xfrm>
          <a:custGeom>
            <a:rect l="l" t="t" r="r" b="b"/>
            <a:pathLst>
              <a:path w="243840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 txBox="1"/>
          <p:nvPr/>
        </p:nvSpPr>
        <p:spPr>
          <a:xfrm>
            <a:off x="998626" y="2300097"/>
            <a:ext cx="1479550" cy="1035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5740" marR="5080" indent="-193675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近</a:t>
            </a:r>
            <a:r>
              <a:rPr sz="1200" b="1" spc="-75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8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天国内手游出海 东南亚买量情况</a:t>
            </a:r>
            <a:endParaRPr sz="1200">
              <a:latin typeface="Microsoft JhengHei"/>
              <a:cs typeface="Microsoft JhengHei"/>
            </a:endParaRPr>
          </a:p>
          <a:p>
            <a:pPr marL="302895" marR="139065" algn="just">
              <a:lnSpc>
                <a:spcPct val="143000"/>
              </a:lnSpc>
              <a:spcBef>
                <a:spcPts val="430"/>
              </a:spcBef>
            </a:pPr>
            <a:r>
              <a:rPr sz="900" spc="-5">
                <a:solidFill>
                  <a:srgbClr val="585858"/>
                </a:solidFill>
                <a:latin typeface="宋体"/>
                <a:cs typeface="宋体"/>
              </a:rPr>
              <a:t>东南亚市场全部手游 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国内出海东南亚手游 出海产品占比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135123" y="3392424"/>
            <a:ext cx="370840" cy="721360"/>
          </a:xfrm>
          <a:custGeom>
            <a:rect l="l" t="t" r="r" b="b"/>
            <a:pathLst>
              <a:path w="370839" h="721360">
                <a:moveTo>
                  <a:pt x="0" y="720852"/>
                </a:moveTo>
                <a:lnTo>
                  <a:pt x="370331" y="720852"/>
                </a:lnTo>
                <a:lnTo>
                  <a:pt x="370331" y="0"/>
                </a:lnTo>
                <a:lnTo>
                  <a:pt x="0" y="0"/>
                </a:lnTo>
                <a:lnTo>
                  <a:pt x="0" y="720852"/>
                </a:lnTo>
                <a:close/>
              </a:path>
            </a:pathLst>
          </a:custGeom>
          <a:solidFill>
            <a:srgbClr val="D2BC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875788" y="3784092"/>
            <a:ext cx="370840" cy="382905"/>
          </a:xfrm>
          <a:custGeom>
            <a:rect l="l" t="t" r="r" b="b"/>
            <a:pathLst>
              <a:path w="370839" h="382904">
                <a:moveTo>
                  <a:pt x="0" y="382523"/>
                </a:moveTo>
                <a:lnTo>
                  <a:pt x="370331" y="382523"/>
                </a:lnTo>
                <a:lnTo>
                  <a:pt x="370331" y="0"/>
                </a:lnTo>
                <a:lnTo>
                  <a:pt x="0" y="0"/>
                </a:lnTo>
                <a:lnTo>
                  <a:pt x="0" y="382523"/>
                </a:lnTo>
                <a:close/>
              </a:path>
            </a:pathLst>
          </a:custGeom>
          <a:solidFill>
            <a:srgbClr val="D2BC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616452" y="3883152"/>
            <a:ext cx="372110" cy="283845"/>
          </a:xfrm>
          <a:custGeom>
            <a:rect l="l" t="t" r="r" b="b"/>
            <a:pathLst>
              <a:path w="372110" h="283845">
                <a:moveTo>
                  <a:pt x="0" y="283464"/>
                </a:moveTo>
                <a:lnTo>
                  <a:pt x="371855" y="283464"/>
                </a:lnTo>
                <a:lnTo>
                  <a:pt x="371855" y="0"/>
                </a:lnTo>
                <a:lnTo>
                  <a:pt x="0" y="0"/>
                </a:lnTo>
                <a:lnTo>
                  <a:pt x="0" y="283464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358640" y="3892296"/>
            <a:ext cx="370840" cy="274320"/>
          </a:xfrm>
          <a:custGeom>
            <a:rect l="l" t="t" r="r" b="b"/>
            <a:pathLst>
              <a:path w="370839" h="274320">
                <a:moveTo>
                  <a:pt x="370332" y="0"/>
                </a:moveTo>
                <a:lnTo>
                  <a:pt x="0" y="0"/>
                </a:lnTo>
                <a:lnTo>
                  <a:pt x="0" y="274319"/>
                </a:lnTo>
                <a:lnTo>
                  <a:pt x="370332" y="274319"/>
                </a:lnTo>
                <a:lnTo>
                  <a:pt x="370332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099303" y="3896867"/>
            <a:ext cx="370840" cy="269875"/>
          </a:xfrm>
          <a:custGeom>
            <a:rect l="l" t="t" r="r" b="b"/>
            <a:pathLst>
              <a:path w="370839" h="269875">
                <a:moveTo>
                  <a:pt x="370332" y="0"/>
                </a:moveTo>
                <a:lnTo>
                  <a:pt x="0" y="0"/>
                </a:lnTo>
                <a:lnTo>
                  <a:pt x="0" y="269747"/>
                </a:lnTo>
                <a:lnTo>
                  <a:pt x="370332" y="269747"/>
                </a:lnTo>
                <a:lnTo>
                  <a:pt x="370332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839967" y="3927348"/>
            <a:ext cx="370840" cy="239395"/>
          </a:xfrm>
          <a:custGeom>
            <a:rect l="l" t="t" r="r" b="b"/>
            <a:pathLst>
              <a:path w="370839" h="239395">
                <a:moveTo>
                  <a:pt x="370332" y="0"/>
                </a:moveTo>
                <a:lnTo>
                  <a:pt x="0" y="0"/>
                </a:lnTo>
                <a:lnTo>
                  <a:pt x="0" y="239268"/>
                </a:lnTo>
                <a:lnTo>
                  <a:pt x="370332" y="239268"/>
                </a:lnTo>
                <a:lnTo>
                  <a:pt x="370332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582156" y="3991355"/>
            <a:ext cx="370840" cy="175260"/>
          </a:xfrm>
          <a:custGeom>
            <a:rect l="l" t="t" r="r" b="b"/>
            <a:pathLst>
              <a:path w="370840" h="175260">
                <a:moveTo>
                  <a:pt x="370332" y="0"/>
                </a:moveTo>
                <a:lnTo>
                  <a:pt x="0" y="0"/>
                </a:lnTo>
                <a:lnTo>
                  <a:pt x="0" y="175259"/>
                </a:lnTo>
                <a:lnTo>
                  <a:pt x="370332" y="175259"/>
                </a:lnTo>
                <a:lnTo>
                  <a:pt x="370332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322819" y="4032504"/>
            <a:ext cx="370840" cy="134620"/>
          </a:xfrm>
          <a:custGeom>
            <a:rect l="l" t="t" r="r" b="b"/>
            <a:pathLst>
              <a:path w="370840" h="134620">
                <a:moveTo>
                  <a:pt x="370331" y="0"/>
                </a:moveTo>
                <a:lnTo>
                  <a:pt x="0" y="0"/>
                </a:lnTo>
                <a:lnTo>
                  <a:pt x="0" y="134111"/>
                </a:lnTo>
                <a:lnTo>
                  <a:pt x="370331" y="134111"/>
                </a:lnTo>
                <a:lnTo>
                  <a:pt x="370331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135123" y="4113276"/>
            <a:ext cx="370840" cy="53340"/>
          </a:xfrm>
          <a:custGeom>
            <a:rect l="l" t="t" r="r" b="b"/>
            <a:pathLst>
              <a:path w="370839" h="53339">
                <a:moveTo>
                  <a:pt x="0" y="53340"/>
                </a:moveTo>
                <a:lnTo>
                  <a:pt x="370331" y="53340"/>
                </a:lnTo>
                <a:lnTo>
                  <a:pt x="370331" y="0"/>
                </a:lnTo>
                <a:lnTo>
                  <a:pt x="0" y="0"/>
                </a:lnTo>
                <a:lnTo>
                  <a:pt x="0" y="5334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875788" y="4148328"/>
            <a:ext cx="370840" cy="18415"/>
          </a:xfrm>
          <a:custGeom>
            <a:rect l="l" t="t" r="r" b="b"/>
            <a:pathLst>
              <a:path w="370839" h="18414">
                <a:moveTo>
                  <a:pt x="0" y="18288"/>
                </a:moveTo>
                <a:lnTo>
                  <a:pt x="370331" y="18288"/>
                </a:lnTo>
                <a:lnTo>
                  <a:pt x="370331" y="0"/>
                </a:lnTo>
                <a:lnTo>
                  <a:pt x="0" y="0"/>
                </a:lnTo>
                <a:lnTo>
                  <a:pt x="0" y="18288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3616452" y="4161282"/>
            <a:ext cx="372110" cy="0"/>
          </a:xfrm>
          <a:custGeom>
            <a:rect l="l" t="t" r="r" b="b"/>
            <a:pathLst>
              <a:path w="372110">
                <a:moveTo>
                  <a:pt x="0" y="0"/>
                </a:moveTo>
                <a:lnTo>
                  <a:pt x="371856" y="0"/>
                </a:lnTo>
              </a:path>
            </a:pathLst>
          </a:custGeom>
          <a:ln w="10667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358640" y="4154424"/>
            <a:ext cx="370840" cy="12700"/>
          </a:xfrm>
          <a:custGeom>
            <a:rect l="l" t="t" r="r" b="b"/>
            <a:pathLst>
              <a:path w="370839" h="12700">
                <a:moveTo>
                  <a:pt x="0" y="12192"/>
                </a:moveTo>
                <a:lnTo>
                  <a:pt x="370332" y="12192"/>
                </a:lnTo>
                <a:lnTo>
                  <a:pt x="370332" y="0"/>
                </a:lnTo>
                <a:lnTo>
                  <a:pt x="0" y="0"/>
                </a:lnTo>
                <a:lnTo>
                  <a:pt x="0" y="12192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099303" y="4162044"/>
            <a:ext cx="370840" cy="0"/>
          </a:xfrm>
          <a:custGeom>
            <a:rect l="l" t="t" r="r" b="b"/>
            <a:pathLst>
              <a:path w="370839">
                <a:moveTo>
                  <a:pt x="0" y="0"/>
                </a:moveTo>
                <a:lnTo>
                  <a:pt x="370332" y="0"/>
                </a:lnTo>
              </a:path>
            </a:pathLst>
          </a:custGeom>
          <a:ln w="9143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839967" y="4162805"/>
            <a:ext cx="370840" cy="0"/>
          </a:xfrm>
          <a:custGeom>
            <a:rect l="l" t="t" r="r" b="b"/>
            <a:pathLst>
              <a:path w="370839">
                <a:moveTo>
                  <a:pt x="0" y="0"/>
                </a:moveTo>
                <a:lnTo>
                  <a:pt x="370332" y="0"/>
                </a:lnTo>
              </a:path>
            </a:pathLst>
          </a:custGeom>
          <a:ln w="7619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6582156" y="4165092"/>
            <a:ext cx="370840" cy="0"/>
          </a:xfrm>
          <a:custGeom>
            <a:rect l="l" t="t" r="r" b="b"/>
            <a:pathLst>
              <a:path w="370840">
                <a:moveTo>
                  <a:pt x="0" y="0"/>
                </a:moveTo>
                <a:lnTo>
                  <a:pt x="370332" y="0"/>
                </a:lnTo>
              </a:path>
            </a:pathLst>
          </a:custGeom>
          <a:ln w="3175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322819" y="4165854"/>
            <a:ext cx="370840" cy="0"/>
          </a:xfrm>
          <a:custGeom>
            <a:rect l="l" t="t" r="r" b="b"/>
            <a:pathLst>
              <a:path w="370840">
                <a:moveTo>
                  <a:pt x="0" y="0"/>
                </a:moveTo>
                <a:lnTo>
                  <a:pt x="370331" y="0"/>
                </a:lnTo>
              </a:path>
            </a:pathLst>
          </a:custGeom>
          <a:ln w="3175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949195" y="4166616"/>
            <a:ext cx="5928360" cy="0"/>
          </a:xfrm>
          <a:custGeom>
            <a:rect l="l" t="t" r="r" b="b"/>
            <a:pathLst>
              <a:path w="5928359">
                <a:moveTo>
                  <a:pt x="0" y="0"/>
                </a:moveTo>
                <a:lnTo>
                  <a:pt x="5928359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320289" y="3103626"/>
            <a:ext cx="5187950" cy="99060"/>
          </a:xfrm>
          <a:custGeom>
            <a:rect l="l" t="t" r="r" b="b"/>
            <a:pathLst>
              <a:path w="5187950" h="99060">
                <a:moveTo>
                  <a:pt x="0" y="0"/>
                </a:moveTo>
                <a:lnTo>
                  <a:pt x="740664" y="38100"/>
                </a:lnTo>
                <a:lnTo>
                  <a:pt x="1482852" y="53339"/>
                </a:lnTo>
                <a:lnTo>
                  <a:pt x="2223516" y="45719"/>
                </a:lnTo>
                <a:lnTo>
                  <a:pt x="2964180" y="59436"/>
                </a:lnTo>
                <a:lnTo>
                  <a:pt x="3704844" y="64007"/>
                </a:lnTo>
                <a:lnTo>
                  <a:pt x="4447032" y="99059"/>
                </a:lnTo>
                <a:lnTo>
                  <a:pt x="5187695" y="96012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025139" y="3669792"/>
            <a:ext cx="36830" cy="114300"/>
          </a:xfrm>
          <a:custGeom>
            <a:rect l="l" t="t" r="r" b="b"/>
            <a:pathLst>
              <a:path w="36830" h="114300">
                <a:moveTo>
                  <a:pt x="36576" y="114299"/>
                </a:moveTo>
                <a:lnTo>
                  <a:pt x="0" y="0"/>
                </a:lnTo>
              </a:path>
            </a:pathLst>
          </a:custGeom>
          <a:ln w="9525">
            <a:solidFill>
              <a:srgbClr val="A6A6A6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2864357" y="3483610"/>
            <a:ext cx="3219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</a:t>
            </a:r>
            <a:r>
              <a:rPr sz="1000" spc="-105">
                <a:solidFill>
                  <a:srgbClr val="7934FC"/>
                </a:solidFill>
                <a:latin typeface="Verdana"/>
                <a:cs typeface="Verdana"/>
              </a:rPr>
              <a:t>,3</a:t>
            </a:r>
            <a:r>
              <a:rPr sz="1000" spc="-140">
                <a:solidFill>
                  <a:srgbClr val="7934FC"/>
                </a:solidFill>
                <a:latin typeface="Verdana"/>
                <a:cs typeface="Verdana"/>
              </a:rPr>
              <a:t>6</a:t>
            </a: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7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642105" y="3658565"/>
            <a:ext cx="3219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1</a:t>
            </a:r>
            <a:r>
              <a:rPr sz="1000" spc="-80">
                <a:solidFill>
                  <a:srgbClr val="7934FC"/>
                </a:solidFill>
                <a:latin typeface="Verdana"/>
                <a:cs typeface="Verdana"/>
              </a:rPr>
              <a:t>,</a:t>
            </a:r>
            <a:r>
              <a:rPr sz="1000" spc="-145">
                <a:solidFill>
                  <a:srgbClr val="7934FC"/>
                </a:solidFill>
                <a:latin typeface="Verdana"/>
                <a:cs typeface="Verdana"/>
              </a:rPr>
              <a:t>0</a:t>
            </a: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1</a:t>
            </a:r>
            <a:r>
              <a:rPr sz="1000" spc="-114">
                <a:solidFill>
                  <a:srgbClr val="7934FC"/>
                </a:solidFill>
                <a:latin typeface="Verdana"/>
                <a:cs typeface="Verdana"/>
              </a:rPr>
              <a:t>3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433442" y="3668395"/>
            <a:ext cx="2222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980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174741" y="3671697"/>
            <a:ext cx="22225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968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2209926" y="2829560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404040"/>
                </a:solidFill>
                <a:latin typeface="Verdana"/>
                <a:cs typeface="Verdana"/>
              </a:rPr>
              <a:t>7%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2951226" y="2867025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404040"/>
                </a:solidFill>
                <a:latin typeface="Verdana"/>
                <a:cs typeface="Verdana"/>
              </a:rPr>
              <a:t>5%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92397" y="2882900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404040"/>
                </a:solidFill>
                <a:latin typeface="Verdana"/>
                <a:cs typeface="Verdana"/>
              </a:rPr>
              <a:t>4%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433442" y="2874645"/>
            <a:ext cx="2216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404040"/>
                </a:solidFill>
                <a:latin typeface="Verdana"/>
                <a:cs typeface="Verdana"/>
              </a:rPr>
              <a:t>5%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174741" y="2888996"/>
            <a:ext cx="2209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325">
                <a:solidFill>
                  <a:srgbClr val="404040"/>
                </a:solidFill>
                <a:latin typeface="Verdana"/>
                <a:cs typeface="Verdana"/>
              </a:rPr>
              <a:t>4%</a:t>
            </a:r>
            <a:endParaRPr sz="11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572260" y="3807663"/>
            <a:ext cx="264795" cy="427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800" spc="-110">
                <a:latin typeface="Verdana"/>
                <a:cs typeface="Verdana"/>
              </a:rPr>
              <a:t>1</a:t>
            </a:r>
            <a:r>
              <a:rPr sz="800" spc="-75">
                <a:latin typeface="Verdana"/>
                <a:cs typeface="Verdana"/>
              </a:rPr>
              <a:t>,</a:t>
            </a:r>
            <a:r>
              <a:rPr sz="800" spc="-90">
                <a:latin typeface="Verdana"/>
                <a:cs typeface="Verdana"/>
              </a:rPr>
              <a:t>000</a:t>
            </a:r>
            <a:endParaRPr sz="8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00">
              <a:latin typeface="Verdana"/>
              <a:cs typeface="Verdana"/>
            </a:endParaRPr>
          </a:p>
          <a:p>
            <a:pPr marR="5080" algn="r">
              <a:lnSpc>
                <a:spcPct val="100000"/>
              </a:lnSpc>
            </a:pPr>
            <a:r>
              <a:rPr sz="800" spc="-90">
                <a:latin typeface="Verdana"/>
                <a:cs typeface="Verdana"/>
              </a:rPr>
              <a:t>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572260" y="3527805"/>
            <a:ext cx="26479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10">
                <a:latin typeface="Verdana"/>
                <a:cs typeface="Verdana"/>
              </a:rPr>
              <a:t>2</a:t>
            </a:r>
            <a:r>
              <a:rPr sz="800" spc="-75">
                <a:latin typeface="Verdana"/>
                <a:cs typeface="Verdana"/>
              </a:rPr>
              <a:t>,</a:t>
            </a:r>
            <a:r>
              <a:rPr sz="800" spc="-90">
                <a:latin typeface="Verdana"/>
                <a:cs typeface="Verdana"/>
              </a:rPr>
              <a:t>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572260" y="3248025"/>
            <a:ext cx="26479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10">
                <a:latin typeface="Verdana"/>
                <a:cs typeface="Verdana"/>
              </a:rPr>
              <a:t>3</a:t>
            </a:r>
            <a:r>
              <a:rPr sz="800" spc="-75">
                <a:latin typeface="Verdana"/>
                <a:cs typeface="Verdana"/>
              </a:rPr>
              <a:t>,</a:t>
            </a:r>
            <a:r>
              <a:rPr sz="800" spc="-90">
                <a:latin typeface="Verdana"/>
                <a:cs typeface="Verdana"/>
              </a:rPr>
              <a:t>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572260" y="2968244"/>
            <a:ext cx="26479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10">
                <a:latin typeface="Verdana"/>
                <a:cs typeface="Verdana"/>
              </a:rPr>
              <a:t>4</a:t>
            </a:r>
            <a:r>
              <a:rPr sz="800" spc="-75">
                <a:latin typeface="Verdana"/>
                <a:cs typeface="Verdana"/>
              </a:rPr>
              <a:t>,</a:t>
            </a:r>
            <a:r>
              <a:rPr sz="800" spc="-90">
                <a:latin typeface="Verdana"/>
                <a:cs typeface="Verdana"/>
              </a:rPr>
              <a:t>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181225" y="4240784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全球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858516" y="4240784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东南亚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663822" y="4240784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印尼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278629" y="4240784"/>
            <a:ext cx="5314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马来西亚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082032" y="4240784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新加坡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887339" y="4240784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越南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6628638" y="4240784"/>
            <a:ext cx="27876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泰国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305802" y="4240784"/>
            <a:ext cx="40513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菲律宾</a:t>
            </a:r>
            <a:endParaRPr sz="1000">
              <a:latin typeface="宋体"/>
              <a:cs typeface="宋体"/>
            </a:endParaRPr>
          </a:p>
        </p:txBody>
      </p:sp>
      <p:sp>
        <p:nvSpPr>
          <p:cNvPr id="43" name="object 43"/>
          <p:cNvSpPr/>
          <p:nvPr/>
        </p:nvSpPr>
        <p:spPr>
          <a:xfrm>
            <a:off x="3058667" y="263728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40" y="0"/>
                </a:lnTo>
              </a:path>
            </a:pathLst>
          </a:custGeom>
          <a:ln w="56387">
            <a:solidFill>
              <a:srgbClr val="AC83F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3316351" y="2546985"/>
            <a:ext cx="939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在投出海产品数量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4536947" y="263728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56387">
            <a:solidFill>
              <a:srgbClr val="99EC8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4794884" y="2546985"/>
            <a:ext cx="9398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新投出海产品数量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7" name="object 47"/>
          <p:cNvSpPr/>
          <p:nvPr/>
        </p:nvSpPr>
        <p:spPr>
          <a:xfrm>
            <a:off x="6015990" y="2637282"/>
            <a:ext cx="243840" cy="0"/>
          </a:xfrm>
          <a:custGeom>
            <a:rect l="l" t="t" r="r" b="b"/>
            <a:pathLst>
              <a:path w="243839">
                <a:moveTo>
                  <a:pt x="0" y="0"/>
                </a:moveTo>
                <a:lnTo>
                  <a:pt x="243839" y="0"/>
                </a:lnTo>
              </a:path>
            </a:pathLst>
          </a:custGeom>
          <a:ln w="1905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6273800" y="2546985"/>
            <a:ext cx="4826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新投占比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国 内 手 游 出 海 东 南 亚 洞 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2689351" y="2094992"/>
            <a:ext cx="4422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全球、东南亚及各主要国家</a:t>
            </a:r>
            <a:r>
              <a:rPr sz="1200" b="1" spc="-10">
                <a:latin typeface="Microsoft JhengHei"/>
                <a:cs typeface="Microsoft JhengHei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近</a:t>
            </a:r>
            <a:r>
              <a:rPr sz="1200" b="1" spc="-10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6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天在投、新投出海产品数量对比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4291584" y="3564636"/>
            <a:ext cx="1109472" cy="4069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829767" y="186898"/>
            <a:ext cx="6380480" cy="144716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在投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产品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规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模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印尼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、马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来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西亚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新加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坡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吸引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最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多中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国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出海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手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游进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行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近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30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天，东南亚在投的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中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国出海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手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游数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接近</a:t>
            </a:r>
            <a:r>
              <a:rPr sz="1100" spc="-32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1400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个，只有</a:t>
            </a:r>
            <a:r>
              <a:rPr sz="1100" spc="-29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95">
                <a:solidFill>
                  <a:srgbClr val="252525"/>
                </a:solidFill>
                <a:latin typeface="Verdana"/>
                <a:cs typeface="Verdana"/>
              </a:rPr>
              <a:t>5%</a:t>
            </a:r>
            <a:r>
              <a:rPr sz="1100" spc="-13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是新投产品。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相比全球在投的中国出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海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新投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产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品占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比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为</a:t>
            </a:r>
            <a:r>
              <a:rPr sz="1100" spc="-31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7%</a:t>
            </a:r>
            <a:r>
              <a:rPr sz="1100" spc="-13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出海东南亚的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新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投产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品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占比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更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低。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印尼、马来西亚、新加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坡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分别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中国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海手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游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在东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亚投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放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产品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模的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前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三名。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1946148" y="2868168"/>
            <a:ext cx="1521460" cy="1798320"/>
          </a:xfrm>
          <a:custGeom>
            <a:rect l="l" t="t" r="r" b="b"/>
            <a:pathLst>
              <a:path w="1521460" h="1798320">
                <a:moveTo>
                  <a:pt x="0" y="1798320"/>
                </a:moveTo>
                <a:lnTo>
                  <a:pt x="1520952" y="1798320"/>
                </a:lnTo>
                <a:lnTo>
                  <a:pt x="1520952" y="0"/>
                </a:lnTo>
                <a:lnTo>
                  <a:pt x="0" y="0"/>
                </a:lnTo>
                <a:lnTo>
                  <a:pt x="0" y="1798320"/>
                </a:lnTo>
                <a:close/>
              </a:path>
            </a:pathLst>
          </a:custGeom>
          <a:solidFill>
            <a:srgbClr val="7E7E7E">
              <a:alpha val="1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 flipH="1">
            <a:off x="3467100" y="2868168"/>
            <a:ext cx="0" cy="1798955"/>
          </a:xfrm>
          <a:custGeom>
            <a:rect l="l" t="t" r="r" b="b"/>
            <a:pathLst>
              <a:path h="1798954">
                <a:moveTo>
                  <a:pt x="0" y="0"/>
                </a:moveTo>
                <a:lnTo>
                  <a:pt x="0" y="1798637"/>
                </a:lnTo>
              </a:path>
            </a:pathLst>
          </a:custGeom>
          <a:ln w="12700">
            <a:solidFill>
              <a:srgbClr val="BEBEBE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425184" y="4024884"/>
            <a:ext cx="1938655" cy="0"/>
          </a:xfrm>
          <a:custGeom>
            <a:rect l="l" t="t" r="r" b="b"/>
            <a:pathLst>
              <a:path w="1938654">
                <a:moveTo>
                  <a:pt x="0" y="0"/>
                </a:moveTo>
                <a:lnTo>
                  <a:pt x="1938527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280403" y="4024884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903976" y="4024884"/>
            <a:ext cx="260985" cy="0"/>
          </a:xfrm>
          <a:custGeom>
            <a:rect l="l" t="t" r="r" b="b"/>
            <a:pathLst>
              <a:path w="260985">
                <a:moveTo>
                  <a:pt x="0" y="0"/>
                </a:moveTo>
                <a:lnTo>
                  <a:pt x="260603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672328" y="4024884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529071" y="4024884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152644" y="4024884"/>
            <a:ext cx="259079" cy="0"/>
          </a:xfrm>
          <a:custGeom>
            <a:rect l="l" t="t" r="r" b="b"/>
            <a:pathLst>
              <a:path w="259077">
                <a:moveTo>
                  <a:pt x="0" y="0"/>
                </a:moveTo>
                <a:lnTo>
                  <a:pt x="259079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919471" y="4024884"/>
            <a:ext cx="117475" cy="0"/>
          </a:xfrm>
          <a:custGeom>
            <a:rect l="l" t="t" r="r" b="b"/>
            <a:pathLst>
              <a:path w="117475">
                <a:moveTo>
                  <a:pt x="0" y="0"/>
                </a:moveTo>
                <a:lnTo>
                  <a:pt x="117348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776215" y="4024884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544567" y="4024884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399788" y="4024884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168140" y="4024884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023359" y="4024884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5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791711" y="4024884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3646932" y="4024884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5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415284" y="4024884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272028" y="4024884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3038855" y="4024884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2895600" y="4024884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2662427" y="4024884"/>
            <a:ext cx="117475" cy="0"/>
          </a:xfrm>
          <a:custGeom>
            <a:rect l="l" t="t" r="r" b="b"/>
            <a:pathLst>
              <a:path w="117475">
                <a:moveTo>
                  <a:pt x="0" y="0"/>
                </a:moveTo>
                <a:lnTo>
                  <a:pt x="117348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2519172" y="4024884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287523" y="4024884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2142744" y="4024884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1911095" y="4024884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766316" y="4024884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6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1592580" y="4024884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5672328" y="3884676"/>
            <a:ext cx="2691765" cy="0"/>
          </a:xfrm>
          <a:custGeom>
            <a:rect l="l" t="t" r="r" b="b"/>
            <a:pathLst>
              <a:path w="2691765">
                <a:moveTo>
                  <a:pt x="0" y="0"/>
                </a:moveTo>
                <a:lnTo>
                  <a:pt x="2691383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4919471" y="3884676"/>
            <a:ext cx="637540" cy="0"/>
          </a:xfrm>
          <a:custGeom>
            <a:rect l="l" t="t" r="r" b="b"/>
            <a:pathLst>
              <a:path w="637539">
                <a:moveTo>
                  <a:pt x="0" y="0"/>
                </a:moveTo>
                <a:lnTo>
                  <a:pt x="6370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4776215" y="38846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544567" y="3884676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4399788" y="38846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4168140" y="3884676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4023359" y="3884676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5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3791711" y="3884676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646932" y="3884676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5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415284" y="3884676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272028" y="38846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3038855" y="3884676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2895600" y="38846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662427" y="3884676"/>
            <a:ext cx="117475" cy="0"/>
          </a:xfrm>
          <a:custGeom>
            <a:rect l="l" t="t" r="r" b="b"/>
            <a:pathLst>
              <a:path w="117475">
                <a:moveTo>
                  <a:pt x="0" y="0"/>
                </a:moveTo>
                <a:lnTo>
                  <a:pt x="117348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519172" y="38846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2287523" y="3884676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2142744" y="38846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1911095" y="3884676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1766316" y="3884676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6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1592580" y="3884676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/>
          <p:nvPr/>
        </p:nvSpPr>
        <p:spPr>
          <a:xfrm>
            <a:off x="3646932" y="3744467"/>
            <a:ext cx="4716780" cy="0"/>
          </a:xfrm>
          <a:custGeom>
            <a:rect l="l" t="t" r="r" b="b"/>
            <a:pathLst>
              <a:path w="4716780">
                <a:moveTo>
                  <a:pt x="0" y="0"/>
                </a:moveTo>
                <a:lnTo>
                  <a:pt x="4716779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9" name="object 49"/>
          <p:cNvSpPr/>
          <p:nvPr/>
        </p:nvSpPr>
        <p:spPr>
          <a:xfrm>
            <a:off x="3415284" y="3744467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/>
          <p:nvPr/>
        </p:nvSpPr>
        <p:spPr>
          <a:xfrm>
            <a:off x="3272028" y="3744467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/>
          <p:nvPr/>
        </p:nvSpPr>
        <p:spPr>
          <a:xfrm>
            <a:off x="3038855" y="3744467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/>
          <p:nvPr/>
        </p:nvSpPr>
        <p:spPr>
          <a:xfrm>
            <a:off x="2895600" y="3744467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3" name="object 53"/>
          <p:cNvSpPr/>
          <p:nvPr/>
        </p:nvSpPr>
        <p:spPr>
          <a:xfrm>
            <a:off x="2662427" y="3744467"/>
            <a:ext cx="117475" cy="0"/>
          </a:xfrm>
          <a:custGeom>
            <a:rect l="l" t="t" r="r" b="b"/>
            <a:pathLst>
              <a:path w="117475">
                <a:moveTo>
                  <a:pt x="0" y="0"/>
                </a:moveTo>
                <a:lnTo>
                  <a:pt x="117348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/>
          <p:nvPr/>
        </p:nvSpPr>
        <p:spPr>
          <a:xfrm>
            <a:off x="2519172" y="3744467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5" name="object 55"/>
          <p:cNvSpPr/>
          <p:nvPr/>
        </p:nvSpPr>
        <p:spPr>
          <a:xfrm>
            <a:off x="2287523" y="3744467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6" name="object 56"/>
          <p:cNvSpPr/>
          <p:nvPr/>
        </p:nvSpPr>
        <p:spPr>
          <a:xfrm>
            <a:off x="2142744" y="3744467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7" name="object 57"/>
          <p:cNvSpPr/>
          <p:nvPr/>
        </p:nvSpPr>
        <p:spPr>
          <a:xfrm>
            <a:off x="1911095" y="3744467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8" name="object 58"/>
          <p:cNvSpPr/>
          <p:nvPr/>
        </p:nvSpPr>
        <p:spPr>
          <a:xfrm>
            <a:off x="1766316" y="3744467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6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9" name="object 59"/>
          <p:cNvSpPr/>
          <p:nvPr/>
        </p:nvSpPr>
        <p:spPr>
          <a:xfrm>
            <a:off x="1592580" y="3744467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/>
          <p:nvPr/>
        </p:nvSpPr>
        <p:spPr>
          <a:xfrm>
            <a:off x="3415284" y="3604260"/>
            <a:ext cx="4948555" cy="0"/>
          </a:xfrm>
          <a:custGeom>
            <a:rect l="l" t="t" r="r" b="b"/>
            <a:pathLst>
              <a:path w="4948555">
                <a:moveTo>
                  <a:pt x="0" y="0"/>
                </a:moveTo>
                <a:lnTo>
                  <a:pt x="4948427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1" name="object 61"/>
          <p:cNvSpPr/>
          <p:nvPr/>
        </p:nvSpPr>
        <p:spPr>
          <a:xfrm>
            <a:off x="3272028" y="3604260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2" name="object 62"/>
          <p:cNvSpPr/>
          <p:nvPr/>
        </p:nvSpPr>
        <p:spPr>
          <a:xfrm>
            <a:off x="3038855" y="3604260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/>
          <p:nvPr/>
        </p:nvSpPr>
        <p:spPr>
          <a:xfrm>
            <a:off x="2895600" y="3604260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4" name="object 64"/>
          <p:cNvSpPr/>
          <p:nvPr/>
        </p:nvSpPr>
        <p:spPr>
          <a:xfrm>
            <a:off x="2662427" y="3604260"/>
            <a:ext cx="117475" cy="0"/>
          </a:xfrm>
          <a:custGeom>
            <a:rect l="l" t="t" r="r" b="b"/>
            <a:pathLst>
              <a:path w="117475">
                <a:moveTo>
                  <a:pt x="0" y="0"/>
                </a:moveTo>
                <a:lnTo>
                  <a:pt x="117348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5" name="object 65"/>
          <p:cNvSpPr/>
          <p:nvPr/>
        </p:nvSpPr>
        <p:spPr>
          <a:xfrm>
            <a:off x="2519172" y="3604260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6" name="object 66"/>
          <p:cNvSpPr/>
          <p:nvPr/>
        </p:nvSpPr>
        <p:spPr>
          <a:xfrm>
            <a:off x="2287523" y="3604260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/>
          <p:nvPr/>
        </p:nvSpPr>
        <p:spPr>
          <a:xfrm>
            <a:off x="2142744" y="3604260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8" name="object 68"/>
          <p:cNvSpPr/>
          <p:nvPr/>
        </p:nvSpPr>
        <p:spPr>
          <a:xfrm>
            <a:off x="1911095" y="3604260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9" name="object 69"/>
          <p:cNvSpPr/>
          <p:nvPr/>
        </p:nvSpPr>
        <p:spPr>
          <a:xfrm>
            <a:off x="1766316" y="3604260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6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0" name="object 70"/>
          <p:cNvSpPr/>
          <p:nvPr/>
        </p:nvSpPr>
        <p:spPr>
          <a:xfrm>
            <a:off x="1592580" y="3604260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1" name="object 71"/>
          <p:cNvSpPr/>
          <p:nvPr/>
        </p:nvSpPr>
        <p:spPr>
          <a:xfrm>
            <a:off x="3415284" y="3465576"/>
            <a:ext cx="4948555" cy="0"/>
          </a:xfrm>
          <a:custGeom>
            <a:rect l="l" t="t" r="r" b="b"/>
            <a:pathLst>
              <a:path w="4948555">
                <a:moveTo>
                  <a:pt x="0" y="0"/>
                </a:moveTo>
                <a:lnTo>
                  <a:pt x="4948427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2" name="object 72"/>
          <p:cNvSpPr/>
          <p:nvPr/>
        </p:nvSpPr>
        <p:spPr>
          <a:xfrm>
            <a:off x="3038855" y="3465576"/>
            <a:ext cx="260985" cy="0"/>
          </a:xfrm>
          <a:custGeom>
            <a:rect l="l" t="t" r="r" b="b"/>
            <a:pathLst>
              <a:path w="260985">
                <a:moveTo>
                  <a:pt x="0" y="0"/>
                </a:moveTo>
                <a:lnTo>
                  <a:pt x="26060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3" name="object 73"/>
          <p:cNvSpPr/>
          <p:nvPr/>
        </p:nvSpPr>
        <p:spPr>
          <a:xfrm>
            <a:off x="2895600" y="34655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4" name="object 74"/>
          <p:cNvSpPr/>
          <p:nvPr/>
        </p:nvSpPr>
        <p:spPr>
          <a:xfrm>
            <a:off x="2662427" y="3465576"/>
            <a:ext cx="117475" cy="0"/>
          </a:xfrm>
          <a:custGeom>
            <a:rect l="l" t="t" r="r" b="b"/>
            <a:pathLst>
              <a:path w="117475">
                <a:moveTo>
                  <a:pt x="0" y="0"/>
                </a:moveTo>
                <a:lnTo>
                  <a:pt x="117348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5" name="object 75"/>
          <p:cNvSpPr/>
          <p:nvPr/>
        </p:nvSpPr>
        <p:spPr>
          <a:xfrm>
            <a:off x="2519172" y="34655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6" name="object 76"/>
          <p:cNvSpPr/>
          <p:nvPr/>
        </p:nvSpPr>
        <p:spPr>
          <a:xfrm>
            <a:off x="2287523" y="3465576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7" name="object 77"/>
          <p:cNvSpPr/>
          <p:nvPr/>
        </p:nvSpPr>
        <p:spPr>
          <a:xfrm>
            <a:off x="2142744" y="3465576"/>
            <a:ext cx="27940" cy="0"/>
          </a:xfrm>
          <a:custGeom>
            <a:rect l="l" t="t" r="r" b="b"/>
            <a:pathLst>
              <a:path w="27939">
                <a:moveTo>
                  <a:pt x="0" y="0"/>
                </a:moveTo>
                <a:lnTo>
                  <a:pt x="27431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8" name="object 78"/>
          <p:cNvSpPr/>
          <p:nvPr/>
        </p:nvSpPr>
        <p:spPr>
          <a:xfrm>
            <a:off x="1911095" y="3465576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9" name="object 79"/>
          <p:cNvSpPr/>
          <p:nvPr/>
        </p:nvSpPr>
        <p:spPr>
          <a:xfrm>
            <a:off x="1766316" y="3465576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6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0" name="object 80"/>
          <p:cNvSpPr/>
          <p:nvPr/>
        </p:nvSpPr>
        <p:spPr>
          <a:xfrm>
            <a:off x="1592580" y="3465576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1" name="object 81"/>
          <p:cNvSpPr/>
          <p:nvPr/>
        </p:nvSpPr>
        <p:spPr>
          <a:xfrm>
            <a:off x="3415284" y="3325367"/>
            <a:ext cx="4948555" cy="0"/>
          </a:xfrm>
          <a:custGeom>
            <a:rect l="l" t="t" r="r" b="b"/>
            <a:pathLst>
              <a:path w="4948555">
                <a:moveTo>
                  <a:pt x="0" y="0"/>
                </a:moveTo>
                <a:lnTo>
                  <a:pt x="4948427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2" name="object 82"/>
          <p:cNvSpPr/>
          <p:nvPr/>
        </p:nvSpPr>
        <p:spPr>
          <a:xfrm>
            <a:off x="3038855" y="3325367"/>
            <a:ext cx="260985" cy="0"/>
          </a:xfrm>
          <a:custGeom>
            <a:rect l="l" t="t" r="r" b="b"/>
            <a:pathLst>
              <a:path w="260985">
                <a:moveTo>
                  <a:pt x="0" y="0"/>
                </a:moveTo>
                <a:lnTo>
                  <a:pt x="26060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3" name="object 83"/>
          <p:cNvSpPr/>
          <p:nvPr/>
        </p:nvSpPr>
        <p:spPr>
          <a:xfrm>
            <a:off x="2662427" y="3325367"/>
            <a:ext cx="260985" cy="0"/>
          </a:xfrm>
          <a:custGeom>
            <a:rect l="l" t="t" r="r" b="b"/>
            <a:pathLst>
              <a:path w="260985">
                <a:moveTo>
                  <a:pt x="0" y="0"/>
                </a:moveTo>
                <a:lnTo>
                  <a:pt x="26060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4" name="object 84"/>
          <p:cNvSpPr/>
          <p:nvPr/>
        </p:nvSpPr>
        <p:spPr>
          <a:xfrm>
            <a:off x="2142744" y="3325367"/>
            <a:ext cx="403860" cy="0"/>
          </a:xfrm>
          <a:custGeom>
            <a:rect l="l" t="t" r="r" b="b"/>
            <a:pathLst>
              <a:path w="403860">
                <a:moveTo>
                  <a:pt x="0" y="0"/>
                </a:moveTo>
                <a:lnTo>
                  <a:pt x="403860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5" name="object 85"/>
          <p:cNvSpPr/>
          <p:nvPr/>
        </p:nvSpPr>
        <p:spPr>
          <a:xfrm>
            <a:off x="1911095" y="3325367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6" name="object 86"/>
          <p:cNvSpPr/>
          <p:nvPr/>
        </p:nvSpPr>
        <p:spPr>
          <a:xfrm>
            <a:off x="1766316" y="3325367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6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7" name="object 87"/>
          <p:cNvSpPr/>
          <p:nvPr/>
        </p:nvSpPr>
        <p:spPr>
          <a:xfrm>
            <a:off x="1592580" y="3325367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8" name="object 88"/>
          <p:cNvSpPr/>
          <p:nvPr/>
        </p:nvSpPr>
        <p:spPr>
          <a:xfrm>
            <a:off x="2142744" y="3185160"/>
            <a:ext cx="6221095" cy="0"/>
          </a:xfrm>
          <a:custGeom>
            <a:rect l="l" t="t" r="r" b="b"/>
            <a:pathLst>
              <a:path w="6221095">
                <a:moveTo>
                  <a:pt x="0" y="0"/>
                </a:moveTo>
                <a:lnTo>
                  <a:pt x="6220967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9" name="object 89"/>
          <p:cNvSpPr/>
          <p:nvPr/>
        </p:nvSpPr>
        <p:spPr>
          <a:xfrm>
            <a:off x="1911095" y="3185160"/>
            <a:ext cx="116205" cy="0"/>
          </a:xfrm>
          <a:custGeom>
            <a:rect l="l" t="t" r="r" b="b"/>
            <a:pathLst>
              <a:path w="116205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0" name="object 90"/>
          <p:cNvSpPr/>
          <p:nvPr/>
        </p:nvSpPr>
        <p:spPr>
          <a:xfrm>
            <a:off x="1766316" y="3185160"/>
            <a:ext cx="29209" cy="0"/>
          </a:xfrm>
          <a:custGeom>
            <a:rect l="l" t="t" r="r" b="b"/>
            <a:pathLst>
              <a:path w="29209">
                <a:moveTo>
                  <a:pt x="0" y="0"/>
                </a:moveTo>
                <a:lnTo>
                  <a:pt x="28956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1" name="object 91"/>
          <p:cNvSpPr/>
          <p:nvPr/>
        </p:nvSpPr>
        <p:spPr>
          <a:xfrm>
            <a:off x="1592580" y="3185160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2" name="object 92"/>
          <p:cNvSpPr/>
          <p:nvPr/>
        </p:nvSpPr>
        <p:spPr>
          <a:xfrm>
            <a:off x="1766316" y="3046476"/>
            <a:ext cx="6597650" cy="0"/>
          </a:xfrm>
          <a:custGeom>
            <a:rect l="l" t="t" r="r" b="b"/>
            <a:pathLst>
              <a:path w="6597650">
                <a:moveTo>
                  <a:pt x="0" y="0"/>
                </a:moveTo>
                <a:lnTo>
                  <a:pt x="6597395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3" name="object 93"/>
          <p:cNvSpPr/>
          <p:nvPr/>
        </p:nvSpPr>
        <p:spPr>
          <a:xfrm>
            <a:off x="1592580" y="3046476"/>
            <a:ext cx="58419" cy="0"/>
          </a:xfrm>
          <a:custGeom>
            <a:rect l="l" t="t" r="r" b="b"/>
            <a:pathLst>
              <a:path w="58419">
                <a:moveTo>
                  <a:pt x="0" y="0"/>
                </a:moveTo>
                <a:lnTo>
                  <a:pt x="5791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4" name="object 94"/>
          <p:cNvSpPr/>
          <p:nvPr/>
        </p:nvSpPr>
        <p:spPr>
          <a:xfrm>
            <a:off x="1592580" y="2906268"/>
            <a:ext cx="6771640" cy="0"/>
          </a:xfrm>
          <a:custGeom>
            <a:rect l="l" t="t" r="r" b="b"/>
            <a:pathLst>
              <a:path w="6771640">
                <a:moveTo>
                  <a:pt x="0" y="0"/>
                </a:moveTo>
                <a:lnTo>
                  <a:pt x="6771132" y="0"/>
                </a:lnTo>
              </a:path>
            </a:pathLst>
          </a:custGeom>
          <a:ln w="3175">
            <a:solidFill>
              <a:srgbClr val="F1F1F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5" name="object 95"/>
          <p:cNvSpPr/>
          <p:nvPr/>
        </p:nvSpPr>
        <p:spPr>
          <a:xfrm>
            <a:off x="1650492" y="2988564"/>
            <a:ext cx="116205" cy="1175385"/>
          </a:xfrm>
          <a:custGeom>
            <a:rect l="l" t="t" r="r" b="b"/>
            <a:pathLst>
              <a:path w="116205" h="1175385">
                <a:moveTo>
                  <a:pt x="115824" y="0"/>
                </a:moveTo>
                <a:lnTo>
                  <a:pt x="0" y="0"/>
                </a:lnTo>
                <a:lnTo>
                  <a:pt x="0" y="1175004"/>
                </a:lnTo>
                <a:lnTo>
                  <a:pt x="115824" y="1175004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6" name="object 96"/>
          <p:cNvSpPr/>
          <p:nvPr/>
        </p:nvSpPr>
        <p:spPr>
          <a:xfrm>
            <a:off x="2026920" y="3131820"/>
            <a:ext cx="116205" cy="1031875"/>
          </a:xfrm>
          <a:custGeom>
            <a:rect l="l" t="t" r="r" b="b"/>
            <a:pathLst>
              <a:path w="116205" h="1031875">
                <a:moveTo>
                  <a:pt x="115824" y="0"/>
                </a:moveTo>
                <a:lnTo>
                  <a:pt x="0" y="0"/>
                </a:lnTo>
                <a:lnTo>
                  <a:pt x="0" y="1031747"/>
                </a:lnTo>
                <a:lnTo>
                  <a:pt x="115824" y="1031747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7" name="object 97"/>
          <p:cNvSpPr/>
          <p:nvPr/>
        </p:nvSpPr>
        <p:spPr>
          <a:xfrm>
            <a:off x="2403348" y="3392424"/>
            <a:ext cx="116205" cy="771525"/>
          </a:xfrm>
          <a:custGeom>
            <a:rect l="l" t="t" r="r" b="b"/>
            <a:pathLst>
              <a:path w="116205" h="771525">
                <a:moveTo>
                  <a:pt x="115824" y="0"/>
                </a:moveTo>
                <a:lnTo>
                  <a:pt x="0" y="0"/>
                </a:lnTo>
                <a:lnTo>
                  <a:pt x="0" y="771144"/>
                </a:lnTo>
                <a:lnTo>
                  <a:pt x="115824" y="771144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8" name="object 98"/>
          <p:cNvSpPr/>
          <p:nvPr/>
        </p:nvSpPr>
        <p:spPr>
          <a:xfrm>
            <a:off x="2779776" y="3438144"/>
            <a:ext cx="116205" cy="725805"/>
          </a:xfrm>
          <a:custGeom>
            <a:rect l="l" t="t" r="r" b="b"/>
            <a:pathLst>
              <a:path w="116205" h="725804">
                <a:moveTo>
                  <a:pt x="115824" y="0"/>
                </a:moveTo>
                <a:lnTo>
                  <a:pt x="0" y="0"/>
                </a:lnTo>
                <a:lnTo>
                  <a:pt x="0" y="725423"/>
                </a:lnTo>
                <a:lnTo>
                  <a:pt x="115824" y="725423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9" name="object 99"/>
          <p:cNvSpPr/>
          <p:nvPr/>
        </p:nvSpPr>
        <p:spPr>
          <a:xfrm>
            <a:off x="3154679" y="3525011"/>
            <a:ext cx="117475" cy="638810"/>
          </a:xfrm>
          <a:custGeom>
            <a:rect l="l" t="t" r="r" b="b"/>
            <a:pathLst>
              <a:path w="117475" h="638810">
                <a:moveTo>
                  <a:pt x="117347" y="0"/>
                </a:moveTo>
                <a:lnTo>
                  <a:pt x="0" y="0"/>
                </a:lnTo>
                <a:lnTo>
                  <a:pt x="0" y="638555"/>
                </a:lnTo>
                <a:lnTo>
                  <a:pt x="117347" y="638555"/>
                </a:lnTo>
                <a:lnTo>
                  <a:pt x="117347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0" name="object 100"/>
          <p:cNvSpPr/>
          <p:nvPr/>
        </p:nvSpPr>
        <p:spPr>
          <a:xfrm>
            <a:off x="3531108" y="3678936"/>
            <a:ext cx="116205" cy="485140"/>
          </a:xfrm>
          <a:custGeom>
            <a:rect l="l" t="t" r="r" b="b"/>
            <a:pathLst>
              <a:path w="116204" h="485139">
                <a:moveTo>
                  <a:pt x="115824" y="0"/>
                </a:moveTo>
                <a:lnTo>
                  <a:pt x="0" y="0"/>
                </a:lnTo>
                <a:lnTo>
                  <a:pt x="0" y="484632"/>
                </a:lnTo>
                <a:lnTo>
                  <a:pt x="115824" y="484632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1" name="object 101"/>
          <p:cNvSpPr/>
          <p:nvPr/>
        </p:nvSpPr>
        <p:spPr>
          <a:xfrm>
            <a:off x="3907535" y="3774948"/>
            <a:ext cx="116205" cy="388620"/>
          </a:xfrm>
          <a:custGeom>
            <a:rect l="l" t="t" r="r" b="b"/>
            <a:pathLst>
              <a:path w="116204" h="388620">
                <a:moveTo>
                  <a:pt x="115824" y="0"/>
                </a:moveTo>
                <a:lnTo>
                  <a:pt x="0" y="0"/>
                </a:lnTo>
                <a:lnTo>
                  <a:pt x="0" y="388620"/>
                </a:lnTo>
                <a:lnTo>
                  <a:pt x="115824" y="388620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2" name="object 102"/>
          <p:cNvSpPr/>
          <p:nvPr/>
        </p:nvSpPr>
        <p:spPr>
          <a:xfrm>
            <a:off x="4283964" y="3781044"/>
            <a:ext cx="116205" cy="382905"/>
          </a:xfrm>
          <a:custGeom>
            <a:rect l="l" t="t" r="r" b="b"/>
            <a:pathLst>
              <a:path w="116204" h="382904">
                <a:moveTo>
                  <a:pt x="115824" y="0"/>
                </a:moveTo>
                <a:lnTo>
                  <a:pt x="0" y="0"/>
                </a:lnTo>
                <a:lnTo>
                  <a:pt x="0" y="382523"/>
                </a:lnTo>
                <a:lnTo>
                  <a:pt x="115824" y="382523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3" name="object 103"/>
          <p:cNvSpPr/>
          <p:nvPr/>
        </p:nvSpPr>
        <p:spPr>
          <a:xfrm>
            <a:off x="4660391" y="3785616"/>
            <a:ext cx="116205" cy="378460"/>
          </a:xfrm>
          <a:custGeom>
            <a:rect l="l" t="t" r="r" b="b"/>
            <a:pathLst>
              <a:path w="116204" h="378460">
                <a:moveTo>
                  <a:pt x="115824" y="0"/>
                </a:moveTo>
                <a:lnTo>
                  <a:pt x="0" y="0"/>
                </a:lnTo>
                <a:lnTo>
                  <a:pt x="0" y="377951"/>
                </a:lnTo>
                <a:lnTo>
                  <a:pt x="115824" y="377951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/>
          <p:nvPr/>
        </p:nvSpPr>
        <p:spPr>
          <a:xfrm>
            <a:off x="5036820" y="3924300"/>
            <a:ext cx="116205" cy="239395"/>
          </a:xfrm>
          <a:custGeom>
            <a:rect l="l" t="t" r="r" b="b"/>
            <a:pathLst>
              <a:path w="116204" h="239395">
                <a:moveTo>
                  <a:pt x="115824" y="0"/>
                </a:moveTo>
                <a:lnTo>
                  <a:pt x="0" y="0"/>
                </a:lnTo>
                <a:lnTo>
                  <a:pt x="0" y="239268"/>
                </a:lnTo>
                <a:lnTo>
                  <a:pt x="115824" y="239268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5" name="object 105"/>
          <p:cNvSpPr/>
          <p:nvPr/>
        </p:nvSpPr>
        <p:spPr>
          <a:xfrm>
            <a:off x="5411723" y="3939540"/>
            <a:ext cx="117475" cy="224154"/>
          </a:xfrm>
          <a:custGeom>
            <a:rect l="l" t="t" r="r" b="b"/>
            <a:pathLst>
              <a:path w="117475" h="224152">
                <a:moveTo>
                  <a:pt x="117348" y="0"/>
                </a:moveTo>
                <a:lnTo>
                  <a:pt x="0" y="0"/>
                </a:lnTo>
                <a:lnTo>
                  <a:pt x="0" y="224027"/>
                </a:lnTo>
                <a:lnTo>
                  <a:pt x="117348" y="224027"/>
                </a:lnTo>
                <a:lnTo>
                  <a:pt x="117348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6" name="object 106"/>
          <p:cNvSpPr/>
          <p:nvPr/>
        </p:nvSpPr>
        <p:spPr>
          <a:xfrm>
            <a:off x="5788152" y="4011167"/>
            <a:ext cx="116205" cy="152400"/>
          </a:xfrm>
          <a:custGeom>
            <a:rect l="l" t="t" r="r" b="b"/>
            <a:pathLst>
              <a:path w="116204" h="152400">
                <a:moveTo>
                  <a:pt x="115824" y="0"/>
                </a:moveTo>
                <a:lnTo>
                  <a:pt x="0" y="0"/>
                </a:lnTo>
                <a:lnTo>
                  <a:pt x="0" y="152399"/>
                </a:lnTo>
                <a:lnTo>
                  <a:pt x="115824" y="152399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7" name="object 107"/>
          <p:cNvSpPr/>
          <p:nvPr/>
        </p:nvSpPr>
        <p:spPr>
          <a:xfrm>
            <a:off x="6164579" y="4021836"/>
            <a:ext cx="116205" cy="142240"/>
          </a:xfrm>
          <a:custGeom>
            <a:rect l="l" t="t" r="r" b="b"/>
            <a:pathLst>
              <a:path w="116204" h="142239">
                <a:moveTo>
                  <a:pt x="115824" y="0"/>
                </a:moveTo>
                <a:lnTo>
                  <a:pt x="0" y="0"/>
                </a:lnTo>
                <a:lnTo>
                  <a:pt x="0" y="141732"/>
                </a:lnTo>
                <a:lnTo>
                  <a:pt x="115824" y="141732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8" name="object 108"/>
          <p:cNvSpPr/>
          <p:nvPr/>
        </p:nvSpPr>
        <p:spPr>
          <a:xfrm>
            <a:off x="6541007" y="4072128"/>
            <a:ext cx="116205" cy="91440"/>
          </a:xfrm>
          <a:custGeom>
            <a:rect l="l" t="t" r="r" b="b"/>
            <a:pathLst>
              <a:path w="116204" h="91439">
                <a:moveTo>
                  <a:pt x="115824" y="0"/>
                </a:moveTo>
                <a:lnTo>
                  <a:pt x="0" y="0"/>
                </a:lnTo>
                <a:lnTo>
                  <a:pt x="0" y="91440"/>
                </a:lnTo>
                <a:lnTo>
                  <a:pt x="115824" y="91440"/>
                </a:lnTo>
                <a:lnTo>
                  <a:pt x="115824" y="0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09" name="object 109"/>
          <p:cNvSpPr/>
          <p:nvPr/>
        </p:nvSpPr>
        <p:spPr>
          <a:xfrm>
            <a:off x="6917435" y="4140708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45719">
            <a:solidFill>
              <a:srgbClr val="9644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0" name="object 110"/>
          <p:cNvSpPr/>
          <p:nvPr/>
        </p:nvSpPr>
        <p:spPr>
          <a:xfrm>
            <a:off x="7292340" y="4143755"/>
            <a:ext cx="117475" cy="0"/>
          </a:xfrm>
          <a:custGeom>
            <a:rect l="l" t="t" r="r" b="b"/>
            <a:pathLst>
              <a:path w="117475">
                <a:moveTo>
                  <a:pt x="0" y="0"/>
                </a:moveTo>
                <a:lnTo>
                  <a:pt x="117348" y="0"/>
                </a:lnTo>
              </a:path>
            </a:pathLst>
          </a:custGeom>
          <a:ln w="39624">
            <a:solidFill>
              <a:srgbClr val="9644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1" name="object 111"/>
          <p:cNvSpPr/>
          <p:nvPr/>
        </p:nvSpPr>
        <p:spPr>
          <a:xfrm>
            <a:off x="7668768" y="4153661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19812">
            <a:solidFill>
              <a:srgbClr val="9644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2" name="object 112"/>
          <p:cNvSpPr/>
          <p:nvPr/>
        </p:nvSpPr>
        <p:spPr>
          <a:xfrm>
            <a:off x="8045195" y="4158996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9143">
            <a:solidFill>
              <a:srgbClr val="9644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3" name="object 113"/>
          <p:cNvSpPr/>
          <p:nvPr/>
        </p:nvSpPr>
        <p:spPr>
          <a:xfrm>
            <a:off x="1795272" y="3115056"/>
            <a:ext cx="116205" cy="1049020"/>
          </a:xfrm>
          <a:custGeom>
            <a:rect l="l" t="t" r="r" b="b"/>
            <a:pathLst>
              <a:path w="116205" h="1049020">
                <a:moveTo>
                  <a:pt x="115823" y="0"/>
                </a:moveTo>
                <a:lnTo>
                  <a:pt x="0" y="0"/>
                </a:lnTo>
                <a:lnTo>
                  <a:pt x="0" y="1048511"/>
                </a:lnTo>
                <a:lnTo>
                  <a:pt x="115823" y="1048511"/>
                </a:lnTo>
                <a:lnTo>
                  <a:pt x="115823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4" name="object 114"/>
          <p:cNvSpPr/>
          <p:nvPr/>
        </p:nvSpPr>
        <p:spPr>
          <a:xfrm>
            <a:off x="2170176" y="3368040"/>
            <a:ext cx="117475" cy="795655"/>
          </a:xfrm>
          <a:custGeom>
            <a:rect l="l" t="t" r="r" b="b"/>
            <a:pathLst>
              <a:path w="117475" h="795654">
                <a:moveTo>
                  <a:pt x="117348" y="0"/>
                </a:moveTo>
                <a:lnTo>
                  <a:pt x="0" y="0"/>
                </a:lnTo>
                <a:lnTo>
                  <a:pt x="0" y="795527"/>
                </a:lnTo>
                <a:lnTo>
                  <a:pt x="117348" y="795527"/>
                </a:lnTo>
                <a:lnTo>
                  <a:pt x="117348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5" name="object 115"/>
          <p:cNvSpPr/>
          <p:nvPr/>
        </p:nvSpPr>
        <p:spPr>
          <a:xfrm>
            <a:off x="2546604" y="3311652"/>
            <a:ext cx="116205" cy="852169"/>
          </a:xfrm>
          <a:custGeom>
            <a:rect l="l" t="t" r="r" b="b"/>
            <a:pathLst>
              <a:path w="116205" h="852169">
                <a:moveTo>
                  <a:pt x="115823" y="0"/>
                </a:moveTo>
                <a:lnTo>
                  <a:pt x="0" y="0"/>
                </a:lnTo>
                <a:lnTo>
                  <a:pt x="0" y="851916"/>
                </a:lnTo>
                <a:lnTo>
                  <a:pt x="115823" y="851916"/>
                </a:lnTo>
                <a:lnTo>
                  <a:pt x="115823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6" name="object 116"/>
          <p:cNvSpPr/>
          <p:nvPr/>
        </p:nvSpPr>
        <p:spPr>
          <a:xfrm>
            <a:off x="2923032" y="3255264"/>
            <a:ext cx="116205" cy="908685"/>
          </a:xfrm>
          <a:custGeom>
            <a:rect l="l" t="t" r="r" b="b"/>
            <a:pathLst>
              <a:path w="116205" h="908685">
                <a:moveTo>
                  <a:pt x="115824" y="0"/>
                </a:moveTo>
                <a:lnTo>
                  <a:pt x="0" y="0"/>
                </a:lnTo>
                <a:lnTo>
                  <a:pt x="0" y="908303"/>
                </a:lnTo>
                <a:lnTo>
                  <a:pt x="115824" y="908303"/>
                </a:lnTo>
                <a:lnTo>
                  <a:pt x="115824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7" name="object 117"/>
          <p:cNvSpPr/>
          <p:nvPr/>
        </p:nvSpPr>
        <p:spPr>
          <a:xfrm>
            <a:off x="3299459" y="3282696"/>
            <a:ext cx="116205" cy="881380"/>
          </a:xfrm>
          <a:custGeom>
            <a:rect l="l" t="t" r="r" b="b"/>
            <a:pathLst>
              <a:path w="116204" h="881378">
                <a:moveTo>
                  <a:pt x="115824" y="0"/>
                </a:moveTo>
                <a:lnTo>
                  <a:pt x="0" y="0"/>
                </a:lnTo>
                <a:lnTo>
                  <a:pt x="0" y="880872"/>
                </a:lnTo>
                <a:lnTo>
                  <a:pt x="115824" y="880872"/>
                </a:lnTo>
                <a:lnTo>
                  <a:pt x="115824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8" name="object 118"/>
          <p:cNvSpPr/>
          <p:nvPr/>
        </p:nvSpPr>
        <p:spPr>
          <a:xfrm>
            <a:off x="3675888" y="3773424"/>
            <a:ext cx="116205" cy="390525"/>
          </a:xfrm>
          <a:custGeom>
            <a:rect l="l" t="t" r="r" b="b"/>
            <a:pathLst>
              <a:path w="116204" h="390525">
                <a:moveTo>
                  <a:pt x="115824" y="0"/>
                </a:moveTo>
                <a:lnTo>
                  <a:pt x="0" y="0"/>
                </a:lnTo>
                <a:lnTo>
                  <a:pt x="0" y="390144"/>
                </a:lnTo>
                <a:lnTo>
                  <a:pt x="115824" y="390144"/>
                </a:lnTo>
                <a:lnTo>
                  <a:pt x="115824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19" name="object 119"/>
          <p:cNvSpPr/>
          <p:nvPr/>
        </p:nvSpPr>
        <p:spPr>
          <a:xfrm>
            <a:off x="4052315" y="3800855"/>
            <a:ext cx="116205" cy="363220"/>
          </a:xfrm>
          <a:custGeom>
            <a:rect l="l" t="t" r="r" b="b"/>
            <a:pathLst>
              <a:path w="116204" h="363220">
                <a:moveTo>
                  <a:pt x="115824" y="0"/>
                </a:moveTo>
                <a:lnTo>
                  <a:pt x="0" y="0"/>
                </a:lnTo>
                <a:lnTo>
                  <a:pt x="0" y="362711"/>
                </a:lnTo>
                <a:lnTo>
                  <a:pt x="115824" y="362711"/>
                </a:lnTo>
                <a:lnTo>
                  <a:pt x="115824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0" name="object 120"/>
          <p:cNvSpPr/>
          <p:nvPr/>
        </p:nvSpPr>
        <p:spPr>
          <a:xfrm>
            <a:off x="4427220" y="3800855"/>
            <a:ext cx="117475" cy="363220"/>
          </a:xfrm>
          <a:custGeom>
            <a:rect l="l" t="t" r="r" b="b"/>
            <a:pathLst>
              <a:path w="117475" h="363220">
                <a:moveTo>
                  <a:pt x="117347" y="0"/>
                </a:moveTo>
                <a:lnTo>
                  <a:pt x="0" y="0"/>
                </a:lnTo>
                <a:lnTo>
                  <a:pt x="0" y="362711"/>
                </a:lnTo>
                <a:lnTo>
                  <a:pt x="117347" y="362711"/>
                </a:lnTo>
                <a:lnTo>
                  <a:pt x="117347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1" name="object 121"/>
          <p:cNvSpPr/>
          <p:nvPr/>
        </p:nvSpPr>
        <p:spPr>
          <a:xfrm>
            <a:off x="4803647" y="3773424"/>
            <a:ext cx="116205" cy="390525"/>
          </a:xfrm>
          <a:custGeom>
            <a:rect l="l" t="t" r="r" b="b"/>
            <a:pathLst>
              <a:path w="116204" h="390525">
                <a:moveTo>
                  <a:pt x="115824" y="0"/>
                </a:moveTo>
                <a:lnTo>
                  <a:pt x="0" y="0"/>
                </a:lnTo>
                <a:lnTo>
                  <a:pt x="0" y="390144"/>
                </a:lnTo>
                <a:lnTo>
                  <a:pt x="115824" y="390144"/>
                </a:lnTo>
                <a:lnTo>
                  <a:pt x="115824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2" name="object 122"/>
          <p:cNvSpPr/>
          <p:nvPr/>
        </p:nvSpPr>
        <p:spPr>
          <a:xfrm>
            <a:off x="5180076" y="4024884"/>
            <a:ext cx="116205" cy="139065"/>
          </a:xfrm>
          <a:custGeom>
            <a:rect l="l" t="t" r="r" b="b"/>
            <a:pathLst>
              <a:path w="116204" h="139064">
                <a:moveTo>
                  <a:pt x="115824" y="0"/>
                </a:moveTo>
                <a:lnTo>
                  <a:pt x="0" y="0"/>
                </a:lnTo>
                <a:lnTo>
                  <a:pt x="0" y="138684"/>
                </a:lnTo>
                <a:lnTo>
                  <a:pt x="115824" y="138684"/>
                </a:lnTo>
                <a:lnTo>
                  <a:pt x="115824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3" name="object 123"/>
          <p:cNvSpPr/>
          <p:nvPr/>
        </p:nvSpPr>
        <p:spPr>
          <a:xfrm>
            <a:off x="5556503" y="3842004"/>
            <a:ext cx="116205" cy="321945"/>
          </a:xfrm>
          <a:custGeom>
            <a:rect l="l" t="t" r="r" b="b"/>
            <a:pathLst>
              <a:path w="116204" h="321945">
                <a:moveTo>
                  <a:pt x="115824" y="0"/>
                </a:moveTo>
                <a:lnTo>
                  <a:pt x="0" y="0"/>
                </a:lnTo>
                <a:lnTo>
                  <a:pt x="0" y="321563"/>
                </a:lnTo>
                <a:lnTo>
                  <a:pt x="115824" y="321563"/>
                </a:lnTo>
                <a:lnTo>
                  <a:pt x="115824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4" name="object 124"/>
          <p:cNvSpPr/>
          <p:nvPr/>
        </p:nvSpPr>
        <p:spPr>
          <a:xfrm>
            <a:off x="5932932" y="4052316"/>
            <a:ext cx="116205" cy="111760"/>
          </a:xfrm>
          <a:custGeom>
            <a:rect l="l" t="t" r="r" b="b"/>
            <a:pathLst>
              <a:path w="116204" h="111760">
                <a:moveTo>
                  <a:pt x="115823" y="0"/>
                </a:moveTo>
                <a:lnTo>
                  <a:pt x="0" y="0"/>
                </a:lnTo>
                <a:lnTo>
                  <a:pt x="0" y="111251"/>
                </a:lnTo>
                <a:lnTo>
                  <a:pt x="115823" y="111251"/>
                </a:lnTo>
                <a:lnTo>
                  <a:pt x="115823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5" name="object 125"/>
          <p:cNvSpPr/>
          <p:nvPr/>
        </p:nvSpPr>
        <p:spPr>
          <a:xfrm>
            <a:off x="6307835" y="3968496"/>
            <a:ext cx="117475" cy="195580"/>
          </a:xfrm>
          <a:custGeom>
            <a:rect l="l" t="t" r="r" b="b"/>
            <a:pathLst>
              <a:path w="117475" h="195579">
                <a:moveTo>
                  <a:pt x="117348" y="0"/>
                </a:moveTo>
                <a:lnTo>
                  <a:pt x="0" y="0"/>
                </a:lnTo>
                <a:lnTo>
                  <a:pt x="0" y="195072"/>
                </a:lnTo>
                <a:lnTo>
                  <a:pt x="117348" y="195072"/>
                </a:lnTo>
                <a:lnTo>
                  <a:pt x="117348" y="0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26" name="object 126"/>
          <p:cNvSpPr/>
          <p:nvPr/>
        </p:nvSpPr>
        <p:spPr>
          <a:xfrm>
            <a:off x="6684264" y="4121658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83819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7" name="object 127"/>
          <p:cNvSpPr/>
          <p:nvPr/>
        </p:nvSpPr>
        <p:spPr>
          <a:xfrm>
            <a:off x="7060692" y="4142994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41147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8" name="object 128"/>
          <p:cNvSpPr/>
          <p:nvPr/>
        </p:nvSpPr>
        <p:spPr>
          <a:xfrm>
            <a:off x="7437119" y="4149852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27431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9" name="object 129"/>
          <p:cNvSpPr/>
          <p:nvPr/>
        </p:nvSpPr>
        <p:spPr>
          <a:xfrm>
            <a:off x="7813547" y="4156710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13715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0" name="object 130"/>
          <p:cNvSpPr/>
          <p:nvPr/>
        </p:nvSpPr>
        <p:spPr>
          <a:xfrm>
            <a:off x="8189976" y="4156710"/>
            <a:ext cx="116205" cy="0"/>
          </a:xfrm>
          <a:custGeom>
            <a:rect l="l" t="t" r="r" b="b"/>
            <a:pathLst>
              <a:path w="116204">
                <a:moveTo>
                  <a:pt x="0" y="0"/>
                </a:moveTo>
                <a:lnTo>
                  <a:pt x="115824" y="0"/>
                </a:lnTo>
              </a:path>
            </a:pathLst>
          </a:custGeom>
          <a:ln w="13715">
            <a:solidFill>
              <a:srgbClr val="67ED9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1" name="object 131"/>
          <p:cNvSpPr/>
          <p:nvPr/>
        </p:nvSpPr>
        <p:spPr>
          <a:xfrm>
            <a:off x="1592580" y="4163567"/>
            <a:ext cx="6771640" cy="0"/>
          </a:xfrm>
          <a:custGeom>
            <a:rect l="l" t="t" r="r" b="b"/>
            <a:pathLst>
              <a:path w="6771640">
                <a:moveTo>
                  <a:pt x="0" y="0"/>
                </a:moveTo>
                <a:lnTo>
                  <a:pt x="6771132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2" name="object 132"/>
          <p:cNvSpPr txBox="1"/>
          <p:nvPr/>
        </p:nvSpPr>
        <p:spPr>
          <a:xfrm>
            <a:off x="1288541" y="2808452"/>
            <a:ext cx="217804" cy="142430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800" spc="-125">
                <a:solidFill>
                  <a:srgbClr val="585858"/>
                </a:solidFill>
                <a:latin typeface="Verdana"/>
                <a:cs typeface="Verdana"/>
              </a:rPr>
              <a:t>18%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125">
                <a:solidFill>
                  <a:srgbClr val="585858"/>
                </a:solidFill>
                <a:latin typeface="Verdana"/>
                <a:cs typeface="Verdana"/>
              </a:rPr>
              <a:t>16%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</a:pPr>
            <a:r>
              <a:rPr sz="800" spc="-125">
                <a:solidFill>
                  <a:srgbClr val="585858"/>
                </a:solidFill>
                <a:latin typeface="Verdana"/>
                <a:cs typeface="Verdana"/>
              </a:rPr>
              <a:t>14%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125">
                <a:solidFill>
                  <a:srgbClr val="585858"/>
                </a:solidFill>
                <a:latin typeface="Verdana"/>
                <a:cs typeface="Verdana"/>
              </a:rPr>
              <a:t>12%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800" spc="-125">
                <a:solidFill>
                  <a:srgbClr val="585858"/>
                </a:solidFill>
                <a:latin typeface="Verdana"/>
                <a:cs typeface="Verdana"/>
              </a:rPr>
              <a:t>10%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0"/>
              </a:spcBef>
            </a:pPr>
            <a:r>
              <a:rPr sz="800" spc="-140">
                <a:solidFill>
                  <a:srgbClr val="585858"/>
                </a:solidFill>
                <a:latin typeface="Verdana"/>
                <a:cs typeface="Verdana"/>
              </a:rPr>
              <a:t>8%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0"/>
              </a:spcBef>
            </a:pPr>
            <a:r>
              <a:rPr sz="800" spc="-140">
                <a:solidFill>
                  <a:srgbClr val="585858"/>
                </a:solidFill>
                <a:latin typeface="Verdana"/>
                <a:cs typeface="Verdana"/>
              </a:rPr>
              <a:t>6%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5"/>
              </a:spcBef>
            </a:pPr>
            <a:r>
              <a:rPr sz="800" spc="-140">
                <a:solidFill>
                  <a:srgbClr val="585858"/>
                </a:solidFill>
                <a:latin typeface="Verdana"/>
                <a:cs typeface="Verdana"/>
              </a:rPr>
              <a:t>4%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0"/>
              </a:spcBef>
            </a:pPr>
            <a:r>
              <a:rPr sz="800" spc="-140">
                <a:solidFill>
                  <a:srgbClr val="585858"/>
                </a:solidFill>
                <a:latin typeface="Verdana"/>
                <a:cs typeface="Verdana"/>
              </a:rPr>
              <a:t>2%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140"/>
              </a:spcBef>
            </a:pPr>
            <a:r>
              <a:rPr sz="800" spc="-145">
                <a:solidFill>
                  <a:srgbClr val="585858"/>
                </a:solidFill>
                <a:latin typeface="Verdana"/>
                <a:cs typeface="Verdana"/>
              </a:rPr>
              <a:t>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133" name="object 133"/>
          <p:cNvSpPr/>
          <p:nvPr/>
        </p:nvSpPr>
        <p:spPr>
          <a:xfrm>
            <a:off x="1601977" y="4268394"/>
            <a:ext cx="200786" cy="20593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4" name="object 134"/>
          <p:cNvSpPr/>
          <p:nvPr/>
        </p:nvSpPr>
        <p:spPr>
          <a:xfrm>
            <a:off x="1978786" y="4269765"/>
            <a:ext cx="195199" cy="2101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5" name="object 135"/>
          <p:cNvSpPr/>
          <p:nvPr/>
        </p:nvSpPr>
        <p:spPr>
          <a:xfrm>
            <a:off x="2350007" y="4271378"/>
            <a:ext cx="192150" cy="20140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6" name="object 136"/>
          <p:cNvSpPr/>
          <p:nvPr/>
        </p:nvSpPr>
        <p:spPr>
          <a:xfrm>
            <a:off x="2576448" y="4269486"/>
            <a:ext cx="362585" cy="374650"/>
          </a:xfrm>
          <a:custGeom>
            <a:rect l="l" t="t" r="r" b="b"/>
            <a:pathLst>
              <a:path w="362585" h="374650">
                <a:moveTo>
                  <a:pt x="19621" y="318770"/>
                </a:moveTo>
                <a:lnTo>
                  <a:pt x="8889" y="318770"/>
                </a:lnTo>
                <a:lnTo>
                  <a:pt x="24892" y="334010"/>
                </a:lnTo>
                <a:lnTo>
                  <a:pt x="32384" y="341630"/>
                </a:lnTo>
                <a:lnTo>
                  <a:pt x="46481" y="374650"/>
                </a:lnTo>
                <a:lnTo>
                  <a:pt x="53720" y="373380"/>
                </a:lnTo>
                <a:lnTo>
                  <a:pt x="52028" y="364490"/>
                </a:lnTo>
                <a:lnTo>
                  <a:pt x="49609" y="356870"/>
                </a:lnTo>
                <a:lnTo>
                  <a:pt x="46452" y="350520"/>
                </a:lnTo>
                <a:lnTo>
                  <a:pt x="42544" y="344170"/>
                </a:lnTo>
                <a:lnTo>
                  <a:pt x="47445" y="339090"/>
                </a:lnTo>
                <a:lnTo>
                  <a:pt x="38734" y="339090"/>
                </a:lnTo>
                <a:lnTo>
                  <a:pt x="35940" y="335280"/>
                </a:lnTo>
                <a:lnTo>
                  <a:pt x="33019" y="332740"/>
                </a:lnTo>
                <a:lnTo>
                  <a:pt x="29971" y="328930"/>
                </a:lnTo>
                <a:lnTo>
                  <a:pt x="28956" y="328930"/>
                </a:lnTo>
                <a:lnTo>
                  <a:pt x="33940" y="323850"/>
                </a:lnTo>
                <a:lnTo>
                  <a:pt x="24637" y="323850"/>
                </a:lnTo>
                <a:lnTo>
                  <a:pt x="19621" y="318770"/>
                </a:lnTo>
                <a:close/>
              </a:path>
              <a:path w="362585" h="374650">
                <a:moveTo>
                  <a:pt x="58927" y="308610"/>
                </a:moveTo>
                <a:lnTo>
                  <a:pt x="48894" y="308610"/>
                </a:lnTo>
                <a:lnTo>
                  <a:pt x="59055" y="318770"/>
                </a:lnTo>
                <a:lnTo>
                  <a:pt x="38734" y="339090"/>
                </a:lnTo>
                <a:lnTo>
                  <a:pt x="47445" y="339090"/>
                </a:lnTo>
                <a:lnTo>
                  <a:pt x="63373" y="322580"/>
                </a:lnTo>
                <a:lnTo>
                  <a:pt x="73171" y="322580"/>
                </a:lnTo>
                <a:lnTo>
                  <a:pt x="68325" y="317500"/>
                </a:lnTo>
                <a:lnTo>
                  <a:pt x="72159" y="313690"/>
                </a:lnTo>
                <a:lnTo>
                  <a:pt x="64007" y="313690"/>
                </a:lnTo>
                <a:lnTo>
                  <a:pt x="58927" y="308610"/>
                </a:lnTo>
                <a:close/>
              </a:path>
              <a:path w="362585" h="374650">
                <a:moveTo>
                  <a:pt x="73171" y="322580"/>
                </a:moveTo>
                <a:lnTo>
                  <a:pt x="63373" y="322580"/>
                </a:lnTo>
                <a:lnTo>
                  <a:pt x="79120" y="339090"/>
                </a:lnTo>
                <a:lnTo>
                  <a:pt x="84074" y="334010"/>
                </a:lnTo>
                <a:lnTo>
                  <a:pt x="73171" y="322580"/>
                </a:lnTo>
                <a:close/>
              </a:path>
              <a:path w="362585" h="374650">
                <a:moveTo>
                  <a:pt x="6731" y="276860"/>
                </a:moveTo>
                <a:lnTo>
                  <a:pt x="0" y="278130"/>
                </a:lnTo>
                <a:lnTo>
                  <a:pt x="1883" y="289560"/>
                </a:lnTo>
                <a:lnTo>
                  <a:pt x="2446" y="299720"/>
                </a:lnTo>
                <a:lnTo>
                  <a:pt x="2495" y="304800"/>
                </a:lnTo>
                <a:lnTo>
                  <a:pt x="2125" y="314960"/>
                </a:lnTo>
                <a:lnTo>
                  <a:pt x="507" y="327660"/>
                </a:lnTo>
                <a:lnTo>
                  <a:pt x="7493" y="328930"/>
                </a:lnTo>
                <a:lnTo>
                  <a:pt x="8508" y="322580"/>
                </a:lnTo>
                <a:lnTo>
                  <a:pt x="8889" y="318770"/>
                </a:lnTo>
                <a:lnTo>
                  <a:pt x="19621" y="318770"/>
                </a:lnTo>
                <a:lnTo>
                  <a:pt x="14605" y="313690"/>
                </a:lnTo>
                <a:lnTo>
                  <a:pt x="18567" y="309880"/>
                </a:lnTo>
                <a:lnTo>
                  <a:pt x="9525" y="309880"/>
                </a:lnTo>
                <a:lnTo>
                  <a:pt x="9778" y="304800"/>
                </a:lnTo>
                <a:lnTo>
                  <a:pt x="9651" y="299720"/>
                </a:lnTo>
                <a:lnTo>
                  <a:pt x="9270" y="294640"/>
                </a:lnTo>
                <a:lnTo>
                  <a:pt x="16782" y="287020"/>
                </a:lnTo>
                <a:lnTo>
                  <a:pt x="8508" y="287020"/>
                </a:lnTo>
                <a:lnTo>
                  <a:pt x="8127" y="283210"/>
                </a:lnTo>
                <a:lnTo>
                  <a:pt x="7493" y="280670"/>
                </a:lnTo>
                <a:lnTo>
                  <a:pt x="6731" y="276860"/>
                </a:lnTo>
                <a:close/>
              </a:path>
              <a:path w="362585" h="374650">
                <a:moveTo>
                  <a:pt x="98573" y="297180"/>
                </a:moveTo>
                <a:lnTo>
                  <a:pt x="88773" y="297180"/>
                </a:lnTo>
                <a:lnTo>
                  <a:pt x="99949" y="308610"/>
                </a:lnTo>
                <a:lnTo>
                  <a:pt x="101726" y="311150"/>
                </a:lnTo>
                <a:lnTo>
                  <a:pt x="101726" y="313690"/>
                </a:lnTo>
                <a:lnTo>
                  <a:pt x="99949" y="314960"/>
                </a:lnTo>
                <a:lnTo>
                  <a:pt x="91312" y="323850"/>
                </a:lnTo>
                <a:lnTo>
                  <a:pt x="96900" y="327660"/>
                </a:lnTo>
                <a:lnTo>
                  <a:pt x="106171" y="318770"/>
                </a:lnTo>
                <a:lnTo>
                  <a:pt x="109855" y="313690"/>
                </a:lnTo>
                <a:lnTo>
                  <a:pt x="109855" y="309880"/>
                </a:lnTo>
                <a:lnTo>
                  <a:pt x="106171" y="304800"/>
                </a:lnTo>
                <a:lnTo>
                  <a:pt x="98573" y="297180"/>
                </a:lnTo>
                <a:close/>
              </a:path>
              <a:path w="362585" h="374650">
                <a:moveTo>
                  <a:pt x="44513" y="294640"/>
                </a:moveTo>
                <a:lnTo>
                  <a:pt x="34417" y="294640"/>
                </a:lnTo>
                <a:lnTo>
                  <a:pt x="44576" y="304800"/>
                </a:lnTo>
                <a:lnTo>
                  <a:pt x="24637" y="323850"/>
                </a:lnTo>
                <a:lnTo>
                  <a:pt x="33940" y="323850"/>
                </a:lnTo>
                <a:lnTo>
                  <a:pt x="48894" y="308610"/>
                </a:lnTo>
                <a:lnTo>
                  <a:pt x="58927" y="308610"/>
                </a:lnTo>
                <a:lnTo>
                  <a:pt x="53848" y="303530"/>
                </a:lnTo>
                <a:lnTo>
                  <a:pt x="57681" y="299720"/>
                </a:lnTo>
                <a:lnTo>
                  <a:pt x="49530" y="299720"/>
                </a:lnTo>
                <a:lnTo>
                  <a:pt x="44513" y="294640"/>
                </a:lnTo>
                <a:close/>
              </a:path>
              <a:path w="362585" h="374650">
                <a:moveTo>
                  <a:pt x="84641" y="283210"/>
                </a:moveTo>
                <a:lnTo>
                  <a:pt x="74294" y="283210"/>
                </a:lnTo>
                <a:lnTo>
                  <a:pt x="84455" y="293370"/>
                </a:lnTo>
                <a:lnTo>
                  <a:pt x="64007" y="313690"/>
                </a:lnTo>
                <a:lnTo>
                  <a:pt x="72159" y="313690"/>
                </a:lnTo>
                <a:lnTo>
                  <a:pt x="88773" y="297180"/>
                </a:lnTo>
                <a:lnTo>
                  <a:pt x="98573" y="297180"/>
                </a:lnTo>
                <a:lnTo>
                  <a:pt x="84641" y="283210"/>
                </a:lnTo>
                <a:close/>
              </a:path>
              <a:path w="362585" h="374650">
                <a:moveTo>
                  <a:pt x="42153" y="267970"/>
                </a:moveTo>
                <a:lnTo>
                  <a:pt x="35559" y="267970"/>
                </a:lnTo>
                <a:lnTo>
                  <a:pt x="36194" y="283210"/>
                </a:lnTo>
                <a:lnTo>
                  <a:pt x="9525" y="309880"/>
                </a:lnTo>
                <a:lnTo>
                  <a:pt x="18567" y="309880"/>
                </a:lnTo>
                <a:lnTo>
                  <a:pt x="34417" y="294640"/>
                </a:lnTo>
                <a:lnTo>
                  <a:pt x="44513" y="294640"/>
                </a:lnTo>
                <a:lnTo>
                  <a:pt x="39496" y="289560"/>
                </a:lnTo>
                <a:lnTo>
                  <a:pt x="52276" y="276860"/>
                </a:lnTo>
                <a:lnTo>
                  <a:pt x="42671" y="276860"/>
                </a:lnTo>
                <a:lnTo>
                  <a:pt x="42153" y="267970"/>
                </a:lnTo>
                <a:close/>
              </a:path>
              <a:path w="362585" h="374650">
                <a:moveTo>
                  <a:pt x="70710" y="269240"/>
                </a:moveTo>
                <a:lnTo>
                  <a:pt x="59943" y="269240"/>
                </a:lnTo>
                <a:lnTo>
                  <a:pt x="69976" y="279400"/>
                </a:lnTo>
                <a:lnTo>
                  <a:pt x="49530" y="299720"/>
                </a:lnTo>
                <a:lnTo>
                  <a:pt x="57681" y="299720"/>
                </a:lnTo>
                <a:lnTo>
                  <a:pt x="74294" y="283210"/>
                </a:lnTo>
                <a:lnTo>
                  <a:pt x="84641" y="283210"/>
                </a:lnTo>
                <a:lnTo>
                  <a:pt x="70710" y="269240"/>
                </a:lnTo>
                <a:close/>
              </a:path>
              <a:path w="362585" h="374650">
                <a:moveTo>
                  <a:pt x="37337" y="257810"/>
                </a:moveTo>
                <a:lnTo>
                  <a:pt x="8508" y="287020"/>
                </a:lnTo>
                <a:lnTo>
                  <a:pt x="16782" y="287020"/>
                </a:lnTo>
                <a:lnTo>
                  <a:pt x="35559" y="267970"/>
                </a:lnTo>
                <a:lnTo>
                  <a:pt x="42153" y="267970"/>
                </a:lnTo>
                <a:lnTo>
                  <a:pt x="41782" y="261620"/>
                </a:lnTo>
                <a:lnTo>
                  <a:pt x="37337" y="257810"/>
                </a:lnTo>
                <a:close/>
              </a:path>
              <a:path w="362585" h="374650">
                <a:moveTo>
                  <a:pt x="101111" y="241300"/>
                </a:moveTo>
                <a:lnTo>
                  <a:pt x="90805" y="241300"/>
                </a:lnTo>
                <a:lnTo>
                  <a:pt x="128650" y="279400"/>
                </a:lnTo>
                <a:lnTo>
                  <a:pt x="133223" y="283210"/>
                </a:lnTo>
                <a:lnTo>
                  <a:pt x="137794" y="283210"/>
                </a:lnTo>
                <a:lnTo>
                  <a:pt x="142239" y="279400"/>
                </a:lnTo>
                <a:lnTo>
                  <a:pt x="147346" y="274320"/>
                </a:lnTo>
                <a:lnTo>
                  <a:pt x="134619" y="274320"/>
                </a:lnTo>
                <a:lnTo>
                  <a:pt x="132080" y="273050"/>
                </a:lnTo>
                <a:lnTo>
                  <a:pt x="116458" y="256540"/>
                </a:lnTo>
                <a:lnTo>
                  <a:pt x="120259" y="252730"/>
                </a:lnTo>
                <a:lnTo>
                  <a:pt x="112013" y="252730"/>
                </a:lnTo>
                <a:lnTo>
                  <a:pt x="101111" y="241300"/>
                </a:lnTo>
                <a:close/>
              </a:path>
              <a:path w="362585" h="374650">
                <a:moveTo>
                  <a:pt x="60578" y="259080"/>
                </a:moveTo>
                <a:lnTo>
                  <a:pt x="42671" y="276860"/>
                </a:lnTo>
                <a:lnTo>
                  <a:pt x="52276" y="276860"/>
                </a:lnTo>
                <a:lnTo>
                  <a:pt x="59943" y="269240"/>
                </a:lnTo>
                <a:lnTo>
                  <a:pt x="70710" y="269240"/>
                </a:lnTo>
                <a:lnTo>
                  <a:pt x="60578" y="259080"/>
                </a:lnTo>
                <a:close/>
              </a:path>
              <a:path w="362585" h="374650">
                <a:moveTo>
                  <a:pt x="182371" y="208280"/>
                </a:moveTo>
                <a:lnTo>
                  <a:pt x="176656" y="213360"/>
                </a:lnTo>
                <a:lnTo>
                  <a:pt x="184276" y="220980"/>
                </a:lnTo>
                <a:lnTo>
                  <a:pt x="186308" y="223520"/>
                </a:lnTo>
                <a:lnTo>
                  <a:pt x="186308" y="224790"/>
                </a:lnTo>
                <a:lnTo>
                  <a:pt x="184276" y="227330"/>
                </a:lnTo>
                <a:lnTo>
                  <a:pt x="139445" y="273050"/>
                </a:lnTo>
                <a:lnTo>
                  <a:pt x="137032" y="274320"/>
                </a:lnTo>
                <a:lnTo>
                  <a:pt x="147346" y="274320"/>
                </a:lnTo>
                <a:lnTo>
                  <a:pt x="190753" y="231140"/>
                </a:lnTo>
                <a:lnTo>
                  <a:pt x="194437" y="226060"/>
                </a:lnTo>
                <a:lnTo>
                  <a:pt x="194437" y="220980"/>
                </a:lnTo>
                <a:lnTo>
                  <a:pt x="190753" y="217170"/>
                </a:lnTo>
                <a:lnTo>
                  <a:pt x="182371" y="208280"/>
                </a:lnTo>
                <a:close/>
              </a:path>
              <a:path w="362585" h="374650">
                <a:moveTo>
                  <a:pt x="126195" y="217170"/>
                </a:moveTo>
                <a:lnTo>
                  <a:pt x="116077" y="217170"/>
                </a:lnTo>
                <a:lnTo>
                  <a:pt x="131825" y="232410"/>
                </a:lnTo>
                <a:lnTo>
                  <a:pt x="112013" y="252730"/>
                </a:lnTo>
                <a:lnTo>
                  <a:pt x="120259" y="252730"/>
                </a:lnTo>
                <a:lnTo>
                  <a:pt x="145594" y="227330"/>
                </a:lnTo>
                <a:lnTo>
                  <a:pt x="136778" y="227330"/>
                </a:lnTo>
                <a:lnTo>
                  <a:pt x="126195" y="217170"/>
                </a:lnTo>
                <a:close/>
              </a:path>
              <a:path w="362585" h="374650">
                <a:moveTo>
                  <a:pt x="87756" y="195580"/>
                </a:moveTo>
                <a:lnTo>
                  <a:pt x="81025" y="196850"/>
                </a:lnTo>
                <a:lnTo>
                  <a:pt x="83335" y="210820"/>
                </a:lnTo>
                <a:lnTo>
                  <a:pt x="84359" y="223520"/>
                </a:lnTo>
                <a:lnTo>
                  <a:pt x="84097" y="237490"/>
                </a:lnTo>
                <a:lnTo>
                  <a:pt x="82550" y="250190"/>
                </a:lnTo>
                <a:lnTo>
                  <a:pt x="89662" y="251460"/>
                </a:lnTo>
                <a:lnTo>
                  <a:pt x="90169" y="247650"/>
                </a:lnTo>
                <a:lnTo>
                  <a:pt x="90550" y="245110"/>
                </a:lnTo>
                <a:lnTo>
                  <a:pt x="90805" y="241300"/>
                </a:lnTo>
                <a:lnTo>
                  <a:pt x="101111" y="241300"/>
                </a:lnTo>
                <a:lnTo>
                  <a:pt x="96265" y="236220"/>
                </a:lnTo>
                <a:lnTo>
                  <a:pt x="98907" y="233680"/>
                </a:lnTo>
                <a:lnTo>
                  <a:pt x="91186" y="233680"/>
                </a:lnTo>
                <a:lnTo>
                  <a:pt x="91109" y="220980"/>
                </a:lnTo>
                <a:lnTo>
                  <a:pt x="91058" y="219710"/>
                </a:lnTo>
                <a:lnTo>
                  <a:pt x="90550" y="213360"/>
                </a:lnTo>
                <a:lnTo>
                  <a:pt x="98207" y="205740"/>
                </a:lnTo>
                <a:lnTo>
                  <a:pt x="89662" y="205740"/>
                </a:lnTo>
                <a:lnTo>
                  <a:pt x="89153" y="201930"/>
                </a:lnTo>
                <a:lnTo>
                  <a:pt x="88518" y="199390"/>
                </a:lnTo>
                <a:lnTo>
                  <a:pt x="87756" y="195580"/>
                </a:lnTo>
                <a:close/>
              </a:path>
              <a:path w="362585" h="374650">
                <a:moveTo>
                  <a:pt x="123983" y="186690"/>
                </a:moveTo>
                <a:lnTo>
                  <a:pt x="117348" y="186690"/>
                </a:lnTo>
                <a:lnTo>
                  <a:pt x="117982" y="207010"/>
                </a:lnTo>
                <a:lnTo>
                  <a:pt x="91186" y="233680"/>
                </a:lnTo>
                <a:lnTo>
                  <a:pt x="98907" y="233680"/>
                </a:lnTo>
                <a:lnTo>
                  <a:pt x="116077" y="217170"/>
                </a:lnTo>
                <a:lnTo>
                  <a:pt x="126195" y="217170"/>
                </a:lnTo>
                <a:lnTo>
                  <a:pt x="120903" y="212090"/>
                </a:lnTo>
                <a:lnTo>
                  <a:pt x="132119" y="200660"/>
                </a:lnTo>
                <a:lnTo>
                  <a:pt x="124332" y="200660"/>
                </a:lnTo>
                <a:lnTo>
                  <a:pt x="123983" y="186690"/>
                </a:lnTo>
                <a:close/>
              </a:path>
              <a:path w="362585" h="374650">
                <a:moveTo>
                  <a:pt x="150381" y="191770"/>
                </a:moveTo>
                <a:lnTo>
                  <a:pt x="140843" y="191770"/>
                </a:lnTo>
                <a:lnTo>
                  <a:pt x="156590" y="208280"/>
                </a:lnTo>
                <a:lnTo>
                  <a:pt x="136778" y="227330"/>
                </a:lnTo>
                <a:lnTo>
                  <a:pt x="145594" y="227330"/>
                </a:lnTo>
                <a:lnTo>
                  <a:pt x="165862" y="207010"/>
                </a:lnTo>
                <a:lnTo>
                  <a:pt x="150381" y="191770"/>
                </a:lnTo>
                <a:close/>
              </a:path>
              <a:path w="362585" h="374650">
                <a:moveTo>
                  <a:pt x="200880" y="175260"/>
                </a:moveTo>
                <a:lnTo>
                  <a:pt x="190881" y="175260"/>
                </a:lnTo>
                <a:lnTo>
                  <a:pt x="212089" y="195580"/>
                </a:lnTo>
                <a:lnTo>
                  <a:pt x="213868" y="198120"/>
                </a:lnTo>
                <a:lnTo>
                  <a:pt x="213868" y="200660"/>
                </a:lnTo>
                <a:lnTo>
                  <a:pt x="212217" y="203200"/>
                </a:lnTo>
                <a:lnTo>
                  <a:pt x="207009" y="208280"/>
                </a:lnTo>
                <a:lnTo>
                  <a:pt x="212725" y="210820"/>
                </a:lnTo>
                <a:lnTo>
                  <a:pt x="218567" y="205740"/>
                </a:lnTo>
                <a:lnTo>
                  <a:pt x="221995" y="200660"/>
                </a:lnTo>
                <a:lnTo>
                  <a:pt x="221995" y="196850"/>
                </a:lnTo>
                <a:lnTo>
                  <a:pt x="218567" y="193040"/>
                </a:lnTo>
                <a:lnTo>
                  <a:pt x="200880" y="175260"/>
                </a:lnTo>
                <a:close/>
              </a:path>
              <a:path w="362585" h="374650">
                <a:moveTo>
                  <a:pt x="119380" y="176530"/>
                </a:moveTo>
                <a:lnTo>
                  <a:pt x="89662" y="205740"/>
                </a:lnTo>
                <a:lnTo>
                  <a:pt x="98207" y="205740"/>
                </a:lnTo>
                <a:lnTo>
                  <a:pt x="117348" y="186690"/>
                </a:lnTo>
                <a:lnTo>
                  <a:pt x="123983" y="186690"/>
                </a:lnTo>
                <a:lnTo>
                  <a:pt x="123825" y="180340"/>
                </a:lnTo>
                <a:lnTo>
                  <a:pt x="119380" y="176530"/>
                </a:lnTo>
                <a:close/>
              </a:path>
              <a:path w="362585" h="374650">
                <a:moveTo>
                  <a:pt x="141350" y="182880"/>
                </a:moveTo>
                <a:lnTo>
                  <a:pt x="124332" y="200660"/>
                </a:lnTo>
                <a:lnTo>
                  <a:pt x="132119" y="200660"/>
                </a:lnTo>
                <a:lnTo>
                  <a:pt x="140843" y="191770"/>
                </a:lnTo>
                <a:lnTo>
                  <a:pt x="150381" y="191770"/>
                </a:lnTo>
                <a:lnTo>
                  <a:pt x="141350" y="182880"/>
                </a:lnTo>
                <a:close/>
              </a:path>
              <a:path w="362585" h="374650">
                <a:moveTo>
                  <a:pt x="219837" y="143510"/>
                </a:moveTo>
                <a:lnTo>
                  <a:pt x="209676" y="143510"/>
                </a:lnTo>
                <a:lnTo>
                  <a:pt x="214756" y="148590"/>
                </a:lnTo>
                <a:lnTo>
                  <a:pt x="222212" y="157480"/>
                </a:lnTo>
                <a:lnTo>
                  <a:pt x="227060" y="167640"/>
                </a:lnTo>
                <a:lnTo>
                  <a:pt x="229312" y="180340"/>
                </a:lnTo>
                <a:lnTo>
                  <a:pt x="228981" y="193040"/>
                </a:lnTo>
                <a:lnTo>
                  <a:pt x="236346" y="193040"/>
                </a:lnTo>
                <a:lnTo>
                  <a:pt x="236392" y="177800"/>
                </a:lnTo>
                <a:lnTo>
                  <a:pt x="233664" y="165100"/>
                </a:lnTo>
                <a:lnTo>
                  <a:pt x="228149" y="153670"/>
                </a:lnTo>
                <a:lnTo>
                  <a:pt x="219837" y="143510"/>
                </a:lnTo>
                <a:close/>
              </a:path>
              <a:path w="362585" h="374650">
                <a:moveTo>
                  <a:pt x="177995" y="152400"/>
                </a:moveTo>
                <a:lnTo>
                  <a:pt x="167894" y="152400"/>
                </a:lnTo>
                <a:lnTo>
                  <a:pt x="186308" y="170180"/>
                </a:lnTo>
                <a:lnTo>
                  <a:pt x="178307" y="184150"/>
                </a:lnTo>
                <a:lnTo>
                  <a:pt x="183642" y="186690"/>
                </a:lnTo>
                <a:lnTo>
                  <a:pt x="190881" y="175260"/>
                </a:lnTo>
                <a:lnTo>
                  <a:pt x="200880" y="175260"/>
                </a:lnTo>
                <a:lnTo>
                  <a:pt x="194563" y="168910"/>
                </a:lnTo>
                <a:lnTo>
                  <a:pt x="197499" y="163830"/>
                </a:lnTo>
                <a:lnTo>
                  <a:pt x="189864" y="163830"/>
                </a:lnTo>
                <a:lnTo>
                  <a:pt x="177995" y="152400"/>
                </a:lnTo>
                <a:close/>
              </a:path>
              <a:path w="362585" h="374650">
                <a:moveTo>
                  <a:pt x="241787" y="120650"/>
                </a:moveTo>
                <a:lnTo>
                  <a:pt x="232282" y="120650"/>
                </a:lnTo>
                <a:lnTo>
                  <a:pt x="258699" y="147320"/>
                </a:lnTo>
                <a:lnTo>
                  <a:pt x="260984" y="149860"/>
                </a:lnTo>
                <a:lnTo>
                  <a:pt x="260984" y="153670"/>
                </a:lnTo>
                <a:lnTo>
                  <a:pt x="258699" y="156210"/>
                </a:lnTo>
                <a:lnTo>
                  <a:pt x="249936" y="165100"/>
                </a:lnTo>
                <a:lnTo>
                  <a:pt x="255650" y="167640"/>
                </a:lnTo>
                <a:lnTo>
                  <a:pt x="264921" y="158750"/>
                </a:lnTo>
                <a:lnTo>
                  <a:pt x="268858" y="153670"/>
                </a:lnTo>
                <a:lnTo>
                  <a:pt x="268731" y="148590"/>
                </a:lnTo>
                <a:lnTo>
                  <a:pt x="264921" y="143510"/>
                </a:lnTo>
                <a:lnTo>
                  <a:pt x="241787" y="120650"/>
                </a:lnTo>
                <a:close/>
              </a:path>
              <a:path w="362585" h="374650">
                <a:moveTo>
                  <a:pt x="195706" y="154940"/>
                </a:moveTo>
                <a:lnTo>
                  <a:pt x="189864" y="163830"/>
                </a:lnTo>
                <a:lnTo>
                  <a:pt x="197499" y="163830"/>
                </a:lnTo>
                <a:lnTo>
                  <a:pt x="201168" y="157480"/>
                </a:lnTo>
                <a:lnTo>
                  <a:pt x="195706" y="154940"/>
                </a:lnTo>
                <a:close/>
              </a:path>
              <a:path w="362585" h="374650">
                <a:moveTo>
                  <a:pt x="152907" y="127000"/>
                </a:moveTo>
                <a:lnTo>
                  <a:pt x="147955" y="132080"/>
                </a:lnTo>
                <a:lnTo>
                  <a:pt x="163449" y="147320"/>
                </a:lnTo>
                <a:lnTo>
                  <a:pt x="154050" y="156210"/>
                </a:lnTo>
                <a:lnTo>
                  <a:pt x="158495" y="161290"/>
                </a:lnTo>
                <a:lnTo>
                  <a:pt x="167894" y="152400"/>
                </a:lnTo>
                <a:lnTo>
                  <a:pt x="177995" y="152400"/>
                </a:lnTo>
                <a:lnTo>
                  <a:pt x="172719" y="147320"/>
                </a:lnTo>
                <a:lnTo>
                  <a:pt x="177654" y="142240"/>
                </a:lnTo>
                <a:lnTo>
                  <a:pt x="168275" y="142240"/>
                </a:lnTo>
                <a:lnTo>
                  <a:pt x="152907" y="127000"/>
                </a:lnTo>
                <a:close/>
              </a:path>
              <a:path w="362585" h="374650">
                <a:moveTo>
                  <a:pt x="183895" y="99060"/>
                </a:moveTo>
                <a:lnTo>
                  <a:pt x="177545" y="102870"/>
                </a:lnTo>
                <a:lnTo>
                  <a:pt x="182784" y="114300"/>
                </a:lnTo>
                <a:lnTo>
                  <a:pt x="186880" y="127000"/>
                </a:lnTo>
                <a:lnTo>
                  <a:pt x="189833" y="139700"/>
                </a:lnTo>
                <a:lnTo>
                  <a:pt x="191643" y="151130"/>
                </a:lnTo>
                <a:lnTo>
                  <a:pt x="198755" y="149860"/>
                </a:lnTo>
                <a:lnTo>
                  <a:pt x="198246" y="147320"/>
                </a:lnTo>
                <a:lnTo>
                  <a:pt x="205994" y="147320"/>
                </a:lnTo>
                <a:lnTo>
                  <a:pt x="207221" y="146050"/>
                </a:lnTo>
                <a:lnTo>
                  <a:pt x="198119" y="146050"/>
                </a:lnTo>
                <a:lnTo>
                  <a:pt x="195736" y="134620"/>
                </a:lnTo>
                <a:lnTo>
                  <a:pt x="192579" y="121920"/>
                </a:lnTo>
                <a:lnTo>
                  <a:pt x="188636" y="110490"/>
                </a:lnTo>
                <a:lnTo>
                  <a:pt x="183895" y="99060"/>
                </a:lnTo>
                <a:close/>
              </a:path>
              <a:path w="362585" h="374650">
                <a:moveTo>
                  <a:pt x="205994" y="147320"/>
                </a:moveTo>
                <a:lnTo>
                  <a:pt x="198246" y="147320"/>
                </a:lnTo>
                <a:lnTo>
                  <a:pt x="202311" y="151130"/>
                </a:lnTo>
                <a:lnTo>
                  <a:pt x="205994" y="147320"/>
                </a:lnTo>
                <a:close/>
              </a:path>
              <a:path w="362585" h="374650">
                <a:moveTo>
                  <a:pt x="232790" y="111760"/>
                </a:moveTo>
                <a:lnTo>
                  <a:pt x="198119" y="146050"/>
                </a:lnTo>
                <a:lnTo>
                  <a:pt x="207221" y="146050"/>
                </a:lnTo>
                <a:lnTo>
                  <a:pt x="209676" y="143510"/>
                </a:lnTo>
                <a:lnTo>
                  <a:pt x="219837" y="143510"/>
                </a:lnTo>
                <a:lnTo>
                  <a:pt x="214630" y="138430"/>
                </a:lnTo>
                <a:lnTo>
                  <a:pt x="232282" y="120650"/>
                </a:lnTo>
                <a:lnTo>
                  <a:pt x="241787" y="120650"/>
                </a:lnTo>
                <a:lnTo>
                  <a:pt x="232790" y="111760"/>
                </a:lnTo>
                <a:close/>
              </a:path>
              <a:path w="362585" h="374650">
                <a:moveTo>
                  <a:pt x="176911" y="133350"/>
                </a:moveTo>
                <a:lnTo>
                  <a:pt x="168275" y="142240"/>
                </a:lnTo>
                <a:lnTo>
                  <a:pt x="177654" y="142240"/>
                </a:lnTo>
                <a:lnTo>
                  <a:pt x="181356" y="138430"/>
                </a:lnTo>
                <a:lnTo>
                  <a:pt x="176911" y="133350"/>
                </a:lnTo>
                <a:close/>
              </a:path>
              <a:path w="362585" h="374650">
                <a:moveTo>
                  <a:pt x="277494" y="91440"/>
                </a:moveTo>
                <a:lnTo>
                  <a:pt x="271399" y="95250"/>
                </a:lnTo>
                <a:lnTo>
                  <a:pt x="290575" y="133350"/>
                </a:lnTo>
                <a:lnTo>
                  <a:pt x="296799" y="130810"/>
                </a:lnTo>
                <a:lnTo>
                  <a:pt x="277494" y="91440"/>
                </a:lnTo>
                <a:close/>
              </a:path>
              <a:path w="362585" h="374650">
                <a:moveTo>
                  <a:pt x="314578" y="83820"/>
                </a:moveTo>
                <a:lnTo>
                  <a:pt x="306324" y="114300"/>
                </a:lnTo>
                <a:lnTo>
                  <a:pt x="312674" y="115570"/>
                </a:lnTo>
                <a:lnTo>
                  <a:pt x="320801" y="85090"/>
                </a:lnTo>
                <a:lnTo>
                  <a:pt x="314578" y="83820"/>
                </a:lnTo>
                <a:close/>
              </a:path>
              <a:path w="362585" h="374650">
                <a:moveTo>
                  <a:pt x="192531" y="87630"/>
                </a:moveTo>
                <a:lnTo>
                  <a:pt x="189611" y="93980"/>
                </a:lnTo>
                <a:lnTo>
                  <a:pt x="201874" y="99060"/>
                </a:lnTo>
                <a:lnTo>
                  <a:pt x="227401" y="106680"/>
                </a:lnTo>
                <a:lnTo>
                  <a:pt x="240664" y="107950"/>
                </a:lnTo>
                <a:lnTo>
                  <a:pt x="241553" y="100330"/>
                </a:lnTo>
                <a:lnTo>
                  <a:pt x="228768" y="99060"/>
                </a:lnTo>
                <a:lnTo>
                  <a:pt x="216328" y="96520"/>
                </a:lnTo>
                <a:lnTo>
                  <a:pt x="204245" y="92710"/>
                </a:lnTo>
                <a:lnTo>
                  <a:pt x="192531" y="87630"/>
                </a:lnTo>
                <a:close/>
              </a:path>
              <a:path w="362585" h="374650">
                <a:moveTo>
                  <a:pt x="292506" y="41910"/>
                </a:moveTo>
                <a:lnTo>
                  <a:pt x="283844" y="41910"/>
                </a:lnTo>
                <a:lnTo>
                  <a:pt x="290449" y="49530"/>
                </a:lnTo>
                <a:lnTo>
                  <a:pt x="271906" y="67310"/>
                </a:lnTo>
                <a:lnTo>
                  <a:pt x="299338" y="95250"/>
                </a:lnTo>
                <a:lnTo>
                  <a:pt x="308229" y="86360"/>
                </a:lnTo>
                <a:lnTo>
                  <a:pt x="299974" y="86360"/>
                </a:lnTo>
                <a:lnTo>
                  <a:pt x="292353" y="78740"/>
                </a:lnTo>
                <a:lnTo>
                  <a:pt x="296129" y="74930"/>
                </a:lnTo>
                <a:lnTo>
                  <a:pt x="288289" y="74930"/>
                </a:lnTo>
                <a:lnTo>
                  <a:pt x="280796" y="67310"/>
                </a:lnTo>
                <a:lnTo>
                  <a:pt x="294513" y="53340"/>
                </a:lnTo>
                <a:lnTo>
                  <a:pt x="304419" y="53340"/>
                </a:lnTo>
                <a:lnTo>
                  <a:pt x="299338" y="48260"/>
                </a:lnTo>
                <a:lnTo>
                  <a:pt x="303114" y="44450"/>
                </a:lnTo>
                <a:lnTo>
                  <a:pt x="295148" y="44450"/>
                </a:lnTo>
                <a:lnTo>
                  <a:pt x="292506" y="41910"/>
                </a:lnTo>
                <a:close/>
              </a:path>
              <a:path w="362585" h="374650">
                <a:moveTo>
                  <a:pt x="264794" y="80010"/>
                </a:moveTo>
                <a:lnTo>
                  <a:pt x="243205" y="80010"/>
                </a:lnTo>
                <a:lnTo>
                  <a:pt x="243077" y="87630"/>
                </a:lnTo>
                <a:lnTo>
                  <a:pt x="265049" y="86360"/>
                </a:lnTo>
                <a:lnTo>
                  <a:pt x="264794" y="80010"/>
                </a:lnTo>
                <a:close/>
              </a:path>
              <a:path w="362585" h="374650">
                <a:moveTo>
                  <a:pt x="316018" y="64770"/>
                </a:moveTo>
                <a:lnTo>
                  <a:pt x="306196" y="64770"/>
                </a:lnTo>
                <a:lnTo>
                  <a:pt x="313817" y="72390"/>
                </a:lnTo>
                <a:lnTo>
                  <a:pt x="299974" y="86360"/>
                </a:lnTo>
                <a:lnTo>
                  <a:pt x="308229" y="86360"/>
                </a:lnTo>
                <a:lnTo>
                  <a:pt x="327279" y="67310"/>
                </a:lnTo>
                <a:lnTo>
                  <a:pt x="318515" y="67310"/>
                </a:lnTo>
                <a:lnTo>
                  <a:pt x="316018" y="64770"/>
                </a:lnTo>
                <a:close/>
              </a:path>
              <a:path w="362585" h="374650">
                <a:moveTo>
                  <a:pt x="304419" y="53340"/>
                </a:moveTo>
                <a:lnTo>
                  <a:pt x="294513" y="53340"/>
                </a:lnTo>
                <a:lnTo>
                  <a:pt x="302132" y="60960"/>
                </a:lnTo>
                <a:lnTo>
                  <a:pt x="288289" y="74930"/>
                </a:lnTo>
                <a:lnTo>
                  <a:pt x="296129" y="74930"/>
                </a:lnTo>
                <a:lnTo>
                  <a:pt x="306196" y="64770"/>
                </a:lnTo>
                <a:lnTo>
                  <a:pt x="316018" y="64770"/>
                </a:lnTo>
                <a:lnTo>
                  <a:pt x="311023" y="59690"/>
                </a:lnTo>
                <a:lnTo>
                  <a:pt x="314763" y="55880"/>
                </a:lnTo>
                <a:lnTo>
                  <a:pt x="306958" y="55880"/>
                </a:lnTo>
                <a:lnTo>
                  <a:pt x="304419" y="53340"/>
                </a:lnTo>
                <a:close/>
              </a:path>
              <a:path w="362585" h="374650">
                <a:moveTo>
                  <a:pt x="360425" y="59690"/>
                </a:moveTo>
                <a:lnTo>
                  <a:pt x="329692" y="67310"/>
                </a:lnTo>
                <a:lnTo>
                  <a:pt x="331469" y="73660"/>
                </a:lnTo>
                <a:lnTo>
                  <a:pt x="362076" y="66040"/>
                </a:lnTo>
                <a:lnTo>
                  <a:pt x="360425" y="59690"/>
                </a:lnTo>
                <a:close/>
              </a:path>
              <a:path w="362585" h="374650">
                <a:moveTo>
                  <a:pt x="333767" y="45720"/>
                </a:moveTo>
                <a:lnTo>
                  <a:pt x="324738" y="45720"/>
                </a:lnTo>
                <a:lnTo>
                  <a:pt x="332358" y="53340"/>
                </a:lnTo>
                <a:lnTo>
                  <a:pt x="318515" y="67310"/>
                </a:lnTo>
                <a:lnTo>
                  <a:pt x="327279" y="67310"/>
                </a:lnTo>
                <a:lnTo>
                  <a:pt x="341249" y="53340"/>
                </a:lnTo>
                <a:lnTo>
                  <a:pt x="333767" y="45720"/>
                </a:lnTo>
                <a:close/>
              </a:path>
              <a:path w="362585" h="374650">
                <a:moveTo>
                  <a:pt x="248665" y="57150"/>
                </a:moveTo>
                <a:lnTo>
                  <a:pt x="226440" y="58420"/>
                </a:lnTo>
                <a:lnTo>
                  <a:pt x="226187" y="64770"/>
                </a:lnTo>
                <a:lnTo>
                  <a:pt x="248793" y="64770"/>
                </a:lnTo>
                <a:lnTo>
                  <a:pt x="248665" y="57150"/>
                </a:lnTo>
                <a:close/>
              </a:path>
              <a:path w="362585" h="374650">
                <a:moveTo>
                  <a:pt x="266192" y="15240"/>
                </a:moveTo>
                <a:lnTo>
                  <a:pt x="260603" y="19050"/>
                </a:lnTo>
                <a:lnTo>
                  <a:pt x="268858" y="27940"/>
                </a:lnTo>
                <a:lnTo>
                  <a:pt x="245618" y="50800"/>
                </a:lnTo>
                <a:lnTo>
                  <a:pt x="258952" y="63500"/>
                </a:lnTo>
                <a:lnTo>
                  <a:pt x="263778" y="59690"/>
                </a:lnTo>
                <a:lnTo>
                  <a:pt x="254634" y="49530"/>
                </a:lnTo>
                <a:lnTo>
                  <a:pt x="281888" y="22860"/>
                </a:lnTo>
                <a:lnTo>
                  <a:pt x="273684" y="22860"/>
                </a:lnTo>
                <a:lnTo>
                  <a:pt x="266192" y="15240"/>
                </a:lnTo>
                <a:close/>
              </a:path>
              <a:path w="362585" h="374650">
                <a:moveTo>
                  <a:pt x="300481" y="17780"/>
                </a:moveTo>
                <a:lnTo>
                  <a:pt x="263651" y="54610"/>
                </a:lnTo>
                <a:lnTo>
                  <a:pt x="267715" y="58420"/>
                </a:lnTo>
                <a:lnTo>
                  <a:pt x="283844" y="41910"/>
                </a:lnTo>
                <a:lnTo>
                  <a:pt x="292506" y="41910"/>
                </a:lnTo>
                <a:lnTo>
                  <a:pt x="288544" y="38100"/>
                </a:lnTo>
                <a:lnTo>
                  <a:pt x="304673" y="21590"/>
                </a:lnTo>
                <a:lnTo>
                  <a:pt x="300481" y="17780"/>
                </a:lnTo>
                <a:close/>
              </a:path>
              <a:path w="362585" h="374650">
                <a:moveTo>
                  <a:pt x="322545" y="34290"/>
                </a:moveTo>
                <a:lnTo>
                  <a:pt x="313181" y="34290"/>
                </a:lnTo>
                <a:lnTo>
                  <a:pt x="320801" y="41910"/>
                </a:lnTo>
                <a:lnTo>
                  <a:pt x="306958" y="55880"/>
                </a:lnTo>
                <a:lnTo>
                  <a:pt x="314763" y="55880"/>
                </a:lnTo>
                <a:lnTo>
                  <a:pt x="324738" y="45720"/>
                </a:lnTo>
                <a:lnTo>
                  <a:pt x="333767" y="45720"/>
                </a:lnTo>
                <a:lnTo>
                  <a:pt x="322545" y="34290"/>
                </a:lnTo>
                <a:close/>
              </a:path>
              <a:path w="362585" h="374650">
                <a:moveTo>
                  <a:pt x="313817" y="25400"/>
                </a:moveTo>
                <a:lnTo>
                  <a:pt x="295148" y="44450"/>
                </a:lnTo>
                <a:lnTo>
                  <a:pt x="303114" y="44450"/>
                </a:lnTo>
                <a:lnTo>
                  <a:pt x="313181" y="34290"/>
                </a:lnTo>
                <a:lnTo>
                  <a:pt x="322545" y="34290"/>
                </a:lnTo>
                <a:lnTo>
                  <a:pt x="313817" y="25400"/>
                </a:lnTo>
                <a:close/>
              </a:path>
              <a:path w="362585" h="374650">
                <a:moveTo>
                  <a:pt x="296799" y="0"/>
                </a:moveTo>
                <a:lnTo>
                  <a:pt x="273684" y="22860"/>
                </a:lnTo>
                <a:lnTo>
                  <a:pt x="281888" y="22860"/>
                </a:lnTo>
                <a:lnTo>
                  <a:pt x="296163" y="8890"/>
                </a:lnTo>
                <a:lnTo>
                  <a:pt x="306133" y="8890"/>
                </a:lnTo>
                <a:lnTo>
                  <a:pt x="296799" y="0"/>
                </a:lnTo>
                <a:close/>
              </a:path>
              <a:path w="362585" h="374650">
                <a:moveTo>
                  <a:pt x="306133" y="8890"/>
                </a:moveTo>
                <a:lnTo>
                  <a:pt x="296163" y="8890"/>
                </a:lnTo>
                <a:lnTo>
                  <a:pt x="305307" y="17780"/>
                </a:lnTo>
                <a:lnTo>
                  <a:pt x="310133" y="12700"/>
                </a:lnTo>
                <a:lnTo>
                  <a:pt x="306133" y="889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7" name="object 137"/>
          <p:cNvSpPr/>
          <p:nvPr/>
        </p:nvSpPr>
        <p:spPr>
          <a:xfrm>
            <a:off x="3104260" y="4270489"/>
            <a:ext cx="204215" cy="20949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8" name="object 138"/>
          <p:cNvSpPr/>
          <p:nvPr/>
        </p:nvSpPr>
        <p:spPr>
          <a:xfrm>
            <a:off x="3495166" y="4271378"/>
            <a:ext cx="181102" cy="18444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9" name="object 139"/>
          <p:cNvSpPr/>
          <p:nvPr/>
        </p:nvSpPr>
        <p:spPr>
          <a:xfrm>
            <a:off x="3853307" y="4270248"/>
            <a:ext cx="212978" cy="20383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0" name="object 140"/>
          <p:cNvSpPr/>
          <p:nvPr/>
        </p:nvSpPr>
        <p:spPr>
          <a:xfrm>
            <a:off x="4148073" y="4270197"/>
            <a:ext cx="287655" cy="292735"/>
          </a:xfrm>
          <a:custGeom>
            <a:rect l="l" t="t" r="r" b="b"/>
            <a:pathLst>
              <a:path w="287654" h="292735">
                <a:moveTo>
                  <a:pt x="62378" y="262674"/>
                </a:moveTo>
                <a:lnTo>
                  <a:pt x="55625" y="262674"/>
                </a:lnTo>
                <a:lnTo>
                  <a:pt x="57459" y="269674"/>
                </a:lnTo>
                <a:lnTo>
                  <a:pt x="58769" y="277018"/>
                </a:lnTo>
                <a:lnTo>
                  <a:pt x="59555" y="284705"/>
                </a:lnTo>
                <a:lnTo>
                  <a:pt x="59816" y="292735"/>
                </a:lnTo>
                <a:lnTo>
                  <a:pt x="66548" y="292328"/>
                </a:lnTo>
                <a:lnTo>
                  <a:pt x="66000" y="283862"/>
                </a:lnTo>
                <a:lnTo>
                  <a:pt x="65119" y="276085"/>
                </a:lnTo>
                <a:lnTo>
                  <a:pt x="63904" y="268993"/>
                </a:lnTo>
                <a:lnTo>
                  <a:pt x="62378" y="262674"/>
                </a:lnTo>
                <a:close/>
              </a:path>
              <a:path w="287654" h="292735">
                <a:moveTo>
                  <a:pt x="131489" y="225247"/>
                </a:moveTo>
                <a:lnTo>
                  <a:pt x="85471" y="225247"/>
                </a:lnTo>
                <a:lnTo>
                  <a:pt x="87895" y="232436"/>
                </a:lnTo>
                <a:lnTo>
                  <a:pt x="88296" y="242039"/>
                </a:lnTo>
                <a:lnTo>
                  <a:pt x="86649" y="254057"/>
                </a:lnTo>
                <a:lnTo>
                  <a:pt x="82930" y="268490"/>
                </a:lnTo>
                <a:lnTo>
                  <a:pt x="89788" y="270268"/>
                </a:lnTo>
                <a:lnTo>
                  <a:pt x="93186" y="256692"/>
                </a:lnTo>
                <a:lnTo>
                  <a:pt x="93347" y="255779"/>
                </a:lnTo>
                <a:lnTo>
                  <a:pt x="95028" y="244729"/>
                </a:lnTo>
                <a:lnTo>
                  <a:pt x="95137" y="238750"/>
                </a:lnTo>
                <a:lnTo>
                  <a:pt x="95128" y="234378"/>
                </a:lnTo>
                <a:lnTo>
                  <a:pt x="93725" y="226872"/>
                </a:lnTo>
                <a:lnTo>
                  <a:pt x="125360" y="226872"/>
                </a:lnTo>
                <a:lnTo>
                  <a:pt x="131489" y="225247"/>
                </a:lnTo>
                <a:close/>
              </a:path>
              <a:path w="287654" h="292735">
                <a:moveTo>
                  <a:pt x="25109" y="234378"/>
                </a:moveTo>
                <a:lnTo>
                  <a:pt x="17525" y="234378"/>
                </a:lnTo>
                <a:lnTo>
                  <a:pt x="22495" y="241490"/>
                </a:lnTo>
                <a:lnTo>
                  <a:pt x="27225" y="248524"/>
                </a:lnTo>
                <a:lnTo>
                  <a:pt x="32168" y="256209"/>
                </a:lnTo>
                <a:lnTo>
                  <a:pt x="36449" y="263156"/>
                </a:lnTo>
                <a:lnTo>
                  <a:pt x="49149" y="262775"/>
                </a:lnTo>
                <a:lnTo>
                  <a:pt x="55625" y="262674"/>
                </a:lnTo>
                <a:lnTo>
                  <a:pt x="62378" y="262674"/>
                </a:lnTo>
                <a:lnTo>
                  <a:pt x="81267" y="262585"/>
                </a:lnTo>
                <a:lnTo>
                  <a:pt x="80837" y="256692"/>
                </a:lnTo>
                <a:lnTo>
                  <a:pt x="40004" y="256692"/>
                </a:lnTo>
                <a:lnTo>
                  <a:pt x="35883" y="250262"/>
                </a:lnTo>
                <a:lnTo>
                  <a:pt x="31511" y="243660"/>
                </a:lnTo>
                <a:lnTo>
                  <a:pt x="26878" y="236884"/>
                </a:lnTo>
                <a:lnTo>
                  <a:pt x="25109" y="234378"/>
                </a:lnTo>
                <a:close/>
              </a:path>
              <a:path w="287654" h="292735">
                <a:moveTo>
                  <a:pt x="81267" y="262585"/>
                </a:moveTo>
                <a:lnTo>
                  <a:pt x="62356" y="262585"/>
                </a:lnTo>
                <a:lnTo>
                  <a:pt x="81279" y="262750"/>
                </a:lnTo>
                <a:lnTo>
                  <a:pt x="81267" y="262585"/>
                </a:lnTo>
                <a:close/>
              </a:path>
              <a:path w="287654" h="292735">
                <a:moveTo>
                  <a:pt x="39392" y="220967"/>
                </a:moveTo>
                <a:lnTo>
                  <a:pt x="30861" y="220967"/>
                </a:lnTo>
                <a:lnTo>
                  <a:pt x="38219" y="229933"/>
                </a:lnTo>
                <a:lnTo>
                  <a:pt x="44386" y="238750"/>
                </a:lnTo>
                <a:lnTo>
                  <a:pt x="49434" y="247520"/>
                </a:lnTo>
                <a:lnTo>
                  <a:pt x="53339" y="256209"/>
                </a:lnTo>
                <a:lnTo>
                  <a:pt x="40004" y="256692"/>
                </a:lnTo>
                <a:lnTo>
                  <a:pt x="80837" y="256692"/>
                </a:lnTo>
                <a:lnTo>
                  <a:pt x="80789" y="256044"/>
                </a:lnTo>
                <a:lnTo>
                  <a:pt x="60325" y="256044"/>
                </a:lnTo>
                <a:lnTo>
                  <a:pt x="56092" y="245974"/>
                </a:lnTo>
                <a:lnTo>
                  <a:pt x="49895" y="235235"/>
                </a:lnTo>
                <a:lnTo>
                  <a:pt x="41769" y="223829"/>
                </a:lnTo>
                <a:lnTo>
                  <a:pt x="39392" y="220967"/>
                </a:lnTo>
                <a:close/>
              </a:path>
              <a:path w="287654" h="292735">
                <a:moveTo>
                  <a:pt x="80772" y="255803"/>
                </a:moveTo>
                <a:lnTo>
                  <a:pt x="79248" y="255803"/>
                </a:lnTo>
                <a:lnTo>
                  <a:pt x="60325" y="256044"/>
                </a:lnTo>
                <a:lnTo>
                  <a:pt x="80789" y="256044"/>
                </a:lnTo>
                <a:lnTo>
                  <a:pt x="80772" y="255803"/>
                </a:lnTo>
                <a:close/>
              </a:path>
              <a:path w="287654" h="292735">
                <a:moveTo>
                  <a:pt x="82424" y="211264"/>
                </a:moveTo>
                <a:lnTo>
                  <a:pt x="72643" y="211264"/>
                </a:lnTo>
                <a:lnTo>
                  <a:pt x="81787" y="220484"/>
                </a:lnTo>
                <a:lnTo>
                  <a:pt x="61722" y="240525"/>
                </a:lnTo>
                <a:lnTo>
                  <a:pt x="65912" y="244729"/>
                </a:lnTo>
                <a:lnTo>
                  <a:pt x="85471" y="225247"/>
                </a:lnTo>
                <a:lnTo>
                  <a:pt x="131489" y="225247"/>
                </a:lnTo>
                <a:lnTo>
                  <a:pt x="135127" y="224282"/>
                </a:lnTo>
                <a:lnTo>
                  <a:pt x="134657" y="222443"/>
                </a:lnTo>
                <a:lnTo>
                  <a:pt x="109077" y="222443"/>
                </a:lnTo>
                <a:lnTo>
                  <a:pt x="99470" y="221860"/>
                </a:lnTo>
                <a:lnTo>
                  <a:pt x="91566" y="219189"/>
                </a:lnTo>
                <a:lnTo>
                  <a:pt x="95196" y="215557"/>
                </a:lnTo>
                <a:lnTo>
                  <a:pt x="86740" y="215557"/>
                </a:lnTo>
                <a:lnTo>
                  <a:pt x="82424" y="211264"/>
                </a:lnTo>
                <a:close/>
              </a:path>
              <a:path w="287654" h="292735">
                <a:moveTo>
                  <a:pt x="5206" y="207873"/>
                </a:moveTo>
                <a:lnTo>
                  <a:pt x="0" y="212077"/>
                </a:lnTo>
                <a:lnTo>
                  <a:pt x="4825" y="217678"/>
                </a:lnTo>
                <a:lnTo>
                  <a:pt x="9398" y="223532"/>
                </a:lnTo>
                <a:lnTo>
                  <a:pt x="13842" y="229616"/>
                </a:lnTo>
                <a:lnTo>
                  <a:pt x="6223" y="237299"/>
                </a:lnTo>
                <a:lnTo>
                  <a:pt x="10413" y="241490"/>
                </a:lnTo>
                <a:lnTo>
                  <a:pt x="17525" y="234378"/>
                </a:lnTo>
                <a:lnTo>
                  <a:pt x="25109" y="234378"/>
                </a:lnTo>
                <a:lnTo>
                  <a:pt x="21971" y="229933"/>
                </a:lnTo>
                <a:lnTo>
                  <a:pt x="26856" y="225005"/>
                </a:lnTo>
                <a:lnTo>
                  <a:pt x="18414" y="225005"/>
                </a:lnTo>
                <a:lnTo>
                  <a:pt x="14350" y="219354"/>
                </a:lnTo>
                <a:lnTo>
                  <a:pt x="9905" y="213639"/>
                </a:lnTo>
                <a:lnTo>
                  <a:pt x="5206" y="207873"/>
                </a:lnTo>
                <a:close/>
              </a:path>
              <a:path w="287654" h="292735">
                <a:moveTo>
                  <a:pt x="125360" y="226872"/>
                </a:moveTo>
                <a:lnTo>
                  <a:pt x="93725" y="226872"/>
                </a:lnTo>
                <a:lnTo>
                  <a:pt x="101820" y="228918"/>
                </a:lnTo>
                <a:lnTo>
                  <a:pt x="111426" y="229168"/>
                </a:lnTo>
                <a:lnTo>
                  <a:pt x="122533" y="227622"/>
                </a:lnTo>
                <a:lnTo>
                  <a:pt x="125360" y="226872"/>
                </a:lnTo>
                <a:close/>
              </a:path>
              <a:path w="287654" h="292735">
                <a:moveTo>
                  <a:pt x="90424" y="185077"/>
                </a:moveTo>
                <a:lnTo>
                  <a:pt x="51053" y="224358"/>
                </a:lnTo>
                <a:lnTo>
                  <a:pt x="55245" y="228561"/>
                </a:lnTo>
                <a:lnTo>
                  <a:pt x="72643" y="211264"/>
                </a:lnTo>
                <a:lnTo>
                  <a:pt x="82424" y="211264"/>
                </a:lnTo>
                <a:lnTo>
                  <a:pt x="77470" y="206336"/>
                </a:lnTo>
                <a:lnTo>
                  <a:pt x="94614" y="189280"/>
                </a:lnTo>
                <a:lnTo>
                  <a:pt x="90424" y="185077"/>
                </a:lnTo>
                <a:close/>
              </a:path>
              <a:path w="287654" h="292735">
                <a:moveTo>
                  <a:pt x="31750" y="211759"/>
                </a:moveTo>
                <a:lnTo>
                  <a:pt x="18414" y="225005"/>
                </a:lnTo>
                <a:lnTo>
                  <a:pt x="26856" y="225005"/>
                </a:lnTo>
                <a:lnTo>
                  <a:pt x="30861" y="220967"/>
                </a:lnTo>
                <a:lnTo>
                  <a:pt x="39392" y="220967"/>
                </a:lnTo>
                <a:lnTo>
                  <a:pt x="31750" y="211759"/>
                </a:lnTo>
                <a:close/>
              </a:path>
              <a:path w="287654" h="292735">
                <a:moveTo>
                  <a:pt x="133350" y="217335"/>
                </a:moveTo>
                <a:lnTo>
                  <a:pt x="120374" y="220935"/>
                </a:lnTo>
                <a:lnTo>
                  <a:pt x="109077" y="222443"/>
                </a:lnTo>
                <a:lnTo>
                  <a:pt x="134657" y="222443"/>
                </a:lnTo>
                <a:lnTo>
                  <a:pt x="133350" y="217335"/>
                </a:lnTo>
                <a:close/>
              </a:path>
              <a:path w="287654" h="292735">
                <a:moveTo>
                  <a:pt x="106679" y="195668"/>
                </a:moveTo>
                <a:lnTo>
                  <a:pt x="86740" y="215557"/>
                </a:lnTo>
                <a:lnTo>
                  <a:pt x="95196" y="215557"/>
                </a:lnTo>
                <a:lnTo>
                  <a:pt x="110871" y="199872"/>
                </a:lnTo>
                <a:lnTo>
                  <a:pt x="106679" y="195668"/>
                </a:lnTo>
                <a:close/>
              </a:path>
              <a:path w="287654" h="292735">
                <a:moveTo>
                  <a:pt x="61340" y="158889"/>
                </a:moveTo>
                <a:lnTo>
                  <a:pt x="25273" y="194945"/>
                </a:lnTo>
                <a:lnTo>
                  <a:pt x="45465" y="215150"/>
                </a:lnTo>
                <a:lnTo>
                  <a:pt x="54524" y="206095"/>
                </a:lnTo>
                <a:lnTo>
                  <a:pt x="46100" y="206095"/>
                </a:lnTo>
                <a:lnTo>
                  <a:pt x="34289" y="194297"/>
                </a:lnTo>
                <a:lnTo>
                  <a:pt x="60578" y="168033"/>
                </a:lnTo>
                <a:lnTo>
                  <a:pt x="70479" y="168033"/>
                </a:lnTo>
                <a:lnTo>
                  <a:pt x="61340" y="158889"/>
                </a:lnTo>
                <a:close/>
              </a:path>
              <a:path w="287654" h="292735">
                <a:moveTo>
                  <a:pt x="70479" y="168033"/>
                </a:moveTo>
                <a:lnTo>
                  <a:pt x="60578" y="168033"/>
                </a:lnTo>
                <a:lnTo>
                  <a:pt x="72389" y="179832"/>
                </a:lnTo>
                <a:lnTo>
                  <a:pt x="46100" y="206095"/>
                </a:lnTo>
                <a:lnTo>
                  <a:pt x="54524" y="206095"/>
                </a:lnTo>
                <a:lnTo>
                  <a:pt x="81534" y="179095"/>
                </a:lnTo>
                <a:lnTo>
                  <a:pt x="70479" y="168033"/>
                </a:lnTo>
                <a:close/>
              </a:path>
              <a:path w="287654" h="292735">
                <a:moveTo>
                  <a:pt x="140970" y="165849"/>
                </a:moveTo>
                <a:lnTo>
                  <a:pt x="134238" y="166014"/>
                </a:lnTo>
                <a:lnTo>
                  <a:pt x="134874" y="203593"/>
                </a:lnTo>
                <a:lnTo>
                  <a:pt x="141859" y="203428"/>
                </a:lnTo>
                <a:lnTo>
                  <a:pt x="140970" y="165849"/>
                </a:lnTo>
                <a:close/>
              </a:path>
              <a:path w="287654" h="292735">
                <a:moveTo>
                  <a:pt x="153860" y="143217"/>
                </a:moveTo>
                <a:lnTo>
                  <a:pt x="143890" y="143217"/>
                </a:lnTo>
                <a:lnTo>
                  <a:pt x="169163" y="168427"/>
                </a:lnTo>
                <a:lnTo>
                  <a:pt x="171535" y="171348"/>
                </a:lnTo>
                <a:lnTo>
                  <a:pt x="171576" y="174358"/>
                </a:lnTo>
                <a:lnTo>
                  <a:pt x="169163" y="177317"/>
                </a:lnTo>
                <a:lnTo>
                  <a:pt x="160400" y="185966"/>
                </a:lnTo>
                <a:lnTo>
                  <a:pt x="165988" y="189445"/>
                </a:lnTo>
                <a:lnTo>
                  <a:pt x="175387" y="180073"/>
                </a:lnTo>
                <a:lnTo>
                  <a:pt x="179577" y="174955"/>
                </a:lnTo>
                <a:lnTo>
                  <a:pt x="179577" y="169887"/>
                </a:lnTo>
                <a:lnTo>
                  <a:pt x="175513" y="164871"/>
                </a:lnTo>
                <a:lnTo>
                  <a:pt x="153860" y="143217"/>
                </a:lnTo>
                <a:close/>
              </a:path>
              <a:path w="287654" h="292735">
                <a:moveTo>
                  <a:pt x="138811" y="80746"/>
                </a:moveTo>
                <a:lnTo>
                  <a:pt x="127105" y="95046"/>
                </a:lnTo>
                <a:lnTo>
                  <a:pt x="114792" y="109289"/>
                </a:lnTo>
                <a:lnTo>
                  <a:pt x="101609" y="123762"/>
                </a:lnTo>
                <a:lnTo>
                  <a:pt x="87629" y="138366"/>
                </a:lnTo>
                <a:lnTo>
                  <a:pt x="115697" y="171348"/>
                </a:lnTo>
                <a:lnTo>
                  <a:pt x="125498" y="161569"/>
                </a:lnTo>
                <a:lnTo>
                  <a:pt x="116586" y="161569"/>
                </a:lnTo>
                <a:lnTo>
                  <a:pt x="96520" y="138201"/>
                </a:lnTo>
                <a:lnTo>
                  <a:pt x="108924" y="125078"/>
                </a:lnTo>
                <a:lnTo>
                  <a:pt x="120983" y="111733"/>
                </a:lnTo>
                <a:lnTo>
                  <a:pt x="132685" y="98166"/>
                </a:lnTo>
                <a:lnTo>
                  <a:pt x="144017" y="84378"/>
                </a:lnTo>
                <a:lnTo>
                  <a:pt x="138811" y="80746"/>
                </a:lnTo>
                <a:close/>
              </a:path>
              <a:path w="287654" h="292735">
                <a:moveTo>
                  <a:pt x="128904" y="118160"/>
                </a:moveTo>
                <a:lnTo>
                  <a:pt x="123825" y="123177"/>
                </a:lnTo>
                <a:lnTo>
                  <a:pt x="139446" y="138772"/>
                </a:lnTo>
                <a:lnTo>
                  <a:pt x="116586" y="161569"/>
                </a:lnTo>
                <a:lnTo>
                  <a:pt x="125498" y="161569"/>
                </a:lnTo>
                <a:lnTo>
                  <a:pt x="143890" y="143217"/>
                </a:lnTo>
                <a:lnTo>
                  <a:pt x="153860" y="143217"/>
                </a:lnTo>
                <a:lnTo>
                  <a:pt x="148843" y="138201"/>
                </a:lnTo>
                <a:lnTo>
                  <a:pt x="153291" y="133756"/>
                </a:lnTo>
                <a:lnTo>
                  <a:pt x="144399" y="133756"/>
                </a:lnTo>
                <a:lnTo>
                  <a:pt x="128904" y="118160"/>
                </a:lnTo>
                <a:close/>
              </a:path>
              <a:path w="287654" h="292735">
                <a:moveTo>
                  <a:pt x="168783" y="131254"/>
                </a:moveTo>
                <a:lnTo>
                  <a:pt x="168655" y="138125"/>
                </a:lnTo>
                <a:lnTo>
                  <a:pt x="206375" y="138938"/>
                </a:lnTo>
                <a:lnTo>
                  <a:pt x="206501" y="131978"/>
                </a:lnTo>
                <a:lnTo>
                  <a:pt x="168783" y="131254"/>
                </a:lnTo>
                <a:close/>
              </a:path>
              <a:path w="287654" h="292735">
                <a:moveTo>
                  <a:pt x="171323" y="106845"/>
                </a:moveTo>
                <a:lnTo>
                  <a:pt x="144399" y="133756"/>
                </a:lnTo>
                <a:lnTo>
                  <a:pt x="153291" y="133756"/>
                </a:lnTo>
                <a:lnTo>
                  <a:pt x="175767" y="111290"/>
                </a:lnTo>
                <a:lnTo>
                  <a:pt x="171323" y="106845"/>
                </a:lnTo>
                <a:close/>
              </a:path>
              <a:path w="287654" h="292735">
                <a:moveTo>
                  <a:pt x="196822" y="74434"/>
                </a:moveTo>
                <a:lnTo>
                  <a:pt x="186943" y="74434"/>
                </a:lnTo>
                <a:lnTo>
                  <a:pt x="214249" y="101676"/>
                </a:lnTo>
                <a:lnTo>
                  <a:pt x="206883" y="116547"/>
                </a:lnTo>
                <a:lnTo>
                  <a:pt x="212725" y="119380"/>
                </a:lnTo>
                <a:lnTo>
                  <a:pt x="224645" y="95046"/>
                </a:lnTo>
                <a:lnTo>
                  <a:pt x="217424" y="95046"/>
                </a:lnTo>
                <a:lnTo>
                  <a:pt x="196822" y="74434"/>
                </a:lnTo>
                <a:close/>
              </a:path>
              <a:path w="287654" h="292735">
                <a:moveTo>
                  <a:pt x="226012" y="56896"/>
                </a:moveTo>
                <a:lnTo>
                  <a:pt x="217804" y="56896"/>
                </a:lnTo>
                <a:lnTo>
                  <a:pt x="224948" y="67642"/>
                </a:lnTo>
                <a:lnTo>
                  <a:pt x="229615" y="79994"/>
                </a:lnTo>
                <a:lnTo>
                  <a:pt x="231578" y="92496"/>
                </a:lnTo>
                <a:lnTo>
                  <a:pt x="231682" y="100698"/>
                </a:lnTo>
                <a:lnTo>
                  <a:pt x="231521" y="109512"/>
                </a:lnTo>
                <a:lnTo>
                  <a:pt x="238887" y="109512"/>
                </a:lnTo>
                <a:lnTo>
                  <a:pt x="238936" y="92496"/>
                </a:lnTo>
                <a:lnTo>
                  <a:pt x="236235" y="77244"/>
                </a:lnTo>
                <a:lnTo>
                  <a:pt x="230796" y="63759"/>
                </a:lnTo>
                <a:lnTo>
                  <a:pt x="226012" y="56896"/>
                </a:lnTo>
                <a:close/>
              </a:path>
              <a:path w="287654" h="292735">
                <a:moveTo>
                  <a:pt x="240652" y="42430"/>
                </a:moveTo>
                <a:lnTo>
                  <a:pt x="232283" y="42430"/>
                </a:lnTo>
                <a:lnTo>
                  <a:pt x="241948" y="55170"/>
                </a:lnTo>
                <a:lnTo>
                  <a:pt x="248459" y="69141"/>
                </a:lnTo>
                <a:lnTo>
                  <a:pt x="251803" y="84346"/>
                </a:lnTo>
                <a:lnTo>
                  <a:pt x="251967" y="100787"/>
                </a:lnTo>
                <a:lnTo>
                  <a:pt x="259334" y="100698"/>
                </a:lnTo>
                <a:lnTo>
                  <a:pt x="258877" y="83122"/>
                </a:lnTo>
                <a:lnTo>
                  <a:pt x="255015" y="66759"/>
                </a:lnTo>
                <a:lnTo>
                  <a:pt x="247725" y="51608"/>
                </a:lnTo>
                <a:lnTo>
                  <a:pt x="240652" y="42430"/>
                </a:lnTo>
                <a:close/>
              </a:path>
              <a:path w="287654" h="292735">
                <a:moveTo>
                  <a:pt x="222758" y="83896"/>
                </a:moveTo>
                <a:lnTo>
                  <a:pt x="217424" y="95046"/>
                </a:lnTo>
                <a:lnTo>
                  <a:pt x="224645" y="95046"/>
                </a:lnTo>
                <a:lnTo>
                  <a:pt x="228726" y="86715"/>
                </a:lnTo>
                <a:lnTo>
                  <a:pt x="222758" y="83896"/>
                </a:lnTo>
                <a:close/>
              </a:path>
              <a:path w="287654" h="292735">
                <a:moveTo>
                  <a:pt x="167131" y="44780"/>
                </a:moveTo>
                <a:lnTo>
                  <a:pt x="162178" y="49707"/>
                </a:lnTo>
                <a:lnTo>
                  <a:pt x="182499" y="69913"/>
                </a:lnTo>
                <a:lnTo>
                  <a:pt x="172974" y="79362"/>
                </a:lnTo>
                <a:lnTo>
                  <a:pt x="177546" y="83896"/>
                </a:lnTo>
                <a:lnTo>
                  <a:pt x="186943" y="74434"/>
                </a:lnTo>
                <a:lnTo>
                  <a:pt x="196822" y="74434"/>
                </a:lnTo>
                <a:lnTo>
                  <a:pt x="191897" y="69507"/>
                </a:lnTo>
                <a:lnTo>
                  <a:pt x="196424" y="64985"/>
                </a:lnTo>
                <a:lnTo>
                  <a:pt x="187325" y="64985"/>
                </a:lnTo>
                <a:lnTo>
                  <a:pt x="167131" y="44780"/>
                </a:lnTo>
                <a:close/>
              </a:path>
              <a:path w="287654" h="292735">
                <a:moveTo>
                  <a:pt x="256168" y="28689"/>
                </a:moveTo>
                <a:lnTo>
                  <a:pt x="245999" y="28689"/>
                </a:lnTo>
                <a:lnTo>
                  <a:pt x="277367" y="60045"/>
                </a:lnTo>
                <a:lnTo>
                  <a:pt x="279526" y="62636"/>
                </a:lnTo>
                <a:lnTo>
                  <a:pt x="279526" y="65227"/>
                </a:lnTo>
                <a:lnTo>
                  <a:pt x="277367" y="67805"/>
                </a:lnTo>
                <a:lnTo>
                  <a:pt x="269493" y="75653"/>
                </a:lnTo>
                <a:lnTo>
                  <a:pt x="275209" y="78968"/>
                </a:lnTo>
                <a:lnTo>
                  <a:pt x="283590" y="70637"/>
                </a:lnTo>
                <a:lnTo>
                  <a:pt x="287400" y="65786"/>
                </a:lnTo>
                <a:lnTo>
                  <a:pt x="287527" y="60998"/>
                </a:lnTo>
                <a:lnTo>
                  <a:pt x="283717" y="56248"/>
                </a:lnTo>
                <a:lnTo>
                  <a:pt x="256168" y="28689"/>
                </a:lnTo>
                <a:close/>
              </a:path>
              <a:path w="287654" h="292735">
                <a:moveTo>
                  <a:pt x="223739" y="13652"/>
                </a:moveTo>
                <a:lnTo>
                  <a:pt x="217042" y="13652"/>
                </a:lnTo>
                <a:lnTo>
                  <a:pt x="203835" y="61582"/>
                </a:lnTo>
                <a:lnTo>
                  <a:pt x="208534" y="66116"/>
                </a:lnTo>
                <a:lnTo>
                  <a:pt x="217804" y="56896"/>
                </a:lnTo>
                <a:lnTo>
                  <a:pt x="226012" y="56896"/>
                </a:lnTo>
                <a:lnTo>
                  <a:pt x="222861" y="52374"/>
                </a:lnTo>
                <a:lnTo>
                  <a:pt x="213360" y="52374"/>
                </a:lnTo>
                <a:lnTo>
                  <a:pt x="223739" y="13652"/>
                </a:lnTo>
                <a:close/>
              </a:path>
              <a:path w="287654" h="292735">
                <a:moveTo>
                  <a:pt x="196468" y="55841"/>
                </a:moveTo>
                <a:lnTo>
                  <a:pt x="187325" y="64985"/>
                </a:lnTo>
                <a:lnTo>
                  <a:pt x="196424" y="64985"/>
                </a:lnTo>
                <a:lnTo>
                  <a:pt x="201040" y="60375"/>
                </a:lnTo>
                <a:lnTo>
                  <a:pt x="196468" y="55841"/>
                </a:lnTo>
                <a:close/>
              </a:path>
              <a:path w="287654" h="292735">
                <a:moveTo>
                  <a:pt x="246634" y="19151"/>
                </a:moveTo>
                <a:lnTo>
                  <a:pt x="213360" y="52374"/>
                </a:lnTo>
                <a:lnTo>
                  <a:pt x="222861" y="52374"/>
                </a:lnTo>
                <a:lnTo>
                  <a:pt x="222630" y="52044"/>
                </a:lnTo>
                <a:lnTo>
                  <a:pt x="232283" y="42430"/>
                </a:lnTo>
                <a:lnTo>
                  <a:pt x="240652" y="42430"/>
                </a:lnTo>
                <a:lnTo>
                  <a:pt x="236981" y="37668"/>
                </a:lnTo>
                <a:lnTo>
                  <a:pt x="245999" y="28689"/>
                </a:lnTo>
                <a:lnTo>
                  <a:pt x="256168" y="28689"/>
                </a:lnTo>
                <a:lnTo>
                  <a:pt x="246634" y="19151"/>
                </a:lnTo>
                <a:close/>
              </a:path>
              <a:path w="287654" h="292735">
                <a:moveTo>
                  <a:pt x="221614" y="0"/>
                </a:moveTo>
                <a:lnTo>
                  <a:pt x="184912" y="36690"/>
                </a:lnTo>
                <a:lnTo>
                  <a:pt x="189484" y="41224"/>
                </a:lnTo>
                <a:lnTo>
                  <a:pt x="217042" y="13652"/>
                </a:lnTo>
                <a:lnTo>
                  <a:pt x="223739" y="13652"/>
                </a:lnTo>
                <a:lnTo>
                  <a:pt x="226187" y="4521"/>
                </a:lnTo>
                <a:lnTo>
                  <a:pt x="221614" y="0"/>
                </a:lnTo>
                <a:close/>
              </a:path>
            </a:pathLst>
          </a:custGeom>
          <a:solidFill>
            <a:srgbClr val="5858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1" name="object 141"/>
          <p:cNvSpPr/>
          <p:nvPr/>
        </p:nvSpPr>
        <p:spPr>
          <a:xfrm>
            <a:off x="4610227" y="4277525"/>
            <a:ext cx="205486" cy="197929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2" name="object 142"/>
          <p:cNvSpPr/>
          <p:nvPr/>
        </p:nvSpPr>
        <p:spPr>
          <a:xfrm>
            <a:off x="4997322" y="4264748"/>
            <a:ext cx="190626" cy="216039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3" name="object 143"/>
          <p:cNvSpPr/>
          <p:nvPr/>
        </p:nvSpPr>
        <p:spPr>
          <a:xfrm>
            <a:off x="5362828" y="4272750"/>
            <a:ext cx="185420" cy="210223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4" name="object 144"/>
          <p:cNvSpPr/>
          <p:nvPr/>
        </p:nvSpPr>
        <p:spPr>
          <a:xfrm>
            <a:off x="5733034" y="4281487"/>
            <a:ext cx="211836" cy="190258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5" name="object 145"/>
          <p:cNvSpPr/>
          <p:nvPr/>
        </p:nvSpPr>
        <p:spPr>
          <a:xfrm>
            <a:off x="6115177" y="4268470"/>
            <a:ext cx="196214" cy="206908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6" name="object 146"/>
          <p:cNvSpPr/>
          <p:nvPr/>
        </p:nvSpPr>
        <p:spPr>
          <a:xfrm>
            <a:off x="6489191" y="4270654"/>
            <a:ext cx="202564" cy="201409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7" name="object 147"/>
          <p:cNvSpPr/>
          <p:nvPr/>
        </p:nvSpPr>
        <p:spPr>
          <a:xfrm>
            <a:off x="6865111" y="4269447"/>
            <a:ext cx="208915" cy="214007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8" name="object 148"/>
          <p:cNvSpPr/>
          <p:nvPr/>
        </p:nvSpPr>
        <p:spPr>
          <a:xfrm>
            <a:off x="7238238" y="4266133"/>
            <a:ext cx="202310" cy="213690"/>
          </a:xfrm>
          <a:prstGeom prst="rect">
            <a:avLst/>
          </a:prstGeom>
          <a:blipFill>
            <a:blip r:embed="rId1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9" name="object 149"/>
          <p:cNvSpPr/>
          <p:nvPr/>
        </p:nvSpPr>
        <p:spPr>
          <a:xfrm>
            <a:off x="7614793" y="4268952"/>
            <a:ext cx="211835" cy="211035"/>
          </a:xfrm>
          <a:prstGeom prst="rect">
            <a:avLst/>
          </a:prstGeom>
          <a:blipFill>
            <a:blip r:embed="rId1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0" name="object 150"/>
          <p:cNvSpPr/>
          <p:nvPr/>
        </p:nvSpPr>
        <p:spPr>
          <a:xfrm>
            <a:off x="7994522" y="4268470"/>
            <a:ext cx="197611" cy="205536"/>
          </a:xfrm>
          <a:prstGeom prst="rect">
            <a:avLst/>
          </a:prstGeom>
          <a:blipFill>
            <a:blip r:embed="rId1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1" name="object 151"/>
          <p:cNvSpPr/>
          <p:nvPr/>
        </p:nvSpPr>
        <p:spPr>
          <a:xfrm>
            <a:off x="2862072" y="2615184"/>
            <a:ext cx="66040" cy="67310"/>
          </a:xfrm>
          <a:custGeom>
            <a:rect l="l" t="t" r="r" b="b"/>
            <a:pathLst>
              <a:path w="66039" h="67310">
                <a:moveTo>
                  <a:pt x="0" y="67056"/>
                </a:moveTo>
                <a:lnTo>
                  <a:pt x="65531" y="67056"/>
                </a:lnTo>
                <a:lnTo>
                  <a:pt x="65531" y="0"/>
                </a:lnTo>
                <a:lnTo>
                  <a:pt x="0" y="0"/>
                </a:lnTo>
                <a:lnTo>
                  <a:pt x="0" y="67056"/>
                </a:lnTo>
                <a:close/>
              </a:path>
            </a:pathLst>
          </a:custGeom>
          <a:solidFill>
            <a:srgbClr val="9644FF">
              <a:alpha val="5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2" name="object 152"/>
          <p:cNvSpPr/>
          <p:nvPr/>
        </p:nvSpPr>
        <p:spPr>
          <a:xfrm>
            <a:off x="2956560" y="2564638"/>
            <a:ext cx="571500" cy="158495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3" name="object 153"/>
          <p:cNvSpPr txBox="1"/>
          <p:nvPr/>
        </p:nvSpPr>
        <p:spPr>
          <a:xfrm>
            <a:off x="3430015" y="2561082"/>
            <a:ext cx="1447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10">
                <a:solidFill>
                  <a:srgbClr val="585858"/>
                </a:solidFill>
                <a:latin typeface="Verdana"/>
                <a:cs typeface="Verdana"/>
              </a:rPr>
              <a:t>30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154" name="object 154"/>
          <p:cNvSpPr/>
          <p:nvPr/>
        </p:nvSpPr>
        <p:spPr>
          <a:xfrm>
            <a:off x="3590544" y="2564638"/>
            <a:ext cx="914742" cy="158495"/>
          </a:xfrm>
          <a:prstGeom prst="rect">
            <a:avLst/>
          </a:prstGeom>
          <a:blipFill>
            <a:blip r:embed="rId1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5" name="object 155"/>
          <p:cNvSpPr/>
          <p:nvPr/>
        </p:nvSpPr>
        <p:spPr>
          <a:xfrm>
            <a:off x="4623815" y="2615184"/>
            <a:ext cx="66040" cy="67310"/>
          </a:xfrm>
          <a:custGeom>
            <a:rect l="l" t="t" r="r" b="b"/>
            <a:pathLst>
              <a:path w="66039" h="67310">
                <a:moveTo>
                  <a:pt x="0" y="67056"/>
                </a:moveTo>
                <a:lnTo>
                  <a:pt x="65532" y="67056"/>
                </a:lnTo>
                <a:lnTo>
                  <a:pt x="65532" y="0"/>
                </a:lnTo>
                <a:lnTo>
                  <a:pt x="0" y="0"/>
                </a:lnTo>
                <a:lnTo>
                  <a:pt x="0" y="67056"/>
                </a:lnTo>
                <a:close/>
              </a:path>
            </a:pathLst>
          </a:custGeom>
          <a:solidFill>
            <a:srgbClr val="67ED93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56" name="object 156"/>
          <p:cNvSpPr/>
          <p:nvPr/>
        </p:nvSpPr>
        <p:spPr>
          <a:xfrm>
            <a:off x="4718939" y="2564638"/>
            <a:ext cx="571881" cy="158495"/>
          </a:xfrm>
          <a:prstGeom prst="rect">
            <a:avLst/>
          </a:prstGeom>
          <a:blipFill>
            <a:blip r:embed="rId1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7" name="object 157"/>
          <p:cNvSpPr txBox="1"/>
          <p:nvPr/>
        </p:nvSpPr>
        <p:spPr>
          <a:xfrm>
            <a:off x="5192648" y="2561082"/>
            <a:ext cx="1447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10">
                <a:solidFill>
                  <a:srgbClr val="585858"/>
                </a:solidFill>
                <a:latin typeface="Verdana"/>
                <a:cs typeface="Verdana"/>
              </a:rPr>
              <a:t>30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158" name="object 158"/>
          <p:cNvSpPr/>
          <p:nvPr/>
        </p:nvSpPr>
        <p:spPr>
          <a:xfrm>
            <a:off x="5353177" y="2564638"/>
            <a:ext cx="800100" cy="158495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9" name="object 159"/>
          <p:cNvSpPr txBox="1"/>
          <p:nvPr/>
        </p:nvSpPr>
        <p:spPr>
          <a:xfrm>
            <a:off x="6053709" y="2561082"/>
            <a:ext cx="4191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70">
                <a:solidFill>
                  <a:srgbClr val="585858"/>
                </a:solidFill>
                <a:latin typeface="Verdana"/>
                <a:cs typeface="Verdana"/>
              </a:rPr>
              <a:t>Top</a:t>
            </a:r>
            <a:r>
              <a:rPr sz="900" spc="-150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900" spc="-105">
                <a:solidFill>
                  <a:srgbClr val="585858"/>
                </a:solidFill>
                <a:latin typeface="Verdana"/>
                <a:cs typeface="Verdana"/>
              </a:rPr>
              <a:t>500</a:t>
            </a:r>
            <a:endParaRPr sz="900">
              <a:latin typeface="Verdana"/>
              <a:cs typeface="Verdana"/>
            </a:endParaRPr>
          </a:p>
        </p:txBody>
      </p:sp>
      <p:sp>
        <p:nvSpPr>
          <p:cNvPr id="160" name="object 160"/>
          <p:cNvSpPr/>
          <p:nvPr/>
        </p:nvSpPr>
        <p:spPr>
          <a:xfrm>
            <a:off x="6488557" y="2564638"/>
            <a:ext cx="571881" cy="158495"/>
          </a:xfrm>
          <a:prstGeom prst="rect">
            <a:avLst/>
          </a:prstGeom>
          <a:blipFill>
            <a:blip r:embed="rId2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1" name="object 161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国 内 手 游 出 海 东 南 亚 洞 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62" name="object 162"/>
          <p:cNvSpPr txBox="1"/>
          <p:nvPr/>
        </p:nvSpPr>
        <p:spPr>
          <a:xfrm>
            <a:off x="2441194" y="2075180"/>
            <a:ext cx="48577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东南亚市场近</a:t>
            </a:r>
            <a:r>
              <a:rPr sz="1200" b="1" spc="5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1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天出海在投游戏及素材展现量</a:t>
            </a:r>
            <a:r>
              <a:rPr sz="1200" b="1" spc="20">
                <a:latin typeface="Microsoft JhengHei"/>
                <a:cs typeface="Microsoft JhengHei"/>
              </a:rPr>
              <a:t> </a:t>
            </a:r>
            <a:r>
              <a:rPr sz="1200" b="1" spc="-160">
                <a:latin typeface="Verdana"/>
                <a:cs typeface="Verdana"/>
              </a:rPr>
              <a:t>Top</a:t>
            </a:r>
            <a:r>
              <a:rPr sz="1200" b="1" spc="-150">
                <a:latin typeface="Verdana"/>
                <a:cs typeface="Verdana"/>
              </a:rPr>
              <a:t> </a:t>
            </a:r>
            <a:r>
              <a:rPr sz="1200" b="1" spc="-204">
                <a:latin typeface="Verdana"/>
                <a:cs typeface="Verdana"/>
              </a:rPr>
              <a:t>500</a:t>
            </a:r>
            <a:r>
              <a:rPr sz="1200" b="1" spc="-10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游戏的类型分布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163" name="object 163"/>
          <p:cNvSpPr/>
          <p:nvPr/>
        </p:nvSpPr>
        <p:spPr>
          <a:xfrm>
            <a:off x="4099559" y="3459480"/>
            <a:ext cx="1109472" cy="406908"/>
          </a:xfrm>
          <a:prstGeom prst="rect">
            <a:avLst/>
          </a:prstGeom>
          <a:blipFill>
            <a:blip r:embed="rId2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4" name="object 164"/>
          <p:cNvSpPr txBox="1"/>
          <p:nvPr/>
        </p:nvSpPr>
        <p:spPr>
          <a:xfrm>
            <a:off x="829767" y="186898"/>
            <a:ext cx="5758815" cy="144716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产品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类型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分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布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出海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东南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，休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闲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游戏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买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量第一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近</a:t>
            </a:r>
            <a:r>
              <a:rPr sz="1100" spc="-27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30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天，中国出海手游在东南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量前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的游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类型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是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：休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闲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、益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智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、动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作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素材展现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量</a:t>
            </a:r>
            <a:r>
              <a:rPr sz="1100" spc="-30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85">
                <a:solidFill>
                  <a:srgbClr val="252525"/>
                </a:solidFill>
                <a:latin typeface="Verdana"/>
                <a:cs typeface="Verdana"/>
              </a:rPr>
              <a:t>Top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500</a:t>
            </a:r>
            <a:r>
              <a:rPr sz="1100" spc="-114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的出海产品中，数量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最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多的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类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型为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休闲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角色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扮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演、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策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略。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相比全球在投手游在东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南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亚的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类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型分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布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，中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出海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手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游提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升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了休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闲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品类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投放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位到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第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一名。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65" name="object 165"/>
          <p:cNvSpPr/>
          <p:nvPr/>
        </p:nvSpPr>
        <p:spPr>
          <a:xfrm>
            <a:off x="1595627" y="3115056"/>
            <a:ext cx="344805" cy="1129665"/>
          </a:xfrm>
          <a:custGeom>
            <a:rect l="l" t="t" r="r" b="b"/>
            <a:pathLst>
              <a:path w="344805" h="1129664">
                <a:moveTo>
                  <a:pt x="0" y="1129283"/>
                </a:moveTo>
                <a:lnTo>
                  <a:pt x="344423" y="1129283"/>
                </a:lnTo>
                <a:lnTo>
                  <a:pt x="344423" y="0"/>
                </a:lnTo>
                <a:lnTo>
                  <a:pt x="0" y="0"/>
                </a:lnTo>
                <a:lnTo>
                  <a:pt x="0" y="1129283"/>
                </a:lnTo>
                <a:close/>
              </a:path>
            </a:pathLst>
          </a:custGeom>
          <a:ln w="12700">
            <a:solidFill>
              <a:srgbClr val="2AA21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66" name="object 166"/>
          <p:cNvSpPr/>
          <p:nvPr/>
        </p:nvSpPr>
        <p:spPr>
          <a:xfrm>
            <a:off x="2727960" y="3131820"/>
            <a:ext cx="344805" cy="1109980"/>
          </a:xfrm>
          <a:custGeom>
            <a:rect l="l" t="t" r="r" b="b"/>
            <a:pathLst>
              <a:path w="344805" h="1109979">
                <a:moveTo>
                  <a:pt x="0" y="1109472"/>
                </a:moveTo>
                <a:lnTo>
                  <a:pt x="344424" y="1109472"/>
                </a:lnTo>
                <a:lnTo>
                  <a:pt x="344424" y="0"/>
                </a:lnTo>
                <a:lnTo>
                  <a:pt x="0" y="0"/>
                </a:lnTo>
                <a:lnTo>
                  <a:pt x="0" y="1109472"/>
                </a:lnTo>
                <a:close/>
              </a:path>
            </a:pathLst>
          </a:custGeom>
          <a:ln w="12700">
            <a:solidFill>
              <a:srgbClr val="2AA21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67" name="object 167"/>
          <p:cNvSpPr/>
          <p:nvPr/>
        </p:nvSpPr>
        <p:spPr>
          <a:xfrm>
            <a:off x="3107435" y="3134868"/>
            <a:ext cx="344805" cy="1109980"/>
          </a:xfrm>
          <a:custGeom>
            <a:rect l="l" t="t" r="r" b="b"/>
            <a:pathLst>
              <a:path w="344804" h="1109979">
                <a:moveTo>
                  <a:pt x="0" y="1109471"/>
                </a:moveTo>
                <a:lnTo>
                  <a:pt x="344424" y="1109471"/>
                </a:lnTo>
                <a:lnTo>
                  <a:pt x="344424" y="0"/>
                </a:lnTo>
                <a:lnTo>
                  <a:pt x="0" y="0"/>
                </a:lnTo>
                <a:lnTo>
                  <a:pt x="0" y="1109471"/>
                </a:lnTo>
                <a:close/>
              </a:path>
            </a:pathLst>
          </a:custGeom>
          <a:ln w="12700">
            <a:solidFill>
              <a:srgbClr val="2AA21A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68" name="object 168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国 内 手 游 出 海 东 南 亚 洞 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478523" y="3066288"/>
            <a:ext cx="832485" cy="1605280"/>
          </a:xfrm>
          <a:custGeom>
            <a:rect l="l" t="t" r="r" b="b"/>
            <a:pathLst>
              <a:path w="832484" h="1605279">
                <a:moveTo>
                  <a:pt x="0" y="1604771"/>
                </a:moveTo>
                <a:lnTo>
                  <a:pt x="832103" y="1604771"/>
                </a:lnTo>
                <a:lnTo>
                  <a:pt x="832103" y="0"/>
                </a:lnTo>
                <a:lnTo>
                  <a:pt x="0" y="0"/>
                </a:lnTo>
                <a:lnTo>
                  <a:pt x="0" y="1604771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662683" y="3278124"/>
            <a:ext cx="276225" cy="1057910"/>
          </a:xfrm>
          <a:custGeom>
            <a:rect l="l" t="t" r="r" b="b"/>
            <a:pathLst>
              <a:path w="276225" h="1057910">
                <a:moveTo>
                  <a:pt x="0" y="1057656"/>
                </a:moveTo>
                <a:lnTo>
                  <a:pt x="275844" y="1057656"/>
                </a:lnTo>
                <a:lnTo>
                  <a:pt x="275844" y="0"/>
                </a:lnTo>
                <a:lnTo>
                  <a:pt x="0" y="0"/>
                </a:lnTo>
                <a:lnTo>
                  <a:pt x="0" y="1057656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488692" y="3422904"/>
            <a:ext cx="276225" cy="913130"/>
          </a:xfrm>
          <a:custGeom>
            <a:rect l="l" t="t" r="r" b="b"/>
            <a:pathLst>
              <a:path w="276225" h="913128">
                <a:moveTo>
                  <a:pt x="0" y="912875"/>
                </a:moveTo>
                <a:lnTo>
                  <a:pt x="275844" y="912875"/>
                </a:lnTo>
                <a:lnTo>
                  <a:pt x="275844" y="0"/>
                </a:lnTo>
                <a:lnTo>
                  <a:pt x="0" y="0"/>
                </a:lnTo>
                <a:lnTo>
                  <a:pt x="0" y="912875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316223" y="3464052"/>
            <a:ext cx="276225" cy="871855"/>
          </a:xfrm>
          <a:custGeom>
            <a:rect l="l" t="t" r="r" b="b"/>
            <a:pathLst>
              <a:path w="276225" h="871853">
                <a:moveTo>
                  <a:pt x="0" y="871728"/>
                </a:moveTo>
                <a:lnTo>
                  <a:pt x="275844" y="871728"/>
                </a:lnTo>
                <a:lnTo>
                  <a:pt x="275844" y="0"/>
                </a:lnTo>
                <a:lnTo>
                  <a:pt x="0" y="0"/>
                </a:lnTo>
                <a:lnTo>
                  <a:pt x="0" y="871728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624828" y="3447288"/>
            <a:ext cx="276225" cy="889000"/>
          </a:xfrm>
          <a:custGeom>
            <a:rect l="l" t="t" r="r" b="b"/>
            <a:pathLst>
              <a:path w="276225" h="889000">
                <a:moveTo>
                  <a:pt x="0" y="888491"/>
                </a:moveTo>
                <a:lnTo>
                  <a:pt x="275844" y="888491"/>
                </a:lnTo>
                <a:lnTo>
                  <a:pt x="275844" y="0"/>
                </a:lnTo>
                <a:lnTo>
                  <a:pt x="0" y="0"/>
                </a:lnTo>
                <a:lnTo>
                  <a:pt x="0" y="888491"/>
                </a:lnTo>
                <a:close/>
              </a:path>
            </a:pathLst>
          </a:custGeom>
          <a:solidFill>
            <a:srgbClr val="C9A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143755" y="3316224"/>
            <a:ext cx="276225" cy="1019810"/>
          </a:xfrm>
          <a:custGeom>
            <a:rect l="l" t="t" r="r" b="b"/>
            <a:pathLst>
              <a:path w="276225" h="1019810">
                <a:moveTo>
                  <a:pt x="275844" y="0"/>
                </a:moveTo>
                <a:lnTo>
                  <a:pt x="0" y="0"/>
                </a:lnTo>
                <a:lnTo>
                  <a:pt x="0" y="1019556"/>
                </a:lnTo>
                <a:lnTo>
                  <a:pt x="275844" y="1019556"/>
                </a:lnTo>
                <a:lnTo>
                  <a:pt x="275844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971288" y="3439667"/>
            <a:ext cx="276225" cy="896619"/>
          </a:xfrm>
          <a:custGeom>
            <a:rect l="l" t="t" r="r" b="b"/>
            <a:pathLst>
              <a:path w="276225" h="896619">
                <a:moveTo>
                  <a:pt x="275844" y="0"/>
                </a:moveTo>
                <a:lnTo>
                  <a:pt x="0" y="0"/>
                </a:lnTo>
                <a:lnTo>
                  <a:pt x="0" y="896111"/>
                </a:lnTo>
                <a:lnTo>
                  <a:pt x="275844" y="896111"/>
                </a:lnTo>
                <a:lnTo>
                  <a:pt x="275844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798820" y="3258311"/>
            <a:ext cx="274320" cy="1077595"/>
          </a:xfrm>
          <a:custGeom>
            <a:rect l="l" t="t" r="r" b="b"/>
            <a:pathLst>
              <a:path w="274320" h="1077595">
                <a:moveTo>
                  <a:pt x="274319" y="0"/>
                </a:moveTo>
                <a:lnTo>
                  <a:pt x="0" y="0"/>
                </a:lnTo>
                <a:lnTo>
                  <a:pt x="0" y="1077467"/>
                </a:lnTo>
                <a:lnTo>
                  <a:pt x="274319" y="1077467"/>
                </a:lnTo>
                <a:lnTo>
                  <a:pt x="274319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900671" y="3584448"/>
            <a:ext cx="276225" cy="751840"/>
          </a:xfrm>
          <a:custGeom>
            <a:rect l="l" t="t" r="r" b="b"/>
            <a:pathLst>
              <a:path w="276225" h="751839">
                <a:moveTo>
                  <a:pt x="0" y="751332"/>
                </a:moveTo>
                <a:lnTo>
                  <a:pt x="275844" y="751332"/>
                </a:lnTo>
                <a:lnTo>
                  <a:pt x="275844" y="0"/>
                </a:lnTo>
                <a:lnTo>
                  <a:pt x="0" y="0"/>
                </a:lnTo>
                <a:lnTo>
                  <a:pt x="0" y="751332"/>
                </a:lnTo>
                <a:close/>
              </a:path>
            </a:pathLst>
          </a:custGeom>
          <a:solidFill>
            <a:srgbClr val="C2F4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938527" y="3599688"/>
            <a:ext cx="276225" cy="736600"/>
          </a:xfrm>
          <a:custGeom>
            <a:rect l="l" t="t" r="r" b="b"/>
            <a:pathLst>
              <a:path w="276225" h="736600">
                <a:moveTo>
                  <a:pt x="275844" y="0"/>
                </a:moveTo>
                <a:lnTo>
                  <a:pt x="0" y="0"/>
                </a:lnTo>
                <a:lnTo>
                  <a:pt x="0" y="736092"/>
                </a:lnTo>
                <a:lnTo>
                  <a:pt x="275844" y="736092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764535" y="3540252"/>
            <a:ext cx="276225" cy="795655"/>
          </a:xfrm>
          <a:custGeom>
            <a:rect l="l" t="t" r="r" b="b"/>
            <a:pathLst>
              <a:path w="276225" h="795654">
                <a:moveTo>
                  <a:pt x="275844" y="0"/>
                </a:moveTo>
                <a:lnTo>
                  <a:pt x="0" y="0"/>
                </a:lnTo>
                <a:lnTo>
                  <a:pt x="0" y="795528"/>
                </a:lnTo>
                <a:lnTo>
                  <a:pt x="275844" y="795528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592067" y="3528060"/>
            <a:ext cx="276225" cy="807720"/>
          </a:xfrm>
          <a:custGeom>
            <a:rect l="l" t="t" r="r" b="b"/>
            <a:pathLst>
              <a:path w="276225" h="807720">
                <a:moveTo>
                  <a:pt x="275844" y="0"/>
                </a:moveTo>
                <a:lnTo>
                  <a:pt x="0" y="0"/>
                </a:lnTo>
                <a:lnTo>
                  <a:pt x="0" y="807720"/>
                </a:lnTo>
                <a:lnTo>
                  <a:pt x="275844" y="807720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419600" y="3592067"/>
            <a:ext cx="276225" cy="744220"/>
          </a:xfrm>
          <a:custGeom>
            <a:rect l="l" t="t" r="r" b="b"/>
            <a:pathLst>
              <a:path w="276225" h="744220">
                <a:moveTo>
                  <a:pt x="275844" y="0"/>
                </a:moveTo>
                <a:lnTo>
                  <a:pt x="0" y="0"/>
                </a:lnTo>
                <a:lnTo>
                  <a:pt x="0" y="743711"/>
                </a:lnTo>
                <a:lnTo>
                  <a:pt x="275844" y="743711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247132" y="3557016"/>
            <a:ext cx="276225" cy="779145"/>
          </a:xfrm>
          <a:custGeom>
            <a:rect l="l" t="t" r="r" b="b"/>
            <a:pathLst>
              <a:path w="276225" h="779145">
                <a:moveTo>
                  <a:pt x="275843" y="0"/>
                </a:moveTo>
                <a:lnTo>
                  <a:pt x="0" y="0"/>
                </a:lnTo>
                <a:lnTo>
                  <a:pt x="0" y="778763"/>
                </a:lnTo>
                <a:lnTo>
                  <a:pt x="275843" y="778763"/>
                </a:lnTo>
                <a:lnTo>
                  <a:pt x="275843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073140" y="3636264"/>
            <a:ext cx="276225" cy="699770"/>
          </a:xfrm>
          <a:custGeom>
            <a:rect l="l" t="t" r="r" b="b"/>
            <a:pathLst>
              <a:path w="276225" h="699770">
                <a:moveTo>
                  <a:pt x="275844" y="0"/>
                </a:moveTo>
                <a:lnTo>
                  <a:pt x="0" y="0"/>
                </a:lnTo>
                <a:lnTo>
                  <a:pt x="0" y="699515"/>
                </a:lnTo>
                <a:lnTo>
                  <a:pt x="275844" y="699515"/>
                </a:lnTo>
                <a:lnTo>
                  <a:pt x="275844" y="0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524000" y="4335780"/>
            <a:ext cx="5791200" cy="0"/>
          </a:xfrm>
          <a:custGeom>
            <a:rect l="l" t="t" r="r" b="b"/>
            <a:pathLst>
              <a:path w="5791200">
                <a:moveTo>
                  <a:pt x="0" y="0"/>
                </a:moveTo>
                <a:lnTo>
                  <a:pt x="5791200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1668907" y="3053588"/>
            <a:ext cx="2628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52%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458592" y="3220974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45%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323590" y="3239261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43%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151121" y="3091688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50%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978400" y="3215132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44%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805678" y="3033471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70">
                <a:solidFill>
                  <a:srgbClr val="7934FC"/>
                </a:solidFill>
                <a:latin typeface="Verdana"/>
                <a:cs typeface="Verdana"/>
              </a:rPr>
              <a:t>53%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633209" y="3223005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7934FC"/>
                </a:solidFill>
                <a:latin typeface="Verdana"/>
                <a:cs typeface="Verdana"/>
              </a:rPr>
              <a:t>43%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944751" y="3374593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70">
                <a:solidFill>
                  <a:srgbClr val="2AA21A"/>
                </a:solidFill>
                <a:latin typeface="Verdana"/>
                <a:cs typeface="Verdana"/>
              </a:rPr>
              <a:t>36%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772282" y="3314827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39%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599434" y="3302635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39%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426711" y="3366897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36%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254244" y="3331845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38%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081521" y="3410788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70">
                <a:solidFill>
                  <a:srgbClr val="2AA21A"/>
                </a:solidFill>
                <a:latin typeface="Verdana"/>
                <a:cs typeface="Verdana"/>
              </a:rPr>
              <a:t>34%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908672" y="3359658"/>
            <a:ext cx="26162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65">
                <a:solidFill>
                  <a:srgbClr val="2AA21A"/>
                </a:solidFill>
                <a:latin typeface="Verdana"/>
                <a:cs typeface="Verdana"/>
              </a:rPr>
              <a:t>37%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219911" y="3027045"/>
            <a:ext cx="217804" cy="1376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25">
                <a:latin typeface="Verdana"/>
                <a:cs typeface="Verdana"/>
              </a:rPr>
              <a:t>60%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800" spc="-125">
                <a:latin typeface="Verdana"/>
                <a:cs typeface="Verdana"/>
              </a:rPr>
              <a:t>50%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800" spc="-125">
                <a:latin typeface="Verdana"/>
                <a:cs typeface="Verdana"/>
              </a:rPr>
              <a:t>40%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800" spc="-125">
                <a:latin typeface="Verdana"/>
                <a:cs typeface="Verdana"/>
              </a:rPr>
              <a:t>30%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800" spc="-130">
                <a:latin typeface="Verdana"/>
                <a:cs typeface="Verdana"/>
              </a:rPr>
              <a:t>20%</a:t>
            </a:r>
            <a:endParaRPr sz="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655"/>
              </a:spcBef>
            </a:pPr>
            <a:r>
              <a:rPr sz="800" spc="-125">
                <a:latin typeface="Verdana"/>
                <a:cs typeface="Verdana"/>
              </a:rPr>
              <a:t>10%</a:t>
            </a:r>
            <a:endParaRPr sz="800">
              <a:latin typeface="Verdana"/>
              <a:cs typeface="Verdana"/>
            </a:endParaRPr>
          </a:p>
          <a:p>
            <a:pPr marL="65405">
              <a:lnSpc>
                <a:spcPct val="100000"/>
              </a:lnSpc>
              <a:spcBef>
                <a:spcPts val="650"/>
              </a:spcBef>
            </a:pPr>
            <a:r>
              <a:rPr sz="800" spc="-140">
                <a:latin typeface="Verdana"/>
                <a:cs typeface="Verdana"/>
              </a:rPr>
              <a:t>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810639" y="4399584"/>
            <a:ext cx="254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523489" y="4399584"/>
            <a:ext cx="48387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408934" y="4399584"/>
            <a:ext cx="3683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292600" y="4399584"/>
            <a:ext cx="254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120132" y="4399584"/>
            <a:ext cx="254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891021" y="4399584"/>
            <a:ext cx="3683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6774560" y="4399584"/>
            <a:ext cx="2540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">
                <a:latin typeface="宋体"/>
                <a:cs typeface="宋体"/>
              </a:rPr>
              <a:t>全球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3142488" y="2785872"/>
            <a:ext cx="56515" cy="58419"/>
          </a:xfrm>
          <a:custGeom>
            <a:rect l="l" t="t" r="r" b="b"/>
            <a:pathLst>
              <a:path w="56514" h="58419">
                <a:moveTo>
                  <a:pt x="0" y="57912"/>
                </a:moveTo>
                <a:lnTo>
                  <a:pt x="56387" y="57912"/>
                </a:lnTo>
                <a:lnTo>
                  <a:pt x="56387" y="0"/>
                </a:lnTo>
                <a:lnTo>
                  <a:pt x="0" y="0"/>
                </a:lnTo>
                <a:lnTo>
                  <a:pt x="0" y="57912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4293108" y="2785872"/>
            <a:ext cx="58419" cy="58419"/>
          </a:xfrm>
          <a:custGeom>
            <a:rect l="l" t="t" r="r" b="b"/>
            <a:pathLst>
              <a:path w="58419" h="58419">
                <a:moveTo>
                  <a:pt x="0" y="57912"/>
                </a:moveTo>
                <a:lnTo>
                  <a:pt x="57912" y="57912"/>
                </a:lnTo>
                <a:lnTo>
                  <a:pt x="57912" y="0"/>
                </a:lnTo>
                <a:lnTo>
                  <a:pt x="0" y="0"/>
                </a:lnTo>
                <a:lnTo>
                  <a:pt x="0" y="57912"/>
                </a:lnTo>
                <a:close/>
              </a:path>
            </a:pathLst>
          </a:custGeom>
          <a:solidFill>
            <a:srgbClr val="99EC8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2108961" y="2352294"/>
            <a:ext cx="4417060" cy="5353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东南亚各主要国家</a:t>
            </a:r>
            <a:r>
              <a:rPr sz="1200" b="1" spc="-40">
                <a:latin typeface="Microsoft JhengHei"/>
                <a:cs typeface="Microsoft JhengHei"/>
              </a:rPr>
              <a:t> </a:t>
            </a:r>
            <a:r>
              <a:rPr sz="1200" b="1" spc="-155">
                <a:latin typeface="Verdana"/>
                <a:cs typeface="Verdana"/>
              </a:rPr>
              <a:t>vs </a:t>
            </a:r>
            <a:r>
              <a:rPr sz="1200" b="1">
                <a:latin typeface="Microsoft JhengHei"/>
                <a:cs typeface="Microsoft JhengHei"/>
              </a:rPr>
              <a:t>全</a:t>
            </a:r>
            <a:r>
              <a:rPr sz="1200" b="1" spc="275">
                <a:latin typeface="Microsoft JhengHei"/>
                <a:cs typeface="Microsoft JhengHei"/>
              </a:rPr>
              <a:t>球</a:t>
            </a:r>
            <a:r>
              <a:rPr sz="1200" b="1">
                <a:latin typeface="Microsoft JhengHei"/>
                <a:cs typeface="Microsoft JhengHei"/>
              </a:rPr>
              <a:t>近</a:t>
            </a:r>
            <a:r>
              <a:rPr sz="1200" b="1" spc="-40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5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天在投出海产品</a:t>
            </a:r>
            <a:r>
              <a:rPr sz="1200" b="1" spc="275">
                <a:latin typeface="Microsoft JhengHei"/>
                <a:cs typeface="Microsoft JhengHei"/>
              </a:rPr>
              <a:t>的</a:t>
            </a:r>
            <a:r>
              <a:rPr sz="1200" b="1" spc="-210">
                <a:latin typeface="Verdana"/>
                <a:cs typeface="Verdana"/>
              </a:rPr>
              <a:t>IAA</a:t>
            </a:r>
            <a:r>
              <a:rPr sz="1200" b="1">
                <a:latin typeface="Microsoft JhengHei"/>
                <a:cs typeface="Microsoft JhengHei"/>
              </a:rPr>
              <a:t>、</a:t>
            </a:r>
            <a:r>
              <a:rPr sz="1200" b="1" spc="-195">
                <a:latin typeface="Verdana"/>
                <a:cs typeface="Verdana"/>
              </a:rPr>
              <a:t>IAP</a:t>
            </a:r>
            <a:r>
              <a:rPr sz="1200" b="1" spc="-190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比例</a:t>
            </a:r>
            <a:endParaRPr sz="1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800">
              <a:latin typeface="Microsoft JhengHei"/>
              <a:cs typeface="Microsoft JhengHei"/>
            </a:endParaRPr>
          </a:p>
          <a:p>
            <a:pPr marR="5080" algn="ctr">
              <a:lnSpc>
                <a:spcPct val="100000"/>
              </a:lnSpc>
              <a:tabLst>
                <a:tab pos="1150620"/>
              </a:tabLst>
            </a:pP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包含</a:t>
            </a:r>
            <a:r>
              <a:rPr sz="900" spc="-21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 spc="-30">
                <a:solidFill>
                  <a:srgbClr val="585858"/>
                </a:solidFill>
                <a:latin typeface="宋体"/>
                <a:cs typeface="宋体"/>
              </a:rPr>
              <a:t>IAA</a:t>
            </a:r>
            <a:r>
              <a:rPr sz="900" spc="-20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的产品比例	包含</a:t>
            </a:r>
            <a:r>
              <a:rPr sz="900" spc="-215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 spc="-35">
                <a:solidFill>
                  <a:srgbClr val="585858"/>
                </a:solidFill>
                <a:latin typeface="宋体"/>
                <a:cs typeface="宋体"/>
              </a:rPr>
              <a:t>IAP</a:t>
            </a:r>
            <a:r>
              <a:rPr sz="900" spc="-200">
                <a:solidFill>
                  <a:srgbClr val="585858"/>
                </a:solidFill>
                <a:latin typeface="宋体"/>
                <a:cs typeface="宋体"/>
              </a:rPr>
              <a:t> </a:t>
            </a:r>
            <a:r>
              <a:rPr sz="900">
                <a:solidFill>
                  <a:srgbClr val="585858"/>
                </a:solidFill>
                <a:latin typeface="宋体"/>
                <a:cs typeface="宋体"/>
              </a:rPr>
              <a:t>的产品比例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4113276" y="3518916"/>
            <a:ext cx="1109472" cy="40690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7454900" y="3049651"/>
            <a:ext cx="1043940" cy="515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400"/>
              </a:lnSpc>
              <a:spcBef>
                <a:spcPts val="100"/>
              </a:spcBef>
            </a:pP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注：同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一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产品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可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同时包 含</a:t>
            </a:r>
            <a:r>
              <a:rPr sz="800" spc="-3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-80">
                <a:solidFill>
                  <a:srgbClr val="7E7E7E"/>
                </a:solidFill>
                <a:latin typeface="Verdana"/>
                <a:cs typeface="Verdana"/>
              </a:rPr>
              <a:t>IAA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、</a:t>
            </a:r>
            <a:r>
              <a:rPr sz="800" spc="-55">
                <a:solidFill>
                  <a:srgbClr val="7E7E7E"/>
                </a:solidFill>
                <a:latin typeface="Verdana"/>
                <a:cs typeface="Verdana"/>
              </a:rPr>
              <a:t>IAP</a:t>
            </a:r>
            <a:r>
              <a:rPr sz="800" spc="80">
                <a:solidFill>
                  <a:srgbClr val="7E7E7E"/>
                </a:solidFill>
                <a:latin typeface="Verdana"/>
                <a:cs typeface="Verdana"/>
              </a:rPr>
              <a:t> 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两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种变现 方式，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故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两者</a:t>
            </a:r>
            <a:r>
              <a:rPr sz="800" spc="-15">
                <a:solidFill>
                  <a:srgbClr val="7E7E7E"/>
                </a:solidFill>
                <a:latin typeface="宋体"/>
                <a:cs typeface="宋体"/>
              </a:rPr>
              <a:t>比</a:t>
            </a:r>
            <a:r>
              <a:rPr sz="800">
                <a:solidFill>
                  <a:srgbClr val="7E7E7E"/>
                </a:solidFill>
                <a:latin typeface="宋体"/>
                <a:cs typeface="宋体"/>
              </a:rPr>
              <a:t>例合计 不等于</a:t>
            </a:r>
            <a:r>
              <a:rPr sz="800" spc="-215">
                <a:solidFill>
                  <a:srgbClr val="7E7E7E"/>
                </a:solidFill>
                <a:latin typeface="宋体"/>
                <a:cs typeface="宋体"/>
              </a:rPr>
              <a:t> </a:t>
            </a:r>
            <a:r>
              <a:rPr sz="800" spc="-114">
                <a:solidFill>
                  <a:srgbClr val="7E7E7E"/>
                </a:solidFill>
                <a:latin typeface="Verdana"/>
                <a:cs typeface="Verdana"/>
              </a:rPr>
              <a:t>100%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829767" y="186898"/>
            <a:ext cx="5384800" cy="172466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变现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方式</a:t>
            </a:r>
            <a:r>
              <a:rPr sz="1100" spc="-15">
                <a:solidFill>
                  <a:srgbClr val="A6A6A6"/>
                </a:solidFill>
                <a:latin typeface="宋体"/>
                <a:cs typeface="宋体"/>
              </a:rPr>
              <a:t>占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比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国内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南亚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变</a:t>
            </a:r>
            <a:r>
              <a:rPr sz="2000" spc="5">
                <a:solidFill>
                  <a:srgbClr val="252525"/>
                </a:solidFill>
                <a:latin typeface="宋体"/>
                <a:cs typeface="宋体"/>
              </a:rPr>
              <a:t>现</a:t>
            </a:r>
            <a:r>
              <a:rPr sz="2000" b="1" spc="-130">
                <a:solidFill>
                  <a:srgbClr val="252525"/>
                </a:solidFill>
                <a:latin typeface="Century Gothic"/>
                <a:cs typeface="Century Gothic"/>
              </a:rPr>
              <a:t>IA</a:t>
            </a:r>
            <a:r>
              <a:rPr sz="2000" b="1" spc="-200">
                <a:solidFill>
                  <a:srgbClr val="252525"/>
                </a:solidFill>
                <a:latin typeface="Century Gothic"/>
                <a:cs typeface="Century Gothic"/>
              </a:rPr>
              <a:t>A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为主</a:t>
            </a:r>
            <a:r>
              <a:rPr sz="2000" spc="-1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2000" b="1" spc="-40">
                <a:solidFill>
                  <a:srgbClr val="252525"/>
                </a:solidFill>
                <a:latin typeface="Century Gothic"/>
                <a:cs typeface="Century Gothic"/>
              </a:rPr>
              <a:t>IA</a:t>
            </a:r>
            <a:r>
              <a:rPr sz="2000" b="1" spc="-45">
                <a:solidFill>
                  <a:srgbClr val="252525"/>
                </a:solidFill>
                <a:latin typeface="Century Gothic"/>
                <a:cs typeface="Century Gothic"/>
              </a:rPr>
              <a:t>P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比例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于全球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近</a:t>
            </a:r>
            <a:r>
              <a:rPr sz="1100" spc="-26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30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天全球的中国出海手游中</a:t>
            </a:r>
            <a:r>
              <a:rPr sz="1100" spc="-13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37%</a:t>
            </a:r>
            <a:r>
              <a:rPr sz="1100" spc="-15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包含</a:t>
            </a:r>
            <a:r>
              <a:rPr sz="1100" spc="-28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50">
                <a:solidFill>
                  <a:srgbClr val="252525"/>
                </a:solidFill>
                <a:latin typeface="Verdana"/>
                <a:cs typeface="Verdana"/>
              </a:rPr>
              <a:t>IAP</a:t>
            </a:r>
            <a:r>
              <a:rPr sz="1100" spc="-5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远高于全球在投手游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含量</a:t>
            </a:r>
            <a:r>
              <a:rPr sz="1100" spc="-110">
                <a:solidFill>
                  <a:srgbClr val="252525"/>
                </a:solidFill>
                <a:latin typeface="宋体"/>
                <a:cs typeface="宋体"/>
              </a:rPr>
              <a:t>（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26%</a:t>
            </a:r>
            <a:r>
              <a:rPr sz="1100" spc="-110">
                <a:solidFill>
                  <a:srgbClr val="252525"/>
                </a:solidFill>
                <a:latin typeface="宋体"/>
                <a:cs typeface="宋体"/>
              </a:rPr>
              <a:t>）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 marR="955675">
              <a:lnSpc>
                <a:spcPct val="165500"/>
              </a:lnSpc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与全球在投的国内手游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相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比，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南亚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各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国在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投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的国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内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手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游</a:t>
            </a:r>
            <a:r>
              <a:rPr sz="1100" spc="-90">
                <a:solidFill>
                  <a:srgbClr val="252525"/>
                </a:solidFill>
                <a:latin typeface="Verdana"/>
                <a:cs typeface="Verdana"/>
              </a:rPr>
              <a:t>I</a:t>
            </a:r>
            <a:r>
              <a:rPr sz="1100" spc="-150">
                <a:solidFill>
                  <a:srgbClr val="252525"/>
                </a:solidFill>
                <a:latin typeface="Verdana"/>
                <a:cs typeface="Verdana"/>
              </a:rPr>
              <a:t>A</a:t>
            </a:r>
            <a:r>
              <a:rPr sz="1100" spc="-85">
                <a:solidFill>
                  <a:srgbClr val="252525"/>
                </a:solidFill>
                <a:latin typeface="Verdana"/>
                <a:cs typeface="Verdana"/>
              </a:rPr>
              <a:t>A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比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例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更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高。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在菲律宾、印尼、越南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投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放的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中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国出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海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1100" spc="-8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80">
                <a:solidFill>
                  <a:srgbClr val="252525"/>
                </a:solidFill>
                <a:latin typeface="Verdana"/>
                <a:cs typeface="Verdana"/>
              </a:rPr>
              <a:t>IAA</a:t>
            </a:r>
            <a:r>
              <a:rPr sz="1100" spc="-14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含量比其他国家高。 在马来西亚、新加坡投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放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的中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国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出海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手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游</a:t>
            </a:r>
            <a:r>
              <a:rPr sz="1100" spc="-50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1100" spc="-50">
                <a:solidFill>
                  <a:srgbClr val="252525"/>
                </a:solidFill>
                <a:latin typeface="Verdana"/>
                <a:cs typeface="Verdana"/>
              </a:rPr>
              <a:t>IAP</a:t>
            </a:r>
            <a:r>
              <a:rPr sz="1100" spc="-16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含量最高。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39420" cy="5184775"/>
          </a:xfrm>
          <a:custGeom>
            <a:rect l="l" t="t" r="r" b="b"/>
            <a:pathLst>
              <a:path w="439420" h="5184775">
                <a:moveTo>
                  <a:pt x="0" y="5184647"/>
                </a:moveTo>
                <a:lnTo>
                  <a:pt x="438912" y="5184647"/>
                </a:lnTo>
                <a:lnTo>
                  <a:pt x="438912" y="0"/>
                </a:lnTo>
                <a:lnTo>
                  <a:pt x="0" y="0"/>
                </a:lnTo>
                <a:lnTo>
                  <a:pt x="0" y="5184647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317623" y="2971292"/>
            <a:ext cx="619125" cy="637540"/>
          </a:xfrm>
          <a:custGeom>
            <a:rect l="l" t="t" r="r" b="b"/>
            <a:pathLst>
              <a:path w="619125" h="637539">
                <a:moveTo>
                  <a:pt x="0" y="0"/>
                </a:moveTo>
                <a:lnTo>
                  <a:pt x="0" y="637159"/>
                </a:lnTo>
                <a:lnTo>
                  <a:pt x="619125" y="487045"/>
                </a:lnTo>
                <a:lnTo>
                  <a:pt x="605867" y="440222"/>
                </a:lnTo>
                <a:lnTo>
                  <a:pt x="589309" y="395083"/>
                </a:lnTo>
                <a:lnTo>
                  <a:pt x="569603" y="351748"/>
                </a:lnTo>
                <a:lnTo>
                  <a:pt x="546903" y="310339"/>
                </a:lnTo>
                <a:lnTo>
                  <a:pt x="521360" y="270974"/>
                </a:lnTo>
                <a:lnTo>
                  <a:pt x="493126" y="233774"/>
                </a:lnTo>
                <a:lnTo>
                  <a:pt x="462355" y="198859"/>
                </a:lnTo>
                <a:lnTo>
                  <a:pt x="429199" y="166349"/>
                </a:lnTo>
                <a:lnTo>
                  <a:pt x="393811" y="136366"/>
                </a:lnTo>
                <a:lnTo>
                  <a:pt x="356342" y="109028"/>
                </a:lnTo>
                <a:lnTo>
                  <a:pt x="316945" y="84456"/>
                </a:lnTo>
                <a:lnTo>
                  <a:pt x="275773" y="62770"/>
                </a:lnTo>
                <a:lnTo>
                  <a:pt x="232978" y="44091"/>
                </a:lnTo>
                <a:lnTo>
                  <a:pt x="188713" y="28539"/>
                </a:lnTo>
                <a:lnTo>
                  <a:pt x="143130" y="16233"/>
                </a:lnTo>
                <a:lnTo>
                  <a:pt x="96382" y="7295"/>
                </a:lnTo>
                <a:lnTo>
                  <a:pt x="48621" y="1843"/>
                </a:lnTo>
                <a:lnTo>
                  <a:pt x="0" y="0"/>
                </a:lnTo>
                <a:close/>
              </a:path>
            </a:pathLst>
          </a:custGeom>
          <a:solidFill>
            <a:srgbClr val="7934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317623" y="3458336"/>
            <a:ext cx="637540" cy="713740"/>
          </a:xfrm>
          <a:custGeom>
            <a:rect l="l" t="t" r="r" b="b"/>
            <a:pathLst>
              <a:path w="637539" h="713739">
                <a:moveTo>
                  <a:pt x="619125" y="0"/>
                </a:moveTo>
                <a:lnTo>
                  <a:pt x="0" y="150113"/>
                </a:lnTo>
                <a:lnTo>
                  <a:pt x="297688" y="713384"/>
                </a:lnTo>
                <a:lnTo>
                  <a:pt x="339462" y="689250"/>
                </a:lnTo>
                <a:lnTo>
                  <a:pt x="378840" y="662370"/>
                </a:lnTo>
                <a:lnTo>
                  <a:pt x="415742" y="632918"/>
                </a:lnTo>
                <a:lnTo>
                  <a:pt x="450091" y="601066"/>
                </a:lnTo>
                <a:lnTo>
                  <a:pt x="481809" y="566987"/>
                </a:lnTo>
                <a:lnTo>
                  <a:pt x="510817" y="530854"/>
                </a:lnTo>
                <a:lnTo>
                  <a:pt x="537037" y="492840"/>
                </a:lnTo>
                <a:lnTo>
                  <a:pt x="560392" y="453118"/>
                </a:lnTo>
                <a:lnTo>
                  <a:pt x="580802" y="411860"/>
                </a:lnTo>
                <a:lnTo>
                  <a:pt x="598191" y="369241"/>
                </a:lnTo>
                <a:lnTo>
                  <a:pt x="612479" y="325432"/>
                </a:lnTo>
                <a:lnTo>
                  <a:pt x="623588" y="280607"/>
                </a:lnTo>
                <a:lnTo>
                  <a:pt x="631441" y="234939"/>
                </a:lnTo>
                <a:lnTo>
                  <a:pt x="635960" y="188600"/>
                </a:lnTo>
                <a:lnTo>
                  <a:pt x="637066" y="141764"/>
                </a:lnTo>
                <a:lnTo>
                  <a:pt x="634680" y="94603"/>
                </a:lnTo>
                <a:lnTo>
                  <a:pt x="628726" y="47291"/>
                </a:lnTo>
                <a:lnTo>
                  <a:pt x="619125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317623" y="3458336"/>
            <a:ext cx="637540" cy="713740"/>
          </a:xfrm>
          <a:custGeom>
            <a:rect l="l" t="t" r="r" b="b"/>
            <a:pathLst>
              <a:path w="637539" h="713739">
                <a:moveTo>
                  <a:pt x="619125" y="0"/>
                </a:moveTo>
                <a:lnTo>
                  <a:pt x="628726" y="47291"/>
                </a:lnTo>
                <a:lnTo>
                  <a:pt x="634680" y="94603"/>
                </a:lnTo>
                <a:lnTo>
                  <a:pt x="637066" y="141764"/>
                </a:lnTo>
                <a:lnTo>
                  <a:pt x="635960" y="188600"/>
                </a:lnTo>
                <a:lnTo>
                  <a:pt x="631441" y="234939"/>
                </a:lnTo>
                <a:lnTo>
                  <a:pt x="623588" y="280607"/>
                </a:lnTo>
                <a:lnTo>
                  <a:pt x="612479" y="325432"/>
                </a:lnTo>
                <a:lnTo>
                  <a:pt x="598191" y="369241"/>
                </a:lnTo>
                <a:lnTo>
                  <a:pt x="580802" y="411860"/>
                </a:lnTo>
                <a:lnTo>
                  <a:pt x="560392" y="453118"/>
                </a:lnTo>
                <a:lnTo>
                  <a:pt x="537037" y="492840"/>
                </a:lnTo>
                <a:lnTo>
                  <a:pt x="510817" y="530854"/>
                </a:lnTo>
                <a:lnTo>
                  <a:pt x="481809" y="566987"/>
                </a:lnTo>
                <a:lnTo>
                  <a:pt x="450091" y="601066"/>
                </a:lnTo>
                <a:lnTo>
                  <a:pt x="415742" y="632918"/>
                </a:lnTo>
                <a:lnTo>
                  <a:pt x="378840" y="662370"/>
                </a:lnTo>
                <a:lnTo>
                  <a:pt x="339462" y="689250"/>
                </a:lnTo>
                <a:lnTo>
                  <a:pt x="297688" y="713384"/>
                </a:lnTo>
                <a:lnTo>
                  <a:pt x="0" y="150113"/>
                </a:lnTo>
                <a:lnTo>
                  <a:pt x="619125" y="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937639" y="3608451"/>
            <a:ext cx="678180" cy="636905"/>
          </a:xfrm>
          <a:custGeom>
            <a:rect l="l" t="t" r="r" b="b"/>
            <a:pathLst>
              <a:path w="678180" h="636904">
                <a:moveTo>
                  <a:pt x="379984" y="0"/>
                </a:moveTo>
                <a:lnTo>
                  <a:pt x="0" y="511378"/>
                </a:lnTo>
                <a:lnTo>
                  <a:pt x="40250" y="538966"/>
                </a:lnTo>
                <a:lnTo>
                  <a:pt x="82078" y="563175"/>
                </a:lnTo>
                <a:lnTo>
                  <a:pt x="125280" y="583988"/>
                </a:lnTo>
                <a:lnTo>
                  <a:pt x="169657" y="601390"/>
                </a:lnTo>
                <a:lnTo>
                  <a:pt x="215006" y="615365"/>
                </a:lnTo>
                <a:lnTo>
                  <a:pt x="261126" y="625899"/>
                </a:lnTo>
                <a:lnTo>
                  <a:pt x="307815" y="632975"/>
                </a:lnTo>
                <a:lnTo>
                  <a:pt x="354873" y="636579"/>
                </a:lnTo>
                <a:lnTo>
                  <a:pt x="402098" y="636694"/>
                </a:lnTo>
                <a:lnTo>
                  <a:pt x="449288" y="633306"/>
                </a:lnTo>
                <a:lnTo>
                  <a:pt x="496242" y="626399"/>
                </a:lnTo>
                <a:lnTo>
                  <a:pt x="542759" y="615957"/>
                </a:lnTo>
                <a:lnTo>
                  <a:pt x="588637" y="601965"/>
                </a:lnTo>
                <a:lnTo>
                  <a:pt x="633675" y="584408"/>
                </a:lnTo>
                <a:lnTo>
                  <a:pt x="677672" y="563270"/>
                </a:lnTo>
                <a:lnTo>
                  <a:pt x="379984" y="0"/>
                </a:lnTo>
                <a:close/>
              </a:path>
            </a:pathLst>
          </a:custGeom>
          <a:solidFill>
            <a:srgbClr val="D2BC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37639" y="3608451"/>
            <a:ext cx="678180" cy="636905"/>
          </a:xfrm>
          <a:custGeom>
            <a:rect l="l" t="t" r="r" b="b"/>
            <a:pathLst>
              <a:path w="678180" h="636904">
                <a:moveTo>
                  <a:pt x="677672" y="563270"/>
                </a:moveTo>
                <a:lnTo>
                  <a:pt x="633675" y="584408"/>
                </a:lnTo>
                <a:lnTo>
                  <a:pt x="588637" y="601965"/>
                </a:lnTo>
                <a:lnTo>
                  <a:pt x="542759" y="615957"/>
                </a:lnTo>
                <a:lnTo>
                  <a:pt x="496242" y="626399"/>
                </a:lnTo>
                <a:lnTo>
                  <a:pt x="449288" y="633306"/>
                </a:lnTo>
                <a:lnTo>
                  <a:pt x="402098" y="636694"/>
                </a:lnTo>
                <a:lnTo>
                  <a:pt x="354873" y="636579"/>
                </a:lnTo>
                <a:lnTo>
                  <a:pt x="307815" y="632975"/>
                </a:lnTo>
                <a:lnTo>
                  <a:pt x="261126" y="625899"/>
                </a:lnTo>
                <a:lnTo>
                  <a:pt x="215006" y="615365"/>
                </a:lnTo>
                <a:lnTo>
                  <a:pt x="169657" y="601390"/>
                </a:lnTo>
                <a:lnTo>
                  <a:pt x="125280" y="583988"/>
                </a:lnTo>
                <a:lnTo>
                  <a:pt x="82078" y="563175"/>
                </a:lnTo>
                <a:lnTo>
                  <a:pt x="40250" y="538966"/>
                </a:lnTo>
                <a:lnTo>
                  <a:pt x="0" y="511378"/>
                </a:lnTo>
                <a:lnTo>
                  <a:pt x="379984" y="0"/>
                </a:lnTo>
                <a:lnTo>
                  <a:pt x="677672" y="56327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681607" y="3608451"/>
            <a:ext cx="636270" cy="511809"/>
          </a:xfrm>
          <a:custGeom>
            <a:rect l="l" t="t" r="r" b="b"/>
            <a:pathLst>
              <a:path w="636269" h="511809">
                <a:moveTo>
                  <a:pt x="636016" y="0"/>
                </a:moveTo>
                <a:lnTo>
                  <a:pt x="0" y="37338"/>
                </a:lnTo>
                <a:lnTo>
                  <a:pt x="5044" y="88240"/>
                </a:lnTo>
                <a:lnTo>
                  <a:pt x="14074" y="138212"/>
                </a:lnTo>
                <a:lnTo>
                  <a:pt x="26978" y="187045"/>
                </a:lnTo>
                <a:lnTo>
                  <a:pt x="43641" y="234527"/>
                </a:lnTo>
                <a:lnTo>
                  <a:pt x="63951" y="280448"/>
                </a:lnTo>
                <a:lnTo>
                  <a:pt x="87793" y="324596"/>
                </a:lnTo>
                <a:lnTo>
                  <a:pt x="115055" y="366761"/>
                </a:lnTo>
                <a:lnTo>
                  <a:pt x="145623" y="406733"/>
                </a:lnTo>
                <a:lnTo>
                  <a:pt x="179384" y="444300"/>
                </a:lnTo>
                <a:lnTo>
                  <a:pt x="216225" y="479252"/>
                </a:lnTo>
                <a:lnTo>
                  <a:pt x="256031" y="511378"/>
                </a:lnTo>
                <a:lnTo>
                  <a:pt x="636016" y="0"/>
                </a:lnTo>
                <a:close/>
              </a:path>
            </a:pathLst>
          </a:custGeom>
          <a:solidFill>
            <a:srgbClr val="E3D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681607" y="3608451"/>
            <a:ext cx="636270" cy="511809"/>
          </a:xfrm>
          <a:custGeom>
            <a:rect l="l" t="t" r="r" b="b"/>
            <a:pathLst>
              <a:path w="636269" h="511809">
                <a:moveTo>
                  <a:pt x="256031" y="511378"/>
                </a:moveTo>
                <a:lnTo>
                  <a:pt x="216225" y="479252"/>
                </a:lnTo>
                <a:lnTo>
                  <a:pt x="179384" y="444300"/>
                </a:lnTo>
                <a:lnTo>
                  <a:pt x="145623" y="406733"/>
                </a:lnTo>
                <a:lnTo>
                  <a:pt x="115055" y="366761"/>
                </a:lnTo>
                <a:lnTo>
                  <a:pt x="87793" y="324596"/>
                </a:lnTo>
                <a:lnTo>
                  <a:pt x="63951" y="280448"/>
                </a:lnTo>
                <a:lnTo>
                  <a:pt x="43641" y="234527"/>
                </a:lnTo>
                <a:lnTo>
                  <a:pt x="26978" y="187045"/>
                </a:lnTo>
                <a:lnTo>
                  <a:pt x="14074" y="138212"/>
                </a:lnTo>
                <a:lnTo>
                  <a:pt x="5044" y="88240"/>
                </a:lnTo>
                <a:lnTo>
                  <a:pt x="0" y="37338"/>
                </a:lnTo>
                <a:lnTo>
                  <a:pt x="636016" y="0"/>
                </a:lnTo>
                <a:lnTo>
                  <a:pt x="256031" y="511378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680602" y="3160268"/>
            <a:ext cx="637540" cy="485775"/>
          </a:xfrm>
          <a:custGeom>
            <a:rect l="l" t="t" r="r" b="b"/>
            <a:pathLst>
              <a:path w="637539" h="485775">
                <a:moveTo>
                  <a:pt x="184265" y="0"/>
                </a:moveTo>
                <a:lnTo>
                  <a:pt x="151074" y="36209"/>
                </a:lnTo>
                <a:lnTo>
                  <a:pt x="120962" y="74600"/>
                </a:lnTo>
                <a:lnTo>
                  <a:pt x="94006" y="114974"/>
                </a:lnTo>
                <a:lnTo>
                  <a:pt x="70280" y="157132"/>
                </a:lnTo>
                <a:lnTo>
                  <a:pt x="49860" y="200877"/>
                </a:lnTo>
                <a:lnTo>
                  <a:pt x="32822" y="246008"/>
                </a:lnTo>
                <a:lnTo>
                  <a:pt x="19242" y="292328"/>
                </a:lnTo>
                <a:lnTo>
                  <a:pt x="9194" y="339638"/>
                </a:lnTo>
                <a:lnTo>
                  <a:pt x="2755" y="387739"/>
                </a:lnTo>
                <a:lnTo>
                  <a:pt x="0" y="436433"/>
                </a:lnTo>
                <a:lnTo>
                  <a:pt x="1004" y="485520"/>
                </a:lnTo>
                <a:lnTo>
                  <a:pt x="637020" y="448182"/>
                </a:lnTo>
                <a:lnTo>
                  <a:pt x="184265" y="0"/>
                </a:lnTo>
                <a:close/>
              </a:path>
            </a:pathLst>
          </a:custGeom>
          <a:solidFill>
            <a:srgbClr val="925B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680602" y="3160268"/>
            <a:ext cx="637540" cy="485775"/>
          </a:xfrm>
          <a:custGeom>
            <a:rect l="l" t="t" r="r" b="b"/>
            <a:pathLst>
              <a:path w="637539" h="485775">
                <a:moveTo>
                  <a:pt x="1004" y="485520"/>
                </a:moveTo>
                <a:lnTo>
                  <a:pt x="0" y="436433"/>
                </a:lnTo>
                <a:lnTo>
                  <a:pt x="2755" y="387739"/>
                </a:lnTo>
                <a:lnTo>
                  <a:pt x="9194" y="339638"/>
                </a:lnTo>
                <a:lnTo>
                  <a:pt x="19242" y="292328"/>
                </a:lnTo>
                <a:lnTo>
                  <a:pt x="32822" y="246008"/>
                </a:lnTo>
                <a:lnTo>
                  <a:pt x="49860" y="200877"/>
                </a:lnTo>
                <a:lnTo>
                  <a:pt x="70280" y="157132"/>
                </a:lnTo>
                <a:lnTo>
                  <a:pt x="94006" y="114974"/>
                </a:lnTo>
                <a:lnTo>
                  <a:pt x="120962" y="74600"/>
                </a:lnTo>
                <a:lnTo>
                  <a:pt x="151074" y="36209"/>
                </a:lnTo>
                <a:lnTo>
                  <a:pt x="184265" y="0"/>
                </a:lnTo>
                <a:lnTo>
                  <a:pt x="637020" y="448182"/>
                </a:lnTo>
                <a:lnTo>
                  <a:pt x="1004" y="485520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864867" y="2978023"/>
            <a:ext cx="452755" cy="630555"/>
          </a:xfrm>
          <a:custGeom>
            <a:rect l="l" t="t" r="r" b="b"/>
            <a:pathLst>
              <a:path w="452755" h="630554">
                <a:moveTo>
                  <a:pt x="360806" y="0"/>
                </a:moveTo>
                <a:lnTo>
                  <a:pt x="309986" y="9523"/>
                </a:lnTo>
                <a:lnTo>
                  <a:pt x="260353" y="23064"/>
                </a:lnTo>
                <a:lnTo>
                  <a:pt x="212132" y="40507"/>
                </a:lnTo>
                <a:lnTo>
                  <a:pt x="165544" y="61737"/>
                </a:lnTo>
                <a:lnTo>
                  <a:pt x="120814" y="86641"/>
                </a:lnTo>
                <a:lnTo>
                  <a:pt x="78164" y="115103"/>
                </a:lnTo>
                <a:lnTo>
                  <a:pt x="37818" y="147009"/>
                </a:lnTo>
                <a:lnTo>
                  <a:pt x="0" y="182245"/>
                </a:lnTo>
                <a:lnTo>
                  <a:pt x="452755" y="630428"/>
                </a:lnTo>
                <a:lnTo>
                  <a:pt x="360806" y="0"/>
                </a:lnTo>
                <a:close/>
              </a:path>
            </a:pathLst>
          </a:custGeom>
          <a:solidFill>
            <a:srgbClr val="BD9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864867" y="2978023"/>
            <a:ext cx="452755" cy="630555"/>
          </a:xfrm>
          <a:custGeom>
            <a:rect l="l" t="t" r="r" b="b"/>
            <a:pathLst>
              <a:path w="452755" h="630554">
                <a:moveTo>
                  <a:pt x="0" y="182245"/>
                </a:moveTo>
                <a:lnTo>
                  <a:pt x="37818" y="147009"/>
                </a:lnTo>
                <a:lnTo>
                  <a:pt x="78164" y="115103"/>
                </a:lnTo>
                <a:lnTo>
                  <a:pt x="120814" y="86641"/>
                </a:lnTo>
                <a:lnTo>
                  <a:pt x="165544" y="61737"/>
                </a:lnTo>
                <a:lnTo>
                  <a:pt x="212132" y="40507"/>
                </a:lnTo>
                <a:lnTo>
                  <a:pt x="260353" y="23064"/>
                </a:lnTo>
                <a:lnTo>
                  <a:pt x="309986" y="9523"/>
                </a:lnTo>
                <a:lnTo>
                  <a:pt x="360806" y="0"/>
                </a:lnTo>
                <a:lnTo>
                  <a:pt x="452755" y="630428"/>
                </a:lnTo>
                <a:lnTo>
                  <a:pt x="0" y="182245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225675" y="2971292"/>
            <a:ext cx="92075" cy="637540"/>
          </a:xfrm>
          <a:custGeom>
            <a:rect l="l" t="t" r="r" b="b"/>
            <a:pathLst>
              <a:path w="92075" h="637539">
                <a:moveTo>
                  <a:pt x="91948" y="0"/>
                </a:moveTo>
                <a:lnTo>
                  <a:pt x="68901" y="426"/>
                </a:lnTo>
                <a:lnTo>
                  <a:pt x="45878" y="1698"/>
                </a:lnTo>
                <a:lnTo>
                  <a:pt x="22903" y="3804"/>
                </a:lnTo>
                <a:lnTo>
                  <a:pt x="0" y="6731"/>
                </a:lnTo>
                <a:lnTo>
                  <a:pt x="91948" y="637159"/>
                </a:lnTo>
                <a:lnTo>
                  <a:pt x="91948" y="0"/>
                </a:lnTo>
                <a:close/>
              </a:path>
            </a:pathLst>
          </a:custGeom>
          <a:solidFill>
            <a:srgbClr val="BEBE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2225675" y="2971292"/>
            <a:ext cx="92075" cy="637540"/>
          </a:xfrm>
          <a:custGeom>
            <a:rect l="l" t="t" r="r" b="b"/>
            <a:pathLst>
              <a:path w="92075" h="637539">
                <a:moveTo>
                  <a:pt x="0" y="6731"/>
                </a:moveTo>
                <a:lnTo>
                  <a:pt x="22903" y="3804"/>
                </a:lnTo>
                <a:lnTo>
                  <a:pt x="45878" y="1698"/>
                </a:lnTo>
                <a:lnTo>
                  <a:pt x="68901" y="426"/>
                </a:lnTo>
                <a:lnTo>
                  <a:pt x="91948" y="0"/>
                </a:lnTo>
                <a:lnTo>
                  <a:pt x="91948" y="637159"/>
                </a:lnTo>
                <a:lnTo>
                  <a:pt x="0" y="6731"/>
                </a:ln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2676905" y="2996564"/>
            <a:ext cx="8350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马来西亚</a:t>
            </a:r>
            <a:r>
              <a:rPr sz="1000" spc="-105">
                <a:latin typeface="Verdana"/>
                <a:cs typeface="Verdana"/>
              </a:rPr>
              <a:t>,</a:t>
            </a:r>
            <a:r>
              <a:rPr sz="1000" spc="-155">
                <a:latin typeface="Verdana"/>
                <a:cs typeface="Verdana"/>
              </a:rPr>
              <a:t> </a:t>
            </a:r>
            <a:r>
              <a:rPr sz="1000" spc="-165">
                <a:latin typeface="Verdana"/>
                <a:cs typeface="Verdana"/>
              </a:rPr>
              <a:t>21%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886582" y="3752850"/>
            <a:ext cx="7080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新加坡</a:t>
            </a:r>
            <a:r>
              <a:rPr sz="1000" spc="-105">
                <a:latin typeface="Verdana"/>
                <a:cs typeface="Verdana"/>
              </a:rPr>
              <a:t>,</a:t>
            </a:r>
            <a:r>
              <a:rPr sz="1000" spc="-155">
                <a:latin typeface="Verdana"/>
                <a:cs typeface="Verdana"/>
              </a:rPr>
              <a:t> </a:t>
            </a:r>
            <a:r>
              <a:rPr sz="1000" spc="-165">
                <a:latin typeface="Verdana"/>
                <a:cs typeface="Verdana"/>
              </a:rPr>
              <a:t>21%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899920" y="4176776"/>
            <a:ext cx="5803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印尼</a:t>
            </a:r>
            <a:r>
              <a:rPr sz="1000" spc="-105">
                <a:latin typeface="Verdana"/>
                <a:cs typeface="Verdana"/>
              </a:rPr>
              <a:t>,</a:t>
            </a:r>
            <a:r>
              <a:rPr sz="1000" spc="-165">
                <a:latin typeface="Verdana"/>
                <a:cs typeface="Verdana"/>
              </a:rPr>
              <a:t> 18%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24813" y="3920439"/>
            <a:ext cx="70866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0">
                <a:latin typeface="宋体"/>
                <a:cs typeface="宋体"/>
              </a:rPr>
              <a:t>菲律宾</a:t>
            </a:r>
            <a:r>
              <a:rPr sz="1000" spc="-105">
                <a:latin typeface="Verdana"/>
                <a:cs typeface="Verdana"/>
              </a:rPr>
              <a:t>,</a:t>
            </a:r>
            <a:r>
              <a:rPr sz="1000" spc="-145">
                <a:latin typeface="Verdana"/>
                <a:cs typeface="Verdana"/>
              </a:rPr>
              <a:t> </a:t>
            </a:r>
            <a:r>
              <a:rPr sz="1000" spc="-170">
                <a:latin typeface="Verdana"/>
                <a:cs typeface="Verdana"/>
              </a:rPr>
              <a:t>14%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05001" y="3334893"/>
            <a:ext cx="58039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>
                <a:latin typeface="宋体"/>
                <a:cs typeface="宋体"/>
              </a:rPr>
              <a:t>泰国</a:t>
            </a:r>
            <a:r>
              <a:rPr sz="1000" spc="-105">
                <a:latin typeface="Verdana"/>
                <a:cs typeface="Verdana"/>
              </a:rPr>
              <a:t>,</a:t>
            </a:r>
            <a:r>
              <a:rPr sz="1000" spc="-165">
                <a:latin typeface="Verdana"/>
                <a:cs typeface="Verdana"/>
              </a:rPr>
              <a:t> 13%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429638" y="2699073"/>
            <a:ext cx="1031875" cy="429895"/>
          </a:xfrm>
          <a:prstGeom prst="rect">
            <a:avLst/>
          </a:prstGeom>
        </p:spPr>
        <p:txBody>
          <a:bodyPr vert="horz" wrap="square" lIns="0" tIns="62229" rIns="0" bIns="0" rtlCol="0">
            <a:spAutoFit/>
          </a:bodyPr>
          <a:lstStyle/>
          <a:p>
            <a:pPr marL="529590">
              <a:lnSpc>
                <a:spcPct val="100000"/>
              </a:lnSpc>
              <a:spcBef>
                <a:spcPts val="489"/>
              </a:spcBef>
            </a:pPr>
            <a:r>
              <a:rPr sz="1000" spc="-5">
                <a:latin typeface="宋体"/>
                <a:cs typeface="宋体"/>
              </a:rPr>
              <a:t>其他</a:t>
            </a:r>
            <a:r>
              <a:rPr sz="1000" spc="-105">
                <a:latin typeface="Verdana"/>
                <a:cs typeface="Verdana"/>
              </a:rPr>
              <a:t>,</a:t>
            </a:r>
            <a:r>
              <a:rPr sz="1000" spc="-160">
                <a:latin typeface="Verdana"/>
                <a:cs typeface="Verdana"/>
              </a:rPr>
              <a:t> </a:t>
            </a:r>
            <a:r>
              <a:rPr sz="1000" spc="-190">
                <a:latin typeface="Verdana"/>
                <a:cs typeface="Verdana"/>
              </a:rPr>
              <a:t>2%</a:t>
            </a:r>
            <a:endParaRPr sz="1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90"/>
              </a:spcBef>
            </a:pPr>
            <a:r>
              <a:rPr sz="1000" spc="-10">
                <a:latin typeface="宋体"/>
                <a:cs typeface="宋体"/>
              </a:rPr>
              <a:t>越南</a:t>
            </a:r>
            <a:r>
              <a:rPr sz="1000" spc="-105">
                <a:latin typeface="Verdana"/>
                <a:cs typeface="Verdana"/>
              </a:rPr>
              <a:t>,</a:t>
            </a:r>
            <a:r>
              <a:rPr sz="1000" spc="-110">
                <a:latin typeface="Verdana"/>
                <a:cs typeface="Verdana"/>
              </a:rPr>
              <a:t> </a:t>
            </a:r>
            <a:r>
              <a:rPr sz="1000" spc="-170">
                <a:latin typeface="Verdana"/>
                <a:cs typeface="Verdana"/>
              </a:rPr>
              <a:t>10%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4608576" y="2872740"/>
            <a:ext cx="326390" cy="1152525"/>
          </a:xfrm>
          <a:custGeom>
            <a:rect l="l" t="t" r="r" b="b"/>
            <a:pathLst>
              <a:path w="326389" h="1152525">
                <a:moveTo>
                  <a:pt x="0" y="1152144"/>
                </a:moveTo>
                <a:lnTo>
                  <a:pt x="326136" y="1152144"/>
                </a:lnTo>
                <a:lnTo>
                  <a:pt x="326136" y="0"/>
                </a:lnTo>
                <a:lnTo>
                  <a:pt x="0" y="0"/>
                </a:lnTo>
                <a:lnTo>
                  <a:pt x="0" y="1152144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260847" y="2881884"/>
            <a:ext cx="325120" cy="1143000"/>
          </a:xfrm>
          <a:custGeom>
            <a:rect l="l" t="t" r="r" b="b"/>
            <a:pathLst>
              <a:path w="325120" h="1143000">
                <a:moveTo>
                  <a:pt x="0" y="1143000"/>
                </a:moveTo>
                <a:lnTo>
                  <a:pt x="324612" y="1143000"/>
                </a:lnTo>
                <a:lnTo>
                  <a:pt x="324612" y="0"/>
                </a:lnTo>
                <a:lnTo>
                  <a:pt x="0" y="0"/>
                </a:lnTo>
                <a:lnTo>
                  <a:pt x="0" y="114300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5911596" y="3052572"/>
            <a:ext cx="326390" cy="972819"/>
          </a:xfrm>
          <a:custGeom>
            <a:rect l="l" t="t" r="r" b="b"/>
            <a:pathLst>
              <a:path w="326389" h="972819">
                <a:moveTo>
                  <a:pt x="0" y="972312"/>
                </a:moveTo>
                <a:lnTo>
                  <a:pt x="326136" y="972312"/>
                </a:lnTo>
                <a:lnTo>
                  <a:pt x="326136" y="0"/>
                </a:lnTo>
                <a:lnTo>
                  <a:pt x="0" y="0"/>
                </a:lnTo>
                <a:lnTo>
                  <a:pt x="0" y="972312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6563868" y="3270504"/>
            <a:ext cx="325120" cy="754380"/>
          </a:xfrm>
          <a:custGeom>
            <a:rect l="l" t="t" r="r" b="b"/>
            <a:pathLst>
              <a:path w="325120" h="754379">
                <a:moveTo>
                  <a:pt x="324611" y="0"/>
                </a:moveTo>
                <a:lnTo>
                  <a:pt x="0" y="0"/>
                </a:lnTo>
                <a:lnTo>
                  <a:pt x="0" y="754380"/>
                </a:lnTo>
                <a:lnTo>
                  <a:pt x="324611" y="754380"/>
                </a:lnTo>
                <a:lnTo>
                  <a:pt x="324611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214616" y="3299460"/>
            <a:ext cx="326390" cy="725805"/>
          </a:xfrm>
          <a:custGeom>
            <a:rect l="l" t="t" r="r" b="b"/>
            <a:pathLst>
              <a:path w="326390" h="725804">
                <a:moveTo>
                  <a:pt x="326135" y="0"/>
                </a:moveTo>
                <a:lnTo>
                  <a:pt x="0" y="0"/>
                </a:lnTo>
                <a:lnTo>
                  <a:pt x="0" y="725424"/>
                </a:lnTo>
                <a:lnTo>
                  <a:pt x="326135" y="725424"/>
                </a:lnTo>
                <a:lnTo>
                  <a:pt x="326135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7865364" y="3467100"/>
            <a:ext cx="326390" cy="558165"/>
          </a:xfrm>
          <a:custGeom>
            <a:rect l="l" t="t" r="r" b="b"/>
            <a:pathLst>
              <a:path w="326390" h="558164">
                <a:moveTo>
                  <a:pt x="326135" y="0"/>
                </a:moveTo>
                <a:lnTo>
                  <a:pt x="0" y="0"/>
                </a:lnTo>
                <a:lnTo>
                  <a:pt x="0" y="557784"/>
                </a:lnTo>
                <a:lnTo>
                  <a:pt x="326135" y="557784"/>
                </a:lnTo>
                <a:lnTo>
                  <a:pt x="326135" y="0"/>
                </a:lnTo>
                <a:close/>
              </a:path>
            </a:pathLst>
          </a:custGeom>
          <a:solidFill>
            <a:srgbClr val="AC83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4447032" y="4024884"/>
            <a:ext cx="3907790" cy="0"/>
          </a:xfrm>
          <a:custGeom>
            <a:rect l="l" t="t" r="r" b="b"/>
            <a:pathLst>
              <a:path w="3907790">
                <a:moveTo>
                  <a:pt x="0" y="0"/>
                </a:moveTo>
                <a:lnTo>
                  <a:pt x="3907536" y="0"/>
                </a:lnTo>
              </a:path>
            </a:pathLst>
          </a:custGeom>
          <a:ln w="12700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4694046" y="2647899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19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320029" y="2680461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19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996685" y="2828036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16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648450" y="3045714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12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299706" y="3075177"/>
            <a:ext cx="15684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5">
                <a:solidFill>
                  <a:srgbClr val="7934FC"/>
                </a:solidFill>
                <a:latin typeface="Verdana"/>
                <a:cs typeface="Verdana"/>
              </a:rPr>
              <a:t>12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984617" y="3242310"/>
            <a:ext cx="9144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120">
                <a:solidFill>
                  <a:srgbClr val="7934FC"/>
                </a:solidFill>
                <a:latin typeface="Verdana"/>
                <a:cs typeface="Verdana"/>
              </a:rPr>
              <a:t>9</a:t>
            </a:r>
            <a:endParaRPr sz="1000">
              <a:latin typeface="Verdana"/>
              <a:cs typeface="Verdana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255134" y="3945432"/>
            <a:ext cx="787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255134" y="3638169"/>
            <a:ext cx="7874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5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202048" y="3330955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10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202048" y="3023743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15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202048" y="2716530"/>
            <a:ext cx="13208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90">
                <a:latin typeface="Verdana"/>
                <a:cs typeface="Verdana"/>
              </a:rPr>
              <a:t>20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530344" y="4089603"/>
            <a:ext cx="48387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马来西亚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239892" y="4089603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新加坡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947664" y="4089603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印尼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542658" y="4089603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菲律宾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7250683" y="4089603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泰国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902067" y="4089603"/>
            <a:ext cx="2540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latin typeface="宋体"/>
                <a:cs typeface="宋体"/>
              </a:rPr>
              <a:t>越南</a:t>
            </a:r>
            <a:endParaRPr sz="900">
              <a:latin typeface="宋体"/>
              <a:cs typeface="宋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033270" y="2822815"/>
            <a:ext cx="156210" cy="365125"/>
          </a:xfrm>
          <a:prstGeom prst="rect">
            <a:avLst/>
          </a:prstGeom>
        </p:spPr>
        <p:txBody>
          <a:bodyPr vert="vert270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800" spc="-90">
                <a:solidFill>
                  <a:srgbClr val="585858"/>
                </a:solidFill>
                <a:latin typeface="Verdana"/>
                <a:cs typeface="Verdana"/>
              </a:rPr>
              <a:t>x</a:t>
            </a:r>
            <a:r>
              <a:rPr sz="800" spc="-155">
                <a:solidFill>
                  <a:srgbClr val="585858"/>
                </a:solidFill>
                <a:latin typeface="Verdana"/>
                <a:cs typeface="Verdana"/>
              </a:rPr>
              <a:t> </a:t>
            </a:r>
            <a:r>
              <a:rPr sz="800" spc="-90">
                <a:solidFill>
                  <a:srgbClr val="585858"/>
                </a:solidFill>
                <a:latin typeface="Verdana"/>
                <a:cs typeface="Verdana"/>
              </a:rPr>
              <a:t>10000</a:t>
            </a:r>
            <a:endParaRPr sz="800">
              <a:latin typeface="Verdana"/>
              <a:cs typeface="Verdana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127119" y="2141982"/>
            <a:ext cx="43618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出海手游近</a:t>
            </a:r>
            <a:r>
              <a:rPr sz="1200" b="1" spc="-10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6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天在东南亚主要国家素材展现量的排行</a:t>
            </a:r>
            <a:r>
              <a:rPr sz="1200" b="1" spc="-5">
                <a:latin typeface="Microsoft JhengHei"/>
                <a:cs typeface="Microsoft JhengHei"/>
              </a:rPr>
              <a:t> </a:t>
            </a:r>
            <a:r>
              <a:rPr sz="1200" b="1" spc="-65">
                <a:latin typeface="Microsoft JhengHei"/>
                <a:cs typeface="Microsoft JhengHei"/>
              </a:rPr>
              <a:t>(</a:t>
            </a:r>
            <a:r>
              <a:rPr sz="1200" b="1">
                <a:latin typeface="Microsoft JhengHei"/>
                <a:cs typeface="Microsoft JhengHei"/>
              </a:rPr>
              <a:t>单位：万</a:t>
            </a:r>
            <a:r>
              <a:rPr sz="1200" b="1" spc="-65">
                <a:latin typeface="Microsoft JhengHei"/>
                <a:cs typeface="Microsoft JhengHei"/>
              </a:rPr>
              <a:t>)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109524" y="190246"/>
            <a:ext cx="204470" cy="216027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 algn="just">
              <a:lnSpc>
                <a:spcPct val="90000"/>
              </a:lnSpc>
              <a:spcBef>
                <a:spcPts val="270"/>
              </a:spcBef>
            </a:pPr>
            <a:r>
              <a:rPr sz="1400">
                <a:solidFill>
                  <a:srgbClr val="FFFFFF"/>
                </a:solidFill>
                <a:latin typeface="宋体"/>
                <a:cs typeface="宋体"/>
              </a:rPr>
              <a:t>国 内 手 游 出 海 东 南 亚 洞 察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1763267" y="3607308"/>
            <a:ext cx="1109471" cy="40690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0" name="object 50"/>
          <p:cNvSpPr txBox="1"/>
          <p:nvPr/>
        </p:nvSpPr>
        <p:spPr>
          <a:xfrm>
            <a:off x="1325117" y="2132838"/>
            <a:ext cx="20955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8150" marR="5080" indent="-425450">
              <a:lnSpc>
                <a:spcPct val="100000"/>
              </a:lnSpc>
              <a:spcBef>
                <a:spcPts val="100"/>
              </a:spcBef>
            </a:pPr>
            <a:r>
              <a:rPr sz="1200" b="1">
                <a:latin typeface="Microsoft JhengHei"/>
                <a:cs typeface="Microsoft JhengHei"/>
              </a:rPr>
              <a:t>出海手游近</a:t>
            </a:r>
            <a:r>
              <a:rPr sz="1200" b="1" spc="-30">
                <a:latin typeface="Microsoft JhengHei"/>
                <a:cs typeface="Microsoft JhengHei"/>
              </a:rPr>
              <a:t> </a:t>
            </a:r>
            <a:r>
              <a:rPr sz="1200" b="1" spc="-204">
                <a:latin typeface="Verdana"/>
                <a:cs typeface="Verdana"/>
              </a:rPr>
              <a:t>30</a:t>
            </a:r>
            <a:r>
              <a:rPr sz="1200" b="1" spc="-185">
                <a:latin typeface="Verdana"/>
                <a:cs typeface="Verdana"/>
              </a:rPr>
              <a:t> </a:t>
            </a:r>
            <a:r>
              <a:rPr sz="1200" b="1">
                <a:latin typeface="Microsoft JhengHei"/>
                <a:cs typeface="Microsoft JhengHei"/>
              </a:rPr>
              <a:t>天在东南亚各国 的素材展现量分布</a:t>
            </a:r>
            <a:endParaRPr sz="1200">
              <a:latin typeface="Microsoft JhengHei"/>
              <a:cs typeface="Microsoft JhengHei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5689091" y="3607308"/>
            <a:ext cx="1109471" cy="40690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829767" y="186898"/>
            <a:ext cx="7426959" cy="116967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1100" spc="10">
                <a:solidFill>
                  <a:srgbClr val="A6A6A6"/>
                </a:solidFill>
                <a:latin typeface="宋体"/>
                <a:cs typeface="宋体"/>
              </a:rPr>
              <a:t>素材</a:t>
            </a:r>
            <a:r>
              <a:rPr sz="1100">
                <a:solidFill>
                  <a:srgbClr val="A6A6A6"/>
                </a:solidFill>
                <a:latin typeface="宋体"/>
                <a:cs typeface="宋体"/>
              </a:rPr>
              <a:t>展现量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000" spc="10">
                <a:solidFill>
                  <a:srgbClr val="252525"/>
                </a:solidFill>
                <a:latin typeface="宋体"/>
                <a:cs typeface="宋体"/>
              </a:rPr>
              <a:t>手游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出海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东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南亚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，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展现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量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主要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在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马来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西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亚、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新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加坡</a:t>
            </a:r>
            <a:r>
              <a:rPr sz="20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2000">
                <a:solidFill>
                  <a:srgbClr val="252525"/>
                </a:solidFill>
                <a:latin typeface="宋体"/>
                <a:cs typeface="宋体"/>
              </a:rPr>
              <a:t>印尼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近</a:t>
            </a:r>
            <a:r>
              <a:rPr sz="1100" spc="-26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30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天，马来西亚、新加坡、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印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尼、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菲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律宾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泰国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越南</a:t>
            </a:r>
            <a:r>
              <a:rPr sz="1100" spc="-29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6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个国家，已占据</a:t>
            </a:r>
            <a:r>
              <a:rPr sz="1100" spc="-28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0">
                <a:solidFill>
                  <a:srgbClr val="252525"/>
                </a:solidFill>
                <a:latin typeface="Verdana"/>
                <a:cs typeface="Verdana"/>
              </a:rPr>
              <a:t>98%</a:t>
            </a:r>
            <a:r>
              <a:rPr sz="1100" spc="-105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中国出海手游在东南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亚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的素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材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展现</a:t>
            </a:r>
            <a:r>
              <a:rPr sz="1100" spc="-15">
                <a:solidFill>
                  <a:srgbClr val="252525"/>
                </a:solidFill>
                <a:latin typeface="宋体"/>
                <a:cs typeface="宋体"/>
              </a:rPr>
              <a:t>量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出海手游素材展现量最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高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的三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个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国家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是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：马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来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西亚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、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新加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坡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、印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尼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，分</a:t>
            </a:r>
            <a:r>
              <a:rPr sz="1100" spc="-10">
                <a:solidFill>
                  <a:srgbClr val="252525"/>
                </a:solidFill>
                <a:latin typeface="宋体"/>
                <a:cs typeface="宋体"/>
              </a:rPr>
              <a:t>别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为</a:t>
            </a:r>
            <a:r>
              <a:rPr sz="1100" spc="-315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19</a:t>
            </a:r>
            <a:r>
              <a:rPr sz="1100" spc="-11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万、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19</a:t>
            </a:r>
            <a:r>
              <a:rPr sz="1100" spc="-13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万、</a:t>
            </a:r>
            <a:r>
              <a:rPr sz="1100" spc="-125">
                <a:solidFill>
                  <a:srgbClr val="252525"/>
                </a:solidFill>
                <a:latin typeface="Verdana"/>
                <a:cs typeface="Verdana"/>
              </a:rPr>
              <a:t>16 </a:t>
            </a:r>
            <a:r>
              <a:rPr sz="1100">
                <a:solidFill>
                  <a:srgbClr val="252525"/>
                </a:solidFill>
                <a:latin typeface="宋体"/>
                <a:cs typeface="宋体"/>
              </a:rPr>
              <a:t>万，占比合计达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到</a:t>
            </a:r>
            <a:r>
              <a:rPr sz="1100" spc="-320">
                <a:solidFill>
                  <a:srgbClr val="252525"/>
                </a:solidFill>
                <a:latin typeface="宋体"/>
                <a:cs typeface="宋体"/>
              </a:rPr>
              <a:t> </a:t>
            </a:r>
            <a:r>
              <a:rPr sz="1100" spc="-175">
                <a:solidFill>
                  <a:srgbClr val="252525"/>
                </a:solidFill>
                <a:latin typeface="Verdana"/>
                <a:cs typeface="Verdana"/>
              </a:rPr>
              <a:t>60%</a:t>
            </a:r>
            <a:r>
              <a:rPr sz="1100" spc="5">
                <a:solidFill>
                  <a:srgbClr val="252525"/>
                </a:solidFill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7762747" y="4937709"/>
            <a:ext cx="1168400" cy="110489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600">
                <a:solidFill>
                  <a:srgbClr val="7E7E7E"/>
                </a:solidFill>
                <a:latin typeface="宋体"/>
                <a:cs typeface="宋体"/>
              </a:rPr>
              <a:t>数据来源：汇量科技数据研究中心</a:t>
            </a:r>
            <a:endParaRPr sz="6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9100" cy="5187950"/>
          </a:xfrm>
          <a:custGeom>
            <a:rect l="l" t="t" r="r" b="b"/>
            <a:pathLst>
              <a:path w="419100" h="5187950">
                <a:moveTo>
                  <a:pt x="0" y="5187696"/>
                </a:moveTo>
                <a:lnTo>
                  <a:pt x="419100" y="5187696"/>
                </a:lnTo>
                <a:lnTo>
                  <a:pt x="419100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964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19100" y="0"/>
            <a:ext cx="8801100" cy="518769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19100" y="0"/>
            <a:ext cx="8801100" cy="5187950"/>
          </a:xfrm>
          <a:custGeom>
            <a:rect l="l" t="t" r="r" b="b"/>
            <a:pathLst>
              <a:path w="8801100" h="5187950">
                <a:moveTo>
                  <a:pt x="0" y="5187696"/>
                </a:moveTo>
                <a:lnTo>
                  <a:pt x="8801100" y="5187696"/>
                </a:lnTo>
                <a:lnTo>
                  <a:pt x="8801100" y="0"/>
                </a:lnTo>
                <a:lnTo>
                  <a:pt x="0" y="0"/>
                </a:lnTo>
                <a:lnTo>
                  <a:pt x="0" y="5187696"/>
                </a:lnTo>
                <a:close/>
              </a:path>
            </a:pathLst>
          </a:custGeom>
          <a:solidFill>
            <a:srgbClr val="000000">
              <a:alpha val="50195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778254" y="2070049"/>
            <a:ext cx="76962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919">
                <a:solidFill>
                  <a:srgbClr val="CCCCCC"/>
                </a:solidFill>
                <a:latin typeface="Verdana"/>
                <a:cs typeface="Verdana"/>
              </a:rPr>
              <a:t>04</a:t>
            </a:r>
            <a:endParaRPr sz="5400">
              <a:latin typeface="Verdana"/>
              <a:cs typeface="Verdana"/>
            </a:endParaRPr>
          </a:p>
        </p:txBody>
      </p:sp>
      <p:sp>
        <p:nvSpPr>
          <p:cNvPr id="6" name="object 6"/>
          <p:cNvSpPr/>
          <p:nvPr/>
        </p:nvSpPr>
        <p:spPr>
          <a:xfrm flipH="1">
            <a:off x="2891027" y="2214372"/>
            <a:ext cx="0" cy="877569"/>
          </a:xfrm>
          <a:custGeom>
            <a:rect l="l" t="t" r="r" b="b"/>
            <a:pathLst>
              <a:path h="877569">
                <a:moveTo>
                  <a:pt x="0" y="0"/>
                </a:moveTo>
                <a:lnTo>
                  <a:pt x="0" y="877188"/>
                </a:lnTo>
              </a:path>
            </a:pathLst>
          </a:custGeom>
          <a:ln w="63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225545" y="2185797"/>
            <a:ext cx="4920615" cy="1005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300">
                <a:solidFill>
                  <a:srgbClr val="FFFFFF"/>
                </a:solidFill>
                <a:latin typeface="微软雅黑"/>
                <a:cs typeface="微软雅黑"/>
              </a:rPr>
              <a:t>东南亚重点国家市场分析</a:t>
            </a:r>
            <a:endParaRPr sz="3200">
              <a:latin typeface="微软雅黑"/>
              <a:cs typeface="微软雅黑"/>
            </a:endParaRPr>
          </a:p>
          <a:p>
            <a:pPr marL="23495">
              <a:lnSpc>
                <a:spcPct val="100000"/>
              </a:lnSpc>
              <a:spcBef>
                <a:spcPts val="2435"/>
              </a:spcBef>
            </a:pPr>
            <a:r>
              <a:rPr sz="1200" spc="590">
                <a:solidFill>
                  <a:srgbClr val="925BFC"/>
                </a:solidFill>
                <a:latin typeface="Wingdings"/>
                <a:cs typeface="Wingdings"/>
              </a:rPr>
              <a:t>◼</a:t>
            </a:r>
            <a:r>
              <a:rPr sz="1200" spc="155">
                <a:solidFill>
                  <a:srgbClr val="925BFC"/>
                </a:solidFill>
                <a:latin typeface="Times New Roman"/>
                <a:cs typeface="Times New Roman"/>
              </a:rPr>
              <a:t> </a:t>
            </a: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印尼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36722" y="3312033"/>
            <a:ext cx="505459" cy="5378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越</a:t>
            </a:r>
            <a:r>
              <a:rPr sz="1200" spc="-835">
                <a:solidFill>
                  <a:srgbClr val="F1F1F1"/>
                </a:solidFill>
                <a:latin typeface="宋体"/>
                <a:cs typeface="宋体"/>
              </a:rPr>
              <a:t>南</a:t>
            </a:r>
            <a:endParaRPr sz="1200">
              <a:latin typeface="宋体"/>
              <a:cs typeface="宋体"/>
            </a:endParaRPr>
          </a:p>
          <a:p>
            <a:pPr marL="184785" indent="-172720">
              <a:lnSpc>
                <a:spcPct val="100000"/>
              </a:lnSpc>
              <a:spcBef>
                <a:spcPts val="1150"/>
              </a:spcBef>
              <a:buClr>
                <a:srgbClr val="925BFC"/>
              </a:buClr>
              <a:buFont typeface="Wingdings"/>
              <a:buChar char="◼"/>
              <a:tabLst>
                <a:tab pos="185420"/>
              </a:tabLst>
            </a:pPr>
            <a:r>
              <a:rPr sz="1200" spc="10">
                <a:solidFill>
                  <a:srgbClr val="F1F1F1"/>
                </a:solidFill>
                <a:latin typeface="宋体"/>
                <a:cs typeface="宋体"/>
              </a:rPr>
              <a:t>泰</a:t>
            </a:r>
            <a:r>
              <a:rPr sz="1200" spc="-835">
                <a:solidFill>
                  <a:srgbClr val="F1F1F1"/>
                </a:solidFill>
                <a:latin typeface="宋体"/>
                <a:cs typeface="宋体"/>
              </a:rPr>
              <a:t>国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950200" cy="39179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https://d.book118.com/726120220015010033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681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3">
      <vt:lpstr>Arial</vt:lpstr>
      <vt:lpstr>Calibri</vt:lpstr>
      <vt:lpstr>Microsoft JhengHei</vt:lpstr>
      <vt:lpstr>宋体</vt:lpstr>
      <vt:lpstr>Verdana</vt:lpstr>
      <vt:lpstr>微软雅黑</vt:lpstr>
      <vt:lpstr>Wingdings</vt:lpstr>
      <vt:lpstr>Times New Roman</vt:lpstr>
      <vt:lpstr>Century Gothic</vt:lpstr>
      <vt:lpstr>等线</vt:lpstr>
      <vt:lpstr>Office Theme</vt:lpstr>
      <vt:lpstr>国内手游出海白皮书</vt:lpstr>
      <vt:lpstr>报告说明</vt:lpstr>
      <vt:lpstr>全球增长解决方案，赋能移动业务扩张的全生命周期</vt:lpstr>
      <vt:lpstr>00</vt:lpstr>
      <vt:lpstr>PowerPoint Presentation</vt:lpstr>
      <vt:lpstr>年轻化的东南亚，人口红利充沛</vt:lpstr>
      <vt:lpstr>越南、马来西亚、菲律宾实现 GDP 高增速</vt:lpstr>
      <vt:lpstr>2025 年越南的互联网经济市场份额将超新加坡</vt:lpstr>
      <vt:lpstr>东南亚互联网渗透率未达 8 成，存在增长空间</vt:lpstr>
      <vt:lpstr>01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02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03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04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2024-09-01T12:21:22.449</cp:lastPrinted>
  <dcterms:created xsi:type="dcterms:W3CDTF">2024-09-01T04:21:22Z</dcterms:created>
  <dcterms:modified xsi:type="dcterms:W3CDTF">2024-09-01T04:21:25Z</dcterms:modified>
</cp:coreProperties>
</file>