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3EB0A3E-6503-4E02-ABB1-D91B97C75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0125AD-DFE1-42B0-9124-EB51F966E0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E6F161-6465-4D05-B779-6229ED0B32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2A0622-B024-4D4F-9552-AF75F7B59C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0BC366-7CD0-4185-96F7-603FC142A7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3BC7C2F-BEE4-4330-B0DE-C244409BE7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D5590C5-D4CB-4857-88FD-2A68EC2A19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1596C41-32DA-44AA-8166-A962479EE0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0C157B-045C-4F7F-95C9-C01F50F700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7C16DC5-E35C-495A-B8B7-AB23270B49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A6FF958-0152-478D-91F8-FABF88B5A9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2/3/2024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26205004045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88841" y="1601801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青岛版七年级数学上册函数的初步认识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61803" y="4908978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98379" y="5391781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2024-01-25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函数概念与性质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一次函数与正比例函数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二次函数简介与图像分析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反比例函数初步认识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分段函数初步了解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拓展：复合函数简介与初步探讨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函数概念与性质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设在一个变化过程中有两个变量$x$与$y$，如果对于$x$的每一个值，$y$都有唯一的值与它对应，那么就说$x$是自变量，$y$是$x$的函数。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函数表示方法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解析法、列表法和图象法。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函数定义及表示方法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单调性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一般地，设函数$f(x)$的定义域为$I$：如果对于定义域$I$内某个区间$D$上的任意两个自变量的值$x_1, x_2$，当$x_1 &lt; x_2$时都有$f(x_1) &lt; f(x_2)$，那么就说函数$f(x)$在区间$D$上是增函数；如果对于定义域$I$内某个区间$D$上的任意两个自变量的值$x_1, x_2$，当$x_1 &lt; x_2$时都有$f(x_1) &gt; f(x_2)$，那么就说函数$f(x)$在区间$D$上是减函数。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奇偶性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一般地，如果对于函数$f(x)$的定义域内任意一个$x$，都有$f(-x) = f(x)$，那么函数$f(x)$就叫做偶函数；如果对于函数$f(x)$的定义域内任意一个$x$，都有$f(-x) = -f(x)$，那么函数$f(x)$就叫做奇函数。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函数性质：单调性、奇偶性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3796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5086385" y="2191116"/>
            <a:ext cx="2019230" cy="465913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5086385" y="1272218"/>
            <a:ext cx="2019230" cy="201923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9574070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>
            <a:off x="9574070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9697155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7308884" y="2191116"/>
            <a:ext cx="2019230" cy="465913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7308884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7431969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AutoShape 11"/>
          <p:cNvSpPr/>
          <p:nvPr/>
        </p:nvSpPr>
        <p:spPr>
          <a:xfrm>
            <a:off x="2871147" y="2191116"/>
            <a:ext cx="2019230" cy="467132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2871147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299423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633796" y="1272218"/>
            <a:ext cx="2019230" cy="201923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756882" y="1395303"/>
            <a:ext cx="1773060" cy="177306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TextBox 16"/>
          <p:cNvSpPr txBox="1"/>
          <p:nvPr/>
        </p:nvSpPr>
        <p:spPr>
          <a:xfrm>
            <a:off x="70111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一次函数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3379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形如$y = kx + b (k neq 0)$的函数。图像是一条直线，斜率为$k$，截距为$b$。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910489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形如$y = ax^2 + bx + c (a neq 0)$的函数。图像是一条抛物线，对称轴为直线$x = -frac{b}{2a}$，顶点坐标为$left(-frac{b}{2a}, c - frac{b^2}{4a}right)$。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5125727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形如$y = frac{k}{x} (k neq 0)$的函数。图像是双曲线，两支分别位于第一、三象限和第二、四象限。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7348226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形如$y = a^x (a &gt; 0, a neq 1)$的函数。图像是一条过定点$(0,1)$的指数曲线。当$a &gt; 1$时，曲线上升；当$0 &lt; a &lt; 1$时，曲线下降。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9613411" y="4276427"/>
            <a:ext cx="2019230" cy="21640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形如$y = log_a x (a &gt; 0, a neq 1)$的函数。图像是一条过定点$(1,0)$的对数曲线。当$a &gt; 1$时，曲线上升；当$0 &lt; a &lt; 1$时，曲线下降。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5209470" y="1395303"/>
            <a:ext cx="1773060" cy="1773060"/>
          </a:xfrm>
          <a:prstGeom prst="ellipse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3" name="TextBox 23"/>
          <p:cNvSpPr txBox="1"/>
          <p:nvPr/>
        </p:nvSpPr>
        <p:spPr>
          <a:xfrm>
            <a:off x="2938469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二次函数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7376206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指数函数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641392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对数函数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153708" y="3291448"/>
            <a:ext cx="1884585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反比例函数</a:t>
            </a:r>
          </a:p>
        </p:txBody>
      </p:sp>
      <p:sp>
        <p:nvSpPr>
          <p:cNvPr id="27" name="Freeform 27"/>
          <p:cNvSpPr/>
          <p:nvPr/>
        </p:nvSpPr>
        <p:spPr>
          <a:xfrm>
            <a:off x="1298185" y="2005652"/>
            <a:ext cx="690452" cy="552362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8" name="Freeform 28"/>
          <p:cNvSpPr/>
          <p:nvPr/>
        </p:nvSpPr>
        <p:spPr>
          <a:xfrm>
            <a:off x="3521727" y="1922798"/>
            <a:ext cx="718070" cy="718070"/>
          </a:xfrm>
          <a:custGeom>
            <a:rect l="l" t="t" r="r" b="b"/>
            <a:pathLst>
              <a:path w="304800" h="304800">
                <a:moveTo>
                  <a:pt x="60960" y="167640"/>
                </a:moveTo>
                <a:lnTo>
                  <a:pt x="30480" y="167640"/>
                </a:lnTo>
                <a:cubicBezTo>
                  <a:pt x="13649" y="167640"/>
                  <a:pt x="0" y="153991"/>
                  <a:pt x="0" y="137160"/>
                </a:cubicBezTo>
                <a:lnTo>
                  <a:pt x="0" y="137160"/>
                </a:lnTo>
                <a:lnTo>
                  <a:pt x="0" y="76200"/>
                </a:lnTo>
                <a:cubicBezTo>
                  <a:pt x="0" y="59436"/>
                  <a:pt x="13716" y="45720"/>
                  <a:pt x="30480" y="45720"/>
                </a:cubicBezTo>
                <a:lnTo>
                  <a:pt x="60960" y="45720"/>
                </a:lnTo>
                <a:lnTo>
                  <a:pt x="60960" y="15240"/>
                </a:lnTo>
                <a:lnTo>
                  <a:pt x="274320" y="15240"/>
                </a:lnTo>
                <a:lnTo>
                  <a:pt x="274320" y="167640"/>
                </a:lnTo>
                <a:cubicBezTo>
                  <a:pt x="274320" y="201311"/>
                  <a:pt x="247031" y="228600"/>
                  <a:pt x="213360" y="228600"/>
                </a:cubicBezTo>
                <a:lnTo>
                  <a:pt x="213360" y="228600"/>
                </a:lnTo>
                <a:lnTo>
                  <a:pt x="121920" y="228600"/>
                </a:lnTo>
                <a:cubicBezTo>
                  <a:pt x="88249" y="228600"/>
                  <a:pt x="60960" y="201311"/>
                  <a:pt x="60960" y="167640"/>
                </a:cubicBezTo>
                <a:lnTo>
                  <a:pt x="60960" y="167640"/>
                </a:lnTo>
                <a:close/>
                <a:moveTo>
                  <a:pt x="60960" y="137160"/>
                </a:moveTo>
                <a:lnTo>
                  <a:pt x="60960" y="76200"/>
                </a:lnTo>
                <a:lnTo>
                  <a:pt x="30480" y="76200"/>
                </a:lnTo>
                <a:lnTo>
                  <a:pt x="30480" y="137160"/>
                </a:lnTo>
                <a:lnTo>
                  <a:pt x="60960" y="137160"/>
                </a:lnTo>
                <a:close/>
                <a:moveTo>
                  <a:pt x="30480" y="259080"/>
                </a:moveTo>
                <a:lnTo>
                  <a:pt x="30480" y="243840"/>
                </a:lnTo>
                <a:lnTo>
                  <a:pt x="304800" y="243840"/>
                </a:lnTo>
                <a:lnTo>
                  <a:pt x="304800" y="259080"/>
                </a:lnTo>
                <a:lnTo>
                  <a:pt x="243840" y="289560"/>
                </a:lnTo>
                <a:lnTo>
                  <a:pt x="91440" y="289560"/>
                </a:lnTo>
                <a:lnTo>
                  <a:pt x="30480" y="2590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Freeform 29"/>
          <p:cNvSpPr/>
          <p:nvPr/>
        </p:nvSpPr>
        <p:spPr>
          <a:xfrm>
            <a:off x="5688634" y="1783749"/>
            <a:ext cx="814733" cy="814733"/>
          </a:xfrm>
          <a:custGeom>
            <a:rect l="l" t="t" r="r" b="b"/>
            <a:pathLst>
              <a:path w="304800" h="304800">
                <a:moveTo>
                  <a:pt x="304800" y="180975"/>
                </a:moveTo>
                <a:lnTo>
                  <a:pt x="247650" y="123825"/>
                </a:lnTo>
                <a:lnTo>
                  <a:pt x="247650" y="38100"/>
                </a:lnTo>
                <a:lnTo>
                  <a:pt x="209550" y="38100"/>
                </a:lnTo>
                <a:lnTo>
                  <a:pt x="209550" y="85725"/>
                </a:lnTo>
                <a:lnTo>
                  <a:pt x="152400" y="28575"/>
                </a:lnTo>
                <a:lnTo>
                  <a:pt x="0" y="180975"/>
                </a:lnTo>
                <a:lnTo>
                  <a:pt x="0" y="190500"/>
                </a:lnTo>
                <a:lnTo>
                  <a:pt x="38100" y="190500"/>
                </a:lnTo>
                <a:lnTo>
                  <a:pt x="38100" y="285750"/>
                </a:lnTo>
                <a:lnTo>
                  <a:pt x="133350" y="285750"/>
                </a:lnTo>
                <a:lnTo>
                  <a:pt x="133350" y="228600"/>
                </a:lnTo>
                <a:lnTo>
                  <a:pt x="171450" y="228600"/>
                </a:lnTo>
                <a:lnTo>
                  <a:pt x="171450" y="285750"/>
                </a:lnTo>
                <a:lnTo>
                  <a:pt x="266700" y="285750"/>
                </a:lnTo>
                <a:lnTo>
                  <a:pt x="266700" y="190500"/>
                </a:lnTo>
                <a:lnTo>
                  <a:pt x="304800" y="1905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Freeform 30"/>
          <p:cNvSpPr/>
          <p:nvPr/>
        </p:nvSpPr>
        <p:spPr>
          <a:xfrm>
            <a:off x="7967443" y="1832081"/>
            <a:ext cx="702113" cy="718070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Freeform 31"/>
          <p:cNvSpPr/>
          <p:nvPr/>
        </p:nvSpPr>
        <p:spPr>
          <a:xfrm>
            <a:off x="10232034" y="1839465"/>
            <a:ext cx="703303" cy="703303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32" name="Group 3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3" name="AutoShape 3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AutoShape 4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8" name="AutoShape 4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9" name="AutoShape 4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0" name="AutoShape 5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1" name="AutoShape 5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2" name="AutoShape 5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3" name="TextBox 5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常见函数类型及其图像特征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一次函数与正比例函数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9613" b="19613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96" b="269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一次函数概念及图像特点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一次函数定义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形如 $y = kx + b$ （$k neq 0$）的函数称为一次函数。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图像特点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一次函数的图像是一条直线，斜率为 $k$，截距为 $b$。当 $k &gt; 0$ 时，直线从左向右上升；当 $k &lt; 0$ 时，直线从左向右下降。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性质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一次函数在其定义域内是单调的，即随着 $x$ 的增大（或减小），$y$ 也相应地增大（或减小）。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图像特点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正比例函数的图像是一条过原点的直线，斜率为 $k$。当 $k &gt; 0$ 时，直线从左下方向右上方延伸；当 $k &lt; 0$ 时，直线从左上方向右下方延伸。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正比例函数定义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形如 $y = kx$ （$k neq 0$）的函数称为正比例函数。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性质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正比例函数具有齐次性，即对于任意非零常数 $c$，有 $f(cx) = cf(x)$。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t="49" b="49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正比例函数概念及图像特点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联系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正比例函数是一次函数的特例，当一次函数中的截距 $b = 0$ 时，一次函数就变成了正比例函数。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区别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一次函数的图像不一定过原点，而正比例函数的图像必定过原点；一次函数不具有齐次性，而正比例函数具有齐次性。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际问题中，一次函数和正比例函数都有广泛的应用。例如，在物理学中描述匀速直线运动的速度与时间的关系时，通常会用到一次函数；而在经济学中描述某种商品的需求量与价格之间的关系时，可能会用到正比例函数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一次函数与正比例函数关系探讨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6363" y="3429000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二次函数简介与图像分析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252663" y="1986324"/>
            <a:ext cx="768667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lumMod val="6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二次函数定义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形如$y = ax^2 + bx + c$（$a neq 0$）的函数称为二次函数。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二次函数标准形式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通过配方，二次函数可以写成$y = a(x - h)^2 + k$的形式，其中$(h, k)$为顶点坐标。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二次函数系数$a$、$b$、$c$的意义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$a$决定开口方向和宽度，$b$和$a$共同决定对称轴位置，$c$为截距。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二次函数概念及标准形式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883977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与坐标轴交点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8883977" y="4727993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令$x = 0$可求得与$y$轴交点，令$y = 0$可求得与$x$轴交点。</a:t>
            </a:r>
          </a:p>
        </p:txBody>
      </p:sp>
      <p:sp>
        <p:nvSpPr>
          <p:cNvPr id="4" name="Freeform 4"/>
          <p:cNvSpPr/>
          <p:nvPr/>
        </p:nvSpPr>
        <p:spPr>
          <a:xfrm>
            <a:off x="90957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Freeform 5"/>
          <p:cNvSpPr/>
          <p:nvPr/>
        </p:nvSpPr>
        <p:spPr>
          <a:xfrm>
            <a:off x="138331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Freeform 6"/>
          <p:cNvSpPr/>
          <p:nvPr/>
        </p:nvSpPr>
        <p:spPr>
          <a:xfrm>
            <a:off x="184110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Freeform 7"/>
          <p:cNvSpPr/>
          <p:nvPr/>
        </p:nvSpPr>
        <p:spPr>
          <a:xfrm>
            <a:off x="30206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Freeform 8"/>
          <p:cNvSpPr/>
          <p:nvPr/>
        </p:nvSpPr>
        <p:spPr>
          <a:xfrm>
            <a:off x="349434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9" name="Freeform 9"/>
          <p:cNvSpPr/>
          <p:nvPr/>
        </p:nvSpPr>
        <p:spPr>
          <a:xfrm>
            <a:off x="3952140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0" name="Freeform 10"/>
          <p:cNvSpPr/>
          <p:nvPr/>
        </p:nvSpPr>
        <p:spPr>
          <a:xfrm>
            <a:off x="5131648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1" name="Freeform 11"/>
          <p:cNvSpPr/>
          <p:nvPr/>
        </p:nvSpPr>
        <p:spPr>
          <a:xfrm>
            <a:off x="5605381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Freeform 12"/>
          <p:cNvSpPr/>
          <p:nvPr/>
        </p:nvSpPr>
        <p:spPr>
          <a:xfrm>
            <a:off x="606317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Freeform 13"/>
          <p:cNvSpPr/>
          <p:nvPr/>
        </p:nvSpPr>
        <p:spPr>
          <a:xfrm>
            <a:off x="7242682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Freeform 14"/>
          <p:cNvSpPr/>
          <p:nvPr/>
        </p:nvSpPr>
        <p:spPr>
          <a:xfrm>
            <a:off x="7716414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Freeform 15"/>
          <p:cNvSpPr/>
          <p:nvPr/>
        </p:nvSpPr>
        <p:spPr>
          <a:xfrm>
            <a:off x="817420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6" name="Freeform 16"/>
          <p:cNvSpPr/>
          <p:nvPr/>
        </p:nvSpPr>
        <p:spPr>
          <a:xfrm>
            <a:off x="9353716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7" name="Freeform 17"/>
          <p:cNvSpPr/>
          <p:nvPr/>
        </p:nvSpPr>
        <p:spPr>
          <a:xfrm>
            <a:off x="9827449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8" name="Freeform 18"/>
          <p:cNvSpPr/>
          <p:nvPr/>
        </p:nvSpPr>
        <p:spPr>
          <a:xfrm>
            <a:off x="10285243" y="3581229"/>
            <a:ext cx="947465" cy="433493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9" name="TextBox 19"/>
          <p:cNvSpPr txBox="1"/>
          <p:nvPr/>
        </p:nvSpPr>
        <p:spPr>
          <a:xfrm>
            <a:off x="6755784" y="1326066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顶点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755784" y="1852616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抛物线的顶点坐标为$left(-frac{b}{2a}, c - frac{b^2}{4a}right)$。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585608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开口方向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4585608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当$a &gt; 0$时，抛物线开口向上；当$a &lt; 0$时，抛物线开口向下。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413234" y="4209792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图像形状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13234" y="4753712"/>
            <a:ext cx="273384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二次函数的图像是一条抛物线。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2488463" y="1338258"/>
            <a:ext cx="289560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对称性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2488463" y="1852616"/>
            <a:ext cx="2733675" cy="1390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抛物线关于对称轴对称，对称轴方程为$x = -frac{b}{2a}$。</a:t>
            </a:r>
          </a:p>
        </p:txBody>
      </p:sp>
      <p:cxnSp>
        <p:nvCxnSpPr>
          <p:cNvPr id="27" name="Connector 27"/>
          <p:cNvCxnSpPr/>
          <p:nvPr/>
        </p:nvCxnSpPr>
        <p:spPr>
          <a:xfrm flipH="1" flipV="1">
            <a:off x="1820468" y="2574173"/>
            <a:ext cx="0" cy="970187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8" name="AutoShape 28"/>
          <p:cNvSpPr/>
          <p:nvPr/>
        </p:nvSpPr>
        <p:spPr>
          <a:xfrm>
            <a:off x="1716131" y="3695836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29" name="AutoShape 29"/>
          <p:cNvSpPr/>
          <p:nvPr/>
        </p:nvSpPr>
        <p:spPr>
          <a:xfrm>
            <a:off x="1777091" y="375679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0" name="AutoShape 30"/>
          <p:cNvSpPr/>
          <p:nvPr/>
        </p:nvSpPr>
        <p:spPr>
          <a:xfrm>
            <a:off x="1449074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1" name="Freeform 31"/>
          <p:cNvSpPr/>
          <p:nvPr/>
        </p:nvSpPr>
        <p:spPr>
          <a:xfrm>
            <a:off x="1640033" y="2043387"/>
            <a:ext cx="356542" cy="35654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2" name="Connector 32"/>
          <p:cNvCxnSpPr/>
          <p:nvPr/>
        </p:nvCxnSpPr>
        <p:spPr>
          <a:xfrm flipH="1" flipV="1">
            <a:off x="6061516" y="2590940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3" name="AutoShape 33"/>
          <p:cNvSpPr/>
          <p:nvPr/>
        </p:nvSpPr>
        <p:spPr>
          <a:xfrm>
            <a:off x="5957179" y="3676027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4" name="AutoShape 34"/>
          <p:cNvSpPr/>
          <p:nvPr/>
        </p:nvSpPr>
        <p:spPr>
          <a:xfrm>
            <a:off x="6018139" y="3736987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5" name="Connector 35"/>
          <p:cNvCxnSpPr/>
          <p:nvPr/>
        </p:nvCxnSpPr>
        <p:spPr>
          <a:xfrm flipH="1" flipV="1">
            <a:off x="10265608" y="2571732"/>
            <a:ext cx="0" cy="961926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6" name="AutoShape 36"/>
          <p:cNvSpPr/>
          <p:nvPr/>
        </p:nvSpPr>
        <p:spPr>
          <a:xfrm>
            <a:off x="10161272" y="3681204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7" name="AutoShape 37"/>
          <p:cNvSpPr/>
          <p:nvPr/>
        </p:nvSpPr>
        <p:spPr>
          <a:xfrm>
            <a:off x="10222231" y="3742164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8" name="AutoShape 38"/>
          <p:cNvSpPr/>
          <p:nvPr/>
        </p:nvSpPr>
        <p:spPr>
          <a:xfrm>
            <a:off x="5707718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39" name="Connector 39"/>
          <p:cNvCxnSpPr/>
          <p:nvPr/>
        </p:nvCxnSpPr>
        <p:spPr>
          <a:xfrm flipH="1" flipV="1">
            <a:off x="3943694" y="3835635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0" name="AutoShape 40"/>
          <p:cNvSpPr/>
          <p:nvPr/>
        </p:nvSpPr>
        <p:spPr>
          <a:xfrm>
            <a:off x="3833953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3894913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42" name="Connector 42"/>
          <p:cNvCxnSpPr/>
          <p:nvPr/>
        </p:nvCxnSpPr>
        <p:spPr>
          <a:xfrm flipH="1" flipV="1">
            <a:off x="8191601" y="3822284"/>
            <a:ext cx="0" cy="1284763"/>
          </a:xfrm>
          <a:prstGeom prst="line">
            <a:avLst/>
          </a:prstGeom>
          <a:ln w="1905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43" name="AutoShape 43"/>
          <p:cNvSpPr/>
          <p:nvPr/>
        </p:nvSpPr>
        <p:spPr>
          <a:xfrm>
            <a:off x="8081859" y="3688233"/>
            <a:ext cx="219484" cy="219484"/>
          </a:xfrm>
          <a:prstGeom prst="ellipse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4" name="AutoShape 44"/>
          <p:cNvSpPr/>
          <p:nvPr/>
        </p:nvSpPr>
        <p:spPr>
          <a:xfrm>
            <a:off x="8142819" y="3749193"/>
            <a:ext cx="97564" cy="9756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5" name="AutoShape 45"/>
          <p:cNvSpPr/>
          <p:nvPr/>
        </p:nvSpPr>
        <p:spPr>
          <a:xfrm>
            <a:off x="3560108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6" name="AutoShape 46"/>
          <p:cNvSpPr/>
          <p:nvPr/>
        </p:nvSpPr>
        <p:spPr>
          <a:xfrm>
            <a:off x="7820207" y="5063734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7" name="Freeform 47"/>
          <p:cNvSpPr/>
          <p:nvPr/>
        </p:nvSpPr>
        <p:spPr>
          <a:xfrm>
            <a:off x="5856595" y="2003865"/>
            <a:ext cx="452190" cy="45219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8" name="AutoShape 48"/>
          <p:cNvSpPr/>
          <p:nvPr/>
        </p:nvSpPr>
        <p:spPr>
          <a:xfrm>
            <a:off x="9900600" y="1852616"/>
            <a:ext cx="742789" cy="74278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9" name="Freeform 49"/>
          <p:cNvSpPr/>
          <p:nvPr/>
        </p:nvSpPr>
        <p:spPr>
          <a:xfrm>
            <a:off x="10075821" y="2040441"/>
            <a:ext cx="383872" cy="383872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0" name="Freeform 50"/>
          <p:cNvSpPr/>
          <p:nvPr/>
        </p:nvSpPr>
        <p:spPr>
          <a:xfrm>
            <a:off x="3785185" y="5283154"/>
            <a:ext cx="355388" cy="355388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1" name="Freeform 51"/>
          <p:cNvSpPr/>
          <p:nvPr/>
        </p:nvSpPr>
        <p:spPr>
          <a:xfrm>
            <a:off x="7917111" y="5228967"/>
            <a:ext cx="409575" cy="409575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grpSp>
        <p:nvGrpSpPr>
          <p:cNvPr id="52" name="Group 5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53" name="AutoShape 5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4" name="AutoShape 5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5" name="AutoShape 5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6" name="AutoShape 5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7" name="AutoShape 5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8" name="AutoShape 5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9" name="AutoShape 5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0" name="AutoShape 6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1" name="AutoShape 6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2" name="AutoShape 6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3" name="AutoShape 6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4" name="AutoShape 6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5" name="AutoShape 6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6" name="AutoShape 6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7" name="AutoShape 6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8" name="AutoShape 6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69" name="AutoShape 6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0" name="AutoShape 7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1" name="AutoShape 7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2" name="AutoShape 7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73" name="TextBox 7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二次函数图像特点与性质分析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https://d.book118.com/726205004045010045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2024-09-13T23:59:09.269</cp:lastPrinted>
  <dcterms:created xsi:type="dcterms:W3CDTF">2024-09-13T15:59:09Z</dcterms:created>
  <dcterms:modified xsi:type="dcterms:W3CDTF">2024-09-13T15:59:11Z</dcterms:modified>
</cp:coreProperties>
</file>