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3CF2B-4C54-4205-AA92-7ED962BAA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74B3B-6162-4017-8623-98CEEF1D3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F8C50-7A87-476A-940E-E7599F563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AD339A-FA7A-4990-8156-222EB5925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4240CF-AF08-4051-8CB2-16D71AAA5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F006A0-2F48-4BEE-BD01-4197D1ED2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0BB9E7-8343-4C5D-BBCB-7AD5D7A47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472116-C0A8-490F-80F0-315B8B99E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DE721-13A5-46A7-B393-07BF05827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E0B53-45F2-407F-AAF0-7BBFF1D6C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A4032-E412-4203-8C8C-9D699AB05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21104111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血容量不足护理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血容量不足的原因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血容量不足的症状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血容量不足的护理措施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血容量不足的预防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血容量不足的原因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19" r="361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意外伤害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手术并发症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内出血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如车祸、跌倒、刀伤等导致大量失血。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手术过程中可能出现出血不止等并发症，导致失血过多。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如胃溃疡出血、肝脾破裂等内部出血情况。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失血过多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水分丢失过多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严重腹泻可能导致水分大量流失。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频繁呕吐可能导致水分丢失过多。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高热出汗可能导致水分大量流失。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营养不良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长期饮食不均衡可能导致营养不良，影响血容量。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消化系统疾病可能导致营养吸收障碍，影响血容量。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如癌症、结核等疾病可能导致身体消耗过多，影响血容量。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饮食不均衡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吸收障碍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消耗性疾病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血容量不足的症状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95814" y="4807648"/>
            <a:ext cx="1401413" cy="2050351"/>
            <a:chOff x="6895814" y="4807648"/>
            <a:chExt cx="1401413" cy="2050351"/>
          </a:xfrm>
        </p:grpSpPr>
        <p:sp>
          <p:nvSpPr>
            <p:cNvPr id="3" name="Freeform 3"/>
            <p:cNvSpPr/>
            <p:nvPr/>
          </p:nvSpPr>
          <p:spPr>
            <a:xfrm>
              <a:off x="6895814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57618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728014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4025837" y="4254913"/>
            <a:ext cx="1723930" cy="2603087"/>
            <a:chOff x="4025837" y="4254913"/>
            <a:chExt cx="1723930" cy="2603087"/>
          </a:xfrm>
        </p:grpSpPr>
        <p:sp>
          <p:nvSpPr>
            <p:cNvPr id="7" name="Freeform 7"/>
            <p:cNvSpPr/>
            <p:nvPr/>
          </p:nvSpPr>
          <p:spPr>
            <a:xfrm>
              <a:off x="4025837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3337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513993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870645" y="4807648"/>
            <a:ext cx="1401412" cy="2050351"/>
            <a:chOff x="2870645" y="4807648"/>
            <a:chExt cx="1401412" cy="2050351"/>
          </a:xfrm>
        </p:grpSpPr>
        <p:sp>
          <p:nvSpPr>
            <p:cNvPr id="11" name="Freeform 11"/>
            <p:cNvSpPr/>
            <p:nvPr/>
          </p:nvSpPr>
          <p:spPr>
            <a:xfrm>
              <a:off x="2870645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55101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25497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71" y="4254913"/>
            <a:ext cx="1724026" cy="2603087"/>
            <a:chOff x="571" y="4254913"/>
            <a:chExt cx="1724026" cy="2603087"/>
          </a:xfrm>
        </p:grpSpPr>
        <p:sp>
          <p:nvSpPr>
            <p:cNvPr id="15" name="Freeform 15"/>
            <p:cNvSpPr/>
            <p:nvPr/>
          </p:nvSpPr>
          <p:spPr>
            <a:xfrm>
              <a:off x="571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90820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8728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10791253" y="4807648"/>
            <a:ext cx="1401413" cy="2050351"/>
            <a:chOff x="10791253" y="4807648"/>
            <a:chExt cx="1401413" cy="2050351"/>
          </a:xfrm>
        </p:grpSpPr>
        <p:sp>
          <p:nvSpPr>
            <p:cNvPr id="19" name="Freeform 19"/>
            <p:cNvSpPr/>
            <p:nvPr/>
          </p:nvSpPr>
          <p:spPr>
            <a:xfrm>
              <a:off x="10791253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1471624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117558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7921180" y="4254913"/>
            <a:ext cx="1724025" cy="2603087"/>
            <a:chOff x="7921180" y="4254913"/>
            <a:chExt cx="1724025" cy="2603087"/>
          </a:xfrm>
        </p:grpSpPr>
        <p:sp>
          <p:nvSpPr>
            <p:cNvPr id="23" name="Freeform 23"/>
            <p:cNvSpPr/>
            <p:nvPr/>
          </p:nvSpPr>
          <p:spPr>
            <a:xfrm>
              <a:off x="7921180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8828817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409337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1013365" y="3065336"/>
            <a:ext cx="2631566" cy="3792664"/>
            <a:chOff x="1013365" y="3065336"/>
            <a:chExt cx="2631566" cy="3792664"/>
          </a:xfrm>
        </p:grpSpPr>
        <p:sp>
          <p:nvSpPr>
            <p:cNvPr id="27" name="Freeform 27"/>
            <p:cNvSpPr/>
            <p:nvPr/>
          </p:nvSpPr>
          <p:spPr>
            <a:xfrm>
              <a:off x="1013365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29148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176107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038630" y="3065336"/>
            <a:ext cx="2631566" cy="3792664"/>
            <a:chOff x="5038630" y="3065336"/>
            <a:chExt cx="2631566" cy="3792664"/>
          </a:xfrm>
        </p:grpSpPr>
        <p:sp>
          <p:nvSpPr>
            <p:cNvPr id="31" name="Freeform 31"/>
            <p:cNvSpPr/>
            <p:nvPr/>
          </p:nvSpPr>
          <p:spPr>
            <a:xfrm>
              <a:off x="5038630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6354413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78624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8933974" y="3065336"/>
            <a:ext cx="2631566" cy="3792664"/>
            <a:chOff x="8933974" y="3065336"/>
            <a:chExt cx="2631566" cy="3792664"/>
          </a:xfrm>
        </p:grpSpPr>
        <p:sp>
          <p:nvSpPr>
            <p:cNvPr id="35" name="Freeform 35"/>
            <p:cNvSpPr/>
            <p:nvPr/>
          </p:nvSpPr>
          <p:spPr>
            <a:xfrm>
              <a:off x="8933974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0249757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9681686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454343" y="1185008"/>
            <a:ext cx="11407327" cy="10953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头晕是血容量不足的常见症状之一，通常表现为突然的头部眩晕或感到头重脚轻，有时伴有眼前发黑。</a:t>
            </a:r>
          </a:p>
        </p:txBody>
      </p:sp>
      <p:sp>
        <p:nvSpPr>
          <p:cNvPr id="39" name="Freeform 39"/>
          <p:cNvSpPr/>
          <p:nvPr/>
        </p:nvSpPr>
        <p:spPr>
          <a:xfrm>
            <a:off x="1857479" y="3481546"/>
            <a:ext cx="773367" cy="773367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963481" y="3429000"/>
            <a:ext cx="781865" cy="781865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9792903" y="3288801"/>
            <a:ext cx="922065" cy="922065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680677">
            <a:off x="-103598" y="1325485"/>
            <a:ext cx="9608125" cy="3565980"/>
          </a:xfrm>
          <a:custGeom>
            <a:rect l="l" t="t" r="r" b="b"/>
            <a:pathLst>
              <a:path w="2907" h="1077">
                <a:moveTo>
                  <a:pt x="966" y="697"/>
                </a:moveTo>
                <a:cubicBezTo>
                  <a:pt x="1108" y="727"/>
                  <a:pt x="1497" y="786"/>
                  <a:pt x="1623" y="694"/>
                </a:cubicBezTo>
                <a:cubicBezTo>
                  <a:pt x="1667" y="661"/>
                  <a:pt x="1708" y="623"/>
                  <a:pt x="1752" y="588"/>
                </a:cubicBezTo>
                <a:cubicBezTo>
                  <a:pt x="2134" y="287"/>
                  <a:pt x="2404" y="399"/>
                  <a:pt x="2401" y="402"/>
                </a:cubicBezTo>
                <a:cubicBezTo>
                  <a:pt x="2518" y="510"/>
                  <a:pt x="2782" y="511"/>
                  <a:pt x="2907" y="415"/>
                </a:cubicBezTo>
                <a:cubicBezTo>
                  <a:pt x="2901" y="418"/>
                  <a:pt x="2896" y="421"/>
                  <a:pt x="2890" y="424"/>
                </a:cubicBezTo>
                <a:cubicBezTo>
                  <a:pt x="2776" y="484"/>
                  <a:pt x="2556" y="468"/>
                  <a:pt x="2461" y="382"/>
                </a:cubicBezTo>
                <a:cubicBezTo>
                  <a:pt x="2594" y="342"/>
                  <a:pt x="2774" y="142"/>
                  <a:pt x="2813" y="0"/>
                </a:cubicBezTo>
                <a:cubicBezTo>
                  <a:pt x="2769" y="128"/>
                  <a:pt x="2609" y="309"/>
                  <a:pt x="2486" y="344"/>
                </a:cubicBezTo>
                <a:cubicBezTo>
                  <a:pt x="2412" y="366"/>
                  <a:pt x="2258" y="334"/>
                  <a:pt x="2149" y="312"/>
                </a:cubicBezTo>
                <a:cubicBezTo>
                  <a:pt x="2096" y="307"/>
                  <a:pt x="1767" y="523"/>
                  <a:pt x="1723" y="545"/>
                </a:cubicBezTo>
                <a:cubicBezTo>
                  <a:pt x="1685" y="564"/>
                  <a:pt x="1653" y="593"/>
                  <a:pt x="1621" y="619"/>
                </a:cubicBezTo>
                <a:cubicBezTo>
                  <a:pt x="1544" y="679"/>
                  <a:pt x="1459" y="684"/>
                  <a:pt x="1365" y="675"/>
                </a:cubicBezTo>
                <a:cubicBezTo>
                  <a:pt x="1283" y="668"/>
                  <a:pt x="1017" y="609"/>
                  <a:pt x="905" y="585"/>
                </a:cubicBezTo>
                <a:cubicBezTo>
                  <a:pt x="892" y="585"/>
                  <a:pt x="333" y="356"/>
                  <a:pt x="40" y="603"/>
                </a:cubicBezTo>
                <a:cubicBezTo>
                  <a:pt x="38" y="604"/>
                  <a:pt x="2" y="577"/>
                  <a:pt x="0" y="579"/>
                </a:cubicBezTo>
                <a:cubicBezTo>
                  <a:pt x="35" y="711"/>
                  <a:pt x="81" y="945"/>
                  <a:pt x="116" y="1077"/>
                </a:cubicBezTo>
                <a:cubicBezTo>
                  <a:pt x="134" y="1022"/>
                  <a:pt x="114" y="942"/>
                  <a:pt x="135" y="890"/>
                </a:cubicBezTo>
                <a:cubicBezTo>
                  <a:pt x="183" y="773"/>
                  <a:pt x="185" y="695"/>
                  <a:pt x="337" y="673"/>
                </a:cubicBezTo>
                <a:cubicBezTo>
                  <a:pt x="561" y="641"/>
                  <a:pt x="765" y="673"/>
                  <a:pt x="985" y="702"/>
                </a:cubicBezTo>
              </a:path>
            </a:pathLst>
          </a:custGeom>
          <a:solidFill>
            <a:srgbClr val="BFBFB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90431" y="2766027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5795" y="2404762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7465" y="311524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770460" y="356381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0559" y="3042996"/>
            <a:ext cx="100853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038" y="3115249"/>
            <a:ext cx="100852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990249" y="1573891"/>
            <a:ext cx="2372296" cy="1026604"/>
            <a:chOff x="1990249" y="1573891"/>
            <a:chExt cx="2372296" cy="1026604"/>
          </a:xfrm>
        </p:grpSpPr>
        <p:sp>
          <p:nvSpPr>
            <p:cNvPr id="10" name="Freeform 10"/>
            <p:cNvSpPr/>
            <p:nvPr/>
          </p:nvSpPr>
          <p:spPr>
            <a:xfrm rot="8375884">
              <a:off x="1990249" y="1573891"/>
              <a:ext cx="2372296" cy="1026604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401979" y="2345892"/>
            <a:ext cx="2094833" cy="906399"/>
            <a:chOff x="4401979" y="2345892"/>
            <a:chExt cx="2094833" cy="906399"/>
          </a:xfrm>
        </p:grpSpPr>
        <p:sp>
          <p:nvSpPr>
            <p:cNvPr id="12" name="Freeform 12"/>
            <p:cNvSpPr/>
            <p:nvPr/>
          </p:nvSpPr>
          <p:spPr>
            <a:xfrm rot="7494101">
              <a:off x="4401979" y="2345892"/>
              <a:ext cx="2094833" cy="906399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362539" y="1859831"/>
            <a:ext cx="2032159" cy="879062"/>
            <a:chOff x="7362539" y="1859831"/>
            <a:chExt cx="2032159" cy="879062"/>
          </a:xfrm>
        </p:grpSpPr>
        <p:sp>
          <p:nvSpPr>
            <p:cNvPr id="14" name="Freeform 14"/>
            <p:cNvSpPr/>
            <p:nvPr/>
          </p:nvSpPr>
          <p:spPr>
            <a:xfrm rot="7358619">
              <a:off x="7362539" y="1859831"/>
              <a:ext cx="2032159" cy="879062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6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43389" y="2966446"/>
            <a:ext cx="2369725" cy="1026223"/>
            <a:chOff x="443389" y="2966446"/>
            <a:chExt cx="2369725" cy="1026223"/>
          </a:xfrm>
        </p:grpSpPr>
        <p:sp>
          <p:nvSpPr>
            <p:cNvPr id="16" name="Freeform 16"/>
            <p:cNvSpPr/>
            <p:nvPr/>
          </p:nvSpPr>
          <p:spPr>
            <a:xfrm rot="3380677">
              <a:off x="443389" y="2966446"/>
              <a:ext cx="2369725" cy="1026223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2573360" y="3655102"/>
            <a:ext cx="2094738" cy="906399"/>
            <a:chOff x="2573360" y="3655102"/>
            <a:chExt cx="2094738" cy="906399"/>
          </a:xfrm>
        </p:grpSpPr>
        <p:sp>
          <p:nvSpPr>
            <p:cNvPr id="18" name="Freeform 18"/>
            <p:cNvSpPr/>
            <p:nvPr/>
          </p:nvSpPr>
          <p:spPr>
            <a:xfrm rot="3880404">
              <a:off x="2573360" y="3655102"/>
              <a:ext cx="2094738" cy="906399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6217063" y="3265816"/>
            <a:ext cx="2032159" cy="879062"/>
            <a:chOff x="6217063" y="3265816"/>
            <a:chExt cx="2032159" cy="879062"/>
          </a:xfrm>
        </p:grpSpPr>
        <p:sp>
          <p:nvSpPr>
            <p:cNvPr id="20" name="Freeform 20"/>
            <p:cNvSpPr/>
            <p:nvPr/>
          </p:nvSpPr>
          <p:spPr>
            <a:xfrm rot="2257082">
              <a:off x="6217063" y="3265816"/>
              <a:ext cx="2032159" cy="879062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乏力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1038225" y="5349091"/>
            <a:ext cx="10115550" cy="1257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乏力通常表现为全身肌肉疲劳、无力，容易感到疲倦，严重时甚至无法进行正常的活动。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心跳加速是血容量不足的常见症状之一，通常表现为心悸、心慌，有时甚至可以感觉到心脏跳动的节奏和力量。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心跳加速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4083" r="14083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2500" r="12500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3375" r="13375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血压下降通常表现为体位性低血压，即从卧位或坐位突然站立时感到头晕、眼前发黑，甚至晕厥。此外，血压下降也可能引起四肢发冷、面色苍白等症状。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血压下降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https://d.book118.com/726211041110010100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2024-09-24T11:43:54.731</cp:lastPrinted>
  <dcterms:created xsi:type="dcterms:W3CDTF">2024-09-24T03:43:54Z</dcterms:created>
  <dcterms:modified xsi:type="dcterms:W3CDTF">2024-09-24T03:43:56Z</dcterms:modified>
</cp:coreProperties>
</file>