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jpeg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3BFAA-3ACB-4397-A5ED-C19A1397D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4FDA0-114F-4829-ADD6-14586B452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72118-9BCA-4F4E-8E08-6EC884F2F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A0122-C75E-47F3-9E6F-CE5783C5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1A434-3316-4F67-BECA-09210EEBB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5F9A6-E1E7-485F-B691-0BDB9199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81641-F4B2-40AB-A0CA-746D9FBEE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9268D-C243-45D5-9AF8-8E799B63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5FFD3-F214-47BE-BC31-644EF8AE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57EF3-D91F-4994-A4DC-41D84EFE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CC2F1-9257-4300-B1AA-C2ACD503D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141784" name=""/>
          <p:cNvSpPr/>
          <p:nvPr>
            <p:ph type="dt" sz="quarter" idx="2"/>
          </p:nvPr>
        </p:nvSpPr>
        <p:spPr bwMode="white">
          <a:xfrm>
            <a:off x="392112" y="6394450"/>
            <a:ext cx="2133600" cy="231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200">
              <a:ea typeface="宋体" pitchFamily="2" charset="-122"/>
            </a:endParaRPr>
          </a:p>
        </p:txBody>
      </p:sp>
      <p:sp>
        <p:nvSpPr>
          <p:cNvPr id="1141785" name=""/>
          <p:cNvSpPr/>
          <p:nvPr>
            <p:ph type="ftr" sz="quarter" idx="3"/>
          </p:nvPr>
        </p:nvSpPr>
        <p:spPr bwMode="white">
          <a:xfrm>
            <a:off x="5864225" y="6402388"/>
            <a:ext cx="2789238" cy="231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zh-CN" altLang="en-US" sz="1200">
              <a:ea typeface="宋体" pitchFamily="2" charset="-122"/>
            </a:endParaRPr>
          </a:p>
        </p:txBody>
      </p:sp>
      <p:sp>
        <p:nvSpPr>
          <p:cNvPr id="1141786" name=""/>
          <p:cNvSpPr/>
          <p:nvPr>
            <p:ph type="sldNum" sz="quarter" idx="4"/>
          </p:nvPr>
        </p:nvSpPr>
        <p:spPr bwMode="white">
          <a:xfrm>
            <a:off x="2535238" y="6394450"/>
            <a:ext cx="442912" cy="252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F1340255-F9B1-4501-84AA-A410C95F5C2C}" type="slidenum">
              <a:rPr lang="zh-CN" altLang="en-US" sz="1200">
                <a:ea typeface="宋体" pitchFamily="2" charset="-122"/>
              </a:rPr>
              <a:t>*</a:t>
            </a:fld>
            <a:endParaRPr lang="en-US" altLang="zh-CN" sz="1200">
              <a:ea typeface="宋体" pitchFamily="2" charset="-122"/>
            </a:endParaRPr>
          </a:p>
        </p:txBody>
      </p:sp>
      <p:sp>
        <p:nvSpPr>
          <p:cNvPr id="1141777" name=""/>
          <p:cNvSpPr/>
          <p:nvPr>
            <p:ph type="subTitle" sz="quarter" idx="1"/>
          </p:nvPr>
        </p:nvSpPr>
        <p:spPr>
          <a:xfrm>
            <a:off x="401638" y="5551488"/>
            <a:ext cx="7440612" cy="5159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1141776" name=""/>
          <p:cNvSpPr/>
          <p:nvPr>
            <p:ph type="ctrTitle" sz="quarter"/>
          </p:nvPr>
        </p:nvSpPr>
        <p:spPr>
          <a:xfrm>
            <a:off x="369888" y="4797425"/>
            <a:ext cx="7835900" cy="7350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pic>
        <p:nvPicPr>
          <p:cNvPr id="1141811" name=""/>
          <p:cNvPicPr/>
          <p:nvPr/>
        </p:nvPicPr>
        <p:blipFill>
          <a:blip r:embed="rId1"/>
          <a:stretch>
            <a:fillRect/>
          </a:stretch>
        </p:blipFill>
        <p:spPr>
          <a:xfrm>
            <a:off x="3432175" y="1628775"/>
            <a:ext cx="1714500" cy="16129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4181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47662" y="0"/>
            <a:ext cx="8796338" cy="63341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4181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721100" cy="26400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41787" name=""/>
          <p:cNvSpPr/>
          <p:nvPr/>
        </p:nvSpPr>
        <p:spPr bwMode="gray">
          <a:xfrm>
            <a:off x="227012" y="350838"/>
            <a:ext cx="1928812" cy="457200"/>
          </a:xfrm>
          <a:prstGeom prst="rect">
            <a:avLst/>
          </a:prstGeom>
          <a:noFill/>
          <a:ln w="28575">
            <a:noFill/>
            <a:miter lim="800000"/>
          </a:ln>
          <a:effectLst>
            <a:prstShdw prst="shdw13" dist="53882" dir="2700000">
              <a:srgbClr val="080808">
                <a:alpha val="50000"/>
              </a:srgbClr>
            </a:prstShdw>
          </a:effectLst>
        </p:spPr>
        <p:txBody>
          <a:bodyPr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400" b="1">
                <a:latin typeface="Verdana" pitchFamily="34" charset="0"/>
                <a:ea typeface="宋体" pitchFamily="2" charset="-122"/>
              </a:rPr>
              <a:t>LOGO</a:t>
            </a:r>
            <a:endParaRPr lang="en-US" altLang="zh-CN" sz="2400" b="1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5937 -0.08704 C -0.37083 -0.14074 -0.28194 -0.19444 -0.22361 -0.17685 C -0.16545 -0.15926 -0.14722 -0.01088 -0.10989 0.01852 C -0.07274 0.04792 -0.01823 0.00394 -1.11111E-06 -1.85185E-06" ptsTypes="">
                                      <p:cBhvr additive="base">
                                        <p:cTn id="6" dur="2000" fill="hold"/>
                                        <p:tgtEl>
                                          <p:spTgt spid="11418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dur="16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9" dur="1600"/>
                                        <p:tgtEl>
                                          <p:spTgt spid="1141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dur="1000" fill="hold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1000"/>
                                        <p:tgtEl>
                                          <p:spTgt spid="1141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5" dur="1000"/>
                                        <p:tgtEl>
                                          <p:spTgt spid="1141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2" presetClass="entr" presetSubtype="0" dur="3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 additive="base">
                                        <p:cTn id="19" dur="3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8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tsTypes="">
                                      <p:cBhvr additive="base">
                                        <p:cTn id="20" dur="3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8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 additive="base">
                                        <p:cTn id="21" dur="3000"/>
                                        <p:tgtEl>
                                          <p:spTgt spid="1141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1000" fill="hold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1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4" dur="1000"/>
                                        <p:tgtEl>
                                          <p:spTgt spid="1141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8CA4B859-8B6C-4A62-9130-C5C0ACA14A3B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www.1ppt.com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r"/>
            <a:fld id="{DEC810D5-1B50-4FB0-93B5-432DA0BF46C5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www.1ppt.com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3.png" /><Relationship Id="rId5" Type="http://schemas.openxmlformats.org/officeDocument/2006/relationships/image" Target="../media/image1.png" /><Relationship Id="rId6" Type="http://schemas.openxmlformats.org/officeDocument/2006/relationships/image" Target="../media/image5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140740" name=""/>
          <p:cNvSpPr/>
          <p:nvPr>
            <p:ph type="dt" sz="half" idx="2"/>
          </p:nvPr>
        </p:nvSpPr>
        <p:spPr>
          <a:xfrm>
            <a:off x="301625" y="6364288"/>
            <a:ext cx="2133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140741" name=""/>
          <p:cNvSpPr/>
          <p:nvPr>
            <p:ph type="ftr" sz="quarter" idx="3"/>
          </p:nvPr>
        </p:nvSpPr>
        <p:spPr>
          <a:xfrm>
            <a:off x="6015038" y="6364288"/>
            <a:ext cx="2895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r"/>
            <a:fld id="{61E2C2B3-146D-4825-B251-305342C6FE69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www.1ppt.com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140744" name=""/>
          <p:cNvSpPr/>
          <p:nvPr>
            <p:ph type="sldNum" sz="quarter" idx="4"/>
          </p:nvPr>
        </p:nvSpPr>
        <p:spPr>
          <a:xfrm>
            <a:off x="4127500" y="6357938"/>
            <a:ext cx="920750" cy="358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fld id="{FA07CDD4-1BAB-4EDB-98FF-A1F954D191A2}" type="slidenum">
              <a:rPr lang="zh-CN" altLang="en-US" sz="1000">
                <a:ea typeface="宋体" pitchFamily="2" charset="-122"/>
              </a:rPr>
              <a:t>*</a:t>
            </a:fld>
            <a:endParaRPr lang="en-US" altLang="zh-CN" sz="1000">
              <a:ea typeface="宋体" pitchFamily="2" charset="-122"/>
            </a:endParaRPr>
          </a:p>
        </p:txBody>
      </p:sp>
      <p:pic>
        <p:nvPicPr>
          <p:cNvPr id="1140808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253162" cy="45069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40765" name=""/>
          <p:cNvSpPr/>
          <p:nvPr>
            <p:ph type="body" idx="1"/>
          </p:nvPr>
        </p:nvSpPr>
        <p:spPr bwMode="black">
          <a:xfrm>
            <a:off x="457200" y="1296988"/>
            <a:ext cx="8229600" cy="49942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40764" name=""/>
          <p:cNvSpPr/>
          <p:nvPr>
            <p:ph type="title"/>
          </p:nvPr>
        </p:nvSpPr>
        <p:spPr bwMode="black">
          <a:xfrm>
            <a:off x="452438" y="228600"/>
            <a:ext cx="8237538" cy="8890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28398" dir="3806097" algn="ctr">
              <a:schemeClr val="bg2">
                <a:alpha val="50000"/>
              </a:schemeClr>
            </a:outerShdw>
          </a:effectLst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pic>
        <p:nvPicPr>
          <p:cNvPr id="1140807" name=""/>
          <p:cNvPicPr/>
          <p:nvPr/>
        </p:nvPicPr>
        <p:blipFill>
          <a:blip r:embed="rId5"/>
          <a:stretch>
            <a:fillRect/>
          </a:stretch>
        </p:blipFill>
        <p:spPr bwMode="hidden">
          <a:xfrm>
            <a:off x="4622800" y="2079625"/>
            <a:ext cx="1235075" cy="1162050"/>
          </a:xfrm>
          <a:prstGeom prst="rect">
            <a:avLst/>
          </a:prstGeom>
          <a:noFill/>
          <a:ln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07 0 C 0.00972 0.03264 0.02292 0.17245 0.06059 0.1956 C 0.09826 0.21875 0.18646 0.12384 0.22569 0.13958 C 0.26493 0.15532 0.2816 0.25833 0.29635 0.28981" ptsTypes="">
                                      <p:cBhvr additive="base">
                                        <p:cTn id="6" dur="2000" fill="hold"/>
                                        <p:tgtEl>
                                          <p:spTgt spid="11408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dur="16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9" dur="1600"/>
                                        <p:tgtEl>
                                          <p:spTgt spid="1140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dur="5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 additive="base">
                                        <p:cTn id="12" dur="5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80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tsTypes="">
                                      <p:cBhvr additive="base">
                                        <p:cTn id="13" dur="5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8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 additive="base">
                                        <p:cTn id="14" dur="5000"/>
                                        <p:tgtEl>
                                          <p:spTgt spid="1140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0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7" dur="1000"/>
                                        <p:tgtEl>
                                          <p:spTgt spid="1140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1" i="0" u="none" baseline="0">
          <a:solidFill>
            <a:schemeClr val="tx1"/>
          </a:solidFill>
          <a:latin typeface="Times New Roman" pitchFamily="18" charset="0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info.1688.com/subject/7333511.html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info.1688.com/tags_list/v5003013-l66.html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11150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5620" name=""/>
          <p:cNvSpPr/>
          <p:nvPr>
            <p:ph type="ctrTitle"/>
          </p:nvPr>
        </p:nvSpPr>
        <p:spPr bwMode="black">
          <a:xfrm>
            <a:off x="0" y="2035175"/>
            <a:ext cx="8356600" cy="3340100"/>
          </a:xfrm>
          <a:prstGeom prst="rect">
            <a:avLst/>
          </a:prstGeom>
          <a:noFill/>
          <a:ln w="28575" cmpd="sng">
            <a:noFill/>
            <a:miter lim="800000"/>
          </a:ln>
          <a:effectLst>
            <a:outerShdw dist="45791" dir="2021404" algn="ctr">
              <a:schemeClr val="bg2">
                <a:alpha val="20000"/>
              </a:schemeClr>
            </a:outerShdw>
          </a:effectLst>
        </p:spPr>
        <p:txBody>
          <a:bodyPr anchor="ctr" anchorCtr="0"/>
          <a:lstStyle/>
          <a:p>
            <a:pPr lvl="0" algn="ctr"/>
            <a:br>
              <a:rPr lang="zh-CN" altLang="en-US">
                <a:solidFill>
                  <a:schemeClr val="tx2"/>
                </a:solidFill>
                <a:ea typeface="宋体" pitchFamily="2" charset="-122"/>
              </a:rPr>
            </a:br>
            <a:r>
              <a:rPr lang="zh-CN" altLang="en-US" sz="5400">
                <a:solidFill>
                  <a:srgbClr val="FF00FF"/>
                </a:solidFill>
                <a:ea typeface="宋体" pitchFamily="2" charset="-122"/>
              </a:rPr>
              <a:t>最有发展前景的创业项目</a:t>
            </a:r>
            <a:endParaRPr lang="en-US" altLang="zh-CN" sz="5400">
              <a:solidFill>
                <a:srgbClr val="FF00FF"/>
              </a:solidFill>
              <a:ea typeface="宋体" pitchFamily="2" charset="-122"/>
            </a:endParaRPr>
          </a:p>
        </p:txBody>
      </p:sp>
      <p:sp>
        <p:nvSpPr>
          <p:cNvPr id="1135623" name=""/>
          <p:cNvSpPr/>
          <p:nvPr/>
        </p:nvSpPr>
        <p:spPr>
          <a:xfrm>
            <a:off x="1438275" y="3722688"/>
            <a:ext cx="914400" cy="9144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35624" name=""/>
          <p:cNvSpPr>
            <a:spLocks noGrp="1"/>
          </p:cNvSpPr>
          <p:nvPr>
            <p:ph type="dt" sz="quarter" idx="2"/>
          </p:nvPr>
        </p:nvSpPr>
        <p:spPr/>
        <p:txBody>
          <a:bodyPr/>
          <a:lstStyle/>
          <a:p>
            <a:pPr lvl="0"/>
            <a:endParaRPr lang="en-US" altLang="zh-CN" sz="1200">
              <a:ea typeface="宋体" pitchFamily="2" charset="-122"/>
            </a:endParaRPr>
          </a:p>
        </p:txBody>
      </p:sp>
      <p:sp>
        <p:nvSpPr>
          <p:cNvPr id="1135625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endParaRPr lang="zh-CN" altLang="en-US" sz="1200">
              <a:ea typeface="宋体" pitchFamily="2" charset="-122"/>
            </a:endParaRPr>
          </a:p>
        </p:txBody>
      </p:sp>
      <p:sp>
        <p:nvSpPr>
          <p:cNvPr id="1135626" name="TextBox 11356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97058" name=""/>
          <p:cNvCxnSpPr/>
          <p:nvPr/>
        </p:nvCxnSpPr>
        <p:spPr bwMode="gray">
          <a:xfrm flipH="1">
            <a:off x="0" y="6400800"/>
            <a:ext cx="2819400" cy="228600"/>
          </a:xfrm>
          <a:prstGeom prst="line">
            <a:avLst/>
          </a:prstGeom>
          <a:noFill/>
          <a:ln>
            <a:solidFill>
              <a:srgbClr val="B2B2B2"/>
            </a:solidFill>
            <a:miter lim="800000"/>
          </a:ln>
        </p:spPr>
      </p:cxnSp>
      <p:cxnSp>
        <p:nvCxnSpPr>
          <p:cNvPr id="1197059" name=""/>
          <p:cNvCxnSpPr/>
          <p:nvPr/>
        </p:nvCxnSpPr>
        <p:spPr bwMode="gray">
          <a:xfrm flipH="1">
            <a:off x="0" y="3962400"/>
            <a:ext cx="609600" cy="2667000"/>
          </a:xfrm>
          <a:prstGeom prst="line">
            <a:avLst/>
          </a:prstGeom>
          <a:noFill/>
          <a:ln>
            <a:solidFill>
              <a:srgbClr val="B2B2B2"/>
            </a:solidFill>
            <a:miter lim="800000"/>
          </a:ln>
        </p:spPr>
      </p:cxnSp>
      <p:sp>
        <p:nvSpPr>
          <p:cNvPr id="1197060" name=""/>
          <p:cNvSpPr/>
          <p:nvPr/>
        </p:nvSpPr>
        <p:spPr bwMode="gray">
          <a:xfrm>
            <a:off x="1614488" y="3543300"/>
            <a:ext cx="228600" cy="228600"/>
          </a:xfrm>
          <a:prstGeom prst="donut">
            <a:avLst>
              <a:gd name="adj" fmla="val 25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72941"/>
                  <a:invGamma/>
                </a:schemeClr>
              </a:gs>
            </a:gsLst>
            <a:lin ang="54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061" name=""/>
          <p:cNvSpPr/>
          <p:nvPr/>
        </p:nvSpPr>
        <p:spPr bwMode="gray">
          <a:xfrm>
            <a:off x="2506662" y="4032250"/>
            <a:ext cx="228600" cy="228600"/>
          </a:xfrm>
          <a:prstGeom prst="donut">
            <a:avLst>
              <a:gd name="adj" fmla="val 25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54118"/>
                  <a:invGamma/>
                </a:schemeClr>
              </a:gs>
            </a:gsLst>
            <a:lin ang="54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062" name=""/>
          <p:cNvSpPr/>
          <p:nvPr/>
        </p:nvSpPr>
        <p:spPr bwMode="gray">
          <a:xfrm>
            <a:off x="2884488" y="5334000"/>
            <a:ext cx="228600" cy="228600"/>
          </a:xfrm>
          <a:prstGeom prst="donut">
            <a:avLst>
              <a:gd name="adj" fmla="val 25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19216"/>
                  <a:invGamma/>
                </a:schemeClr>
              </a:gs>
            </a:gsLst>
            <a:lin ang="54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cxnSp>
        <p:nvCxnSpPr>
          <p:cNvPr id="1197063" name=""/>
          <p:cNvCxnSpPr/>
          <p:nvPr/>
        </p:nvCxnSpPr>
        <p:spPr bwMode="gray">
          <a:xfrm flipH="1">
            <a:off x="0" y="3751262"/>
            <a:ext cx="1665288" cy="2878138"/>
          </a:xfrm>
          <a:prstGeom prst="line">
            <a:avLst/>
          </a:prstGeom>
          <a:noFill/>
          <a:ln>
            <a:solidFill>
              <a:srgbClr val="B2B2B2"/>
            </a:solidFill>
            <a:miter lim="800000"/>
          </a:ln>
        </p:spPr>
      </p:cxnSp>
      <p:cxnSp>
        <p:nvCxnSpPr>
          <p:cNvPr id="1197064" name=""/>
          <p:cNvCxnSpPr/>
          <p:nvPr/>
        </p:nvCxnSpPr>
        <p:spPr bwMode="gray">
          <a:xfrm flipH="1">
            <a:off x="0" y="5481638"/>
            <a:ext cx="2895600" cy="1147762"/>
          </a:xfrm>
          <a:prstGeom prst="line">
            <a:avLst/>
          </a:prstGeom>
          <a:noFill/>
          <a:ln>
            <a:solidFill>
              <a:srgbClr val="B2B2B2"/>
            </a:solidFill>
            <a:miter lim="800000"/>
          </a:ln>
        </p:spPr>
      </p:cxnSp>
      <p:cxnSp>
        <p:nvCxnSpPr>
          <p:cNvPr id="1197065" name=""/>
          <p:cNvCxnSpPr/>
          <p:nvPr/>
        </p:nvCxnSpPr>
        <p:spPr bwMode="gray">
          <a:xfrm flipH="1">
            <a:off x="0" y="2243138"/>
            <a:ext cx="1866900" cy="4386262"/>
          </a:xfrm>
          <a:prstGeom prst="line">
            <a:avLst/>
          </a:prstGeom>
          <a:noFill/>
          <a:ln w="19050">
            <a:solidFill>
              <a:srgbClr val="B2B2B2"/>
            </a:solidFill>
            <a:miter lim="800000"/>
          </a:ln>
        </p:spPr>
      </p:cxnSp>
      <p:cxnSp>
        <p:nvCxnSpPr>
          <p:cNvPr id="1197066" name=""/>
          <p:cNvCxnSpPr/>
          <p:nvPr/>
        </p:nvCxnSpPr>
        <p:spPr bwMode="gray">
          <a:xfrm flipH="1">
            <a:off x="0" y="3570288"/>
            <a:ext cx="2309812" cy="3059112"/>
          </a:xfrm>
          <a:prstGeom prst="line">
            <a:avLst/>
          </a:prstGeom>
          <a:noFill/>
          <a:ln w="19050">
            <a:solidFill>
              <a:srgbClr val="B2B2B2"/>
            </a:solidFill>
            <a:miter lim="800000"/>
          </a:ln>
        </p:spPr>
      </p:cxnSp>
      <p:cxnSp>
        <p:nvCxnSpPr>
          <p:cNvPr id="1197067" name=""/>
          <p:cNvCxnSpPr/>
          <p:nvPr/>
        </p:nvCxnSpPr>
        <p:spPr bwMode="gray">
          <a:xfrm flipH="1">
            <a:off x="0" y="4837112"/>
            <a:ext cx="2846388" cy="1792288"/>
          </a:xfrm>
          <a:prstGeom prst="line">
            <a:avLst/>
          </a:prstGeom>
          <a:noFill/>
          <a:ln w="19050">
            <a:solidFill>
              <a:srgbClr val="B2B2B2"/>
            </a:solidFill>
            <a:miter lim="800000"/>
          </a:ln>
        </p:spPr>
      </p:cxnSp>
      <p:cxnSp>
        <p:nvCxnSpPr>
          <p:cNvPr id="1197068" name=""/>
          <p:cNvCxnSpPr/>
          <p:nvPr/>
        </p:nvCxnSpPr>
        <p:spPr bwMode="gray">
          <a:xfrm flipH="1">
            <a:off x="0" y="5883275"/>
            <a:ext cx="3867150" cy="746125"/>
          </a:xfrm>
          <a:prstGeom prst="line">
            <a:avLst/>
          </a:prstGeom>
          <a:noFill/>
          <a:ln w="19050">
            <a:solidFill>
              <a:srgbClr val="B2B2B2"/>
            </a:solidFill>
            <a:miter lim="800000"/>
          </a:ln>
        </p:spPr>
      </p:cxnSp>
      <p:grpSp>
        <p:nvGrpSpPr>
          <p:cNvPr id="1197069" name=""/>
          <p:cNvGrpSpPr/>
          <p:nvPr/>
        </p:nvGrpSpPr>
        <p:grpSpPr>
          <a:xfrm>
            <a:off x="0" y="4441825"/>
            <a:ext cx="2527300" cy="2416175"/>
            <a:chOff x="0" y="2654"/>
            <a:chExt cx="1592" cy="1522"/>
          </a:xfrm>
        </p:grpSpPr>
        <p:sp>
          <p:nvSpPr>
            <p:cNvPr id="1197070" name=""/>
            <p:cNvSpPr/>
            <p:nvPr/>
          </p:nvSpPr>
          <p:spPr bwMode="gray">
            <a:xfrm>
              <a:off x="0" y="2733"/>
              <a:ext cx="1440" cy="1443"/>
            </a:xfrm>
            <a:custGeom>
              <a:avLst>
                <a:gd name="adj0" fmla="val 81920000"/>
                <a:gd name="adj1" fmla="val 0"/>
              </a:avLst>
              <a:gdLst>
                <a:gd name="GT10" fmla="*/ adj0 21600 100000"/>
                <a:gd name="GT11" fmla="*/ adj1 21600 100000"/>
                <a:gd name="GT12" fmla="+- l w 0"/>
                <a:gd name="GT13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G0" y="G1"/>
                </a:cxn>
                <a:cxn ang="0">
                  <a:pos x="G2" y="G3"/>
                </a:cxn>
                <a:cxn ang="0">
                  <a:pos x="10800" y="10800"/>
                </a:cxn>
              </a:cxnLst>
              <a:rect l="l" t="t" r="GT12" b="GT13"/>
              <a:pathLst>
                <a:path w="21600" h="21600" fill="none">
                  <a:moveTo>
                    <a:pt x="0" y="0"/>
                  </a:moveTo>
                  <a:arcTo wR="21600" hR="21600" stAng="-5400000" swAng="5400000"/>
                </a:path>
                <a:path w="21600" h="21600" stroke="0">
                  <a:moveTo>
                    <a:pt x="0" y="0"/>
                  </a:moveTo>
                  <a:arcTo wR="21600" hR="21600" stAng="-5400000" swAng="5400000"/>
                  <a:lnTo>
                    <a:pt x="0" y="21600"/>
                  </a:lnTo>
                  <a:close/>
                </a:path>
              </a:pathLst>
            </a:custGeom>
            <a:solidFill>
              <a:srgbClr val="080808">
                <a:alpha val="50000"/>
              </a:srgbClr>
            </a:soli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defRPr kumimoji="0" lang="en-US">
                  <a:latin typeface="Symbol" pitchFamily="18" charset="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/>
          </p:txBody>
        </p:sp>
        <p:cxnSp>
          <p:nvCxnSpPr>
            <p:cNvPr id="1197071" name=""/>
            <p:cNvCxnSpPr/>
            <p:nvPr/>
          </p:nvCxnSpPr>
          <p:spPr bwMode="gray">
            <a:xfrm flipH="1">
              <a:off x="0" y="2654"/>
              <a:ext cx="1592" cy="1522"/>
            </a:xfrm>
            <a:prstGeom prst="line">
              <a:avLst/>
            </a:prstGeom>
            <a:noFill/>
            <a:ln>
              <a:solidFill>
                <a:srgbClr val="B2B2B2"/>
              </a:solidFill>
              <a:miter lim="800000"/>
            </a:ln>
          </p:spPr>
        </p:cxnSp>
        <p:sp>
          <p:nvSpPr>
            <p:cNvPr id="1197072" name=""/>
            <p:cNvSpPr/>
            <p:nvPr/>
          </p:nvSpPr>
          <p:spPr bwMode="gray">
            <a:xfrm>
              <a:off x="0" y="2796"/>
              <a:ext cx="1382" cy="1380"/>
            </a:xfrm>
            <a:custGeom>
              <a:avLst>
                <a:gd name="adj0" fmla="val 81920000"/>
                <a:gd name="adj1" fmla="val 0"/>
              </a:avLst>
              <a:gdLst>
                <a:gd name="GT10" fmla="*/ adj0 21600 100000"/>
                <a:gd name="GT11" fmla="*/ adj1 21600 100000"/>
                <a:gd name="GT12" fmla="+- l w 0"/>
                <a:gd name="GT13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G0" y="G1"/>
                </a:cxn>
                <a:cxn ang="0">
                  <a:pos x="G2" y="G3"/>
                </a:cxn>
                <a:cxn ang="0">
                  <a:pos x="10800" y="10800"/>
                </a:cxn>
              </a:cxnLst>
              <a:rect l="l" t="t" r="GT12" b="GT13"/>
              <a:pathLst>
                <a:path w="21600" h="21600" fill="none">
                  <a:moveTo>
                    <a:pt x="0" y="0"/>
                  </a:moveTo>
                  <a:arcTo wR="21600" hR="21600" stAng="-5400000" swAng="5400000"/>
                </a:path>
                <a:path w="21600" h="21600" stroke="0">
                  <a:moveTo>
                    <a:pt x="0" y="0"/>
                  </a:moveTo>
                  <a:arcTo wR="21600" hR="21600" stAng="-5400000" swAng="5400000"/>
                  <a:lnTo>
                    <a:pt x="0" y="21600"/>
                  </a:lnTo>
                  <a:close/>
                </a:path>
              </a:pathLst>
            </a:custGeom>
            <a:gradFill rotWithShape="1">
              <a:gsLst>
                <a:gs pos="0">
                  <a:srgbClr val="CBBC63">
                    <a:gamma/>
                    <a:shade val="72941"/>
                    <a:invGamma/>
                  </a:srgbClr>
                </a:gs>
                <a:gs pos="100000">
                  <a:srgbClr val="CBBC63"/>
                </a:gs>
              </a:gsLst>
              <a:lin ang="189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ctr" rtl="0" eaLnBrk="1" hangingPunct="1">
                <a:defRPr kumimoji="0" lang="en-US">
                  <a:latin typeface="Symbol" pitchFamily="18" charset="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/>
          </p:txBody>
        </p:sp>
        <p:sp>
          <p:nvSpPr>
            <p:cNvPr id="1197073" name=""/>
            <p:cNvSpPr/>
            <p:nvPr/>
          </p:nvSpPr>
          <p:spPr bwMode="gray">
            <a:xfrm>
              <a:off x="14" y="2817"/>
              <a:ext cx="1347" cy="1345"/>
            </a:xfrm>
            <a:custGeom>
              <a:avLst>
                <a:gd name="adj0" fmla="val 81920000"/>
                <a:gd name="adj1" fmla="val 0"/>
              </a:avLst>
              <a:gdLst>
                <a:gd name="GT10" fmla="*/ adj0 21600 100000"/>
                <a:gd name="GT11" fmla="*/ adj1 21600 100000"/>
                <a:gd name="GT12" fmla="+- l w 0"/>
                <a:gd name="GT13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G0" y="G1"/>
                </a:cxn>
                <a:cxn ang="0">
                  <a:pos x="G2" y="G3"/>
                </a:cxn>
                <a:cxn ang="0">
                  <a:pos x="10800" y="10800"/>
                </a:cxn>
              </a:cxnLst>
              <a:rect l="l" t="t" r="GT12" b="GT13"/>
              <a:pathLst>
                <a:path w="21600" h="21600" fill="none">
                  <a:moveTo>
                    <a:pt x="0" y="0"/>
                  </a:moveTo>
                  <a:arcTo wR="21600" hR="21600" stAng="-5400000" swAng="5400000"/>
                </a:path>
                <a:path w="21600" h="21600" stroke="0">
                  <a:moveTo>
                    <a:pt x="0" y="0"/>
                  </a:moveTo>
                  <a:arcTo wR="21600" hR="21600" stAng="-5400000" swAng="5400000"/>
                  <a:lnTo>
                    <a:pt x="0" y="21600"/>
                  </a:lnTo>
                  <a:close/>
                </a:path>
              </a:pathLst>
            </a:custGeom>
            <a:gradFill rotWithShape="1">
              <a:gsLst>
                <a:gs pos="0">
                  <a:srgbClr val="CBBC63">
                    <a:alpha val="0"/>
                  </a:srgbClr>
                </a:gs>
                <a:gs pos="100000">
                  <a:srgbClr val="CBBC63">
                    <a:gamma/>
                    <a:tint val="63529"/>
                    <a:invGamma/>
                  </a:srgbClr>
                </a:gs>
              </a:gsLst>
              <a:lin ang="189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ctr" rtl="0" eaLnBrk="1" hangingPunct="1">
                <a:defRPr kumimoji="0" lang="en-US">
                  <a:latin typeface="Symbol" pitchFamily="18" charset="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/>
          </p:txBody>
        </p:sp>
        <p:sp>
          <p:nvSpPr>
            <p:cNvPr id="1197074" name=""/>
            <p:cNvSpPr/>
            <p:nvPr/>
          </p:nvSpPr>
          <p:spPr bwMode="gray">
            <a:xfrm>
              <a:off x="46" y="3373"/>
              <a:ext cx="1036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en-US">
                  <a:latin typeface="Symbol" pitchFamily="18" charset="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lvl="0" algn="ctr">
                <a:spcBef>
                  <a:spcPct val="50000"/>
                </a:spcBef>
              </a:pPr>
              <a:endPara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itchFamily="34" charset="0"/>
                <a:ea typeface="宋体" pitchFamily="2" charset="-122"/>
              </a:endParaRPr>
            </a:p>
          </p:txBody>
        </p:sp>
      </p:grpSp>
      <p:sp>
        <p:nvSpPr>
          <p:cNvPr id="1197095" name=""/>
          <p:cNvSpPr/>
          <p:nvPr/>
        </p:nvSpPr>
        <p:spPr bwMode="gray">
          <a:xfrm>
            <a:off x="534988" y="3732212"/>
            <a:ext cx="228600" cy="228600"/>
          </a:xfrm>
          <a:prstGeom prst="donut">
            <a:avLst>
              <a:gd name="adj" fmla="val 25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72941"/>
                  <a:invGamma/>
                </a:schemeClr>
              </a:gs>
            </a:gsLst>
            <a:lin ang="54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096" name=""/>
          <p:cNvSpPr/>
          <p:nvPr/>
        </p:nvSpPr>
        <p:spPr bwMode="gray">
          <a:xfrm>
            <a:off x="2819400" y="6302375"/>
            <a:ext cx="228600" cy="228600"/>
          </a:xfrm>
          <a:prstGeom prst="donut">
            <a:avLst>
              <a:gd name="adj" fmla="val 25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19216"/>
                  <a:invGamma/>
                </a:schemeClr>
              </a:gs>
            </a:gsLst>
            <a:lin ang="54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097" name=""/>
          <p:cNvSpPr/>
          <p:nvPr/>
        </p:nvSpPr>
        <p:spPr bwMode="gray">
          <a:xfrm rot="20220000">
            <a:off x="3521075" y="5387975"/>
            <a:ext cx="514350" cy="514350"/>
          </a:xfrm>
          <a:custGeom>
            <a:gdLst>
              <a:gd name="GT0" fmla="*/ 5080 w 21615"/>
              <a:gd name="GT1" fmla="+- l GT0 0"/>
              <a:gd name="GT2" fmla="*/ 2540 h 21602"/>
              <a:gd name="GT3" fmla="+- t GT2 0"/>
              <a:gd name="GT4" fmla="*/ 16520 w 21615"/>
              <a:gd name="GT5" fmla="+- l GT4 0"/>
              <a:gd name="GT6" fmla="*/ 13550 h 21602"/>
              <a:gd name="GT7" fmla="+- t GT6 0"/>
            </a:gdLst>
            <a:cxnLst>
              <a:cxn ang="0">
                <a:pos x="10800" y="2180"/>
              </a:cxn>
              <a:cxn ang="0">
                <a:pos x="3090" y="10800"/>
              </a:cxn>
              <a:cxn ang="0">
                <a:pos x="10800" y="21600"/>
              </a:cxn>
              <a:cxn ang="0">
                <a:pos x="18490" y="10800"/>
              </a:cxn>
            </a:cxnLst>
            <a:rect l="GT1" t="GT3" r="GT5" b="GT7"/>
            <a:pathLst>
              <a:path w="21615" h="21602">
                <a:moveTo>
                  <a:pt x="10800" y="21599"/>
                </a:moveTo>
                <a:lnTo>
                  <a:pt x="321" y="6886"/>
                </a:lnTo>
                <a:lnTo>
                  <a:pt x="70" y="6036"/>
                </a:lnTo>
                <a:cubicBezTo>
                  <a:pt x="-9" y="5766"/>
                  <a:pt x="-1" y="5474"/>
                  <a:pt x="2" y="5192"/>
                </a:cubicBezTo>
                <a:cubicBezTo>
                  <a:pt x="6" y="4918"/>
                  <a:pt x="43" y="4641"/>
                  <a:pt x="101" y="4370"/>
                </a:cubicBezTo>
                <a:cubicBezTo>
                  <a:pt x="159" y="4103"/>
                  <a:pt x="245" y="3837"/>
                  <a:pt x="353" y="3582"/>
                </a:cubicBezTo>
                <a:cubicBezTo>
                  <a:pt x="460" y="3326"/>
                  <a:pt x="591" y="3077"/>
                  <a:pt x="741" y="2839"/>
                </a:cubicBezTo>
                <a:cubicBezTo>
                  <a:pt x="892" y="2598"/>
                  <a:pt x="1066" y="2369"/>
                  <a:pt x="1253" y="2155"/>
                </a:cubicBezTo>
                <a:cubicBezTo>
                  <a:pt x="1443" y="1938"/>
                  <a:pt x="1651" y="1732"/>
                  <a:pt x="1874" y="1543"/>
                </a:cubicBezTo>
                <a:cubicBezTo>
                  <a:pt x="2097" y="1351"/>
                  <a:pt x="2337" y="1174"/>
                  <a:pt x="2587" y="1014"/>
                </a:cubicBezTo>
                <a:cubicBezTo>
                  <a:pt x="2839" y="854"/>
                  <a:pt x="3106" y="708"/>
                  <a:pt x="3380" y="584"/>
                </a:cubicBezTo>
                <a:cubicBezTo>
                  <a:pt x="3656" y="459"/>
                  <a:pt x="3945" y="350"/>
                  <a:pt x="4237" y="264"/>
                </a:cubicBezTo>
                <a:cubicBezTo>
                  <a:pt x="4533" y="176"/>
                  <a:pt x="4838" y="108"/>
                  <a:pt x="5144" y="66"/>
                </a:cubicBezTo>
                <a:cubicBezTo>
                  <a:pt x="5454" y="22"/>
                  <a:pt x="5771" y="1"/>
                  <a:pt x="6086" y="3"/>
                </a:cubicBezTo>
                <a:cubicBezTo>
                  <a:pt x="6407" y="7"/>
                  <a:pt x="6731" y="35"/>
                  <a:pt x="7048" y="89"/>
                </a:cubicBezTo>
                <a:cubicBezTo>
                  <a:pt x="7374" y="144"/>
                  <a:pt x="7700" y="226"/>
                  <a:pt x="8015" y="335"/>
                </a:cubicBezTo>
                <a:cubicBezTo>
                  <a:pt x="8344" y="447"/>
                  <a:pt x="8667" y="590"/>
                  <a:pt x="8972" y="756"/>
                </a:cubicBezTo>
                <a:cubicBezTo>
                  <a:pt x="9297" y="932"/>
                  <a:pt x="9613" y="1135"/>
                  <a:pt x="9907" y="1363"/>
                </a:cubicBezTo>
                <a:cubicBezTo>
                  <a:pt x="10224" y="1609"/>
                  <a:pt x="10504" y="1900"/>
                  <a:pt x="10802" y="2169"/>
                </a:cubicBezTo>
                <a:lnTo>
                  <a:pt x="11697" y="1363"/>
                </a:lnTo>
                <a:cubicBezTo>
                  <a:pt x="11971" y="1116"/>
                  <a:pt x="12304" y="934"/>
                  <a:pt x="12630" y="756"/>
                </a:cubicBezTo>
                <a:cubicBezTo>
                  <a:pt x="12935" y="590"/>
                  <a:pt x="13528" y="450"/>
                  <a:pt x="13589" y="335"/>
                </a:cubicBezTo>
                <a:cubicBezTo>
                  <a:pt x="13901" y="226"/>
                  <a:pt x="14227" y="144"/>
                  <a:pt x="14556" y="89"/>
                </a:cubicBezTo>
                <a:cubicBezTo>
                  <a:pt x="14872" y="35"/>
                  <a:pt x="15195" y="7"/>
                  <a:pt x="15517" y="3"/>
                </a:cubicBezTo>
                <a:cubicBezTo>
                  <a:pt x="15830" y="0"/>
                  <a:pt x="16147" y="22"/>
                  <a:pt x="16458" y="66"/>
                </a:cubicBezTo>
                <a:cubicBezTo>
                  <a:pt x="16764" y="109"/>
                  <a:pt x="17068" y="177"/>
                  <a:pt x="17365" y="264"/>
                </a:cubicBezTo>
                <a:cubicBezTo>
                  <a:pt x="17658" y="349"/>
                  <a:pt x="17946" y="458"/>
                  <a:pt x="18222" y="584"/>
                </a:cubicBezTo>
                <a:cubicBezTo>
                  <a:pt x="18496" y="708"/>
                  <a:pt x="18762" y="854"/>
                  <a:pt x="19015" y="1014"/>
                </a:cubicBezTo>
                <a:cubicBezTo>
                  <a:pt x="19264" y="1172"/>
                  <a:pt x="19504" y="1349"/>
                  <a:pt x="19730" y="1543"/>
                </a:cubicBezTo>
                <a:cubicBezTo>
                  <a:pt x="19950" y="1731"/>
                  <a:pt x="20158" y="1937"/>
                  <a:pt x="20350" y="2155"/>
                </a:cubicBezTo>
                <a:cubicBezTo>
                  <a:pt x="20536" y="2369"/>
                  <a:pt x="20710" y="2598"/>
                  <a:pt x="20861" y="2839"/>
                </a:cubicBezTo>
                <a:cubicBezTo>
                  <a:pt x="21010" y="3074"/>
                  <a:pt x="21143" y="3323"/>
                  <a:pt x="21251" y="3582"/>
                </a:cubicBezTo>
                <a:cubicBezTo>
                  <a:pt x="21357" y="3835"/>
                  <a:pt x="21443" y="4099"/>
                  <a:pt x="21502" y="4370"/>
                </a:cubicBezTo>
                <a:cubicBezTo>
                  <a:pt x="21561" y="4639"/>
                  <a:pt x="21595" y="4916"/>
                  <a:pt x="21600" y="5192"/>
                </a:cubicBezTo>
                <a:cubicBezTo>
                  <a:pt x="21606" y="5474"/>
                  <a:pt x="21584" y="5760"/>
                  <a:pt x="21532" y="6036"/>
                </a:cubicBezTo>
                <a:cubicBezTo>
                  <a:pt x="21478" y="6326"/>
                  <a:pt x="21366" y="6603"/>
                  <a:pt x="21282" y="6887"/>
                </a:cubicBezTo>
                <a:lnTo>
                  <a:pt x="10802" y="21602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shade val="50980"/>
                  <a:invGamma/>
                </a:schemeClr>
              </a:gs>
            </a:gsLst>
            <a:lin ang="5400000" scaled="1"/>
          </a:gradFill>
          <a:ln>
            <a:solidFill>
              <a:srgbClr val="FEFFFF"/>
            </a:solidFill>
            <a:miter lim="800000"/>
          </a:ln>
          <a:effectLst>
            <a:outerShdw dist="35921" dir="2700000" algn="ctr">
              <a:srgbClr val="080808">
                <a:alpha val="50000"/>
              </a:srgbClr>
            </a:outerShdw>
          </a:effectLst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098" name=""/>
          <p:cNvSpPr/>
          <p:nvPr/>
        </p:nvSpPr>
        <p:spPr bwMode="gray">
          <a:xfrm>
            <a:off x="1555750" y="1587500"/>
            <a:ext cx="657225" cy="657225"/>
          </a:xfrm>
          <a:custGeom>
            <a:gdLst>
              <a:gd name="GT0" fmla="*/ 5080 w 21615"/>
              <a:gd name="GT1" fmla="+- l GT0 0"/>
              <a:gd name="GT2" fmla="*/ 2540 h 21602"/>
              <a:gd name="GT3" fmla="+- t GT2 0"/>
              <a:gd name="GT4" fmla="*/ 16520 w 21615"/>
              <a:gd name="GT5" fmla="+- l GT4 0"/>
              <a:gd name="GT6" fmla="*/ 13550 h 21602"/>
              <a:gd name="GT7" fmla="+- t GT6 0"/>
            </a:gdLst>
            <a:cxnLst>
              <a:cxn ang="0">
                <a:pos x="10800" y="2180"/>
              </a:cxn>
              <a:cxn ang="0">
                <a:pos x="3090" y="10800"/>
              </a:cxn>
              <a:cxn ang="0">
                <a:pos x="10800" y="21600"/>
              </a:cxn>
              <a:cxn ang="0">
                <a:pos x="18490" y="10800"/>
              </a:cxn>
            </a:cxnLst>
            <a:rect l="GT1" t="GT3" r="GT5" b="GT7"/>
            <a:pathLst>
              <a:path w="21615" h="21602">
                <a:moveTo>
                  <a:pt x="10800" y="21599"/>
                </a:moveTo>
                <a:lnTo>
                  <a:pt x="321" y="6886"/>
                </a:lnTo>
                <a:lnTo>
                  <a:pt x="70" y="6036"/>
                </a:lnTo>
                <a:cubicBezTo>
                  <a:pt x="-9" y="5766"/>
                  <a:pt x="-1" y="5474"/>
                  <a:pt x="2" y="5192"/>
                </a:cubicBezTo>
                <a:cubicBezTo>
                  <a:pt x="6" y="4918"/>
                  <a:pt x="43" y="4641"/>
                  <a:pt x="101" y="4370"/>
                </a:cubicBezTo>
                <a:cubicBezTo>
                  <a:pt x="159" y="4103"/>
                  <a:pt x="245" y="3837"/>
                  <a:pt x="353" y="3582"/>
                </a:cubicBezTo>
                <a:cubicBezTo>
                  <a:pt x="460" y="3326"/>
                  <a:pt x="591" y="3077"/>
                  <a:pt x="741" y="2839"/>
                </a:cubicBezTo>
                <a:cubicBezTo>
                  <a:pt x="892" y="2598"/>
                  <a:pt x="1066" y="2369"/>
                  <a:pt x="1253" y="2155"/>
                </a:cubicBezTo>
                <a:cubicBezTo>
                  <a:pt x="1443" y="1938"/>
                  <a:pt x="1651" y="1732"/>
                  <a:pt x="1874" y="1543"/>
                </a:cubicBezTo>
                <a:cubicBezTo>
                  <a:pt x="2097" y="1351"/>
                  <a:pt x="2337" y="1174"/>
                  <a:pt x="2587" y="1014"/>
                </a:cubicBezTo>
                <a:cubicBezTo>
                  <a:pt x="2839" y="854"/>
                  <a:pt x="3106" y="708"/>
                  <a:pt x="3380" y="584"/>
                </a:cubicBezTo>
                <a:cubicBezTo>
                  <a:pt x="3656" y="459"/>
                  <a:pt x="3945" y="350"/>
                  <a:pt x="4237" y="264"/>
                </a:cubicBezTo>
                <a:cubicBezTo>
                  <a:pt x="4533" y="176"/>
                  <a:pt x="4838" y="108"/>
                  <a:pt x="5144" y="66"/>
                </a:cubicBezTo>
                <a:cubicBezTo>
                  <a:pt x="5454" y="22"/>
                  <a:pt x="5771" y="1"/>
                  <a:pt x="6086" y="3"/>
                </a:cubicBezTo>
                <a:cubicBezTo>
                  <a:pt x="6407" y="7"/>
                  <a:pt x="6731" y="35"/>
                  <a:pt x="7048" y="89"/>
                </a:cubicBezTo>
                <a:cubicBezTo>
                  <a:pt x="7374" y="144"/>
                  <a:pt x="7700" y="226"/>
                  <a:pt x="8015" y="335"/>
                </a:cubicBezTo>
                <a:cubicBezTo>
                  <a:pt x="8344" y="447"/>
                  <a:pt x="8667" y="590"/>
                  <a:pt x="8972" y="756"/>
                </a:cubicBezTo>
                <a:cubicBezTo>
                  <a:pt x="9297" y="932"/>
                  <a:pt x="9613" y="1135"/>
                  <a:pt x="9907" y="1363"/>
                </a:cubicBezTo>
                <a:cubicBezTo>
                  <a:pt x="10224" y="1609"/>
                  <a:pt x="10504" y="1900"/>
                  <a:pt x="10802" y="2169"/>
                </a:cubicBezTo>
                <a:lnTo>
                  <a:pt x="11697" y="1363"/>
                </a:lnTo>
                <a:cubicBezTo>
                  <a:pt x="11971" y="1116"/>
                  <a:pt x="12304" y="934"/>
                  <a:pt x="12630" y="756"/>
                </a:cubicBezTo>
                <a:cubicBezTo>
                  <a:pt x="12935" y="590"/>
                  <a:pt x="13528" y="450"/>
                  <a:pt x="13589" y="335"/>
                </a:cubicBezTo>
                <a:cubicBezTo>
                  <a:pt x="13901" y="226"/>
                  <a:pt x="14227" y="144"/>
                  <a:pt x="14556" y="89"/>
                </a:cubicBezTo>
                <a:cubicBezTo>
                  <a:pt x="14872" y="35"/>
                  <a:pt x="15195" y="7"/>
                  <a:pt x="15517" y="3"/>
                </a:cubicBezTo>
                <a:cubicBezTo>
                  <a:pt x="15830" y="0"/>
                  <a:pt x="16147" y="22"/>
                  <a:pt x="16458" y="66"/>
                </a:cubicBezTo>
                <a:cubicBezTo>
                  <a:pt x="16764" y="109"/>
                  <a:pt x="17068" y="177"/>
                  <a:pt x="17365" y="264"/>
                </a:cubicBezTo>
                <a:cubicBezTo>
                  <a:pt x="17658" y="349"/>
                  <a:pt x="17946" y="458"/>
                  <a:pt x="18222" y="584"/>
                </a:cubicBezTo>
                <a:cubicBezTo>
                  <a:pt x="18496" y="708"/>
                  <a:pt x="18762" y="854"/>
                  <a:pt x="19015" y="1014"/>
                </a:cubicBezTo>
                <a:cubicBezTo>
                  <a:pt x="19264" y="1172"/>
                  <a:pt x="19504" y="1349"/>
                  <a:pt x="19730" y="1543"/>
                </a:cubicBezTo>
                <a:cubicBezTo>
                  <a:pt x="19950" y="1731"/>
                  <a:pt x="20158" y="1937"/>
                  <a:pt x="20350" y="2155"/>
                </a:cubicBezTo>
                <a:cubicBezTo>
                  <a:pt x="20536" y="2369"/>
                  <a:pt x="20710" y="2598"/>
                  <a:pt x="20861" y="2839"/>
                </a:cubicBezTo>
                <a:cubicBezTo>
                  <a:pt x="21010" y="3074"/>
                  <a:pt x="21143" y="3323"/>
                  <a:pt x="21251" y="3582"/>
                </a:cubicBezTo>
                <a:cubicBezTo>
                  <a:pt x="21357" y="3835"/>
                  <a:pt x="21443" y="4099"/>
                  <a:pt x="21502" y="4370"/>
                </a:cubicBezTo>
                <a:cubicBezTo>
                  <a:pt x="21561" y="4639"/>
                  <a:pt x="21595" y="4916"/>
                  <a:pt x="21600" y="5192"/>
                </a:cubicBezTo>
                <a:cubicBezTo>
                  <a:pt x="21606" y="5474"/>
                  <a:pt x="21584" y="5760"/>
                  <a:pt x="21532" y="6036"/>
                </a:cubicBezTo>
                <a:cubicBezTo>
                  <a:pt x="21478" y="6326"/>
                  <a:pt x="21366" y="6603"/>
                  <a:pt x="21282" y="6887"/>
                </a:cubicBezTo>
                <a:lnTo>
                  <a:pt x="10802" y="21602"/>
                </a:lnTo>
                <a:close/>
              </a:path>
            </a:pathLst>
          </a:custGeom>
          <a:gradFill rotWithShape="1">
            <a:gsLst>
              <a:gs pos="0">
                <a:schemeClr val="hlink">
                  <a:gamma/>
                  <a:tint val="20000"/>
                  <a:invGamma/>
                </a:schemeClr>
              </a:gs>
              <a:gs pos="100000">
                <a:schemeClr val="hlink"/>
              </a:gs>
            </a:gsLst>
            <a:lin ang="5400000" scaled="1"/>
          </a:gradFill>
          <a:ln>
            <a:solidFill>
              <a:srgbClr val="FEFFFF"/>
            </a:solidFill>
            <a:miter lim="800000"/>
          </a:ln>
          <a:effectLst>
            <a:outerShdw dist="35921" dir="2700000" algn="ctr">
              <a:srgbClr val="080808">
                <a:alpha val="50000"/>
              </a:srgbClr>
            </a:outerShdw>
          </a:effectLst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099" name=""/>
          <p:cNvSpPr/>
          <p:nvPr/>
        </p:nvSpPr>
        <p:spPr bwMode="invGray">
          <a:xfrm rot="780000">
            <a:off x="2041525" y="2952750"/>
            <a:ext cx="657225" cy="657225"/>
          </a:xfrm>
          <a:custGeom>
            <a:gdLst>
              <a:gd name="GT0" fmla="*/ 5080 w 21615"/>
              <a:gd name="GT1" fmla="+- l GT0 0"/>
              <a:gd name="GT2" fmla="*/ 2540 h 21602"/>
              <a:gd name="GT3" fmla="+- t GT2 0"/>
              <a:gd name="GT4" fmla="*/ 16520 w 21615"/>
              <a:gd name="GT5" fmla="+- l GT4 0"/>
              <a:gd name="GT6" fmla="*/ 13550 h 21602"/>
              <a:gd name="GT7" fmla="+- t GT6 0"/>
            </a:gdLst>
            <a:cxnLst>
              <a:cxn ang="0">
                <a:pos x="10800" y="2180"/>
              </a:cxn>
              <a:cxn ang="0">
                <a:pos x="3090" y="10800"/>
              </a:cxn>
              <a:cxn ang="0">
                <a:pos x="10800" y="21600"/>
              </a:cxn>
              <a:cxn ang="0">
                <a:pos x="18490" y="10800"/>
              </a:cxn>
            </a:cxnLst>
            <a:rect l="GT1" t="GT3" r="GT5" b="GT7"/>
            <a:pathLst>
              <a:path w="21615" h="21602">
                <a:moveTo>
                  <a:pt x="10800" y="21599"/>
                </a:moveTo>
                <a:lnTo>
                  <a:pt x="321" y="6886"/>
                </a:lnTo>
                <a:lnTo>
                  <a:pt x="70" y="6036"/>
                </a:lnTo>
                <a:cubicBezTo>
                  <a:pt x="-9" y="5766"/>
                  <a:pt x="-1" y="5474"/>
                  <a:pt x="2" y="5192"/>
                </a:cubicBezTo>
                <a:cubicBezTo>
                  <a:pt x="6" y="4918"/>
                  <a:pt x="43" y="4641"/>
                  <a:pt x="101" y="4370"/>
                </a:cubicBezTo>
                <a:cubicBezTo>
                  <a:pt x="159" y="4103"/>
                  <a:pt x="245" y="3837"/>
                  <a:pt x="353" y="3582"/>
                </a:cubicBezTo>
                <a:cubicBezTo>
                  <a:pt x="460" y="3326"/>
                  <a:pt x="591" y="3077"/>
                  <a:pt x="741" y="2839"/>
                </a:cubicBezTo>
                <a:cubicBezTo>
                  <a:pt x="892" y="2598"/>
                  <a:pt x="1066" y="2369"/>
                  <a:pt x="1253" y="2155"/>
                </a:cubicBezTo>
                <a:cubicBezTo>
                  <a:pt x="1443" y="1938"/>
                  <a:pt x="1651" y="1732"/>
                  <a:pt x="1874" y="1543"/>
                </a:cubicBezTo>
                <a:cubicBezTo>
                  <a:pt x="2097" y="1351"/>
                  <a:pt x="2337" y="1174"/>
                  <a:pt x="2587" y="1014"/>
                </a:cubicBezTo>
                <a:cubicBezTo>
                  <a:pt x="2839" y="854"/>
                  <a:pt x="3106" y="708"/>
                  <a:pt x="3380" y="584"/>
                </a:cubicBezTo>
                <a:cubicBezTo>
                  <a:pt x="3656" y="459"/>
                  <a:pt x="3945" y="350"/>
                  <a:pt x="4237" y="264"/>
                </a:cubicBezTo>
                <a:cubicBezTo>
                  <a:pt x="4533" y="176"/>
                  <a:pt x="4838" y="108"/>
                  <a:pt x="5144" y="66"/>
                </a:cubicBezTo>
                <a:cubicBezTo>
                  <a:pt x="5454" y="22"/>
                  <a:pt x="5771" y="1"/>
                  <a:pt x="6086" y="3"/>
                </a:cubicBezTo>
                <a:cubicBezTo>
                  <a:pt x="6407" y="7"/>
                  <a:pt x="6731" y="35"/>
                  <a:pt x="7048" y="89"/>
                </a:cubicBezTo>
                <a:cubicBezTo>
                  <a:pt x="7374" y="144"/>
                  <a:pt x="7700" y="226"/>
                  <a:pt x="8015" y="335"/>
                </a:cubicBezTo>
                <a:cubicBezTo>
                  <a:pt x="8344" y="447"/>
                  <a:pt x="8667" y="590"/>
                  <a:pt x="8972" y="756"/>
                </a:cubicBezTo>
                <a:cubicBezTo>
                  <a:pt x="9297" y="932"/>
                  <a:pt x="9613" y="1135"/>
                  <a:pt x="9907" y="1363"/>
                </a:cubicBezTo>
                <a:cubicBezTo>
                  <a:pt x="10224" y="1609"/>
                  <a:pt x="10504" y="1900"/>
                  <a:pt x="10802" y="2169"/>
                </a:cubicBezTo>
                <a:lnTo>
                  <a:pt x="11697" y="1363"/>
                </a:lnTo>
                <a:cubicBezTo>
                  <a:pt x="11971" y="1116"/>
                  <a:pt x="12304" y="934"/>
                  <a:pt x="12630" y="756"/>
                </a:cubicBezTo>
                <a:cubicBezTo>
                  <a:pt x="12935" y="590"/>
                  <a:pt x="13528" y="450"/>
                  <a:pt x="13589" y="335"/>
                </a:cubicBezTo>
                <a:cubicBezTo>
                  <a:pt x="13901" y="226"/>
                  <a:pt x="14227" y="144"/>
                  <a:pt x="14556" y="89"/>
                </a:cubicBezTo>
                <a:cubicBezTo>
                  <a:pt x="14872" y="35"/>
                  <a:pt x="15195" y="7"/>
                  <a:pt x="15517" y="3"/>
                </a:cubicBezTo>
                <a:cubicBezTo>
                  <a:pt x="15830" y="0"/>
                  <a:pt x="16147" y="22"/>
                  <a:pt x="16458" y="66"/>
                </a:cubicBezTo>
                <a:cubicBezTo>
                  <a:pt x="16764" y="109"/>
                  <a:pt x="17068" y="177"/>
                  <a:pt x="17365" y="264"/>
                </a:cubicBezTo>
                <a:cubicBezTo>
                  <a:pt x="17658" y="349"/>
                  <a:pt x="17946" y="458"/>
                  <a:pt x="18222" y="584"/>
                </a:cubicBezTo>
                <a:cubicBezTo>
                  <a:pt x="18496" y="708"/>
                  <a:pt x="18762" y="854"/>
                  <a:pt x="19015" y="1014"/>
                </a:cubicBezTo>
                <a:cubicBezTo>
                  <a:pt x="19264" y="1172"/>
                  <a:pt x="19504" y="1349"/>
                  <a:pt x="19730" y="1543"/>
                </a:cubicBezTo>
                <a:cubicBezTo>
                  <a:pt x="19950" y="1731"/>
                  <a:pt x="20158" y="1937"/>
                  <a:pt x="20350" y="2155"/>
                </a:cubicBezTo>
                <a:cubicBezTo>
                  <a:pt x="20536" y="2369"/>
                  <a:pt x="20710" y="2598"/>
                  <a:pt x="20861" y="2839"/>
                </a:cubicBezTo>
                <a:cubicBezTo>
                  <a:pt x="21010" y="3074"/>
                  <a:pt x="21143" y="3323"/>
                  <a:pt x="21251" y="3582"/>
                </a:cubicBezTo>
                <a:cubicBezTo>
                  <a:pt x="21357" y="3835"/>
                  <a:pt x="21443" y="4099"/>
                  <a:pt x="21502" y="4370"/>
                </a:cubicBezTo>
                <a:cubicBezTo>
                  <a:pt x="21561" y="4639"/>
                  <a:pt x="21595" y="4916"/>
                  <a:pt x="21600" y="5192"/>
                </a:cubicBezTo>
                <a:cubicBezTo>
                  <a:pt x="21606" y="5474"/>
                  <a:pt x="21584" y="5760"/>
                  <a:pt x="21532" y="6036"/>
                </a:cubicBezTo>
                <a:cubicBezTo>
                  <a:pt x="21478" y="6326"/>
                  <a:pt x="21366" y="6603"/>
                  <a:pt x="21282" y="6887"/>
                </a:cubicBezTo>
                <a:lnTo>
                  <a:pt x="10802" y="21602"/>
                </a:lnTo>
                <a:close/>
              </a:path>
            </a:pathLst>
          </a:custGeom>
          <a:gradFill rotWithShape="1">
            <a:gsLst>
              <a:gs pos="0">
                <a:schemeClr val="tx2">
                  <a:gamma/>
                  <a:tint val="28627"/>
                  <a:invGamma/>
                </a:schemeClr>
              </a:gs>
              <a:gs pos="100000">
                <a:schemeClr val="tx2"/>
              </a:gs>
            </a:gsLst>
            <a:lin ang="5400000" scaled="1"/>
          </a:gradFill>
          <a:ln>
            <a:solidFill>
              <a:srgbClr val="FEFFFF"/>
            </a:solidFill>
            <a:miter lim="800000"/>
          </a:ln>
          <a:effectLst>
            <a:outerShdw dist="35921" dir="2700000" algn="ctr">
              <a:srgbClr val="080808">
                <a:alpha val="50000"/>
              </a:srgbClr>
            </a:outerShdw>
          </a:effectLst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100" name=""/>
          <p:cNvSpPr/>
          <p:nvPr/>
        </p:nvSpPr>
        <p:spPr bwMode="gray">
          <a:xfrm rot="1800000">
            <a:off x="2705100" y="4292600"/>
            <a:ext cx="604838" cy="604838"/>
          </a:xfrm>
          <a:custGeom>
            <a:gdLst>
              <a:gd name="GT0" fmla="*/ 5080 w 21615"/>
              <a:gd name="GT1" fmla="+- l GT0 0"/>
              <a:gd name="GT2" fmla="*/ 2540 h 21602"/>
              <a:gd name="GT3" fmla="+- t GT2 0"/>
              <a:gd name="GT4" fmla="*/ 16520 w 21615"/>
              <a:gd name="GT5" fmla="+- l GT4 0"/>
              <a:gd name="GT6" fmla="*/ 13550 h 21602"/>
              <a:gd name="GT7" fmla="+- t GT6 0"/>
            </a:gdLst>
            <a:cxnLst>
              <a:cxn ang="0">
                <a:pos x="10800" y="2180"/>
              </a:cxn>
              <a:cxn ang="0">
                <a:pos x="3090" y="10800"/>
              </a:cxn>
              <a:cxn ang="0">
                <a:pos x="10800" y="21600"/>
              </a:cxn>
              <a:cxn ang="0">
                <a:pos x="18490" y="10800"/>
              </a:cxn>
            </a:cxnLst>
            <a:rect l="GT1" t="GT3" r="GT5" b="GT7"/>
            <a:pathLst>
              <a:path w="21615" h="21602">
                <a:moveTo>
                  <a:pt x="10800" y="21599"/>
                </a:moveTo>
                <a:lnTo>
                  <a:pt x="321" y="6886"/>
                </a:lnTo>
                <a:lnTo>
                  <a:pt x="70" y="6036"/>
                </a:lnTo>
                <a:cubicBezTo>
                  <a:pt x="-9" y="5766"/>
                  <a:pt x="-1" y="5474"/>
                  <a:pt x="2" y="5192"/>
                </a:cubicBezTo>
                <a:cubicBezTo>
                  <a:pt x="6" y="4918"/>
                  <a:pt x="43" y="4641"/>
                  <a:pt x="101" y="4370"/>
                </a:cubicBezTo>
                <a:cubicBezTo>
                  <a:pt x="159" y="4103"/>
                  <a:pt x="245" y="3837"/>
                  <a:pt x="353" y="3582"/>
                </a:cubicBezTo>
                <a:cubicBezTo>
                  <a:pt x="460" y="3326"/>
                  <a:pt x="591" y="3077"/>
                  <a:pt x="741" y="2839"/>
                </a:cubicBezTo>
                <a:cubicBezTo>
                  <a:pt x="892" y="2598"/>
                  <a:pt x="1066" y="2369"/>
                  <a:pt x="1253" y="2155"/>
                </a:cubicBezTo>
                <a:cubicBezTo>
                  <a:pt x="1443" y="1938"/>
                  <a:pt x="1651" y="1732"/>
                  <a:pt x="1874" y="1543"/>
                </a:cubicBezTo>
                <a:cubicBezTo>
                  <a:pt x="2097" y="1351"/>
                  <a:pt x="2337" y="1174"/>
                  <a:pt x="2587" y="1014"/>
                </a:cubicBezTo>
                <a:cubicBezTo>
                  <a:pt x="2839" y="854"/>
                  <a:pt x="3106" y="708"/>
                  <a:pt x="3380" y="584"/>
                </a:cubicBezTo>
                <a:cubicBezTo>
                  <a:pt x="3656" y="459"/>
                  <a:pt x="3945" y="350"/>
                  <a:pt x="4237" y="264"/>
                </a:cubicBezTo>
                <a:cubicBezTo>
                  <a:pt x="4533" y="176"/>
                  <a:pt x="4838" y="108"/>
                  <a:pt x="5144" y="66"/>
                </a:cubicBezTo>
                <a:cubicBezTo>
                  <a:pt x="5454" y="22"/>
                  <a:pt x="5771" y="1"/>
                  <a:pt x="6086" y="3"/>
                </a:cubicBezTo>
                <a:cubicBezTo>
                  <a:pt x="6407" y="7"/>
                  <a:pt x="6731" y="35"/>
                  <a:pt x="7048" y="89"/>
                </a:cubicBezTo>
                <a:cubicBezTo>
                  <a:pt x="7374" y="144"/>
                  <a:pt x="7700" y="226"/>
                  <a:pt x="8015" y="335"/>
                </a:cubicBezTo>
                <a:cubicBezTo>
                  <a:pt x="8344" y="447"/>
                  <a:pt x="8667" y="590"/>
                  <a:pt x="8972" y="756"/>
                </a:cubicBezTo>
                <a:cubicBezTo>
                  <a:pt x="9297" y="932"/>
                  <a:pt x="9613" y="1135"/>
                  <a:pt x="9907" y="1363"/>
                </a:cubicBezTo>
                <a:cubicBezTo>
                  <a:pt x="10224" y="1609"/>
                  <a:pt x="10504" y="1900"/>
                  <a:pt x="10802" y="2169"/>
                </a:cubicBezTo>
                <a:lnTo>
                  <a:pt x="11697" y="1363"/>
                </a:lnTo>
                <a:cubicBezTo>
                  <a:pt x="11971" y="1116"/>
                  <a:pt x="12304" y="934"/>
                  <a:pt x="12630" y="756"/>
                </a:cubicBezTo>
                <a:cubicBezTo>
                  <a:pt x="12935" y="590"/>
                  <a:pt x="13528" y="450"/>
                  <a:pt x="13589" y="335"/>
                </a:cubicBezTo>
                <a:cubicBezTo>
                  <a:pt x="13901" y="226"/>
                  <a:pt x="14227" y="144"/>
                  <a:pt x="14556" y="89"/>
                </a:cubicBezTo>
                <a:cubicBezTo>
                  <a:pt x="14872" y="35"/>
                  <a:pt x="15195" y="7"/>
                  <a:pt x="15517" y="3"/>
                </a:cubicBezTo>
                <a:cubicBezTo>
                  <a:pt x="15830" y="0"/>
                  <a:pt x="16147" y="22"/>
                  <a:pt x="16458" y="66"/>
                </a:cubicBezTo>
                <a:cubicBezTo>
                  <a:pt x="16764" y="109"/>
                  <a:pt x="17068" y="177"/>
                  <a:pt x="17365" y="264"/>
                </a:cubicBezTo>
                <a:cubicBezTo>
                  <a:pt x="17658" y="349"/>
                  <a:pt x="17946" y="458"/>
                  <a:pt x="18222" y="584"/>
                </a:cubicBezTo>
                <a:cubicBezTo>
                  <a:pt x="18496" y="708"/>
                  <a:pt x="18762" y="854"/>
                  <a:pt x="19015" y="1014"/>
                </a:cubicBezTo>
                <a:cubicBezTo>
                  <a:pt x="19264" y="1172"/>
                  <a:pt x="19504" y="1349"/>
                  <a:pt x="19730" y="1543"/>
                </a:cubicBezTo>
                <a:cubicBezTo>
                  <a:pt x="19950" y="1731"/>
                  <a:pt x="20158" y="1937"/>
                  <a:pt x="20350" y="2155"/>
                </a:cubicBezTo>
                <a:cubicBezTo>
                  <a:pt x="20536" y="2369"/>
                  <a:pt x="20710" y="2598"/>
                  <a:pt x="20861" y="2839"/>
                </a:cubicBezTo>
                <a:cubicBezTo>
                  <a:pt x="21010" y="3074"/>
                  <a:pt x="21143" y="3323"/>
                  <a:pt x="21251" y="3582"/>
                </a:cubicBezTo>
                <a:cubicBezTo>
                  <a:pt x="21357" y="3835"/>
                  <a:pt x="21443" y="4099"/>
                  <a:pt x="21502" y="4370"/>
                </a:cubicBezTo>
                <a:cubicBezTo>
                  <a:pt x="21561" y="4639"/>
                  <a:pt x="21595" y="4916"/>
                  <a:pt x="21600" y="5192"/>
                </a:cubicBezTo>
                <a:cubicBezTo>
                  <a:pt x="21606" y="5474"/>
                  <a:pt x="21584" y="5760"/>
                  <a:pt x="21532" y="6036"/>
                </a:cubicBezTo>
                <a:cubicBezTo>
                  <a:pt x="21478" y="6326"/>
                  <a:pt x="21366" y="6603"/>
                  <a:pt x="21282" y="6887"/>
                </a:cubicBezTo>
                <a:lnTo>
                  <a:pt x="10802" y="21602"/>
                </a:lnTo>
                <a:close/>
              </a:path>
            </a:pathLst>
          </a:cu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79216"/>
                  <a:invGamma/>
                </a:schemeClr>
              </a:gs>
            </a:gsLst>
            <a:lin ang="5400000" scaled="1"/>
          </a:gradFill>
          <a:ln>
            <a:solidFill>
              <a:srgbClr val="FEFFFF"/>
            </a:solidFill>
            <a:miter lim="800000"/>
          </a:ln>
          <a:effectLst>
            <a:outerShdw dist="35921" dir="2700000" algn="ctr">
              <a:srgbClr val="080808">
                <a:alpha val="50000"/>
              </a:srgbClr>
            </a:outerShdw>
          </a:effectLst>
        </p:spPr>
        <p:txBody>
          <a:bodyPr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1197101" name=""/>
          <p:cNvSpPr/>
          <p:nvPr>
            <p:ph type="title"/>
          </p:nvPr>
        </p:nvSpPr>
        <p:spPr>
          <a:xfrm>
            <a:off x="3806825" y="2882900"/>
            <a:ext cx="514508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ea typeface="宋体" pitchFamily="2" charset="-122"/>
              </a:rPr>
              <a:t>有什么好的创业项目？很多时候我们不能仅仅看当下的利益，因为我们做生意是一件长期的事情，所有整体上的发展前景才是最重要的， </a:t>
            </a:r>
            <a:r>
              <a:rPr lang="en-US" altLang="zh-CN">
                <a:ea typeface="宋体" pitchFamily="2" charset="-122"/>
              </a:rPr>
              <a:t>2013</a:t>
            </a:r>
            <a:r>
              <a:rPr lang="zh-CN" altLang="en-US">
                <a:ea typeface="宋体" pitchFamily="2" charset="-122"/>
              </a:rPr>
              <a:t>年最有前景项目。</a:t>
            </a:r>
            <a:endParaRPr lang="en-US" altLang="zh-CN">
              <a:ea typeface="宋体" pitchFamily="2" charset="-122"/>
            </a:endParaRPr>
          </a:p>
        </p:txBody>
      </p:sp>
      <p:sp>
        <p:nvSpPr>
          <p:cNvPr id="1197104" name=""/>
          <p:cNvSpPr/>
          <p:nvPr/>
        </p:nvSpPr>
        <p:spPr bwMode="black">
          <a:xfrm>
            <a:off x="2478088" y="1612900"/>
            <a:ext cx="4541838" cy="381000"/>
          </a:xfrm>
          <a:prstGeom prst="roundRect">
            <a:avLst>
              <a:gd name="adj" fmla="val 7574"/>
            </a:avLst>
          </a:prstGeom>
          <a:noFill/>
          <a:ln w="28575" cap="rnd">
            <a:noFill/>
            <a:prstDash val="sysDot"/>
            <a:miter lim="800000"/>
          </a:ln>
        </p:spPr>
        <p:txBody>
          <a:bodyPr wrap="none" anchor="ctr" anchorCtr="0"/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0" hangingPunct="0">
              <a:buFont typeface="Wingdings" pitchFamily="2" charset="2"/>
            </a:pPr>
            <a:endParaRPr lang="en-US" altLang="zh-CN" sz="4000" b="1">
              <a:ea typeface="宋体" pitchFamily="2" charset="-122"/>
            </a:endParaRPr>
          </a:p>
        </p:txBody>
      </p:sp>
      <p:sp>
        <p:nvSpPr>
          <p:cNvPr id="119710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1971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C37F6150-BC1C-41CC-A0B1-81CED441B77E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197107" name="TextBox 11971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5730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数码瓷像馆</a:t>
            </a:r>
            <a:endParaRPr lang="zh-CN" altLang="en-US">
              <a:solidFill>
                <a:srgbClr val="FF00FF"/>
              </a:solidFill>
              <a:ea typeface="宋体" pitchFamily="2" charset="-122"/>
            </a:endParaRPr>
          </a:p>
        </p:txBody>
      </p:sp>
      <p:sp>
        <p:nvSpPr>
          <p:cNvPr id="1225731" name=""/>
          <p:cNvSpPr/>
          <p:nvPr>
            <p:ph type="body" idx="4294967295"/>
          </p:nvPr>
        </p:nvSpPr>
        <p:spPr>
          <a:xfrm>
            <a:off x="533400" y="1447800"/>
            <a:ext cx="8077200" cy="4645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sz="2800" b="1">
                <a:ea typeface="宋体" pitchFamily="2" charset="-122"/>
              </a:rPr>
              <a:t>主要经营项目是将人物艺术照等作品，图片加工成瓷像。投入需要</a:t>
            </a:r>
            <a:r>
              <a:rPr lang="en-US" altLang="zh-CN" sz="2800" b="1">
                <a:ea typeface="宋体" pitchFamily="2" charset="-122"/>
              </a:rPr>
              <a:t>2</a:t>
            </a:r>
            <a:r>
              <a:rPr lang="zh-CN" altLang="en-US" sz="2800" b="1">
                <a:ea typeface="宋体" pitchFamily="2" charset="-122"/>
              </a:rPr>
              <a:t>万元左右，其中</a:t>
            </a:r>
            <a:r>
              <a:rPr lang="en-US" altLang="zh-CN" sz="2800" b="1">
                <a:ea typeface="宋体" pitchFamily="2" charset="-122"/>
              </a:rPr>
              <a:t>1.2</a:t>
            </a:r>
            <a:r>
              <a:rPr lang="zh-CN" altLang="en-US" sz="2800" b="1">
                <a:ea typeface="宋体" pitchFamily="2" charset="-122"/>
              </a:rPr>
              <a:t>万元用于购置一套数码瓷像砖，烤印设备， 一台电脑，一台扫描仪，打印机；</a:t>
            </a:r>
            <a:r>
              <a:rPr lang="en-US" altLang="zh-CN" sz="2800" b="1">
                <a:ea typeface="宋体" pitchFamily="2" charset="-122"/>
              </a:rPr>
              <a:t>5000</a:t>
            </a:r>
            <a:r>
              <a:rPr lang="zh-CN" altLang="en-US" sz="2800" b="1">
                <a:ea typeface="宋体" pitchFamily="2" charset="-122"/>
              </a:rPr>
              <a:t>元用于人员工资和一间</a:t>
            </a:r>
            <a:r>
              <a:rPr lang="en-US" altLang="zh-CN" sz="2800" b="1">
                <a:ea typeface="宋体" pitchFamily="2" charset="-122"/>
              </a:rPr>
              <a:t>20</a:t>
            </a:r>
            <a:r>
              <a:rPr lang="zh-CN" altLang="en-US" sz="2800" b="1">
                <a:ea typeface="宋体" pitchFamily="2" charset="-122"/>
              </a:rPr>
              <a:t>平方米店面</a:t>
            </a:r>
            <a:r>
              <a:rPr lang="en-US" altLang="zh-CN" sz="2800" b="1">
                <a:ea typeface="宋体" pitchFamily="2" charset="-122"/>
              </a:rPr>
              <a:t>(</a:t>
            </a:r>
            <a:r>
              <a:rPr lang="zh-CN" altLang="en-US" sz="2800" b="1">
                <a:ea typeface="宋体" pitchFamily="2" charset="-122"/>
              </a:rPr>
              <a:t>包括加工间</a:t>
            </a:r>
            <a:r>
              <a:rPr lang="en-US" altLang="zh-CN" sz="2800" b="1">
                <a:ea typeface="宋体" pitchFamily="2" charset="-122"/>
              </a:rPr>
              <a:t>)</a:t>
            </a:r>
            <a:r>
              <a:rPr lang="zh-CN" altLang="en-US" sz="2800" b="1">
                <a:ea typeface="宋体" pitchFamily="2" charset="-122"/>
              </a:rPr>
              <a:t>的首期房租；</a:t>
            </a:r>
            <a:r>
              <a:rPr lang="en-US" altLang="zh-CN" sz="2800" b="1">
                <a:ea typeface="宋体" pitchFamily="2" charset="-122"/>
              </a:rPr>
              <a:t>3000</a:t>
            </a:r>
            <a:r>
              <a:rPr lang="zh-CN" altLang="en-US" sz="2800" b="1">
                <a:ea typeface="宋体" pitchFamily="2" charset="-122"/>
              </a:rPr>
              <a:t>元用于流动资金。加工人员会简单电脑操作，</a:t>
            </a:r>
            <a:r>
              <a:rPr lang="en-US" altLang="zh-CN" sz="2800" b="1">
                <a:ea typeface="宋体" pitchFamily="2" charset="-122"/>
              </a:rPr>
              <a:t>2</a:t>
            </a:r>
            <a:r>
              <a:rPr lang="zh-CN" altLang="en-US" sz="2800" b="1">
                <a:ea typeface="宋体" pitchFamily="2" charset="-122"/>
              </a:rPr>
              <a:t>人即可营业。前期可适当作些宣传。</a:t>
            </a:r>
            <a:r>
              <a:rPr lang="zh-CN" altLang="en-US" sz="2800">
                <a:ea typeface="宋体" pitchFamily="2" charset="-122"/>
              </a:rPr>
              <a:t> </a:t>
            </a:r>
            <a:endParaRPr lang="zh-CN" altLang="en-US" sz="2800">
              <a:ea typeface="宋体" pitchFamily="2" charset="-122"/>
            </a:endParaRPr>
          </a:p>
        </p:txBody>
      </p:sp>
      <p:sp>
        <p:nvSpPr>
          <p:cNvPr id="1225732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25733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r"/>
            <a:fld id="{9E70D51C-E8A2-41FD-B60C-8A49864ADF3A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25734" name="TextBox 12257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22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5666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/>
        </p:txBody>
      </p:sp>
      <p:sp>
        <p:nvSpPr>
          <p:cNvPr id="1265667" name=""/>
          <p:cNvSpPr/>
          <p:nvPr>
            <p:ph type="body" idx="4294967295"/>
          </p:nvPr>
        </p:nvSpPr>
        <p:spPr>
          <a:xfrm>
            <a:off x="457200" y="1296988"/>
            <a:ext cx="8229600" cy="55610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 sz="2400" b="1">
                <a:ea typeface="宋体" pitchFamily="2" charset="-122"/>
              </a:rPr>
              <a:t>市场分析 这种数码瓷像技术问世不久，在全国大部分地区还没有推广。它利用现代化高科技数码技术，把照片或图像转印、烤印到瓷器上。这种数码瓷像 不同于以往的所有瓷像，改变了传统瓷像的工艺繁琐、画面模糊，尺寸限制、简陋褪色、易失败等诸多缺点，做出的资像效果超过照片，全部机械操作永不褪色，可以在普通的瓷片、瓷盘等瓷器上印制。生产题材不拘一格，市场广泛，可用于情侣艺术照、儿童艺术照、装饰业、旅游业、工艺品业、丧葬业等。</a:t>
            </a:r>
            <a:br>
              <a:rPr lang="zh-CN" altLang="en-US" sz="2400" b="1">
                <a:ea typeface="宋体" pitchFamily="2" charset="-122"/>
              </a:rPr>
            </a:br>
            <a:r>
              <a:rPr lang="zh-CN" altLang="en-US" sz="2400" b="1">
                <a:ea typeface="宋体" pitchFamily="2" charset="-122"/>
              </a:rPr>
              <a:t>　　投资规模 经营一家数码瓷像馆，只需</a:t>
            </a:r>
            <a:r>
              <a:rPr lang="en-US" altLang="zh-CN" sz="2400" b="1">
                <a:ea typeface="宋体" pitchFamily="2" charset="-122"/>
              </a:rPr>
              <a:t>15000</a:t>
            </a:r>
            <a:r>
              <a:rPr lang="zh-CN" altLang="en-US" sz="2400" b="1">
                <a:ea typeface="宋体" pitchFamily="2" charset="-122"/>
              </a:rPr>
              <a:t>元左右，其中包括房租、有关审批手续费、设备配置、人员工资等。一间十几平方米的店面作加工间，只需</a:t>
            </a:r>
            <a:r>
              <a:rPr lang="en-US" altLang="zh-CN" sz="2400" b="1">
                <a:ea typeface="宋体" pitchFamily="2" charset="-122"/>
              </a:rPr>
              <a:t>2</a:t>
            </a:r>
            <a:r>
              <a:rPr lang="zh-CN" altLang="en-US" sz="2400" b="1">
                <a:ea typeface="宋体" pitchFamily="2" charset="-122"/>
              </a:rPr>
              <a:t>人即可正常营业。虽然投资不很大，但收效却很快，只要宣传到位，最多一两个月即可收回成本。</a:t>
            </a:r>
            <a:br>
              <a:rPr lang="zh-CN" altLang="en-US" sz="2400" b="1">
                <a:ea typeface="宋体" pitchFamily="2" charset="-122"/>
              </a:rPr>
            </a:br>
            <a:r>
              <a:rPr lang="en-US" altLang="zh-CN" sz="2400" b="1"/>
              <a:t>.kd9988./xm_js01.asp</a:t>
            </a:r>
            <a:r>
              <a:rPr lang="zh-CN" altLang="en-US" sz="2400" b="1">
                <a:ea typeface="宋体" pitchFamily="2" charset="-122"/>
              </a:rPr>
              <a:t>　　</a:t>
            </a:r>
            <a:endParaRPr lang="zh-CN" altLang="en-US" sz="2400" b="1">
              <a:ea typeface="宋体" pitchFamily="2" charset="-122"/>
            </a:endParaRPr>
          </a:p>
        </p:txBody>
      </p:sp>
      <p:sp>
        <p:nvSpPr>
          <p:cNvPr id="12656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656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F02D300C-A7A9-4839-B17E-2E6AC8DA2C0A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65670" name="TextBox 12656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2898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液化气钢瓶残液烧净器</a:t>
            </a:r>
            <a:r>
              <a:rPr lang="zh-CN" altLang="en-US">
                <a:ea typeface="宋体" pitchFamily="2" charset="-122"/>
              </a:rPr>
              <a:t> 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232899" name=""/>
          <p:cNvSpPr/>
          <p:nvPr>
            <p:ph type="body" idx="4294967295"/>
          </p:nvPr>
        </p:nvSpPr>
        <p:spPr>
          <a:xfrm>
            <a:off x="457200" y="1296988"/>
            <a:ext cx="8229600" cy="499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just">
              <a:lnSpc>
                <a:spcPct val="140000"/>
              </a:lnSpc>
              <a:buNone/>
            </a:pPr>
            <a:r>
              <a:rPr lang="zh-CN" altLang="en-US" sz="2800" b="1">
                <a:ea typeface="宋体" pitchFamily="2" charset="-122"/>
              </a:rPr>
              <a:t>      该项目是专为烧净液化气钢瓶里的残液而设计的，安装在钢瓶的角阀上即可使用，不改变钢瓶，炉具的任何结构及使用操作。它的技术特点是利用液体分子运动学原理，将残液汽化后燃烧，使钢瓶内残液全部烧净，提高热值</a:t>
            </a:r>
            <a:r>
              <a:rPr lang="en-US" altLang="zh-CN" sz="2800" b="1">
                <a:ea typeface="宋体" pitchFamily="2" charset="-122"/>
              </a:rPr>
              <a:t>10-15%</a:t>
            </a:r>
            <a:r>
              <a:rPr lang="zh-CN" altLang="en-US" sz="2800" b="1">
                <a:ea typeface="宋体" pitchFamily="2" charset="-122"/>
              </a:rPr>
              <a:t>。该项目是节能项目，投资少，见效快，并可解决多人就业。</a:t>
            </a:r>
            <a:endParaRPr lang="zh-CN" altLang="en-US" sz="2800" b="1">
              <a:ea typeface="宋体" pitchFamily="2" charset="-122"/>
            </a:endParaRPr>
          </a:p>
        </p:txBody>
      </p:sp>
      <p:sp>
        <p:nvSpPr>
          <p:cNvPr id="12329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329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0F1CA13A-5074-4795-9A60-2DCB236C24C8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32902" name="TextBox 123290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4162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网上农业经纪人</a:t>
            </a:r>
            <a:endParaRPr lang="zh-CN" altLang="en-US">
              <a:solidFill>
                <a:srgbClr val="FF00FF"/>
              </a:solidFill>
              <a:ea typeface="宋体" pitchFamily="2" charset="-122"/>
            </a:endParaRPr>
          </a:p>
        </p:txBody>
      </p:sp>
      <p:sp>
        <p:nvSpPr>
          <p:cNvPr id="1244163" name=""/>
          <p:cNvSpPr/>
          <p:nvPr>
            <p:ph type="body" idx="4294967295"/>
          </p:nvPr>
        </p:nvSpPr>
        <p:spPr>
          <a:xfrm>
            <a:off x="225425" y="1660525"/>
            <a:ext cx="8229600" cy="5197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b="1">
                <a:ea typeface="宋体" pitchFamily="2" charset="-122"/>
              </a:rPr>
              <a:t>改变传统的农产品经营方式，依托当地特色农产品，在网上开办农业经纪人之家栏目，向外界介绍和推广。此项目初期投资不高， 仅需一台电脑，一台扫描仪即可，但对网络技术的要求比较高，是一个很有发展前景的绿色创业项目。 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2441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441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B6C336B6-0FD0-474E-B214-08BDBF2D9B34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44166" name="TextBox 12441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7714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/>
        </p:txBody>
      </p:sp>
      <p:sp>
        <p:nvSpPr>
          <p:cNvPr id="1267715" name=""/>
          <p:cNvSpPr/>
          <p:nvPr>
            <p:ph type="body" idx="4294967295"/>
          </p:nvPr>
        </p:nvSpPr>
        <p:spPr>
          <a:xfrm>
            <a:off x="457200" y="1296988"/>
            <a:ext cx="8229600" cy="499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90000"/>
              </a:lnSpc>
            </a:pPr>
            <a:r>
              <a:rPr lang="en-US" altLang="zh-CN" sz="2800"/>
              <a:t>.diy688./xmjs.asp?findid=|2|16|</a:t>
            </a:r>
            <a:r>
              <a:rPr lang="zh-CN" altLang="en-US" sz="2800">
                <a:ea typeface="宋体" pitchFamily="2" charset="-122"/>
              </a:rPr>
              <a:t>一、市场调研： 　　一天，我去一位朋友家做客，朋友家墙壁上挂着一些新潮精美的艺术装饰画，让我大开眼界，同时引起我的强烈兴趣。这些工艺画我从来没见过，其画面均呈立体形状，颜色凸起，层次分明，手按上去较硬，就像少数民族的彩绘画一样。据这位专搞工艺制品研究的朋友介绍，这种画叫花泥画，是用</a:t>
            </a:r>
            <a:r>
              <a:rPr lang="zh-CN" altLang="en-US" sz="2800" b="1">
                <a:ea typeface="宋体" pitchFamily="2" charset="-122"/>
                <a:hlinkClick r:id="rId2"/>
              </a:rPr>
              <a:t>彩色</a:t>
            </a:r>
            <a:r>
              <a:rPr lang="zh-CN" altLang="en-US" sz="2800">
                <a:ea typeface="宋体" pitchFamily="2" charset="-122"/>
              </a:rPr>
              <a:t>泥巴做的，在国外已很流行，国内刚刚兴起。朋友见我很好奇，推荐我搞此项目，并说如果在学校门口或附近开一家花泥画廊，瞄准学生做生意准赚钱。 　　</a:t>
            </a:r>
            <a:endParaRPr lang="zh-CN" altLang="en-US" sz="2800"/>
          </a:p>
        </p:txBody>
      </p:sp>
      <p:sp>
        <p:nvSpPr>
          <p:cNvPr id="12677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677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08C57ADB-DE15-47A1-BECB-441C388D7F8A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67718" name="TextBox 12677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8738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/>
        </p:txBody>
      </p:sp>
      <p:sp>
        <p:nvSpPr>
          <p:cNvPr id="1268739" name=""/>
          <p:cNvSpPr/>
          <p:nvPr>
            <p:ph type="body" idx="4294967295"/>
          </p:nvPr>
        </p:nvSpPr>
        <p:spPr>
          <a:xfrm>
            <a:off x="457200" y="1296988"/>
            <a:ext cx="8229600" cy="499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 sz="2800">
                <a:ea typeface="宋体" pitchFamily="2" charset="-122"/>
              </a:rPr>
              <a:t>三、经营投资及效益： 　　</a:t>
            </a:r>
            <a:r>
              <a:rPr lang="en-US" altLang="zh-CN" sz="2800">
                <a:ea typeface="宋体" pitchFamily="2" charset="-122"/>
              </a:rPr>
              <a:t>1.</a:t>
            </a:r>
            <a:r>
              <a:rPr lang="zh-CN" altLang="en-US" sz="2800">
                <a:ea typeface="宋体" pitchFamily="2" charset="-122"/>
              </a:rPr>
              <a:t>经营投资：投资总额</a:t>
            </a:r>
            <a:r>
              <a:rPr lang="en-US" altLang="zh-CN" sz="2800">
                <a:ea typeface="宋体" pitchFamily="2" charset="-122"/>
              </a:rPr>
              <a:t>2315</a:t>
            </a:r>
            <a:r>
              <a:rPr lang="zh-CN" altLang="en-US" sz="2800">
                <a:ea typeface="宋体" pitchFamily="2" charset="-122"/>
              </a:rPr>
              <a:t>元，其中：房租</a:t>
            </a:r>
            <a:r>
              <a:rPr lang="en-US" altLang="zh-CN" sz="2800">
                <a:ea typeface="宋体" pitchFamily="2" charset="-122"/>
              </a:rPr>
              <a:t>300</a:t>
            </a:r>
            <a:r>
              <a:rPr lang="zh-CN" altLang="en-US" sz="2800">
                <a:ea typeface="宋体" pitchFamily="2" charset="-122"/>
              </a:rPr>
              <a:t>元</a:t>
            </a:r>
            <a:r>
              <a:rPr lang="en-US" altLang="zh-CN" sz="2800">
                <a:ea typeface="宋体" pitchFamily="2" charset="-122"/>
              </a:rPr>
              <a:t>/</a:t>
            </a:r>
            <a:r>
              <a:rPr lang="zh-CN" altLang="en-US" sz="2800">
                <a:ea typeface="宋体" pitchFamily="2" charset="-122"/>
              </a:rPr>
              <a:t>月、横幅</a:t>
            </a:r>
            <a:r>
              <a:rPr lang="en-US" altLang="zh-CN" sz="2800">
                <a:ea typeface="宋体" pitchFamily="2" charset="-122"/>
              </a:rPr>
              <a:t>40</a:t>
            </a:r>
            <a:r>
              <a:rPr lang="zh-CN" altLang="en-US" sz="2800">
                <a:ea typeface="宋体" pitchFamily="2" charset="-122"/>
              </a:rPr>
              <a:t>元、货架</a:t>
            </a:r>
            <a:r>
              <a:rPr lang="en-US" altLang="zh-CN" sz="2800">
                <a:ea typeface="宋体" pitchFamily="2" charset="-122"/>
              </a:rPr>
              <a:t>60</a:t>
            </a:r>
            <a:r>
              <a:rPr lang="zh-CN" altLang="en-US" sz="2800">
                <a:ea typeface="宋体" pitchFamily="2" charset="-122"/>
              </a:rPr>
              <a:t>元</a:t>
            </a:r>
            <a:r>
              <a:rPr lang="en-US" altLang="zh-CN" sz="2800">
                <a:ea typeface="宋体" pitchFamily="2" charset="-122"/>
              </a:rPr>
              <a:t>/</a:t>
            </a:r>
            <a:r>
              <a:rPr lang="zh-CN" altLang="en-US" sz="2800">
                <a:ea typeface="宋体" pitchFamily="2" charset="-122"/>
              </a:rPr>
              <a:t>个、桌子</a:t>
            </a:r>
            <a:r>
              <a:rPr lang="en-US" altLang="zh-CN" sz="2800">
                <a:ea typeface="宋体" pitchFamily="2" charset="-122"/>
              </a:rPr>
              <a:t>5</a:t>
            </a:r>
            <a:r>
              <a:rPr lang="zh-CN" altLang="en-US" sz="2800">
                <a:ea typeface="宋体" pitchFamily="2" charset="-122"/>
              </a:rPr>
              <a:t>张</a:t>
            </a:r>
            <a:r>
              <a:rPr lang="en-US" altLang="zh-CN" sz="2800">
                <a:ea typeface="宋体" pitchFamily="2" charset="-122"/>
              </a:rPr>
              <a:t>175</a:t>
            </a:r>
            <a:r>
              <a:rPr lang="zh-CN" altLang="en-US" sz="2800">
                <a:ea typeface="宋体" pitchFamily="2" charset="-122"/>
              </a:rPr>
              <a:t>元、椅子</a:t>
            </a:r>
            <a:r>
              <a:rPr lang="en-US" altLang="zh-CN" sz="2800">
                <a:ea typeface="宋体" pitchFamily="2" charset="-122"/>
              </a:rPr>
              <a:t>30</a:t>
            </a:r>
            <a:r>
              <a:rPr lang="zh-CN" altLang="en-US" sz="2800">
                <a:ea typeface="宋体" pitchFamily="2" charset="-122"/>
              </a:rPr>
              <a:t>把</a:t>
            </a:r>
            <a:r>
              <a:rPr lang="en-US" altLang="zh-CN" sz="2800">
                <a:ea typeface="宋体" pitchFamily="2" charset="-122"/>
              </a:rPr>
              <a:t>240</a:t>
            </a:r>
            <a:r>
              <a:rPr lang="zh-CN" altLang="en-US" sz="2800">
                <a:ea typeface="宋体" pitchFamily="2" charset="-122"/>
              </a:rPr>
              <a:t>元、简要装饰费</a:t>
            </a:r>
            <a:r>
              <a:rPr lang="en-US" altLang="zh-CN" sz="2800">
                <a:ea typeface="宋体" pitchFamily="2" charset="-122"/>
              </a:rPr>
              <a:t>100</a:t>
            </a:r>
            <a:r>
              <a:rPr lang="zh-CN" altLang="en-US" sz="2800">
                <a:ea typeface="宋体" pitchFamily="2" charset="-122"/>
              </a:rPr>
              <a:t>元、证照费</a:t>
            </a:r>
            <a:r>
              <a:rPr lang="en-US" altLang="zh-CN" sz="2800">
                <a:ea typeface="宋体" pitchFamily="2" charset="-122"/>
              </a:rPr>
              <a:t>200</a:t>
            </a:r>
            <a:r>
              <a:rPr lang="zh-CN" altLang="en-US" sz="2800">
                <a:ea typeface="宋体" pitchFamily="2" charset="-122"/>
              </a:rPr>
              <a:t>元、原材料费</a:t>
            </a:r>
            <a:r>
              <a:rPr lang="en-US" altLang="zh-CN" sz="2800">
                <a:ea typeface="宋体" pitchFamily="2" charset="-122"/>
              </a:rPr>
              <a:t>1200</a:t>
            </a:r>
            <a:r>
              <a:rPr lang="zh-CN" altLang="en-US" sz="2800">
                <a:ea typeface="宋体" pitchFamily="2" charset="-122"/>
              </a:rPr>
              <a:t>元。 　　</a:t>
            </a:r>
            <a:r>
              <a:rPr lang="en-US" altLang="zh-CN" sz="2800">
                <a:ea typeface="宋体" pitchFamily="2" charset="-122"/>
              </a:rPr>
              <a:t>2.</a:t>
            </a:r>
            <a:r>
              <a:rPr lang="zh-CN" altLang="en-US" sz="2800" b="1">
                <a:ea typeface="宋体" pitchFamily="2" charset="-122"/>
                <a:hlinkClick r:id="rId2"/>
              </a:rPr>
              <a:t>营销</a:t>
            </a:r>
            <a:r>
              <a:rPr lang="zh-CN" altLang="en-US" sz="2800">
                <a:ea typeface="宋体" pitchFamily="2" charset="-122"/>
              </a:rPr>
              <a:t>方法：分为花泥销售成品、孩子们自己制作的画及原材料销售</a:t>
            </a:r>
            <a:r>
              <a:rPr lang="en-US" altLang="zh-CN" sz="2800">
                <a:ea typeface="宋体" pitchFamily="2" charset="-122"/>
              </a:rPr>
              <a:t>3</a:t>
            </a:r>
            <a:r>
              <a:rPr lang="zh-CN" altLang="en-US" sz="2800">
                <a:ea typeface="宋体" pitchFamily="2" charset="-122"/>
              </a:rPr>
              <a:t>个部分。若是成品画，并装上画框，则根据画幅作价，如内芯</a:t>
            </a:r>
            <a:r>
              <a:rPr lang="en-US" altLang="zh-CN" sz="2800">
                <a:ea typeface="宋体" pitchFamily="2" charset="-122"/>
              </a:rPr>
              <a:t>15</a:t>
            </a:r>
            <a:r>
              <a:rPr lang="zh-CN" altLang="en-US" sz="2800">
                <a:ea typeface="宋体" pitchFamily="2" charset="-122"/>
              </a:rPr>
              <a:t>厘米</a:t>
            </a:r>
            <a:r>
              <a:rPr lang="en-US" altLang="zh-CN" sz="2800">
                <a:ea typeface="宋体" pitchFamily="2" charset="-122"/>
              </a:rPr>
              <a:t>×20</a:t>
            </a:r>
            <a:r>
              <a:rPr lang="zh-CN" altLang="en-US" sz="2800">
                <a:ea typeface="宋体" pitchFamily="2" charset="-122"/>
              </a:rPr>
              <a:t>厘米、</a:t>
            </a:r>
            <a:r>
              <a:rPr lang="en-US" altLang="zh-CN" sz="2800">
                <a:ea typeface="宋体" pitchFamily="2" charset="-122"/>
              </a:rPr>
              <a:t>20</a:t>
            </a:r>
            <a:r>
              <a:rPr lang="zh-CN" altLang="en-US" sz="2800">
                <a:ea typeface="宋体" pitchFamily="2" charset="-122"/>
              </a:rPr>
              <a:t>厘米</a:t>
            </a:r>
            <a:r>
              <a:rPr lang="en-US" altLang="zh-CN" sz="2800">
                <a:ea typeface="宋体" pitchFamily="2" charset="-122"/>
              </a:rPr>
              <a:t>×25</a:t>
            </a:r>
            <a:r>
              <a:rPr lang="zh-CN" altLang="en-US" sz="2800">
                <a:ea typeface="宋体" pitchFamily="2" charset="-122"/>
              </a:rPr>
              <a:t>厘米、</a:t>
            </a:r>
            <a:r>
              <a:rPr lang="en-US" altLang="zh-CN" sz="2800">
                <a:ea typeface="宋体" pitchFamily="2" charset="-122"/>
              </a:rPr>
              <a:t>30</a:t>
            </a:r>
            <a:r>
              <a:rPr lang="zh-CN" altLang="en-US" sz="2800">
                <a:ea typeface="宋体" pitchFamily="2" charset="-122"/>
              </a:rPr>
              <a:t>厘米</a:t>
            </a:r>
            <a:r>
              <a:rPr lang="en-US" altLang="zh-CN" sz="2800">
                <a:ea typeface="宋体" pitchFamily="2" charset="-122"/>
              </a:rPr>
              <a:t>×40</a:t>
            </a:r>
            <a:r>
              <a:rPr lang="zh-CN" altLang="en-US" sz="2800">
                <a:ea typeface="宋体" pitchFamily="2" charset="-122"/>
              </a:rPr>
              <a:t>厘米，每幅收费</a:t>
            </a:r>
            <a:r>
              <a:rPr lang="en-US" altLang="zh-CN" sz="2800">
                <a:ea typeface="宋体" pitchFamily="2" charset="-122"/>
              </a:rPr>
              <a:t>20</a:t>
            </a:r>
            <a:r>
              <a:rPr lang="zh-CN" altLang="en-US" sz="2800">
                <a:ea typeface="宋体" pitchFamily="2" charset="-122"/>
              </a:rPr>
              <a:t>元、</a:t>
            </a:r>
            <a:r>
              <a:rPr lang="en-US" altLang="zh-CN" sz="2800">
                <a:ea typeface="宋体" pitchFamily="2" charset="-122"/>
              </a:rPr>
              <a:t>30</a:t>
            </a:r>
            <a:r>
              <a:rPr lang="zh-CN" altLang="en-US" sz="2800">
                <a:ea typeface="宋体" pitchFamily="2" charset="-122"/>
              </a:rPr>
              <a:t>元、</a:t>
            </a:r>
            <a:r>
              <a:rPr lang="en-US" altLang="zh-CN" sz="2800">
                <a:ea typeface="宋体" pitchFamily="2" charset="-122"/>
              </a:rPr>
              <a:t>50</a:t>
            </a:r>
            <a:r>
              <a:rPr lang="zh-CN" altLang="en-US" sz="2800">
                <a:ea typeface="宋体" pitchFamily="2" charset="-122"/>
              </a:rPr>
              <a:t>元；若是学生制作的，每幅收费</a:t>
            </a:r>
            <a:r>
              <a:rPr lang="en-US" altLang="zh-CN" sz="2800">
                <a:ea typeface="宋体" pitchFamily="2" charset="-122"/>
              </a:rPr>
              <a:t>10</a:t>
            </a:r>
            <a:r>
              <a:rPr lang="zh-CN" altLang="en-US" sz="2800">
                <a:ea typeface="宋体" pitchFamily="2" charset="-122"/>
              </a:rPr>
              <a:t>元、</a:t>
            </a:r>
            <a:r>
              <a:rPr lang="en-US" altLang="zh-CN" sz="2800">
                <a:ea typeface="宋体" pitchFamily="2" charset="-122"/>
              </a:rPr>
              <a:t>30</a:t>
            </a:r>
            <a:r>
              <a:rPr lang="zh-CN" altLang="en-US" sz="2800">
                <a:ea typeface="宋体" pitchFamily="2" charset="-122"/>
              </a:rPr>
              <a:t>元；如不装画框，收费</a:t>
            </a:r>
            <a:r>
              <a:rPr lang="en-US" altLang="zh-CN" sz="2800">
                <a:ea typeface="宋体" pitchFamily="2" charset="-122"/>
              </a:rPr>
              <a:t>5</a:t>
            </a:r>
            <a:r>
              <a:rPr lang="zh-CN" altLang="en-US" sz="2800">
                <a:ea typeface="宋体" pitchFamily="2" charset="-122"/>
              </a:rPr>
              <a:t>元、</a:t>
            </a:r>
            <a:r>
              <a:rPr lang="en-US" altLang="zh-CN" sz="2800">
                <a:ea typeface="宋体" pitchFamily="2" charset="-122"/>
              </a:rPr>
              <a:t>8</a:t>
            </a:r>
            <a:r>
              <a:rPr lang="zh-CN" altLang="en-US" sz="2800">
                <a:ea typeface="宋体" pitchFamily="2" charset="-122"/>
              </a:rPr>
              <a:t>元、</a:t>
            </a:r>
            <a:r>
              <a:rPr lang="en-US" altLang="zh-CN" sz="2800">
                <a:ea typeface="宋体" pitchFamily="2" charset="-122"/>
              </a:rPr>
              <a:t>15</a:t>
            </a:r>
            <a:r>
              <a:rPr lang="zh-CN" altLang="en-US" sz="2800">
                <a:ea typeface="宋体" pitchFamily="2" charset="-122"/>
              </a:rPr>
              <a:t>元；单售花泥每瓶</a:t>
            </a:r>
            <a:r>
              <a:rPr lang="en-US" altLang="zh-CN" sz="2800">
                <a:ea typeface="宋体" pitchFamily="2" charset="-122"/>
              </a:rPr>
              <a:t>(30</a:t>
            </a:r>
            <a:r>
              <a:rPr lang="zh-CN" altLang="en-US" sz="2800">
                <a:ea typeface="宋体" pitchFamily="2" charset="-122"/>
              </a:rPr>
              <a:t>克</a:t>
            </a:r>
            <a:r>
              <a:rPr lang="en-US" altLang="zh-CN" sz="2800">
                <a:ea typeface="宋体" pitchFamily="2" charset="-122"/>
              </a:rPr>
              <a:t>)2</a:t>
            </a:r>
            <a:r>
              <a:rPr lang="zh-CN" altLang="en-US" sz="2800">
                <a:ea typeface="宋体" pitchFamily="2" charset="-122"/>
              </a:rPr>
              <a:t>－</a:t>
            </a:r>
            <a:r>
              <a:rPr lang="en-US" altLang="zh-CN" sz="2800">
                <a:ea typeface="宋体" pitchFamily="2" charset="-122"/>
              </a:rPr>
              <a:t>3</a:t>
            </a:r>
            <a:r>
              <a:rPr lang="zh-CN" altLang="en-US" sz="2800">
                <a:ea typeface="宋体" pitchFamily="2" charset="-122"/>
              </a:rPr>
              <a:t>元，也有</a:t>
            </a:r>
            <a:r>
              <a:rPr lang="en-US" altLang="zh-CN" sz="2800">
                <a:ea typeface="宋体" pitchFamily="2" charset="-122"/>
              </a:rPr>
              <a:t>1</a:t>
            </a:r>
            <a:r>
              <a:rPr lang="zh-CN" altLang="en-US" sz="2800">
                <a:ea typeface="宋体" pitchFamily="2" charset="-122"/>
              </a:rPr>
              <a:t>－</a:t>
            </a:r>
            <a:r>
              <a:rPr lang="en-US" altLang="zh-CN" sz="2800">
                <a:ea typeface="宋体" pitchFamily="2" charset="-122"/>
              </a:rPr>
              <a:t>2</a:t>
            </a:r>
            <a:r>
              <a:rPr lang="zh-CN" altLang="en-US" sz="2800">
                <a:ea typeface="宋体" pitchFamily="2" charset="-122"/>
              </a:rPr>
              <a:t>元的纯利。 　　</a:t>
            </a:r>
            <a:endParaRPr lang="zh-CN" altLang="en-US" sz="2800"/>
          </a:p>
        </p:txBody>
      </p:sp>
      <p:sp>
        <p:nvSpPr>
          <p:cNvPr id="12687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687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756770D2-7894-422F-ADFC-5AC7166836CA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68742" name="TextBox 12687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1810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/>
        </p:txBody>
      </p:sp>
      <p:sp>
        <p:nvSpPr>
          <p:cNvPr id="1271811" name=""/>
          <p:cNvSpPr/>
          <p:nvPr>
            <p:ph type="body" idx="4294967295"/>
          </p:nvPr>
        </p:nvSpPr>
        <p:spPr>
          <a:xfrm>
            <a:off x="457200" y="1296988"/>
            <a:ext cx="8229600" cy="499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90000"/>
              </a:lnSpc>
            </a:pPr>
            <a:r>
              <a:rPr lang="en-US" altLang="zh-CN" sz="2400">
                <a:ea typeface="宋体" pitchFamily="2" charset="-122"/>
              </a:rPr>
              <a:t>3.</a:t>
            </a:r>
            <a:r>
              <a:rPr lang="zh-CN" altLang="en-US" sz="2400">
                <a:ea typeface="宋体" pitchFamily="2" charset="-122"/>
              </a:rPr>
              <a:t>激励宣传策略：在学生每介绍一人可获奖励一次的同时，我们还推出花泥画制作月赛：按规定每月制作花泥画</a:t>
            </a:r>
            <a:r>
              <a:rPr lang="en-US" altLang="zh-CN" sz="2400">
                <a:ea typeface="宋体" pitchFamily="2" charset="-122"/>
              </a:rPr>
              <a:t>5</a:t>
            </a:r>
            <a:r>
              <a:rPr lang="zh-CN" altLang="en-US" sz="2400">
                <a:ea typeface="宋体" pitchFamily="2" charset="-122"/>
              </a:rPr>
              <a:t>幅以上的学生，才有资格参加花泥画月赛，月赛评选出一二三等奖，且奖品在某个特别时间发放以便扩大影响。开始个月，我把发奖时间定在星期六，结果奖品发了却起不到多少宣传作用。因为奖品是发给未参赛的学生看的，以便吸引他们参加，这才是真正的目的。冷静思考后我们把奖时间改在次月周星期一的中午学生放学的时候，此时颁奖场面异常热闹，常常引来许多未参加制作的学生围观，这些学生中的大部分又成了花泥画的制作者。而那些获奖学生将豪华精美实用的奖品带到学校，在学生间传播，独到的宣传效果让我们受益匪浅，开业不久净赚万余元</a:t>
            </a:r>
            <a:r>
              <a:rPr lang="zh-CN" altLang="en-US" sz="2400"/>
              <a:t> </a:t>
            </a:r>
            <a:endParaRPr lang="zh-CN" altLang="en-US" sz="2400"/>
          </a:p>
          <a:p>
            <a:pPr lvl="0">
              <a:lnSpc>
                <a:spcPct val="90000"/>
              </a:lnSpc>
            </a:pPr>
            <a:r>
              <a:rPr lang="zh-CN" altLang="en-US" sz="2400">
                <a:ea typeface="宋体" pitchFamily="2" charset="-122"/>
              </a:rPr>
              <a:t>美雅花泥画廊</a:t>
            </a:r>
            <a:r>
              <a:rPr lang="en-US" altLang="zh-CN" sz="2400">
                <a:ea typeface="宋体" pitchFamily="2" charset="-122"/>
              </a:rPr>
              <a:t>(</a:t>
            </a:r>
            <a:r>
              <a:rPr lang="zh-CN" altLang="en-US" sz="2400">
                <a:ea typeface="宋体" pitchFamily="2" charset="-122"/>
              </a:rPr>
              <a:t>电话：</a:t>
            </a:r>
            <a:r>
              <a:rPr lang="en-US" altLang="zh-CN" sz="2400">
                <a:ea typeface="宋体" pitchFamily="2" charset="-122"/>
              </a:rPr>
              <a:t>13786645278 13507360509</a:t>
            </a:r>
            <a:r>
              <a:rPr lang="en-US" altLang="zh-CN" sz="2400"/>
              <a:t> </a:t>
            </a:r>
            <a:r>
              <a:rPr lang="zh-CN" altLang="en-US" sz="2400"/>
              <a:t>）</a:t>
            </a:r>
            <a:endParaRPr lang="zh-CN" altLang="en-US" sz="2400"/>
          </a:p>
        </p:txBody>
      </p:sp>
      <p:sp>
        <p:nvSpPr>
          <p:cNvPr id="12718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718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023C8D74-A17D-4B22-BC2E-826417C2B1F6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71814" name="TextBox 12718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6210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专业导购</a:t>
            </a:r>
            <a:endParaRPr lang="zh-CN" altLang="en-US">
              <a:solidFill>
                <a:srgbClr val="FF00FF"/>
              </a:solidFill>
              <a:ea typeface="宋体" pitchFamily="2" charset="-122"/>
            </a:endParaRPr>
          </a:p>
        </p:txBody>
      </p:sp>
      <p:sp>
        <p:nvSpPr>
          <p:cNvPr id="1246211" name=""/>
          <p:cNvSpPr/>
          <p:nvPr>
            <p:ph type="body" idx="4294967295"/>
          </p:nvPr>
        </p:nvSpPr>
        <p:spPr>
          <a:xfrm>
            <a:off x="312738" y="1384300"/>
            <a:ext cx="8229600" cy="43418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b="1">
                <a:ea typeface="宋体" pitchFamily="2" charset="-122"/>
              </a:rPr>
              <a:t>这是一个新兴的服务产业，主要针对没有时间上街购物的年轻人，行动不方便的老人，外地游客等提供适合他们需要的消费指导， 初期投资大概</a:t>
            </a:r>
            <a:r>
              <a:rPr lang="en-US" altLang="zh-CN" b="1">
                <a:ea typeface="宋体" pitchFamily="2" charset="-122"/>
              </a:rPr>
              <a:t>2-5</a:t>
            </a:r>
            <a:r>
              <a:rPr lang="zh-CN" altLang="en-US" b="1">
                <a:ea typeface="宋体" pitchFamily="2" charset="-122"/>
              </a:rPr>
              <a:t>万元，主要是租赁办公场所，对办公人员进行培训，对购物区进行调查等费用。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2462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462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F58E2E29-2915-492A-9DD0-6DA3CBDB3E40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46214" name="TextBox 12462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9282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水生花卉的栽培</a:t>
            </a:r>
            <a:r>
              <a:rPr lang="zh-CN" altLang="en-US">
                <a:ea typeface="宋体" pitchFamily="2" charset="-122"/>
              </a:rPr>
              <a:t> 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249283" name=""/>
          <p:cNvSpPr/>
          <p:nvPr>
            <p:ph type="body" idx="4294967295"/>
          </p:nvPr>
        </p:nvSpPr>
        <p:spPr>
          <a:xfrm>
            <a:off x="457200" y="1500188"/>
            <a:ext cx="8229600" cy="47910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sz="2800" b="1">
                <a:ea typeface="宋体" pitchFamily="2" charset="-122"/>
              </a:rPr>
              <a:t>水生花卉的盆花市场随着人们精神追求的提高正逐渐形成，园林工程的园林造景和水体绿化对水生花卉的需求也在不断加大，所以此项目有一定的市场前景。另外水生花卉喜光，喜温，耐湿，病虫害少，繁殖系数高，栽培管理粗放，栽培工作量小，生产成本低，管理简单，一次引种当年就能见效，适合女性创业。</a:t>
            </a:r>
            <a:r>
              <a:rPr lang="zh-CN" altLang="en-US" sz="2800">
                <a:ea typeface="宋体" pitchFamily="2" charset="-122"/>
              </a:rPr>
              <a:t> </a:t>
            </a:r>
            <a:endParaRPr lang="zh-CN" altLang="en-US" sz="2800">
              <a:ea typeface="宋体" pitchFamily="2" charset="-122"/>
            </a:endParaRPr>
          </a:p>
        </p:txBody>
      </p:sp>
      <p:sp>
        <p:nvSpPr>
          <p:cNvPr id="12492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4928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99C1EAEE-7920-4788-BFF2-A471BB9950E3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49286" name="TextBox 124928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1330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黑羽绿壳蛋鸡养殖</a:t>
            </a:r>
            <a:r>
              <a:rPr lang="zh-CN" altLang="en-US">
                <a:ea typeface="宋体" pitchFamily="2" charset="-122"/>
              </a:rPr>
              <a:t> 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251331" name=""/>
          <p:cNvSpPr/>
          <p:nvPr>
            <p:ph type="body" idx="4294967295"/>
          </p:nvPr>
        </p:nvSpPr>
        <p:spPr>
          <a:xfrm>
            <a:off x="485775" y="1252538"/>
            <a:ext cx="8229600" cy="4486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b="1">
                <a:ea typeface="宋体" pitchFamily="2" charset="-122"/>
              </a:rPr>
              <a:t>该项目是宜兴市一养殖场专利，将种养殖相结合的同时，栽种树苗并养殖绿壳蛋鸡。绿壳蛋鸡养殖以回收鸡蛋为主，投资少，成本低，效益好，并且营养价值高，是新一代绿色环保产品，适合居家创业的农村妇女选择。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2513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513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B5DBBF77-FB01-44D0-9C3B-D0A885E071CC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51334" name="TextBox 12513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6450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野菜种植</a:t>
            </a:r>
            <a:r>
              <a:rPr lang="zh-CN" altLang="en-US">
                <a:ea typeface="宋体" pitchFamily="2" charset="-122"/>
              </a:rPr>
              <a:t> 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256451" name=""/>
          <p:cNvSpPr/>
          <p:nvPr>
            <p:ph type="body" idx="4294967295"/>
          </p:nvPr>
        </p:nvSpPr>
        <p:spPr>
          <a:xfrm>
            <a:off x="255588" y="1574800"/>
            <a:ext cx="8229600" cy="3992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b="1">
                <a:ea typeface="宋体" pitchFamily="2" charset="-122"/>
              </a:rPr>
              <a:t>寻找一块城乡结合处土地，投资种植芦笋，芦蒿，马兰，荠菜等绿色食品，投资小，见效快，市场广，技术含量低，便于掌握。且适应城市消费需要，符合国家菜蓝子工程。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2564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5645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D01F4E15-F2E3-481C-9877-766D1E91D66B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56454" name="TextBox 12564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8498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车模精品店</a:t>
            </a:r>
            <a:r>
              <a:rPr lang="zh-CN" altLang="en-US">
                <a:ea typeface="宋体" pitchFamily="2" charset="-122"/>
              </a:rPr>
              <a:t> 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258499" name=""/>
          <p:cNvSpPr/>
          <p:nvPr>
            <p:ph type="body" idx="4294967295"/>
          </p:nvPr>
        </p:nvSpPr>
        <p:spPr>
          <a:xfrm>
            <a:off x="473075" y="1168400"/>
            <a:ext cx="8229600" cy="5197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b="1">
                <a:ea typeface="宋体" pitchFamily="2" charset="-122"/>
              </a:rPr>
              <a:t>汽车模型，是把一部汽车按照一定的比例缩小，制作成一件精美的工艺品。主要有金属，木材，塑料，水晶等不同材质类型。该项目选址应在较繁华的商业区，店面</a:t>
            </a:r>
            <a:r>
              <a:rPr lang="en-US" altLang="zh-CN" b="1">
                <a:ea typeface="宋体" pitchFamily="2" charset="-122"/>
              </a:rPr>
              <a:t>20</a:t>
            </a:r>
            <a:r>
              <a:rPr lang="zh-CN" altLang="en-US" b="1">
                <a:ea typeface="宋体" pitchFamily="2" charset="-122"/>
              </a:rPr>
              <a:t>平米，内部装修简洁即可。房租，装修加上首批进货</a:t>
            </a:r>
            <a:r>
              <a:rPr lang="en-US" altLang="zh-CN" b="1">
                <a:ea typeface="宋体" pitchFamily="2" charset="-122"/>
              </a:rPr>
              <a:t>2</a:t>
            </a:r>
            <a:r>
              <a:rPr lang="zh-CN" altLang="en-US" b="1">
                <a:ea typeface="宋体" pitchFamily="2" charset="-122"/>
              </a:rPr>
              <a:t>万元，流动资金</a:t>
            </a:r>
            <a:r>
              <a:rPr lang="en-US" altLang="zh-CN" b="1">
                <a:ea typeface="宋体" pitchFamily="2" charset="-122"/>
              </a:rPr>
              <a:t>1</a:t>
            </a:r>
            <a:r>
              <a:rPr lang="zh-CN" altLang="en-US" b="1">
                <a:ea typeface="宋体" pitchFamily="2" charset="-122"/>
              </a:rPr>
              <a:t>万元，总投资</a:t>
            </a:r>
            <a:r>
              <a:rPr lang="en-US" altLang="zh-CN" b="1">
                <a:ea typeface="宋体" pitchFamily="2" charset="-122"/>
              </a:rPr>
              <a:t>4</a:t>
            </a:r>
            <a:r>
              <a:rPr lang="zh-CN" altLang="en-US" b="1">
                <a:ea typeface="宋体" pitchFamily="2" charset="-122"/>
              </a:rPr>
              <a:t>万元左右即可开张营业。 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2585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585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4091B703-2F48-4CC9-907F-6BBFE2F21B4C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58502" name="TextBox 125850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0546" name=""/>
          <p:cNvSpPr/>
          <p:nvPr>
            <p:ph type="title"/>
          </p:nvPr>
        </p:nvSpPr>
        <p:spPr>
          <a:xfrm>
            <a:off x="452438" y="228600"/>
            <a:ext cx="8237538" cy="889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 lvl="0"/>
            <a:r>
              <a:rPr lang="zh-CN" altLang="en-US">
                <a:solidFill>
                  <a:srgbClr val="FF00FF"/>
                </a:solidFill>
                <a:ea typeface="宋体" pitchFamily="2" charset="-122"/>
              </a:rPr>
              <a:t>怀旧店</a:t>
            </a:r>
            <a:r>
              <a:rPr lang="zh-CN" altLang="en-US">
                <a:ea typeface="宋体" pitchFamily="2" charset="-122"/>
              </a:rPr>
              <a:t> 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260547" name=""/>
          <p:cNvSpPr/>
          <p:nvPr>
            <p:ph type="body" idx="4294967295"/>
          </p:nvPr>
        </p:nvSpPr>
        <p:spPr>
          <a:xfrm>
            <a:off x="384175" y="1006475"/>
            <a:ext cx="8229600" cy="55610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sz="2800" b="1">
                <a:ea typeface="宋体" pitchFamily="2" charset="-122"/>
              </a:rPr>
              <a:t>该项目选址要在闹市区，铺面不必很大，</a:t>
            </a:r>
            <a:r>
              <a:rPr lang="en-US" altLang="zh-CN" sz="2800" b="1">
                <a:ea typeface="宋体" pitchFamily="2" charset="-122"/>
              </a:rPr>
              <a:t>20</a:t>
            </a:r>
            <a:r>
              <a:rPr lang="zh-CN" altLang="en-US" sz="2800" b="1">
                <a:ea typeface="宋体" pitchFamily="2" charset="-122"/>
              </a:rPr>
              <a:t>平米即可。经营的商品不强调高价值，而要显现它的艺术魅力。它的顾客群不是真正的收藏家，而是有艺术品位的中低阶层消费者。经营的商品可以是旧的留声机，收音机，茶杯，怀表等，价格一般锁定在几十元至上千元之间。初期投入</a:t>
            </a:r>
            <a:r>
              <a:rPr lang="en-US" altLang="zh-CN" sz="2800" b="1">
                <a:ea typeface="宋体" pitchFamily="2" charset="-122"/>
              </a:rPr>
              <a:t>4</a:t>
            </a:r>
            <a:r>
              <a:rPr lang="zh-CN" altLang="en-US" sz="2800" b="1">
                <a:ea typeface="宋体" pitchFamily="2" charset="-122"/>
              </a:rPr>
              <a:t>万元左右，另备两万元流动资金进货。因目前这类商店不多，竞争不大，所以市场前景比较乐观。</a:t>
            </a:r>
            <a:endParaRPr lang="zh-CN" altLang="en-US" sz="2800" b="1">
              <a:ea typeface="宋体" pitchFamily="2" charset="-122"/>
            </a:endParaRPr>
          </a:p>
        </p:txBody>
      </p:sp>
      <p:sp>
        <p:nvSpPr>
          <p:cNvPr id="12605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a typeface="宋体" pitchFamily="2" charset="-122"/>
            </a:endParaRPr>
          </a:p>
        </p:txBody>
      </p:sp>
      <p:sp>
        <p:nvSpPr>
          <p:cNvPr id="12605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E885D55E-2286-4603-9809-402EC8E28A2B}" type="footer">
              <a:rPr lang="zh-CN" altLang="en-US" sz="1000">
                <a:ea typeface="宋体" pitchFamily="2" charset="-122"/>
              </a:rPr>
              <a:t/>
            </a:fld>
            <a:r>
              <a:rPr lang="en-US" altLang="zh-CN" sz="1000">
                <a:ea typeface="宋体" pitchFamily="2" charset="-122"/>
              </a:rPr>
              <a:t>..</a:t>
            </a:r>
            <a:endParaRPr lang="en-US" altLang="zh-CN" sz="1000">
              <a:ea typeface="宋体" pitchFamily="2" charset="-122"/>
            </a:endParaRPr>
          </a:p>
        </p:txBody>
      </p:sp>
      <p:sp>
        <p:nvSpPr>
          <p:cNvPr id="1260550" name="TextBox 126054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>
                <a:latin typeface="Symbol" pitchFamily="18" charset="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有发展前景的创业项目共31页，您现在浏览的是第15页!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https://d.book118.com/726211150210010040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绿色狗尾草PPT植物模板">
  <a:themeElements>
    <a:clrScheme name="">
      <a:dk1>
        <a:srgbClr val="339933"/>
      </a:dk1>
      <a:lt1>
        <a:srgbClr val="FFFFFF"/>
      </a:lt1>
      <a:dk2>
        <a:srgbClr val="000000"/>
      </a:dk2>
      <a:lt2>
        <a:srgbClr val="FFFFFF"/>
      </a:lt2>
      <a:accent1>
        <a:srgbClr val="FABA1A"/>
      </a:accent1>
      <a:accent2>
        <a:srgbClr val="13D3F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38BFD"/>
      </a:hlink>
      <a:folHlink>
        <a:srgbClr val="EFCF0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9900"/>
        </a:dk1>
        <a:lt1>
          <a:srgbClr val="FFFFFF"/>
        </a:lt1>
        <a:dk2>
          <a:srgbClr val="000000"/>
        </a:dk2>
        <a:lt2>
          <a:srgbClr val="FFFFFF"/>
        </a:lt2>
        <a:accent1>
          <a:srgbClr val="E7E200"/>
        </a:accent1>
        <a:accent2>
          <a:srgbClr val="79C8E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282CD"/>
        </a:hlink>
        <a:folHlink>
          <a:srgbClr val="94E335"/>
        </a:folHlink>
      </a:clrScheme>
    </a:extraClrScheme>
    <a:extraClrScheme>
      <a:clrScheme name="">
        <a:dk1>
          <a:srgbClr val="0099CC"/>
        </a:dk1>
        <a:lt1>
          <a:srgbClr val="FFFFFF"/>
        </a:lt1>
        <a:dk2>
          <a:srgbClr val="000000"/>
        </a:dk2>
        <a:lt2>
          <a:srgbClr val="FFFFFF"/>
        </a:lt2>
        <a:accent1>
          <a:srgbClr val="8DD40E"/>
        </a:accent1>
        <a:accent2>
          <a:srgbClr val="EAA72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8D8D5"/>
        </a:hlink>
        <a:folHlink>
          <a:srgbClr val="8C9CEC"/>
        </a:folHlink>
      </a:clrScheme>
    </a:extraClrScheme>
    <a:extraClrScheme>
      <a:clrScheme name="">
        <a:dk1>
          <a:srgbClr val="339933"/>
        </a:dk1>
        <a:lt1>
          <a:srgbClr val="FFFFFF"/>
        </a:lt1>
        <a:dk2>
          <a:srgbClr val="000000"/>
        </a:dk2>
        <a:lt2>
          <a:srgbClr val="FFFFFF"/>
        </a:lt2>
        <a:accent1>
          <a:srgbClr val="FABA1A"/>
        </a:accent1>
        <a:accent2>
          <a:srgbClr val="13D3F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38BFD"/>
        </a:hlink>
        <a:folHlink>
          <a:srgbClr val="EFCF0F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Verdana</vt:lpstr>
      <vt:lpstr>Symbol</vt:lpstr>
      <vt:lpstr>Wingdings</vt:lpstr>
      <vt:lpstr>Office Theme</vt:lpstr>
      <vt:lpstr>最有发展前景的创业项目</vt:lpstr>
      <vt:lpstr>有什么好的创业项目？很多时候我们不能仅仅看当下的利益，因为我们做生意是一件长期的事情，所有整体上的发展前景才是最重要的， 2013年最有前景项目。</vt:lpstr>
      <vt:lpstr>数码瓷像馆</vt:lpstr>
      <vt:lpstr>PowerPoint Presentation</vt:lpstr>
      <vt:lpstr>液化气钢瓶残液烧净器 </vt:lpstr>
      <vt:lpstr>网上农业经纪人</vt:lpstr>
      <vt:lpstr>PowerPoint Presentation</vt:lpstr>
      <vt:lpstr>PowerPoint Presentation</vt:lpstr>
      <vt:lpstr>PowerPoint Presentation</vt:lpstr>
      <vt:lpstr>专业导购</vt:lpstr>
      <vt:lpstr>水生花卉的栽培 </vt:lpstr>
      <vt:lpstr>黑羽绿壳蛋鸡养殖 </vt:lpstr>
      <vt:lpstr>野菜种植 </vt:lpstr>
      <vt:lpstr>车模精品店 </vt:lpstr>
      <vt:lpstr>怀旧店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2024-09-07T08:18:25.107</cp:lastPrinted>
  <dcterms:created xsi:type="dcterms:W3CDTF">2024-09-07T00:18:25Z</dcterms:created>
  <dcterms:modified xsi:type="dcterms:W3CDTF">2024-09-07T00:18:26Z</dcterms:modified>
</cp:coreProperties>
</file>