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SSCHNV+MS-UIGothic"/>
      <p:regular r:id="rId15"/>
    </p:embeddedFont>
    <p:embeddedFont>
      <p:font typeface="KOHIPD+IUNCGA+MicrosoftYaHei-Bold"/>
      <p:regular r:id="rId16"/>
    </p:embeddedFont>
    <p:embeddedFont>
      <p:font typeface="TPBCJQ+WVNBGJ+ArialMT"/>
      <p:regular r:id="rId17"/>
    </p:embeddedFont>
    <p:embeddedFont>
      <p:font typeface="SUGFMA+WQSVTT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4D03D-3E50-4FB4-8373-7CBD06B24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6F654-5169-41F7-B1A6-6C1DD88C4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6B22CA-7F6D-4E28-ACD4-13867E67B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C400D4-BD7D-4D1A-9480-262101BCE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362DC0-8A6A-413A-9B8B-D3FC75B12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4D2A98-3691-473B-9C27-B6FD416F3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FEB7BF-28FA-46A6-92BA-C62C8565E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18A277-5CB0-4673-92FD-2BC465303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EB5E1B-CB93-406A-8B4A-5E830EFF8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1CD38-C3C3-4852-8464-E3F67302E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13A85-6530-4160-87A9-BF3DE2951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211221230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3884" y="2841509"/>
            <a:ext cx="10959996" cy="16115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608A"/>
                </a:solidFill>
                <a:latin typeface="SimSun"/>
                <a:cs typeface="SimSun"/>
              </a:rPr>
              <a:t>标</a:t>
            </a:r>
            <a:r>
              <a:rPr sz="4950">
                <a:solidFill>
                  <a:srgbClr val="00608A"/>
                </a:solidFill>
                <a:latin typeface="SSCHNV+MS-UIGothic"/>
                <a:cs typeface="SSCHNV+MS-UIGothic"/>
              </a:rPr>
              <a:t>的</a:t>
            </a:r>
            <a:r>
              <a:rPr sz="4950">
                <a:solidFill>
                  <a:srgbClr val="00608A"/>
                </a:solidFill>
                <a:latin typeface="KOHIPD+IUNCGA+MicrosoftYaHei-Bold"/>
                <a:cs typeface="KOHIPD+IUNCGA+MicrosoftYaHei-Bold"/>
              </a:rPr>
              <a:t>——</a:t>
            </a:r>
            <a:r>
              <a:rPr sz="4950">
                <a:solidFill>
                  <a:srgbClr val="00608A"/>
                </a:solidFill>
                <a:latin typeface="SSCHNV+MS-UIGothic"/>
                <a:cs typeface="SSCHNV+MS-UIGothic"/>
              </a:rPr>
              <a:t>五花八</a:t>
            </a:r>
            <a:r>
              <a:rPr sz="4950">
                <a:solidFill>
                  <a:srgbClr val="00608A"/>
                </a:solidFill>
                <a:latin typeface="SimSun"/>
                <a:cs typeface="SimSun"/>
              </a:rPr>
              <a:t>门</a:t>
            </a:r>
            <a:r>
              <a:rPr sz="4950">
                <a:solidFill>
                  <a:srgbClr val="00608A"/>
                </a:solidFill>
                <a:latin typeface="SSCHNV+MS-UIGothic"/>
                <a:cs typeface="SSCHNV+MS-UIGothic"/>
              </a:rPr>
              <a:t>的保</a:t>
            </a:r>
            <a:r>
              <a:rPr sz="4950">
                <a:solidFill>
                  <a:srgbClr val="00608A"/>
                </a:solidFill>
                <a:latin typeface="SimSun"/>
                <a:cs typeface="SimSun"/>
              </a:rPr>
              <a:t>险标</a:t>
            </a:r>
            <a:r>
              <a:rPr sz="4950">
                <a:solidFill>
                  <a:srgbClr val="00608A"/>
                </a:solidFill>
                <a:latin typeface="SSCHNV+MS-UIGothic"/>
                <a:cs typeface="SSCHNV+MS-UIGothic"/>
              </a:rPr>
              <a:t>的</a:t>
            </a:r>
            <a:r>
              <a:rPr sz="4950">
                <a:solidFill>
                  <a:srgbClr val="00608A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00608A"/>
                </a:solidFill>
                <a:latin typeface="SSCHNV+MS-UIGothic"/>
                <a:cs typeface="SSCHNV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5269" y="238715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TPBCJQ+WVNBGJ+ArialMT"/>
                <a:cs typeface="TPBCJQ+WVNBGJ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SSCHNV+MS-UIGothic"/>
                <a:cs typeface="SSCHNV+MS-UIGothic"/>
              </a:rPr>
              <a:t>保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险标</a:t>
            </a:r>
            <a:r>
              <a:rPr sz="2400">
                <a:solidFill>
                  <a:srgbClr val="00608A"/>
                </a:solidFill>
                <a:latin typeface="SSCHNV+MS-UIGothic"/>
                <a:cs typeface="SSCHNV+MS-UIGothic"/>
              </a:rPr>
              <a:t>的概述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25269" y="294659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TPBCJQ+WVNBGJ+ArialMT"/>
                <a:cs typeface="TPBCJQ+WVNBGJ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SSCHNV+MS-UIGothic"/>
                <a:cs typeface="SSCHNV+MS-UIGothic"/>
              </a:rPr>
              <a:t>人身保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险标</a:t>
            </a:r>
            <a:r>
              <a:rPr sz="2400">
                <a:solidFill>
                  <a:srgbClr val="00608A"/>
                </a:solidFill>
                <a:latin typeface="SSCHNV+MS-UIGothic"/>
                <a:cs typeface="SSCHNV+MS-UIGothic"/>
              </a:rPr>
              <a:t>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525269" y="350666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TPBCJQ+WVNBGJ+ArialMT"/>
                <a:cs typeface="TPBCJQ+WVNBGJ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财产</a:t>
            </a:r>
            <a:r>
              <a:rPr sz="2400">
                <a:solidFill>
                  <a:srgbClr val="00608A"/>
                </a:solidFill>
                <a:latin typeface="SSCHNV+MS-UIGothic"/>
                <a:cs typeface="SSCHNV+MS-UIGothic"/>
              </a:rPr>
              <a:t>保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险标</a:t>
            </a:r>
            <a:r>
              <a:rPr sz="2400">
                <a:solidFill>
                  <a:srgbClr val="00608A"/>
                </a:solidFill>
                <a:latin typeface="SSCHNV+MS-UIGothic"/>
                <a:cs typeface="SSCHNV+MS-UIGothic"/>
              </a:rPr>
              <a:t>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525269" y="406609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TPBCJQ+WVNBGJ+ArialMT"/>
                <a:cs typeface="TPBCJQ+WVNBGJ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SSCHNV+MS-UIGothic"/>
                <a:cs typeface="SSCHNV+MS-UIGothic"/>
              </a:rPr>
              <a:t>特殊保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险标</a:t>
            </a:r>
            <a:r>
              <a:rPr sz="2400">
                <a:solidFill>
                  <a:srgbClr val="00608A"/>
                </a:solidFill>
                <a:latin typeface="SSCHNV+MS-UIGothic"/>
                <a:cs typeface="SSCHNV+MS-UIGothic"/>
              </a:rPr>
              <a:t>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525269" y="4626165"/>
            <a:ext cx="4439861" cy="134351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TPBCJQ+WVNBGJ+ArialMT"/>
                <a:cs typeface="TPBCJQ+WVNBGJ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SSCHNV+MS-UIGothic"/>
                <a:cs typeface="SSCHNV+MS-UIGothic"/>
              </a:rPr>
              <a:t>保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险标</a:t>
            </a:r>
            <a:r>
              <a:rPr sz="2400">
                <a:solidFill>
                  <a:srgbClr val="00608A"/>
                </a:solidFill>
                <a:latin typeface="SSCHNV+MS-UIGothic"/>
                <a:cs typeface="SSCHNV+MS-UIGothic"/>
              </a:rPr>
              <a:t>的的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选择</a:t>
            </a:r>
            <a:r>
              <a:rPr sz="2400">
                <a:solidFill>
                  <a:srgbClr val="00608A"/>
                </a:solidFill>
                <a:latin typeface="SSCHNV+MS-UIGothic"/>
                <a:cs typeface="SSCHNV+MS-UIGothic"/>
              </a:rPr>
              <a:t>与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00608A"/>
                </a:solidFill>
                <a:latin typeface="SSCHNV+MS-UIGothic"/>
                <a:cs typeface="SSCHNV+MS-UIGothic"/>
              </a:rPr>
              <a:t>估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TPBCJQ+WVNBGJ+ArialMT"/>
                <a:cs typeface="TPBCJQ+WVNBGJ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SSCHNV+MS-UIGothic"/>
                <a:cs typeface="SSCHNV+MS-UIGothic"/>
              </a:rPr>
              <a:t>保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险标</a:t>
            </a:r>
            <a:r>
              <a:rPr sz="2400">
                <a:solidFill>
                  <a:srgbClr val="00608A"/>
                </a:solidFill>
                <a:latin typeface="SSCHNV+MS-UIGothic"/>
                <a:cs typeface="SSCHNV+MS-UIGothic"/>
              </a:rPr>
              <a:t>的的常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见问题</a:t>
            </a:r>
            <a:r>
              <a:rPr sz="2400">
                <a:solidFill>
                  <a:srgbClr val="00608A"/>
                </a:solidFill>
                <a:latin typeface="SSCHNV+MS-UIGothic"/>
                <a:cs typeface="SSCHNV+MS-UIGothic"/>
              </a:rPr>
              <a:t>与解答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56689" y="2828266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608A"/>
                </a:solidFill>
                <a:latin typeface="SSCHNV+MS-UIGothic"/>
                <a:cs typeface="SSCHNV+MS-UIGothic"/>
              </a:rPr>
              <a:t>保</a:t>
            </a: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险标</a:t>
            </a:r>
            <a:r>
              <a:rPr sz="4500">
                <a:solidFill>
                  <a:srgbClr val="00608A"/>
                </a:solidFill>
                <a:latin typeface="SSCHNV+MS-UIGothic"/>
                <a:cs typeface="SSCHNV+MS-UIGothic"/>
              </a:rPr>
              <a:t>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SCHNV+MS-UIGothic"/>
                <a:cs typeface="SSCHNV+MS-UIGothic"/>
              </a:rPr>
              <a:t>定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608A"/>
                </a:solidFill>
                <a:latin typeface="SSCHNV+MS-UIGothic"/>
                <a:cs typeface="SSCHNV+MS-UIGothic"/>
              </a:rPr>
              <a:t>与分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SSCHNV+MS-UIGothic"/>
                <a:cs typeface="SSCHNV+MS-UIGothic"/>
              </a:rPr>
              <a:t>定</a:t>
            </a:r>
            <a:r>
              <a:rPr sz="1550">
                <a:solidFill>
                  <a:srgbClr val="00608A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9127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SCHNV+MS-UIGothic"/>
                <a:cs typeface="SSCHNV+MS-UIGothic"/>
              </a:rPr>
              <a:t>保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险标</a:t>
            </a:r>
            <a:r>
              <a:rPr sz="1350">
                <a:solidFill>
                  <a:srgbClr val="0E0E07"/>
                </a:solidFill>
                <a:latin typeface="SSCHNV+MS-UIGothic"/>
                <a:cs typeface="SSCHNV+MS-UIGothic"/>
              </a:rPr>
              <a:t>的是指被保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0E0E07"/>
                </a:solidFill>
                <a:latin typeface="SSCHNV+MS-UIGothic"/>
                <a:cs typeface="SSCHNV+MS-UIGothic"/>
              </a:rPr>
              <a:t>的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E0E07"/>
                </a:solidFill>
                <a:latin typeface="SSCHNV+MS-UIGothic"/>
                <a:cs typeface="SSCHNV+MS-UIGothic"/>
              </a:rPr>
              <a:t>象，可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SCHNV+MS-UIGothic"/>
                <a:cs typeface="SSCHNV+MS-UIGothic"/>
              </a:rPr>
              <a:t>以是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财产</a:t>
            </a:r>
            <a:r>
              <a:rPr sz="1350">
                <a:solidFill>
                  <a:srgbClr val="0E0E07"/>
                </a:solidFill>
                <a:latin typeface="SSCHNV+MS-UIGothic"/>
                <a:cs typeface="SSCHNV+MS-UIGothic"/>
              </a:rPr>
              <a:t>、人身、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责</a:t>
            </a:r>
            <a:r>
              <a:rPr sz="1350">
                <a:solidFill>
                  <a:srgbClr val="0E0E07"/>
                </a:solidFill>
                <a:latin typeface="SSCHNV+MS-UIGothic"/>
                <a:cs typeface="SSCHNV+MS-UIGothic"/>
              </a:rPr>
              <a:t>任等，是保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0E0E07"/>
                </a:solidFill>
                <a:latin typeface="SSCHNV+MS-UIGothic"/>
                <a:cs typeface="SSCHNV+MS-UIGothic"/>
              </a:rPr>
              <a:t>合同中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约</a:t>
            </a:r>
            <a:r>
              <a:rPr sz="1350">
                <a:solidFill>
                  <a:srgbClr val="0E0E07"/>
                </a:solidFill>
                <a:latin typeface="SSCHNV+MS-UIGothic"/>
                <a:cs typeface="SSCHNV+MS-UIGothic"/>
              </a:rPr>
              <a:t>定的保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0E0E07"/>
                </a:solidFill>
                <a:latin typeface="SSCHNV+MS-UIGothic"/>
                <a:cs typeface="SSCHNV+MS-UIGothic"/>
              </a:rPr>
              <a:t>利益的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载</a:t>
            </a:r>
            <a:r>
              <a:rPr sz="1350">
                <a:solidFill>
                  <a:srgbClr val="0E0E07"/>
                </a:solidFill>
                <a:latin typeface="SSCHNV+MS-UIGothic"/>
                <a:cs typeface="SSCHNV+MS-UIGothic"/>
              </a:rPr>
              <a:t>体。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SSCHNV+MS-UIGothic"/>
                <a:cs typeface="SSCHNV+MS-UIGothic"/>
              </a:rPr>
              <a:t>分</a:t>
            </a:r>
            <a:r>
              <a:rPr sz="1550">
                <a:solidFill>
                  <a:srgbClr val="00608A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SCHNV+MS-UIGothic"/>
                <a:cs typeface="SSCHNV+MS-UIGothic"/>
              </a:rPr>
              <a:t>根据保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险标</a:t>
            </a:r>
            <a:r>
              <a:rPr sz="1350">
                <a:solidFill>
                  <a:srgbClr val="0E0E07"/>
                </a:solidFill>
                <a:latin typeface="SSCHNV+MS-UIGothic"/>
                <a:cs typeface="SSCHNV+MS-UIGothic"/>
              </a:rPr>
              <a:t>的的不同，可以将保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0E0E07"/>
                </a:solidFill>
                <a:latin typeface="SSCHNV+MS-UIGothic"/>
                <a:cs typeface="SSCHNV+MS-UIGothic"/>
              </a:rPr>
              <a:t>分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为财产</a:t>
            </a:r>
            <a:r>
              <a:rPr sz="1350">
                <a:solidFill>
                  <a:srgbClr val="0E0E07"/>
                </a:solidFill>
                <a:latin typeface="SSCHNV+MS-UIGothic"/>
                <a:cs typeface="SSCHNV+MS-UIGothic"/>
              </a:rPr>
              <a:t>保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0E0E07"/>
                </a:solidFill>
                <a:latin typeface="SSCHNV+MS-UIGothic"/>
                <a:cs typeface="SSCHNV+MS-UIGothic"/>
              </a:rPr>
              <a:t>、人身保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0E0E07"/>
                </a:solidFill>
                <a:latin typeface="SSCHNV+MS-UIGothic"/>
                <a:cs typeface="SSCHNV+MS-UIGothic"/>
              </a:rPr>
              <a:t>、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责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SCHNV+MS-UIGothic"/>
                <a:cs typeface="SSCHNV+MS-UIGothic"/>
              </a:rPr>
              <a:t>任保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0E0E07"/>
                </a:solidFill>
                <a:latin typeface="SSCHNV+MS-UIGothic"/>
                <a:cs typeface="SSCHNV+MS-UIGothic"/>
              </a:rPr>
              <a:t>等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E0E07"/>
                </a:solidFill>
                <a:latin typeface="SSCHNV+MS-UIGothic"/>
                <a:cs typeface="SSCHNV+MS-UIGothic"/>
              </a:rPr>
              <a:t>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SCHNV+MS-UIGothic"/>
                <a:cs typeface="SSCHNV+MS-UIGothic"/>
              </a:rPr>
              <a:t>保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险标</a:t>
            </a:r>
            <a:r>
              <a:rPr sz="3000">
                <a:solidFill>
                  <a:srgbClr val="00608A"/>
                </a:solidFill>
                <a:latin typeface="SSCHNV+MS-UIGothic"/>
                <a:cs typeface="SSCHNV+MS-UIGothic"/>
              </a:rPr>
              <a:t>的的重要性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407129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SSCHNV+MS-UIGothic"/>
                <a:cs typeface="SSCHNV+MS-UIGothic"/>
              </a:rPr>
              <a:t>确定保</a:t>
            </a:r>
            <a:r>
              <a:rPr sz="2300" spc="23">
                <a:solidFill>
                  <a:srgbClr val="00608A"/>
                </a:solidFill>
                <a:latin typeface="SimSun"/>
                <a:cs typeface="SimSun"/>
              </a:rPr>
              <a:t>险</a:t>
            </a:r>
            <a:r>
              <a:rPr sz="2300" spc="25">
                <a:solidFill>
                  <a:srgbClr val="00608A"/>
                </a:solidFill>
                <a:latin typeface="SSCHNV+MS-UIGothic"/>
                <a:cs typeface="SSCHNV+MS-UIGothic"/>
              </a:rPr>
              <a:t>合同双方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权</a:t>
            </a:r>
            <a:r>
              <a:rPr sz="2300" spc="25">
                <a:solidFill>
                  <a:srgbClr val="00608A"/>
                </a:solidFill>
                <a:latin typeface="SSCHNV+MS-UIGothic"/>
                <a:cs typeface="SSCHNV+MS-UIGothic"/>
              </a:rPr>
              <a:t>利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义务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60605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保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险标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的是保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合同的核心要素之一，是确定保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合同双方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利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义务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的基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SSCHNV+MS-UIGothic"/>
                <a:cs typeface="SSCHNV+MS-UIGothic"/>
              </a:rPr>
              <a:t>影响保</a:t>
            </a:r>
            <a:r>
              <a:rPr sz="2300" spc="23">
                <a:solidFill>
                  <a:srgbClr val="00608A"/>
                </a:solidFill>
                <a:latin typeface="SimSun"/>
                <a:cs typeface="SimSun"/>
              </a:rPr>
              <a:t>险费</a:t>
            </a:r>
            <a:r>
              <a:rPr sz="2300">
                <a:solidFill>
                  <a:srgbClr val="00608A"/>
                </a:solidFill>
                <a:latin typeface="SSCHNV+MS-UIGothic"/>
                <a:cs typeface="SSCHNV+MS-UIGothic"/>
              </a:rPr>
              <a:t>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2795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保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险标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状况直接影响保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险费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率，是保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公司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估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和定价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3958328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的重要依据。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480040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SSCHNV+MS-UIGothic"/>
                <a:cs typeface="SSCHNV+MS-UIGothic"/>
              </a:rPr>
              <a:t>决定保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险赔偿</a:t>
            </a:r>
            <a:r>
              <a:rPr sz="2300" spc="25">
                <a:solidFill>
                  <a:srgbClr val="00608A"/>
                </a:solidFill>
                <a:latin typeface="SSCHNV+MS-UIGothic"/>
                <a:cs typeface="SSCHNV+MS-UIGothic"/>
              </a:rPr>
              <a:t>范</a:t>
            </a:r>
            <a:r>
              <a:rPr sz="2300">
                <a:solidFill>
                  <a:srgbClr val="00608A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097270" y="5336278"/>
            <a:ext cx="6353175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保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险标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的的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失程度和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赔偿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范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直接决定保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公司的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赔偿责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任和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赔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偿额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SCHNV+MS-UIGothic"/>
                <a:cs typeface="SSCHNV+MS-UIGothic"/>
              </a:rPr>
              <a:t>保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险标</a:t>
            </a:r>
            <a:r>
              <a:rPr sz="3000">
                <a:solidFill>
                  <a:srgbClr val="00608A"/>
                </a:solidFill>
                <a:latin typeface="SSCHNV+MS-UIGothic"/>
                <a:cs typeface="SSCHNV+MS-UIGothic"/>
              </a:rPr>
              <a:t>的的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608A"/>
                </a:solidFill>
                <a:latin typeface="SSCHNV+MS-UIGothic"/>
                <a:cs typeface="SSCHNV+MS-UIGothic"/>
              </a:rPr>
              <a:t>史与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608A"/>
                </a:solidFill>
                <a:latin typeface="SSCHNV+MS-UIGothic"/>
                <a:cs typeface="SSCHNV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现</a:t>
            </a:r>
            <a:r>
              <a:rPr sz="2300" spc="25">
                <a:solidFill>
                  <a:srgbClr val="00608A"/>
                </a:solidFill>
                <a:latin typeface="SSCHNV+MS-UIGothic"/>
                <a:cs typeface="SSCHNV+MS-UIGothic"/>
              </a:rPr>
              <a:t>代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阶</a:t>
            </a:r>
            <a:r>
              <a:rPr sz="2300">
                <a:solidFill>
                  <a:srgbClr val="00608A"/>
                </a:solidFill>
                <a:latin typeface="SSCHNV+MS-UIGothic"/>
                <a:cs typeface="SSCHNV+MS-UIGothic"/>
              </a:rPr>
              <a:t>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代保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险标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的涵盖范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广泛，不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包括有形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财产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包括无形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财产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人身等。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SSCHNV+MS-UIGothic"/>
                <a:cs typeface="SSCHNV+MS-UIGothic"/>
              </a:rPr>
              <a:t>早期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阶</a:t>
            </a:r>
            <a:r>
              <a:rPr sz="2300">
                <a:solidFill>
                  <a:srgbClr val="00608A"/>
                </a:solidFill>
                <a:latin typeface="SSCHNV+MS-UIGothic"/>
                <a:cs typeface="SSCHNV+MS-UIGothic"/>
              </a:rPr>
              <a:t>段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早期的保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险标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的大多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海上运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输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物，随着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贸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易的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展而逐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渐</a:t>
            </a:r>
          </a:p>
          <a:p>
            <a:pPr marL="2286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展。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SSCHNV+MS-UIGothic"/>
                <a:cs typeface="SSCHNV+MS-UIGothic"/>
              </a:rPr>
              <a:t>未来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未来随着科技的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展和社会的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化，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13893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保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险标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的将更加多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化、复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化，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也会出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新的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和挑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56689" y="2828266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608A"/>
                </a:solidFill>
                <a:latin typeface="SSCHNV+MS-UIGothic"/>
                <a:cs typeface="SSCHNV+MS-UIGothic"/>
              </a:rPr>
              <a:t>人身保</a:t>
            </a: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险标</a:t>
            </a:r>
            <a:r>
              <a:rPr sz="4500">
                <a:solidFill>
                  <a:srgbClr val="00608A"/>
                </a:solidFill>
                <a:latin typeface="SSCHNV+MS-UIGothic"/>
                <a:cs typeface="SSCHNV+MS-UIGothic"/>
              </a:rPr>
              <a:t>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SCHNV+MS-UIGothic"/>
                <a:cs typeface="SSCHNV+MS-UIGothic"/>
              </a:rPr>
              <a:t>健康保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 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OHIPD+IUNCGA+MicrosoftYaHei-Bold"/>
                <a:cs typeface="KOHIPD+IUNCGA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OHIPD+IUNCGA+MicrosoftYaHei-Bold"/>
                <a:cs typeface="KOHIPD+IUNCGA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OHIPD+IUNCGA+MicrosoftYaHei-Bold"/>
                <a:cs typeface="KOHIPD+IUNCGA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08A"/>
                </a:solidFill>
                <a:latin typeface="SSCHNV+MS-UIGothic"/>
                <a:cs typeface="SSCHNV+MS-UIGothic"/>
              </a:rPr>
              <a:t>疾病保</a:t>
            </a:r>
            <a:r>
              <a:rPr sz="2000">
                <a:solidFill>
                  <a:srgbClr val="00608A"/>
                </a:solidFill>
                <a:latin typeface="SimSun"/>
                <a:cs typeface="SimSun"/>
              </a:rPr>
              <a:t>险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608A"/>
                </a:solidFill>
                <a:latin typeface="SSCHNV+MS-UIGothic"/>
                <a:cs typeface="SSCHNV+MS-UIGothic"/>
              </a:rPr>
              <a:t>医</a:t>
            </a:r>
            <a:r>
              <a:rPr sz="2000" spc="25">
                <a:solidFill>
                  <a:srgbClr val="00608A"/>
                </a:solidFill>
                <a:latin typeface="SimSun"/>
                <a:cs typeface="SimSun"/>
              </a:rPr>
              <a:t>疗</a:t>
            </a:r>
            <a:r>
              <a:rPr sz="2000" spc="25">
                <a:solidFill>
                  <a:srgbClr val="00608A"/>
                </a:solidFill>
                <a:latin typeface="SSCHNV+MS-UIGothic"/>
                <a:cs typeface="SSCHNV+MS-UIGothic"/>
              </a:rPr>
              <a:t>保</a:t>
            </a:r>
            <a:r>
              <a:rPr sz="2000">
                <a:solidFill>
                  <a:srgbClr val="00608A"/>
                </a:solidFill>
                <a:latin typeface="SimSun"/>
                <a:cs typeface="SimSun"/>
              </a:rPr>
              <a:t>险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608A"/>
                </a:solidFill>
                <a:latin typeface="SimSun"/>
                <a:cs typeface="SimSun"/>
              </a:rPr>
              <a:t>护</a:t>
            </a:r>
            <a:r>
              <a:rPr sz="2000" spc="25">
                <a:solidFill>
                  <a:srgbClr val="00608A"/>
                </a:solidFill>
                <a:latin typeface="SSCHNV+MS-UIGothic"/>
                <a:cs typeface="SSCHNV+MS-UIGothic"/>
              </a:rPr>
              <a:t>理保</a:t>
            </a:r>
            <a:r>
              <a:rPr sz="2000">
                <a:solidFill>
                  <a:srgbClr val="00608A"/>
                </a:solidFill>
                <a:latin typeface="SimSun"/>
                <a:cs typeface="SimSun"/>
              </a:rPr>
              <a:t>险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被保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人因疾病、分娩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及其所致残疾或死亡所造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成的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失提供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经济补偿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被保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人因疾病或意外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害所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生的医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疗费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用提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供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经济补偿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被保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人在年老、疾病、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残等原因需要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期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理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提供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经济补偿</a:t>
            </a:r>
            <a:r>
              <a:rPr sz="1500">
                <a:solidFill>
                  <a:srgbClr val="0E0E07"/>
                </a:solidFill>
                <a:latin typeface="SSCHNV+MS-UIGothic"/>
                <a:cs typeface="SSCHN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SCHNV+MS-UIGothic"/>
                <a:cs typeface="SSCHNV+MS-UIGothic"/>
              </a:rPr>
              <a:t>人寿保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 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SSCHNV+MS-UIGothic"/>
                <a:cs typeface="SSCHNV+MS-UIGothic"/>
              </a:rPr>
              <a:t>定期寿</a:t>
            </a:r>
            <a:r>
              <a:rPr sz="1550">
                <a:solidFill>
                  <a:srgbClr val="00608A"/>
                </a:solidFill>
                <a:latin typeface="SimSun"/>
                <a:cs typeface="SimSun"/>
              </a:rPr>
              <a:t> 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E0E07"/>
                </a:solidFill>
                <a:latin typeface="SSCHNV+MS-UIGothic"/>
                <a:cs typeface="SSCHNV+MS-UIGothic"/>
              </a:rPr>
              <a:t>被保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0E0E07"/>
                </a:solidFill>
                <a:latin typeface="SSCHNV+MS-UIGothic"/>
                <a:cs typeface="SSCHNV+MS-UIGothic"/>
              </a:rPr>
              <a:t>人在特定期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E0E07"/>
                </a:solidFill>
                <a:latin typeface="SSCHNV+MS-UIGothic"/>
                <a:cs typeface="SSCHNV+MS-UIGothic"/>
              </a:rPr>
              <a:t>内提供生命保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SCHNV+MS-UIGothic"/>
                <a:cs typeface="SSCHNV+MS-UIGothic"/>
              </a:rPr>
              <a:t>障，若被保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0E0E07"/>
                </a:solidFill>
                <a:latin typeface="SSCHNV+MS-UIGothic"/>
                <a:cs typeface="SSCHNV+MS-UIGothic"/>
              </a:rPr>
              <a:t>人在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该</a:t>
            </a:r>
            <a:r>
              <a:rPr sz="1350">
                <a:solidFill>
                  <a:srgbClr val="0E0E07"/>
                </a:solidFill>
                <a:latin typeface="SSCHNV+MS-UIGothic"/>
                <a:cs typeface="SSCHNV+MS-UIGothic"/>
              </a:rPr>
              <a:t>期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E0E07"/>
                </a:solidFill>
                <a:latin typeface="SSCHNV+MS-UIGothic"/>
                <a:cs typeface="SSCHNV+MS-UIGothic"/>
              </a:rPr>
              <a:t>内死亡或全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SCHNV+MS-UIGothic"/>
                <a:cs typeface="SSCHNV+MS-UIGothic"/>
              </a:rPr>
              <a:t>残，保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0E0E07"/>
                </a:solidFill>
                <a:latin typeface="SSCHNV+MS-UIGothic"/>
                <a:cs typeface="SSCHNV+MS-UIGothic"/>
              </a:rPr>
              <a:t>公司将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0E0E07"/>
                </a:solidFill>
                <a:latin typeface="SSCHNV+MS-UIGothic"/>
                <a:cs typeface="SSCHNV+MS-UIGothic"/>
              </a:rPr>
              <a:t>付保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0E0E07"/>
                </a:solidFill>
                <a:latin typeface="SSCHNV+MS-UIGothic"/>
                <a:cs typeface="SSCHNV+MS-UIGothic"/>
              </a:rPr>
              <a:t>金。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终</a:t>
            </a:r>
            <a:r>
              <a:rPr sz="1550" spc="25">
                <a:solidFill>
                  <a:srgbClr val="FFFFFF"/>
                </a:solidFill>
                <a:latin typeface="SSCHNV+MS-UIGothic"/>
                <a:cs typeface="SSCHNV+MS-UIGothic"/>
              </a:rPr>
              <a:t>身寿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险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SSCHNV+MS-UIGothic"/>
                <a:cs typeface="SSCHNV+MS-UIGothic"/>
              </a:rPr>
              <a:t>被保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FFFFFF"/>
                </a:solidFill>
                <a:latin typeface="SSCHNV+MS-UIGothic"/>
                <a:cs typeface="SSCHNV+MS-UIGothic"/>
              </a:rPr>
              <a:t>人提供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终</a:t>
            </a:r>
            <a:r>
              <a:rPr sz="1350">
                <a:solidFill>
                  <a:srgbClr val="FFFFFF"/>
                </a:solidFill>
                <a:latin typeface="SSCHNV+MS-UIGothic"/>
                <a:cs typeface="SSCHNV+MS-UIGothic"/>
              </a:rPr>
              <a:t>身生命保障，若被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SCHNV+MS-UIGothic"/>
                <a:cs typeface="SSCHNV+MS-UIGothic"/>
              </a:rPr>
              <a:t>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FFFFFF"/>
                </a:solidFill>
                <a:latin typeface="SSCHNV+MS-UIGothic"/>
                <a:cs typeface="SSCHNV+MS-UIGothic"/>
              </a:rPr>
              <a:t>人在任何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SSCHNV+MS-UIGothic"/>
                <a:cs typeface="SSCHNV+MS-UIGothic"/>
              </a:rPr>
              <a:t>候死亡或全残，保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险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SCHNV+MS-UIGothic"/>
                <a:cs typeface="SSCHNV+MS-UIGothic"/>
              </a:rPr>
              <a:t>公司将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FFFFFF"/>
                </a:solidFill>
                <a:latin typeface="SSCHNV+MS-UIGothic"/>
                <a:cs typeface="SSCHNV+MS-UIGothic"/>
              </a:rPr>
              <a:t>付保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FFFFFF"/>
                </a:solidFill>
                <a:latin typeface="SSCHNV+MS-UIGothic"/>
                <a:cs typeface="SSCHNV+MS-UIGothic"/>
              </a:rPr>
              <a:t>金。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SCHNV+MS-UIGothic"/>
                <a:cs typeface="SSCHNV+MS-UIGothic"/>
              </a:rPr>
              <a:t>意外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伤</a:t>
            </a:r>
            <a:r>
              <a:rPr sz="3000">
                <a:solidFill>
                  <a:srgbClr val="00608A"/>
                </a:solidFill>
                <a:latin typeface="SSCHNV+MS-UIGothic"/>
                <a:cs typeface="SSCHNV+MS-UIGothic"/>
              </a:rPr>
              <a:t>害保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65861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608A"/>
                </a:solidFill>
                <a:latin typeface="SimSun"/>
                <a:cs typeface="SimSun"/>
              </a:rPr>
              <a:t>综</a:t>
            </a:r>
            <a:r>
              <a:rPr sz="2000" spc="15">
                <a:solidFill>
                  <a:srgbClr val="00608A"/>
                </a:solidFill>
                <a:latin typeface="SSCHNV+MS-UIGothic"/>
                <a:cs typeface="SSCHNV+MS-UIGothic"/>
              </a:rPr>
              <a:t>合意外</a:t>
            </a:r>
            <a:r>
              <a:rPr sz="2000">
                <a:solidFill>
                  <a:srgbClr val="00608A"/>
                </a:solidFill>
                <a:latin typeface="SimSun"/>
                <a:cs typeface="SimSun"/>
              </a:rPr>
              <a:t>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12635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E0E07"/>
                </a:solidFill>
                <a:latin typeface="SSCHNV+MS-UIGothic"/>
                <a:cs typeface="SSCHNV+MS-UIGothic"/>
              </a:rPr>
              <a:t>被保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0E0E07"/>
                </a:solidFill>
                <a:latin typeface="SSCHNV+MS-UIGothic"/>
                <a:cs typeface="SSCHNV+MS-UIGothic"/>
              </a:rPr>
              <a:t>人因意外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伤</a:t>
            </a:r>
            <a:r>
              <a:rPr sz="1350">
                <a:solidFill>
                  <a:srgbClr val="0E0E07"/>
                </a:solidFill>
                <a:latin typeface="SSCHNV+MS-UIGothic"/>
                <a:cs typeface="SSCHNV+MS-UIGothic"/>
              </a:rPr>
              <a:t>害事故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E0E07"/>
                </a:solidFill>
                <a:latin typeface="SSCHNV+MS-UIGothic"/>
                <a:cs typeface="SSCHNV+MS-UIGothic"/>
              </a:rPr>
              <a:t>致的人身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伤</a:t>
            </a:r>
            <a:r>
              <a:rPr sz="1350">
                <a:solidFill>
                  <a:srgbClr val="0E0E07"/>
                </a:solidFill>
                <a:latin typeface="SSCHNV+MS-UIGothic"/>
                <a:cs typeface="SSCHNV+MS-UIGothic"/>
              </a:rPr>
              <a:t>亡或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财产损</a:t>
            </a:r>
            <a:r>
              <a:rPr sz="1350">
                <a:solidFill>
                  <a:srgbClr val="0E0E07"/>
                </a:solidFill>
                <a:latin typeface="SSCHNV+MS-UIGothic"/>
                <a:cs typeface="SSCHNV+MS-UIGothic"/>
              </a:rPr>
              <a:t>失提供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2654788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SCHNV+MS-UIGothic"/>
                <a:cs typeface="SSCHNV+MS-UIGothic"/>
              </a:rPr>
              <a:t>保障。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208938"/>
            <a:ext cx="165861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608A"/>
                </a:solidFill>
                <a:latin typeface="SSCHNV+MS-UIGothic"/>
                <a:cs typeface="SSCHNV+MS-UIGothic"/>
              </a:rPr>
              <a:t>旅游意外</a:t>
            </a:r>
            <a:r>
              <a:rPr sz="2000">
                <a:solidFill>
                  <a:srgbClr val="00608A"/>
                </a:solidFill>
                <a:latin typeface="SimSun"/>
                <a:cs typeface="SimSun"/>
              </a:rPr>
              <a:t>险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385559" y="4766163"/>
            <a:ext cx="5126354" cy="8108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E0E07"/>
                </a:solidFill>
                <a:latin typeface="SSCHNV+MS-UIGothic"/>
                <a:cs typeface="SSCHNV+MS-UIGothic"/>
              </a:rPr>
              <a:t>被保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0E0E07"/>
                </a:solidFill>
                <a:latin typeface="SSCHNV+MS-UIGothic"/>
                <a:cs typeface="SSCHNV+MS-UIGothic"/>
              </a:rPr>
              <a:t>人在旅游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E0E07"/>
                </a:solidFill>
                <a:latin typeface="SSCHNV+MS-UIGothic"/>
                <a:cs typeface="SSCHNV+MS-UIGothic"/>
              </a:rPr>
              <a:t>程中因意外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伤</a:t>
            </a:r>
            <a:r>
              <a:rPr sz="1350">
                <a:solidFill>
                  <a:srgbClr val="0E0E07"/>
                </a:solidFill>
                <a:latin typeface="SSCHNV+MS-UIGothic"/>
                <a:cs typeface="SSCHNV+MS-UIGothic"/>
              </a:rPr>
              <a:t>害事故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E0E07"/>
                </a:solidFill>
                <a:latin typeface="SSCHNV+MS-UIGothic"/>
                <a:cs typeface="SSCHNV+MS-UIGothic"/>
              </a:rPr>
              <a:t>致的人身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伤</a:t>
            </a:r>
            <a:r>
              <a:rPr sz="1350">
                <a:solidFill>
                  <a:srgbClr val="0E0E07"/>
                </a:solidFill>
                <a:latin typeface="SSCHNV+MS-UIGothic"/>
                <a:cs typeface="SSCHNV+MS-UIGothic"/>
              </a:rPr>
              <a:t>亡或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财产损</a:t>
            </a:r>
            <a:r>
              <a:rPr sz="1350">
                <a:solidFill>
                  <a:srgbClr val="0E0E07"/>
                </a:solidFill>
                <a:latin typeface="SSCHNV+MS-UIGothic"/>
                <a:cs typeface="SSCHNV+MS-UIGothic"/>
              </a:rPr>
              <a:t>失提供保障。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https://d.book118.com/726211221230010102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SimSun</vt:lpstr>
      <vt:lpstr>SSCHNV+MS-UIGothic</vt:lpstr>
      <vt:lpstr>KOHIPD+IUNCGA+MicrosoftYaHei-Bold</vt:lpstr>
      <vt:lpstr>TPBCJQ+WVNBGJ+ArialMT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2024-09-27T21:52:17.572</cp:lastPrinted>
  <dcterms:created xsi:type="dcterms:W3CDTF">2024-09-27T13:52:17Z</dcterms:created>
  <dcterms:modified xsi:type="dcterms:W3CDTF">2024-09-27T13:52:18Z</dcterms:modified>
</cp:coreProperties>
</file>