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FE5A61-4B90-417E-9E16-6FBB5AC7A6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FC5D3D-69F2-42A9-A21C-53DFD1F034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BBFCDA-D87A-4E71-8403-897A54BE98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46FBA09-EB82-4C2E-92C9-2C64E52D05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CF6048E-C727-433B-90CF-9D85253A9D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97DB1DC-7CED-4781-B08C-505A729E45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8245738-6984-4D9B-95A7-A71412391F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D30AAC8-80A8-411A-A8DD-3ED370E4DB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81C9CAE-2FCF-4AA9-BA81-6EF7792311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CF6628-FE8F-4314-85DC-69639E59E8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95DB49-C968-4E85-BDD1-4762BF9A6B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png" /><Relationship Id="rId3" Type="http://schemas.openxmlformats.org/officeDocument/2006/relationships/image" Target="../media/image11.jpeg" /><Relationship Id="rId4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png" /><Relationship Id="rId3" Type="http://schemas.openxmlformats.org/officeDocument/2006/relationships/image" Target="../media/image16.png" /><Relationship Id="rId4" Type="http://schemas.openxmlformats.org/officeDocument/2006/relationships/image" Target="../media/image17.pn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26221014040010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促进学生语言输入和输出的教学方法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838648" y="4167778"/>
            <a:ext cx="2333375" cy="34144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587678" y="4167778"/>
            <a:ext cx="2820047" cy="34144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2024-01-29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语言输入教学方法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语言输出教学方法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互动式教学法在输入输出中的应用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多元化教学手段在输入输出中的运用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评价与反馈机制在输入输出中的作用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7929" b="17929"/>
          <a:stretch>
            <a:fillRect/>
          </a:stretch>
        </p:blipFill>
        <p:spPr>
          <a:xfrm>
            <a:off x="6230112" y="1739062"/>
            <a:ext cx="5058969" cy="2163307"/>
          </a:xfrm>
          <a:prstGeom prst="rect">
            <a:avLst/>
          </a:prstGeom>
          <a:ln w="19050">
            <a:solidFill>
              <a:schemeClr val="dk1"/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35008" b="35008"/>
          <a:stretch>
            <a:fillRect/>
          </a:stretch>
        </p:blipFill>
        <p:spPr>
          <a:xfrm>
            <a:off x="6233164" y="3914561"/>
            <a:ext cx="5058969" cy="2163307"/>
          </a:xfrm>
          <a:prstGeom prst="rect">
            <a:avLst/>
          </a:prstGeom>
          <a:ln w="19050">
            <a:solidFill>
              <a:schemeClr val="dk1"/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852480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89066" y="1938594"/>
            <a:ext cx="391119" cy="269367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467193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全球化背景下，语言交际能力的重要性日益凸显。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763829" y="3650029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74314" y="3736142"/>
            <a:ext cx="416357" cy="269367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9" name="AutoShape 9"/>
          <p:cNvSpPr/>
          <p:nvPr/>
        </p:nvSpPr>
        <p:spPr>
          <a:xfrm>
            <a:off x="1306341" y="3264741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提高学生语言输入和输出能力，有助于培养其综合语言运用能力。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63829" y="544148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773583" y="5527602"/>
            <a:ext cx="441594" cy="269367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2" name="AutoShape 12"/>
          <p:cNvSpPr/>
          <p:nvPr/>
        </p:nvSpPr>
        <p:spPr>
          <a:xfrm>
            <a:off x="1306341" y="5062289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促进学生语言输入和输出，符合现代语言教学的发展趋势和实际需求。</a:t>
            </a:r>
            <a:endParaRPr lang="en-US" sz="1100"/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1555" b="21555"/>
          <a:stretch>
            <a:fillRect/>
          </a:stretch>
        </p:blipFill>
        <p:spPr>
          <a:xfrm>
            <a:off x="1040081" y="1665908"/>
            <a:ext cx="5058967" cy="21633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8787" b="18787"/>
          <a:stretch>
            <a:fillRect/>
          </a:stretch>
        </p:blipFill>
        <p:spPr>
          <a:xfrm>
            <a:off x="6099049" y="3829217"/>
            <a:ext cx="5058967" cy="2163308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6099048" y="1666037"/>
            <a:ext cx="5058949" cy="2163348"/>
          </a:xfrm>
          <a:prstGeom prst="rect">
            <a:avLst/>
          </a:prstGeom>
          <a:solidFill>
            <a:srgbClr val="828181">
              <a:alpha val="4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040100" y="3829263"/>
            <a:ext cx="5058949" cy="2163348"/>
          </a:xfrm>
          <a:prstGeom prst="rect">
            <a:avLst/>
          </a:prstGeom>
          <a:solidFill>
            <a:srgbClr val="828181">
              <a:alpha val="4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199338" y="3902273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教学要求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199338" y="4309545"/>
            <a:ext cx="4740456" cy="161028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教师需要设计具有针对性和实效性的教学活动，引导学生积极参与，鼓励其在实际语境中运用所学语言。同时，教师还应关注学生的个体差异，因材施教，确保每位学生都能获得进步。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258305" y="1738966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教学目标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258305" y="2146237"/>
            <a:ext cx="4740456" cy="161028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培养学生听、说、读、写等全方位的语言技能，提高其语言输入和输出的准确性和流利性。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教学目标与要求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语言输入教学方法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7929" b="17929"/>
          <a:stretch>
            <a:fillRect/>
          </a:stretch>
        </p:blipFill>
        <p:spPr>
          <a:xfrm>
            <a:off x="6230112" y="1739062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31365" b="31365"/>
          <a:stretch>
            <a:fillRect/>
          </a:stretch>
        </p:blipFill>
        <p:spPr>
          <a:xfrm>
            <a:off x="6233164" y="3914561"/>
            <a:ext cx="5058969" cy="2163308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选择合适材料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选择适合学生水平的听力材料，如对话、短文、新闻等。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精听与泛听结合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精听注重细节理解，泛听注重整体理解，两者结合提高听力水平。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听后复述或回答问题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听完材料后，要求学生复述内容或回答相关问题，检验听力效果。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听力训练法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0853" b="20853"/>
          <a:stretch>
            <a:fillRect/>
          </a:stretch>
        </p:blipFill>
        <p:spPr>
          <a:xfrm>
            <a:off x="6907441" y="1792193"/>
            <a:ext cx="4502196" cy="2732629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5" name="AutoShape 5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1804696" y="1372731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精选阅读材料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262116" y="148888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262116" y="1570452"/>
            <a:ext cx="43815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AutoShape 19"/>
          <p:cNvSpPr/>
          <p:nvPr/>
        </p:nvSpPr>
        <p:spPr>
          <a:xfrm>
            <a:off x="1804696" y="1724535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选择适合学生水平的阅读材料，涵盖不同主题和文体。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262116" y="325647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1272601" y="3332919"/>
            <a:ext cx="416357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2" name="AutoShape 22"/>
          <p:cNvSpPr/>
          <p:nvPr/>
        </p:nvSpPr>
        <p:spPr>
          <a:xfrm>
            <a:off x="1804696" y="3127969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阅读技巧指导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804696" y="347977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教授学生略读、寻读、猜词等阅读技巧，提高阅读效率。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1262116" y="503078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271991" y="5124907"/>
            <a:ext cx="441594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AutoShape 26"/>
          <p:cNvSpPr/>
          <p:nvPr/>
        </p:nvSpPr>
        <p:spPr>
          <a:xfrm>
            <a:off x="1822337" y="489538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阅读后讨论或写作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1804696" y="5247188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阅读后组织学生讨论或撰写读后感，加深对阅读材料的理解。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阅读训练法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选择适合学生水平的视频材料，如电影片段、纪录片、新闻报道等。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视频材料选择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视听任务设计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708" r="1670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视听结合优势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708" r="1670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设计视听任务，如观看视频后回答问题、讨论视频内容等。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视听结合能够提供更真实、生动的语言输入环境，激发学生学习兴趣，提高语言输入效果。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视听结合法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语言输出教学方法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0081" y="3060169"/>
            <a:ext cx="10117937" cy="1602668"/>
          </a:xfrm>
          <a:prstGeom prst="rightArrow">
            <a:avLst/>
          </a:prstGeom>
          <a:solidFill>
            <a:schemeClr val="accent1">
              <a:lumMod val="50000"/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142098" y="3230392"/>
            <a:ext cx="1262116" cy="12621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22732" y="3566769"/>
            <a:ext cx="500969" cy="589605"/>
          </a:xfrm>
          <a:prstGeom prst="rect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1942673" y="3198205"/>
            <a:ext cx="1262116" cy="12621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56617" y="3614318"/>
            <a:ext cx="634228" cy="494386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8341523" y="3198205"/>
            <a:ext cx="1262116" cy="12621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678997" y="3563234"/>
            <a:ext cx="587411" cy="531815"/>
          </a:xfrm>
          <a:prstGeom prst="rect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4650304" y="4577174"/>
            <a:ext cx="2628129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小组讨论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4650305" y="4975638"/>
            <a:ext cx="2311548" cy="123282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组织学生进行小组讨论，鼓励他们自由发表观点，锻炼口语表达。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564104" y="1428884"/>
            <a:ext cx="2567247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角色扮演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1564104" y="1827351"/>
            <a:ext cx="2335900" cy="123282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让学生扮演不同角色进行对话，提高口语表达能力。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7908169" y="1428887"/>
            <a:ext cx="255507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演讲训练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7908170" y="1827351"/>
            <a:ext cx="2311548" cy="123282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安排学生进行演讲训练，培养他们在公众场合自信表达的能力。</a:t>
            </a:r>
            <a:endParaRPr lang="en-US" sz="1100"/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口语表达法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给学生提供命题，引导他们进行思考和写作，提高写作水平。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875" r="16875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208" r="1208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9500" r="19500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命题作文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鼓励学生养成写日记和周记的习惯，记录生活和思考，锻炼写作能力。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日记和周记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让学生改写或扩写课文、故事等，培养他们的写作技巧和想象力。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改写和扩写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写作训练法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6011" b="601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0491" b="1049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翻译实践法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英译中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选取英文原文，让学生进行翻译实践，提高他们理解和表达英语的能力。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中译英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让学生将中文翻译成英文，锻炼他们的英语表达能力。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对比翻译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让学生对比不同译文，分析翻译技巧和语言运用，提高他们的翻译水平。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互动式教学法在输入输出中的应用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https://d.book118.com/726221014040010045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85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2024-09-13T22:05:29.987</cp:lastPrinted>
  <dcterms:created xsi:type="dcterms:W3CDTF">2024-09-13T14:05:30Z</dcterms:created>
  <dcterms:modified xsi:type="dcterms:W3CDTF">2024-09-13T14:05:32Z</dcterms:modified>
</cp:coreProperties>
</file>