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E7CD5D-4247-432D-97A0-CCB8973DC4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FC7DFF-F543-4F90-B4B7-B396B2FAB6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23262BE-8D69-4ED2-B560-018A61F070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11719B0-5C56-4C87-AE24-156DDBD48A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BB3EBA0-9965-4B9C-BFA0-8DE23D42953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97ACFF6-5114-4D33-892D-B8966695D70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505D8D4-A5BB-44B1-9E28-EC5CA32EC7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285E52-9277-4D3E-9086-EF7763A8FD0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E97223A-E2EB-4F89-8C7F-996FF5AED8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3CAE5E-02F0-49D3-A4D5-61188358CB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6FD593-89E3-487E-9217-3B07616173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6222210124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硬件安全设计与防护</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硬件安全设计概述
 硬件攻击面与威胁模型
 安全启动与固件防护
 硬件加密与密钥管理
 侧信道攻击与防护
 硬件安全审计与监控
 硬件漏洞补丁管理
 未来硬件安全挑战与展望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硬件安全设计概述</a:t>
            </a:r>
          </a:p>
        </p:txBody>
      </p:sp>
      <p:sp>
        <p:nvSpPr>
          <p:cNvPr id="3" name="Subtitle 2"/>
          <p:cNvSpPr>
            <a:spLocks noGrp="1"/>
          </p:cNvSpPr>
          <p:nvPr>
            <p:ph type="subTitle" idx="1"/>
          </p:nvPr>
        </p:nvSpPr>
        <p:spPr/>
        <p:txBody>
          <a:bodyPr/>
          <a:lstStyle/>
          <a:p>
            <a:r>
              <a:t>硬件安全设计与防护</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硬件安全设计概述</a:t>
            </a:r>
          </a:p>
        </p:txBody>
      </p:sp>
      <p:sp>
        <p:nvSpPr>
          <p:cNvPr id="3" name="Text Placeholder 2"/>
          <p:cNvSpPr>
            <a:spLocks noGrp="1"/>
          </p:cNvSpPr>
          <p:nvPr>
            <p:ph type="body" idx="1"/>
          </p:nvPr>
        </p:nvSpPr>
        <p:spPr/>
        <p:txBody>
          <a:bodyPr/>
          <a:lstStyle/>
          <a:p>
            <a:r>
              <a:t>硬件安全设计的重要性</a:t>
            </a:r>
          </a:p>
        </p:txBody>
      </p:sp>
      <p:sp>
        <p:nvSpPr>
          <p:cNvPr id="4" name="Content Placeholder 3"/>
          <p:cNvSpPr>
            <a:spLocks noGrp="1"/>
          </p:cNvSpPr>
          <p:nvPr>
            <p:ph sz="half" idx="2"/>
          </p:nvPr>
        </p:nvSpPr>
        <p:spPr/>
        <p:txBody>
          <a:bodyPr/>
          <a:lstStyle/>
          <a:p>
            <a:r>
              <a:t>1.随着网络技术的不断发展，硬件安全设计已成为确保信息系统安全的重要组成部分。</a:t>
            </a:r>
          </a:p>
          <a:p>
            <a:r>
              <a:t>2.硬件安全设计能够防止恶意攻击者对系统进行篡改或窃取敏感信息。</a:t>
            </a:r>
          </a:p>
          <a:p>
            <a:r>
              <a:t>3.良好的硬件安全设计能够提高系统的可靠性和稳定性，确保业务的连续运行。</a:t>
            </a:r>
          </a:p>
          <a:p/>
        </p:txBody>
      </p:sp>
      <p:sp>
        <p:nvSpPr>
          <p:cNvPr id="5" name="Text Placeholder 4"/>
          <p:cNvSpPr>
            <a:spLocks noGrp="1"/>
          </p:cNvSpPr>
          <p:nvPr>
            <p:ph type="body" idx="3"/>
          </p:nvPr>
        </p:nvSpPr>
        <p:spPr/>
        <p:txBody>
          <a:bodyPr/>
          <a:lstStyle/>
          <a:p>
            <a:r>
              <a:t>硬件安全设计的基本原则</a:t>
            </a:r>
          </a:p>
        </p:txBody>
      </p:sp>
      <p:sp>
        <p:nvSpPr>
          <p:cNvPr id="6" name="Content Placeholder 5"/>
          <p:cNvSpPr>
            <a:spLocks noGrp="1"/>
          </p:cNvSpPr>
          <p:nvPr>
            <p:ph sz="half" idx="4"/>
          </p:nvPr>
        </p:nvSpPr>
        <p:spPr/>
        <p:txBody>
          <a:bodyPr/>
          <a:lstStyle/>
          <a:p>
            <a:r>
              <a:t>1.最小化攻击面：减少攻击者可以访问和利用的硬件接口和漏洞。</a:t>
            </a:r>
          </a:p>
          <a:p>
            <a:r>
              <a:t>2.安全启动：确保系统从受信任的状态开始运行，防止恶意代码注入。</a:t>
            </a:r>
          </a:p>
          <a:p>
            <a:r>
              <a:t>3.加密存储：对敏感数据进行加密存储，防止数据泄露。</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硬件安全设计概述</a:t>
            </a:r>
          </a:p>
        </p:txBody>
      </p:sp>
      <p:sp>
        <p:nvSpPr>
          <p:cNvPr id="3" name="Text Placeholder 2"/>
          <p:cNvSpPr>
            <a:spLocks noGrp="1"/>
          </p:cNvSpPr>
          <p:nvPr>
            <p:ph type="body" idx="1"/>
          </p:nvPr>
        </p:nvSpPr>
        <p:spPr/>
        <p:txBody>
          <a:bodyPr/>
          <a:lstStyle/>
          <a:p>
            <a:r>
              <a:t>硬件安全设计的技术手段</a:t>
            </a:r>
          </a:p>
        </p:txBody>
      </p:sp>
      <p:sp>
        <p:nvSpPr>
          <p:cNvPr id="4" name="Content Placeholder 3"/>
          <p:cNvSpPr>
            <a:spLocks noGrp="1"/>
          </p:cNvSpPr>
          <p:nvPr>
            <p:ph sz="half" idx="2"/>
          </p:nvPr>
        </p:nvSpPr>
        <p:spPr/>
        <p:txBody>
          <a:bodyPr/>
          <a:lstStyle/>
          <a:p>
            <a:r>
              <a:t>1.硬件加密：使用硬件加密模块对传输和存储的数据进行加密，提高数据的安全性。</a:t>
            </a:r>
          </a:p>
          <a:p>
            <a:r>
              <a:t>2.硬件防火墙：通过硬件防火墙过滤网络数据包，防止恶意攻击和入侵。</a:t>
            </a:r>
          </a:p>
          <a:p>
            <a:r>
              <a:t>3.硬件安全芯片：采用安全芯片存储密钥和敏感数据，提高数据的保密性。</a:t>
            </a:r>
          </a:p>
          <a:p/>
        </p:txBody>
      </p:sp>
      <p:sp>
        <p:nvSpPr>
          <p:cNvPr id="5" name="Text Placeholder 4"/>
          <p:cNvSpPr>
            <a:spLocks noGrp="1"/>
          </p:cNvSpPr>
          <p:nvPr>
            <p:ph type="body" idx="3"/>
          </p:nvPr>
        </p:nvSpPr>
        <p:spPr/>
        <p:txBody>
          <a:bodyPr/>
          <a:lstStyle/>
          <a:p>
            <a:r>
              <a:t>硬件安全设计的挑战与趋势</a:t>
            </a:r>
          </a:p>
        </p:txBody>
      </p:sp>
      <p:sp>
        <p:nvSpPr>
          <p:cNvPr id="6" name="Content Placeholder 5"/>
          <p:cNvSpPr>
            <a:spLocks noGrp="1"/>
          </p:cNvSpPr>
          <p:nvPr>
            <p:ph sz="half" idx="4"/>
          </p:nvPr>
        </p:nvSpPr>
        <p:spPr/>
        <p:txBody>
          <a:bodyPr/>
          <a:lstStyle/>
          <a:p>
            <a:r>
              <a:t>1.随着硬件技术的不断发展，硬件安全设计面临更多的挑战和威胁。</a:t>
            </a:r>
          </a:p>
          <a:p>
            <a:r>
              <a:t>2.人工智能和机器学习在硬件安全设计中的应用将提高系统的自适应和智能化防御能力。</a:t>
            </a:r>
          </a:p>
          <a:p>
            <a:r>
              <a:t>3.云计算和虚拟化技术的发展对硬件安全设计提出更高的要求，需要确保虚拟环境的安全性。</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硬件安全设计概述</a:t>
            </a:r>
          </a:p>
        </p:txBody>
      </p:sp>
      <p:sp>
        <p:nvSpPr>
          <p:cNvPr id="3" name="Text Placeholder 2"/>
          <p:cNvSpPr>
            <a:spLocks noGrp="1"/>
          </p:cNvSpPr>
          <p:nvPr>
            <p:ph type="body" idx="1"/>
          </p:nvPr>
        </p:nvSpPr>
        <p:spPr/>
        <p:txBody>
          <a:bodyPr/>
          <a:lstStyle/>
          <a:p>
            <a:r>
              <a:t>硬件安全设计的合规与监管</a:t>
            </a:r>
          </a:p>
        </p:txBody>
      </p:sp>
      <p:sp>
        <p:nvSpPr>
          <p:cNvPr id="4" name="Content Placeholder 3"/>
          <p:cNvSpPr>
            <a:spLocks noGrp="1"/>
          </p:cNvSpPr>
          <p:nvPr>
            <p:ph sz="half" idx="2"/>
          </p:nvPr>
        </p:nvSpPr>
        <p:spPr/>
        <p:txBody>
          <a:bodyPr/>
          <a:lstStyle/>
          <a:p>
            <a:r>
              <a:t>1.遵循国家网络安全法规和标准要求，确保硬件安全设计的合规性。</a:t>
            </a:r>
          </a:p>
          <a:p>
            <a:r>
              <a:t>2.加强供应链安全管理，确保硬件组件的来源和可靠性。</a:t>
            </a:r>
          </a:p>
          <a:p>
            <a:r>
              <a:t>3.建立完善的漏洞管理和应急响应机制，及时应对硬件安全事件。</a:t>
            </a:r>
          </a:p>
          <a:p/>
        </p:txBody>
      </p:sp>
      <p:sp>
        <p:nvSpPr>
          <p:cNvPr id="5" name="Text Placeholder 4"/>
          <p:cNvSpPr>
            <a:spLocks noGrp="1"/>
          </p:cNvSpPr>
          <p:nvPr>
            <p:ph type="body" idx="3"/>
          </p:nvPr>
        </p:nvSpPr>
        <p:spPr/>
        <p:txBody>
          <a:bodyPr/>
          <a:lstStyle/>
          <a:p>
            <a:r>
              <a:t>硬件安全设计的未来展望</a:t>
            </a:r>
          </a:p>
        </p:txBody>
      </p:sp>
      <p:sp>
        <p:nvSpPr>
          <p:cNvPr id="6" name="Content Placeholder 5"/>
          <p:cNvSpPr>
            <a:spLocks noGrp="1"/>
          </p:cNvSpPr>
          <p:nvPr>
            <p:ph sz="half" idx="4"/>
          </p:nvPr>
        </p:nvSpPr>
        <p:spPr/>
        <p:txBody>
          <a:bodyPr/>
          <a:lstStyle/>
          <a:p>
            <a:r>
              <a:t>1.随着技术的不断进步，硬件安全设计将更加注重性能和成本的平衡。</a:t>
            </a:r>
          </a:p>
          <a:p>
            <a:r>
              <a:t>2.区块链技术、量子计算等前沿技术将为硬件安全设计提供新的思路和解决方案。</a:t>
            </a:r>
          </a:p>
          <a:p>
            <a:r>
              <a:t>3.加强对硬件安全设计的研究和投入，提高我国在全球硬件安全领域的竞争力。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硬件攻击面与威胁模型</a:t>
            </a:r>
          </a:p>
        </p:txBody>
      </p:sp>
      <p:sp>
        <p:nvSpPr>
          <p:cNvPr id="3" name="Subtitle 2"/>
          <p:cNvSpPr>
            <a:spLocks noGrp="1"/>
          </p:cNvSpPr>
          <p:nvPr>
            <p:ph type="subTitle" idx="1"/>
          </p:nvPr>
        </p:nvSpPr>
        <p:spPr/>
        <p:txBody>
          <a:bodyPr/>
          <a:lstStyle/>
          <a:p>
            <a:r>
              <a:t>硬件安全设计与防护</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硬件攻击面与威胁模型</a:t>
            </a:r>
          </a:p>
        </p:txBody>
      </p:sp>
      <p:sp>
        <p:nvSpPr>
          <p:cNvPr id="3" name="Text Placeholder 2"/>
          <p:cNvSpPr>
            <a:spLocks noGrp="1"/>
          </p:cNvSpPr>
          <p:nvPr>
            <p:ph type="body" idx="1"/>
          </p:nvPr>
        </p:nvSpPr>
        <p:spPr/>
        <p:txBody>
          <a:bodyPr/>
          <a:lstStyle/>
          <a:p>
            <a:r>
              <a:t>硬件攻击面概述</a:t>
            </a:r>
          </a:p>
        </p:txBody>
      </p:sp>
      <p:sp>
        <p:nvSpPr>
          <p:cNvPr id="4" name="Content Placeholder 3"/>
          <p:cNvSpPr>
            <a:spLocks noGrp="1"/>
          </p:cNvSpPr>
          <p:nvPr>
            <p:ph sz="half" idx="2"/>
          </p:nvPr>
        </p:nvSpPr>
        <p:spPr/>
        <p:txBody>
          <a:bodyPr/>
          <a:lstStyle/>
          <a:p>
            <a:r>
              <a:t>1.硬件攻击面主要是指硬件系统可能被恶意利用的攻击点，包括硬件接口、硬件组件、硬件通信等。</a:t>
            </a:r>
          </a:p>
          <a:p>
            <a:r>
              <a:t>2.随着技术的不断发展，硬件攻击面也在不断扩大，需要更加全面的安全防护措施。</a:t>
            </a:r>
          </a:p>
          <a:p>
            <a:r>
              <a:t>3.对硬件攻击面的深入了解是有效防护硬件安全的基础。</a:t>
            </a:r>
          </a:p>
          <a:p/>
        </p:txBody>
      </p:sp>
      <p:sp>
        <p:nvSpPr>
          <p:cNvPr id="5" name="Text Placeholder 4"/>
          <p:cNvSpPr>
            <a:spLocks noGrp="1"/>
          </p:cNvSpPr>
          <p:nvPr>
            <p:ph type="body" idx="3"/>
          </p:nvPr>
        </p:nvSpPr>
        <p:spPr/>
        <p:txBody>
          <a:bodyPr/>
          <a:lstStyle/>
          <a:p>
            <a:r>
              <a:t>硬件威胁模型构建</a:t>
            </a:r>
          </a:p>
        </p:txBody>
      </p:sp>
      <p:sp>
        <p:nvSpPr>
          <p:cNvPr id="6" name="Content Placeholder 5"/>
          <p:cNvSpPr>
            <a:spLocks noGrp="1"/>
          </p:cNvSpPr>
          <p:nvPr>
            <p:ph sz="half" idx="4"/>
          </p:nvPr>
        </p:nvSpPr>
        <p:spPr/>
        <p:txBody>
          <a:bodyPr/>
          <a:lstStyle/>
          <a:p>
            <a:r>
              <a:t>1.威胁模型是对可能攻击者、攻击手段、攻击目标等的全面描述，有助于理解安全防护的需求。</a:t>
            </a:r>
          </a:p>
          <a:p>
            <a:r>
              <a:t>2.构建硬件威胁模型需要考虑硬件系统的特点，以及可能的攻击方式和手段。</a:t>
            </a:r>
          </a:p>
          <a:p>
            <a:r>
              <a:t>3.威胁模型的构建需要基于对已知攻击的了解，以及对未来攻击趋势的预测。</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硬件攻击面与威胁模型</a:t>
            </a:r>
          </a:p>
        </p:txBody>
      </p:sp>
      <p:sp>
        <p:nvSpPr>
          <p:cNvPr id="3" name="Text Placeholder 2"/>
          <p:cNvSpPr>
            <a:spLocks noGrp="1"/>
          </p:cNvSpPr>
          <p:nvPr>
            <p:ph type="body" idx="1"/>
          </p:nvPr>
        </p:nvSpPr>
        <p:spPr/>
        <p:txBody>
          <a:bodyPr/>
          <a:lstStyle/>
          <a:p>
            <a:r>
              <a:t>硬件漏洞利用与防护</a:t>
            </a:r>
          </a:p>
        </p:txBody>
      </p:sp>
      <p:sp>
        <p:nvSpPr>
          <p:cNvPr id="4" name="Content Placeholder 3"/>
          <p:cNvSpPr>
            <a:spLocks noGrp="1"/>
          </p:cNvSpPr>
          <p:nvPr>
            <p:ph sz="half" idx="2"/>
          </p:nvPr>
        </p:nvSpPr>
        <p:spPr/>
        <p:txBody>
          <a:bodyPr/>
          <a:lstStyle/>
          <a:p>
            <a:r>
              <a:t>1.硬件漏洞是指硬件系统中存在的安全缺陷，可能被攻击者利用进行恶意攻击。</a:t>
            </a:r>
          </a:p>
          <a:p>
            <a:r>
              <a:t>2.漏洞利用是攻击者常用的一种攻击手段，需要采取有效的防护措施进行防范。</a:t>
            </a:r>
          </a:p>
          <a:p>
            <a:r>
              <a:t>3.防护措施包括漏洞修补、访问控制、加密通信等。</a:t>
            </a:r>
          </a:p>
          <a:p/>
        </p:txBody>
      </p:sp>
      <p:sp>
        <p:nvSpPr>
          <p:cNvPr id="5" name="Text Placeholder 4"/>
          <p:cNvSpPr>
            <a:spLocks noGrp="1"/>
          </p:cNvSpPr>
          <p:nvPr>
            <p:ph type="body" idx="3"/>
          </p:nvPr>
        </p:nvSpPr>
        <p:spPr/>
        <p:txBody>
          <a:bodyPr/>
          <a:lstStyle/>
          <a:p>
            <a:r>
              <a:t>硬件侧信道攻击与防护</a:t>
            </a:r>
          </a:p>
        </p:txBody>
      </p:sp>
      <p:sp>
        <p:nvSpPr>
          <p:cNvPr id="6" name="Content Placeholder 5"/>
          <p:cNvSpPr>
            <a:spLocks noGrp="1"/>
          </p:cNvSpPr>
          <p:nvPr>
            <p:ph sz="half" idx="4"/>
          </p:nvPr>
        </p:nvSpPr>
        <p:spPr/>
        <p:txBody>
          <a:bodyPr/>
          <a:lstStyle/>
          <a:p>
            <a:r>
              <a:t>1.侧信道攻击是指通过观测硬件系统的物理现象，如电磁辐射、功耗等，获取敏感信息的攻击方式。</a:t>
            </a:r>
          </a:p>
          <a:p>
            <a:r>
              <a:t>2.侧信道攻击对硬件系统的安全性构成严重威胁，需要采取有效的防护措施。</a:t>
            </a:r>
          </a:p>
          <a:p>
            <a:r>
              <a:t>3.防护措施包括电磁屏蔽、功耗平滑、加密处理等。</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硬件攻击面与威胁模型</a:t>
            </a:r>
          </a:p>
        </p:txBody>
      </p:sp>
      <p:sp>
        <p:nvSpPr>
          <p:cNvPr id="3" name="Text Placeholder 2"/>
          <p:cNvSpPr>
            <a:spLocks noGrp="1"/>
          </p:cNvSpPr>
          <p:nvPr>
            <p:ph type="body" idx="1"/>
          </p:nvPr>
        </p:nvSpPr>
        <p:spPr/>
        <p:txBody>
          <a:bodyPr/>
          <a:lstStyle/>
          <a:p>
            <a:r>
              <a:t>硬件逆向工程与防护</a:t>
            </a:r>
          </a:p>
        </p:txBody>
      </p:sp>
      <p:sp>
        <p:nvSpPr>
          <p:cNvPr id="4" name="Content Placeholder 3"/>
          <p:cNvSpPr>
            <a:spLocks noGrp="1"/>
          </p:cNvSpPr>
          <p:nvPr>
            <p:ph sz="half" idx="2"/>
          </p:nvPr>
        </p:nvSpPr>
        <p:spPr/>
        <p:txBody>
          <a:bodyPr/>
          <a:lstStyle/>
          <a:p>
            <a:r>
              <a:t>1.逆向工程是指通过对硬件系统进行分析、拆解、仿制等手段，获取敏感信息的攻击方式。</a:t>
            </a:r>
          </a:p>
          <a:p>
            <a:r>
              <a:t>2.逆向工程对硬件系统的知识产权和安全性构成严重威胁，需要采取有效的防护措施。</a:t>
            </a:r>
          </a:p>
          <a:p>
            <a:r>
              <a:t>3.防护措施包括硬件加密、防拆设计、安全擦除等。</a:t>
            </a:r>
          </a:p>
          <a:p/>
        </p:txBody>
      </p:sp>
      <p:sp>
        <p:nvSpPr>
          <p:cNvPr id="5" name="Text Placeholder 4"/>
          <p:cNvSpPr>
            <a:spLocks noGrp="1"/>
          </p:cNvSpPr>
          <p:nvPr>
            <p:ph type="body" idx="3"/>
          </p:nvPr>
        </p:nvSpPr>
        <p:spPr/>
        <p:txBody>
          <a:bodyPr/>
          <a:lstStyle/>
          <a:p>
            <a:r>
              <a:t>硬件供应链安全与防护</a:t>
            </a:r>
          </a:p>
        </p:txBody>
      </p:sp>
      <p:sp>
        <p:nvSpPr>
          <p:cNvPr id="6" name="Content Placeholder 5"/>
          <p:cNvSpPr>
            <a:spLocks noGrp="1"/>
          </p:cNvSpPr>
          <p:nvPr>
            <p:ph sz="half" idx="4"/>
          </p:nvPr>
        </p:nvSpPr>
        <p:spPr/>
        <p:txBody>
          <a:bodyPr/>
          <a:lstStyle/>
          <a:p>
            <a:r>
              <a:t>1.供应链安全是指硬件系统从设计、制造、运输、部署等全过程中的安全保障。</a:t>
            </a:r>
          </a:p>
          <a:p>
            <a:r>
              <a:t>2.供应链安全漏洞可能导致整个硬件系统的安全性受到威胁，需要采取有效的防护措施。</a:t>
            </a:r>
          </a:p>
          <a:p>
            <a:r>
              <a:t>3.防护措施包括供应商审查、安全审计、加密传输等。</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安全启动与固件防护</a:t>
            </a:r>
          </a:p>
        </p:txBody>
      </p:sp>
      <p:sp>
        <p:nvSpPr>
          <p:cNvPr id="3" name="Subtitle 2"/>
          <p:cNvSpPr>
            <a:spLocks noGrp="1"/>
          </p:cNvSpPr>
          <p:nvPr>
            <p:ph type="subTitle" idx="1"/>
          </p:nvPr>
        </p:nvSpPr>
        <p:spPr/>
        <p:txBody>
          <a:bodyPr/>
          <a:lstStyle/>
          <a:p>
            <a:r>
              <a:t>硬件安全设计与防护</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安全启动与固件防护</a:t>
            </a:r>
          </a:p>
        </p:txBody>
      </p:sp>
      <p:sp>
        <p:nvSpPr>
          <p:cNvPr id="3" name="Text Placeholder 2"/>
          <p:cNvSpPr>
            <a:spLocks noGrp="1"/>
          </p:cNvSpPr>
          <p:nvPr>
            <p:ph type="body" idx="1"/>
          </p:nvPr>
        </p:nvSpPr>
        <p:spPr/>
        <p:txBody>
          <a:bodyPr/>
          <a:lstStyle/>
          <a:p>
            <a:r>
              <a:t>安全启动原理</a:t>
            </a:r>
          </a:p>
        </p:txBody>
      </p:sp>
      <p:sp>
        <p:nvSpPr>
          <p:cNvPr id="4" name="Content Placeholder 3"/>
          <p:cNvSpPr>
            <a:spLocks noGrp="1"/>
          </p:cNvSpPr>
          <p:nvPr>
            <p:ph sz="half" idx="2"/>
          </p:nvPr>
        </p:nvSpPr>
        <p:spPr/>
        <p:txBody>
          <a:bodyPr/>
          <a:lstStyle/>
          <a:p>
            <a:r>
              <a:t>1.安全启动是一种确保系统启动过程中，固件、操作系统和应用程序的完整性和安全性的技术。</a:t>
            </a:r>
          </a:p>
          <a:p>
            <a:r>
              <a:t>2.通过在启动时验证硬件和软件组件的签名，防止恶意代码的加载和执行。</a:t>
            </a:r>
          </a:p>
          <a:p>
            <a:r>
              <a:t>3.安全启动依赖于硬件和软件的协同设计，确保整个启动链路的可信。</a:t>
            </a:r>
          </a:p>
          <a:p/>
        </p:txBody>
      </p:sp>
      <p:sp>
        <p:nvSpPr>
          <p:cNvPr id="5" name="Text Placeholder 4"/>
          <p:cNvSpPr>
            <a:spLocks noGrp="1"/>
          </p:cNvSpPr>
          <p:nvPr>
            <p:ph type="body" idx="3"/>
          </p:nvPr>
        </p:nvSpPr>
        <p:spPr/>
        <p:txBody>
          <a:bodyPr/>
          <a:lstStyle/>
          <a:p>
            <a:r>
              <a:t>固件防护机制</a:t>
            </a:r>
          </a:p>
        </p:txBody>
      </p:sp>
      <p:sp>
        <p:nvSpPr>
          <p:cNvPr id="6" name="Content Placeholder 5"/>
          <p:cNvSpPr>
            <a:spLocks noGrp="1"/>
          </p:cNvSpPr>
          <p:nvPr>
            <p:ph sz="half" idx="4"/>
          </p:nvPr>
        </p:nvSpPr>
        <p:spPr/>
        <p:txBody>
          <a:bodyPr/>
          <a:lstStyle/>
          <a:p>
            <a:r>
              <a:t>1.固件是硬件设备的核心软件，负责控制硬件操作和系统运行。</a:t>
            </a:r>
          </a:p>
          <a:p>
            <a:r>
              <a:t>2.固件防护机制包括：固件签名验证、固件加密和固件更新控制。</a:t>
            </a:r>
          </a:p>
          <a:p>
            <a:r>
              <a:t>3.防护机制能够防止固件被篡改或损坏，确保系统的稳定性和安全性。</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安全启动与固件防护</a:t>
            </a:r>
          </a:p>
        </p:txBody>
      </p:sp>
      <p:sp>
        <p:nvSpPr>
          <p:cNvPr id="3" name="Text Placeholder 2"/>
          <p:cNvSpPr>
            <a:spLocks noGrp="1"/>
          </p:cNvSpPr>
          <p:nvPr>
            <p:ph type="body" idx="1"/>
          </p:nvPr>
        </p:nvSpPr>
        <p:spPr/>
        <p:txBody>
          <a:bodyPr/>
          <a:lstStyle/>
          <a:p>
            <a:r>
              <a:t>安全启动的实现方式</a:t>
            </a:r>
          </a:p>
        </p:txBody>
      </p:sp>
      <p:sp>
        <p:nvSpPr>
          <p:cNvPr id="4" name="Content Placeholder 3"/>
          <p:cNvSpPr>
            <a:spLocks noGrp="1"/>
          </p:cNvSpPr>
          <p:nvPr>
            <p:ph sz="half" idx="2"/>
          </p:nvPr>
        </p:nvSpPr>
        <p:spPr/>
        <p:txBody>
          <a:bodyPr/>
          <a:lstStyle/>
          <a:p>
            <a:r>
              <a:t>1.安全启动可以通过UEFI（统一可扩展固件接口）标准来实现。</a:t>
            </a:r>
          </a:p>
          <a:p>
            <a:r>
              <a:t>2.UEFI提供安全启动协议，包括密钥管理、签名验证和固件更新等安全功能。</a:t>
            </a:r>
          </a:p>
          <a:p>
            <a:r>
              <a:t>3.实现方式需要硬件和操作系统支持，需要在设计和实现中考虑兼容性和性能等因素。</a:t>
            </a:r>
          </a:p>
          <a:p/>
        </p:txBody>
      </p:sp>
      <p:sp>
        <p:nvSpPr>
          <p:cNvPr id="5" name="Text Placeholder 4"/>
          <p:cNvSpPr>
            <a:spLocks noGrp="1"/>
          </p:cNvSpPr>
          <p:nvPr>
            <p:ph type="body" idx="3"/>
          </p:nvPr>
        </p:nvSpPr>
        <p:spPr/>
        <p:txBody>
          <a:bodyPr/>
          <a:lstStyle/>
          <a:p>
            <a:r>
              <a:t>固件防护的挑战与趋势</a:t>
            </a:r>
          </a:p>
        </p:txBody>
      </p:sp>
      <p:sp>
        <p:nvSpPr>
          <p:cNvPr id="6" name="Content Placeholder 5"/>
          <p:cNvSpPr>
            <a:spLocks noGrp="1"/>
          </p:cNvSpPr>
          <p:nvPr>
            <p:ph sz="half" idx="4"/>
          </p:nvPr>
        </p:nvSpPr>
        <p:spPr/>
        <p:txBody>
          <a:bodyPr/>
          <a:lstStyle/>
          <a:p>
            <a:r>
              <a:t>1.随着硬件技术的不断发展，固件的安全问题越来越突出。</a:t>
            </a:r>
          </a:p>
          <a:p>
            <a:r>
              <a:t>2.趋势包括加强固件的安全设计和开发，推广安全启动技术等。</a:t>
            </a:r>
          </a:p>
          <a:p>
            <a:r>
              <a:t>3.固件防护还面临许多技术挑战，如漏洞利用、侧信道攻击等。</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安全启动与固件防护</a:t>
            </a:r>
          </a:p>
        </p:txBody>
      </p:sp>
      <p:sp>
        <p:nvSpPr>
          <p:cNvPr id="3" name="Text Placeholder 2"/>
          <p:cNvSpPr>
            <a:spLocks noGrp="1"/>
          </p:cNvSpPr>
          <p:nvPr>
            <p:ph type="body" idx="1"/>
          </p:nvPr>
        </p:nvSpPr>
        <p:spPr/>
        <p:txBody>
          <a:bodyPr/>
          <a:lstStyle/>
          <a:p>
            <a:r>
              <a:t>安全启动与固件防护的应用场景</a:t>
            </a:r>
          </a:p>
        </p:txBody>
      </p:sp>
      <p:sp>
        <p:nvSpPr>
          <p:cNvPr id="4" name="Content Placeholder 3"/>
          <p:cNvSpPr>
            <a:spLocks noGrp="1"/>
          </p:cNvSpPr>
          <p:nvPr>
            <p:ph sz="half" idx="2"/>
          </p:nvPr>
        </p:nvSpPr>
        <p:spPr/>
        <p:txBody>
          <a:bodyPr/>
          <a:lstStyle/>
          <a:p>
            <a:r>
              <a:t>1.安全启动与固件防护广泛应用于各种计算设备，包括服务器、个人电脑、物联网设备等。</a:t>
            </a:r>
          </a:p>
          <a:p>
            <a:r>
              <a:t>2.在云计算、大数据、人工智能等领域，安全启动与固件防护对于保障系统安全和数据隐私具有重要作用。</a:t>
            </a:r>
          </a:p>
          <a:p>
            <a:r>
              <a:t>3.在应用场景中需要考虑具体的威胁模型和安全需求，以制定合适的安全策略。</a:t>
            </a:r>
          </a:p>
          <a:p/>
        </p:txBody>
      </p:sp>
      <p:sp>
        <p:nvSpPr>
          <p:cNvPr id="5" name="Text Placeholder 4"/>
          <p:cNvSpPr>
            <a:spLocks noGrp="1"/>
          </p:cNvSpPr>
          <p:nvPr>
            <p:ph type="body" idx="3"/>
          </p:nvPr>
        </p:nvSpPr>
        <p:spPr/>
        <p:txBody>
          <a:bodyPr/>
          <a:lstStyle/>
          <a:p>
            <a:r>
              <a:t>未来发展与研究方向</a:t>
            </a:r>
          </a:p>
        </p:txBody>
      </p:sp>
      <p:sp>
        <p:nvSpPr>
          <p:cNvPr id="6" name="Content Placeholder 5"/>
          <p:cNvSpPr>
            <a:spLocks noGrp="1"/>
          </p:cNvSpPr>
          <p:nvPr>
            <p:ph sz="half" idx="4"/>
          </p:nvPr>
        </p:nvSpPr>
        <p:spPr/>
        <p:txBody>
          <a:bodyPr/>
          <a:lstStyle/>
          <a:p>
            <a:r>
              <a:t>1.随着技术的不断进步，未来安全启动与固件防护将更加智能化、自适应和协同化。</a:t>
            </a:r>
          </a:p>
          <a:p>
            <a:r>
              <a:t>2.研究方向包括加强固件漏洞挖掘与防御、提高安全启动的效率和可靠性等。</a:t>
            </a:r>
          </a:p>
          <a:p>
            <a:r>
              <a:t>3.同时，还需要关注新兴技术如量子计算对安全启动与固件防护的影响和挑战，以提前布局相应的防护措施。</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硬件加密与密钥管理</a:t>
            </a:r>
          </a:p>
        </p:txBody>
      </p:sp>
      <p:sp>
        <p:nvSpPr>
          <p:cNvPr id="3" name="Subtitle 2"/>
          <p:cNvSpPr>
            <a:spLocks noGrp="1"/>
          </p:cNvSpPr>
          <p:nvPr>
            <p:ph type="subTitle" idx="1"/>
          </p:nvPr>
        </p:nvSpPr>
        <p:spPr/>
        <p:txBody>
          <a:bodyPr/>
          <a:lstStyle/>
          <a:p>
            <a:r>
              <a:t>硬件安全设计与防护</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硬件加密与密钥管理</a:t>
            </a:r>
          </a:p>
        </p:txBody>
      </p:sp>
      <p:sp>
        <p:nvSpPr>
          <p:cNvPr id="3" name="Content Placeholder 2"/>
          <p:cNvSpPr>
            <a:spLocks noGrp="1"/>
          </p:cNvSpPr>
          <p:nvPr>
            <p:ph sz="half" idx="2"/>
          </p:nvPr>
        </p:nvSpPr>
        <p:spPr/>
        <p:txBody>
          <a:bodyPr/>
          <a:lstStyle/>
          <a:p>
            <a:r>
              <a:t>1.保护数据安全：硬件加密能够提供强大的数据保护，防止数据被未经授权的第三方访问或窃取。</a:t>
            </a:r>
          </a:p>
          <a:p>
            <a:r>
              <a:t>2.提升系统安全性：通过硬件加密，可以增强整个系统的安全性，降低受到攻击的风险。</a:t>
            </a:r>
          </a:p>
          <a:p>
            <a:r>
              <a:t>3.满足合规要求：许多行业和法规要求使用硬件加密来保护敏感数据，确保合规性。</a:t>
            </a:r>
          </a:p>
          <a:p/>
        </p:txBody>
      </p:sp>
      <p:sp>
        <p:nvSpPr>
          <p:cNvPr id="4" name="Text Placeholder 3"/>
          <p:cNvSpPr>
            <a:spLocks noGrp="1"/>
          </p:cNvSpPr>
          <p:nvPr>
            <p:ph type="body" idx="3"/>
          </p:nvPr>
        </p:nvSpPr>
        <p:spPr/>
        <p:txBody>
          <a:bodyPr/>
          <a:lstStyle/>
          <a:p>
            <a:r>
              <a:t>硬件加密的原理</a:t>
            </a:r>
          </a:p>
        </p:txBody>
      </p:sp>
      <p:sp>
        <p:nvSpPr>
          <p:cNvPr id="5" name="Content Placeholder 4"/>
          <p:cNvSpPr>
            <a:spLocks noGrp="1"/>
          </p:cNvSpPr>
          <p:nvPr>
            <p:ph sz="half" idx="4"/>
          </p:nvPr>
        </p:nvSpPr>
        <p:spPr/>
        <p:txBody>
          <a:bodyPr/>
          <a:lstStyle/>
          <a:p>
            <a:r>
              <a:t>1.加密算法：硬件加密采用复杂的加密算法，对数据进行混淆和变换，使得未经授权的用户无法解密。</a:t>
            </a:r>
          </a:p>
          <a:p>
            <a:r>
              <a:t>2.密钥生成与管理：密钥是加密和解密的关键，硬件加密设备需要具备安全的密钥生成和管理机制。</a:t>
            </a:r>
          </a:p>
          <a:p>
            <a:r>
              <a:t>3.安全协议：使用标准的安全协议，确保加密通信的安全性和完整性。</a:t>
            </a:r>
          </a:p>
          <a:p/>
        </p:txBody>
      </p:sp>
      <p:sp>
        <p:nvSpPr>
          <p:cNvPr id="6" name="Text Placeholder 5"/>
          <p:cNvSpPr>
            <a:spLocks noGrp="1"/>
          </p:cNvSpPr>
          <p:nvPr>
            <p:ph type="body" idx="1"/>
          </p:nvPr>
        </p:nvSpPr>
        <p:spPr/>
        <p:txBody>
          <a:bodyPr/>
          <a:lstStyle/>
          <a:p>
            <a:r>
              <a:t>硬件加密的重要性</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硬件加密与密钥管理</a:t>
            </a:r>
          </a:p>
        </p:txBody>
      </p:sp>
      <p:sp>
        <p:nvSpPr>
          <p:cNvPr id="3" name="Text Placeholder 2"/>
          <p:cNvSpPr>
            <a:spLocks noGrp="1"/>
          </p:cNvSpPr>
          <p:nvPr>
            <p:ph type="body" idx="1"/>
          </p:nvPr>
        </p:nvSpPr>
        <p:spPr/>
        <p:txBody>
          <a:bodyPr/>
          <a:lstStyle/>
          <a:p>
            <a:r>
              <a:t>密钥管理的挑战</a:t>
            </a:r>
          </a:p>
        </p:txBody>
      </p:sp>
      <p:sp>
        <p:nvSpPr>
          <p:cNvPr id="4" name="Content Placeholder 3"/>
          <p:cNvSpPr>
            <a:spLocks noGrp="1"/>
          </p:cNvSpPr>
          <p:nvPr>
            <p:ph sz="half" idx="2"/>
          </p:nvPr>
        </p:nvSpPr>
        <p:spPr/>
        <p:txBody>
          <a:bodyPr/>
          <a:lstStyle/>
          <a:p>
            <a:r>
              <a:t>1.密钥泄露风险：密钥管理不当可能导致密钥泄露，对数据安全造成威胁。</a:t>
            </a:r>
          </a:p>
          <a:p>
            <a:r>
              <a:t>2.密钥生命周期管理：需要建立完善的密钥生命周期管理机制，包括密钥生成、存储、分发、使用和销毁等环节。</a:t>
            </a:r>
          </a:p>
          <a:p>
            <a:r>
              <a:t>3.合规与审计：密钥管理需要满足相关法规和标准的要求，确保合规性，同时便于审计和检查。</a:t>
            </a:r>
          </a:p>
          <a:p/>
        </p:txBody>
      </p:sp>
      <p:sp>
        <p:nvSpPr>
          <p:cNvPr id="5" name="Text Placeholder 4"/>
          <p:cNvSpPr>
            <a:spLocks noGrp="1"/>
          </p:cNvSpPr>
          <p:nvPr>
            <p:ph type="body" idx="3"/>
          </p:nvPr>
        </p:nvSpPr>
        <p:spPr/>
        <p:txBody>
          <a:bodyPr/>
          <a:lstStyle/>
          <a:p>
            <a:r>
              <a:t>密钥管理最佳实践</a:t>
            </a:r>
          </a:p>
        </p:txBody>
      </p:sp>
      <p:sp>
        <p:nvSpPr>
          <p:cNvPr id="6" name="Content Placeholder 5"/>
          <p:cNvSpPr>
            <a:spLocks noGrp="1"/>
          </p:cNvSpPr>
          <p:nvPr>
            <p:ph sz="half" idx="4"/>
          </p:nvPr>
        </p:nvSpPr>
        <p:spPr/>
        <p:txBody>
          <a:bodyPr/>
          <a:lstStyle/>
          <a:p>
            <a:r>
              <a:t>1.强化密钥保护：采用高强度的加密算法和协议，确保密钥的安全性。</a:t>
            </a:r>
          </a:p>
          <a:p>
            <a:r>
              <a:t>2.严格的访问控制：对密钥管理人员和系统进行严格的身份认证和访问控制，防止未经授权的访问。</a:t>
            </a:r>
          </a:p>
          <a:p>
            <a:r>
              <a:t>3.定期审计与监控：定期对密钥管理进行审计和监控，及时发现和解决潜在的安全问题。</a:t>
            </a:r>
          </a:p>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https://d.book118.com/726222210124010034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113</Paragraphs>
  <Slides>18</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18</vt:i4>
      </vt:variant>
    </vt:vector>
  </HeadingPairs>
  <TitlesOfParts>
    <vt:vector baseType="lpstr" size="32">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硬件安全设计概述</vt:lpstr>
      <vt:lpstr> 硬件安全设计概述</vt:lpstr>
      <vt:lpstr> 硬件安全设计概述</vt:lpstr>
      <vt:lpstr> 硬件安全设计概述</vt:lpstr>
      <vt:lpstr> 硬件攻击面与威胁模型</vt:lpstr>
      <vt:lpstr> 硬件攻击面与威胁模型</vt:lpstr>
      <vt:lpstr> 硬件攻击面与威胁模型</vt:lpstr>
      <vt:lpstr> 硬件攻击面与威胁模型</vt:lpstr>
      <vt:lpstr> 安全启动与固件防护</vt:lpstr>
      <vt:lpstr> 安全启动与固件防护</vt:lpstr>
      <vt:lpstr> 安全启动与固件防护</vt:lpstr>
      <vt:lpstr> 安全启动与固件防护</vt:lpstr>
      <vt:lpstr> 硬件加密与密钥管理</vt:lpstr>
      <vt:lpstr> 硬件加密与密钥管理</vt:lpstr>
      <vt:lpstr> 硬件加密与密钥管理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2024-09-03T20:08:35.439</cp:lastPrinted>
  <dcterms:created xsi:type="dcterms:W3CDTF">2024-09-03T12:08:35Z</dcterms:created>
  <dcterms:modified xsi:type="dcterms:W3CDTF">2024-09-03T12:08:37Z</dcterms:modified>
</cp:coreProperties>
</file>