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352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535BB5-E1BA-4117-B8C2-E7A4E631C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98A212-18B1-4563-986C-E82127171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7DB728-E140-4A13-846C-3568A7859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15AD12-CE5F-4798-AED7-D00D95019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8880D1-2BDB-4803-8D4B-9380E94E6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F7A168-7FE3-4D9F-95DE-5503487EF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1BC433-942A-4E73-A007-615F26669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611BB9-2047-4F89-B847-206E6EE95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37C31C-892A-41BB-AA7B-2AB5E55E0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E52820-DD3D-42A7-97F1-6D72117B0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E0727-550F-4580-ABE2-5442B94E7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tags" Target="../tags/tag137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22" Type="http://schemas.openxmlformats.org/officeDocument/2006/relationships/tags" Target="../tags/tag157.xml" /><Relationship Id="rId23" Type="http://schemas.openxmlformats.org/officeDocument/2006/relationships/tags" Target="../tags/tag158.xml" /><Relationship Id="rId24" Type="http://schemas.openxmlformats.org/officeDocument/2006/relationships/tags" Target="../tags/tag159.xml" /><Relationship Id="rId25" Type="http://schemas.openxmlformats.org/officeDocument/2006/relationships/tags" Target="../tags/tag160.xml" /><Relationship Id="rId26" Type="http://schemas.openxmlformats.org/officeDocument/2006/relationships/tags" Target="../tags/tag161.xml" /><Relationship Id="rId27" Type="http://schemas.openxmlformats.org/officeDocument/2006/relationships/tags" Target="../tags/tag162.xml" /><Relationship Id="rId28" Type="http://schemas.openxmlformats.org/officeDocument/2006/relationships/tags" Target="../tags/tag163.xml" /><Relationship Id="rId29" Type="http://schemas.openxmlformats.org/officeDocument/2006/relationships/tags" Target="../tags/tag164.xml" /><Relationship Id="rId3" Type="http://schemas.openxmlformats.org/officeDocument/2006/relationships/tags" Target="../tags/tag138.xml" /><Relationship Id="rId30" Type="http://schemas.openxmlformats.org/officeDocument/2006/relationships/tags" Target="../tags/tag165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14" Type="http://schemas.openxmlformats.org/officeDocument/2006/relationships/tags" Target="../tags/tag205.xml" /><Relationship Id="rId15" Type="http://schemas.openxmlformats.org/officeDocument/2006/relationships/tags" Target="../tags/tag206.xml" /><Relationship Id="rId16" Type="http://schemas.openxmlformats.org/officeDocument/2006/relationships/tags" Target="../tags/tag207.xml" /><Relationship Id="rId17" Type="http://schemas.openxmlformats.org/officeDocument/2006/relationships/tags" Target="../tags/tag208.xml" /><Relationship Id="rId18" Type="http://schemas.openxmlformats.org/officeDocument/2006/relationships/tags" Target="../tags/tag209.xml" /><Relationship Id="rId19" Type="http://schemas.openxmlformats.org/officeDocument/2006/relationships/tags" Target="../tags/tag210.xml" /><Relationship Id="rId2" Type="http://schemas.openxmlformats.org/officeDocument/2006/relationships/tags" Target="../tags/tag193.xml" /><Relationship Id="rId20" Type="http://schemas.openxmlformats.org/officeDocument/2006/relationships/tags" Target="../tags/tag211.xml" /><Relationship Id="rId21" Type="http://schemas.openxmlformats.org/officeDocument/2006/relationships/tags" Target="../tags/tag212.xml" /><Relationship Id="rId22" Type="http://schemas.openxmlformats.org/officeDocument/2006/relationships/tags" Target="../tags/tag213.xml" /><Relationship Id="rId23" Type="http://schemas.openxmlformats.org/officeDocument/2006/relationships/tags" Target="../tags/tag214.xml" /><Relationship Id="rId24" Type="http://schemas.openxmlformats.org/officeDocument/2006/relationships/tags" Target="../tags/tag215.xml" /><Relationship Id="rId25" Type="http://schemas.openxmlformats.org/officeDocument/2006/relationships/tags" Target="../tags/tag216.xml" /><Relationship Id="rId26" Type="http://schemas.openxmlformats.org/officeDocument/2006/relationships/tags" Target="../tags/tag217.xml" /><Relationship Id="rId27" Type="http://schemas.openxmlformats.org/officeDocument/2006/relationships/tags" Target="../tags/tag218.xml" /><Relationship Id="rId28" Type="http://schemas.openxmlformats.org/officeDocument/2006/relationships/tags" Target="../tags/tag219.xml" /><Relationship Id="rId29" Type="http://schemas.openxmlformats.org/officeDocument/2006/relationships/tags" Target="../tags/tag220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1.xml" /><Relationship Id="rId11" Type="http://schemas.openxmlformats.org/officeDocument/2006/relationships/tags" Target="../tags/tag242.xml" /><Relationship Id="rId12" Type="http://schemas.openxmlformats.org/officeDocument/2006/relationships/tags" Target="../tags/tag243.xml" /><Relationship Id="rId13" Type="http://schemas.openxmlformats.org/officeDocument/2006/relationships/tags" Target="../tags/tag244.xml" /><Relationship Id="rId14" Type="http://schemas.openxmlformats.org/officeDocument/2006/relationships/tags" Target="../tags/tag245.xml" /><Relationship Id="rId15" Type="http://schemas.openxmlformats.org/officeDocument/2006/relationships/tags" Target="../tags/tag246.xml" /><Relationship Id="rId16" Type="http://schemas.openxmlformats.org/officeDocument/2006/relationships/tags" Target="../tags/tag247.xml" /><Relationship Id="rId17" Type="http://schemas.openxmlformats.org/officeDocument/2006/relationships/tags" Target="../tags/tag248.xml" /><Relationship Id="rId18" Type="http://schemas.openxmlformats.org/officeDocument/2006/relationships/tags" Target="../tags/tag249.xml" /><Relationship Id="rId19" Type="http://schemas.openxmlformats.org/officeDocument/2006/relationships/tags" Target="../tags/tag250.xml" /><Relationship Id="rId2" Type="http://schemas.openxmlformats.org/officeDocument/2006/relationships/tags" Target="../tags/tag233.xml" /><Relationship Id="rId20" Type="http://schemas.openxmlformats.org/officeDocument/2006/relationships/tags" Target="../tags/tag251.xml" /><Relationship Id="rId21" Type="http://schemas.openxmlformats.org/officeDocument/2006/relationships/tags" Target="../tags/tag252.xml" /><Relationship Id="rId22" Type="http://schemas.openxmlformats.org/officeDocument/2006/relationships/tags" Target="../tags/tag253.xml" /><Relationship Id="rId23" Type="http://schemas.openxmlformats.org/officeDocument/2006/relationships/tags" Target="../tags/tag254.xml" /><Relationship Id="rId24" Type="http://schemas.openxmlformats.org/officeDocument/2006/relationships/tags" Target="../tags/tag255.xml" /><Relationship Id="rId25" Type="http://schemas.openxmlformats.org/officeDocument/2006/relationships/tags" Target="../tags/tag256.xml" /><Relationship Id="rId26" Type="http://schemas.openxmlformats.org/officeDocument/2006/relationships/tags" Target="../tags/tag257.xml" /><Relationship Id="rId27" Type="http://schemas.openxmlformats.org/officeDocument/2006/relationships/tags" Target="../tags/tag258.xml" /><Relationship Id="rId28" Type="http://schemas.openxmlformats.org/officeDocument/2006/relationships/tags" Target="../tags/tag259.xml" /><Relationship Id="rId29" Type="http://schemas.openxmlformats.org/officeDocument/2006/relationships/tags" Target="../tags/tag260.xml" /><Relationship Id="rId3" Type="http://schemas.openxmlformats.org/officeDocument/2006/relationships/tags" Target="../tags/tag234.xml" /><Relationship Id="rId30" Type="http://schemas.openxmlformats.org/officeDocument/2006/relationships/tags" Target="../tags/tag261.xml" /><Relationship Id="rId31" Type="http://schemas.openxmlformats.org/officeDocument/2006/relationships/tags" Target="../tags/tag262.xml" /><Relationship Id="rId32" Type="http://schemas.openxmlformats.org/officeDocument/2006/relationships/tags" Target="../tags/tag263.xml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tags" Target="../tags/tag237.xml" /><Relationship Id="rId7" Type="http://schemas.openxmlformats.org/officeDocument/2006/relationships/tags" Target="../tags/tag238.xml" /><Relationship Id="rId8" Type="http://schemas.openxmlformats.org/officeDocument/2006/relationships/tags" Target="../tags/tag239.xml" /><Relationship Id="rId9" Type="http://schemas.openxmlformats.org/officeDocument/2006/relationships/tags" Target="../tags/tag24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5.xml" /><Relationship Id="rId11" Type="http://schemas.openxmlformats.org/officeDocument/2006/relationships/tags" Target="../tags/tag276.xml" /><Relationship Id="rId12" Type="http://schemas.openxmlformats.org/officeDocument/2006/relationships/tags" Target="../tags/tag277.xml" /><Relationship Id="rId13" Type="http://schemas.openxmlformats.org/officeDocument/2006/relationships/tags" Target="../tags/tag278.xml" /><Relationship Id="rId2" Type="http://schemas.openxmlformats.org/officeDocument/2006/relationships/tags" Target="../tags/tag267.xml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Relationship Id="rId6" Type="http://schemas.openxmlformats.org/officeDocument/2006/relationships/tags" Target="../tags/tag271.xml" /><Relationship Id="rId7" Type="http://schemas.openxmlformats.org/officeDocument/2006/relationships/tags" Target="../tags/tag272.xml" /><Relationship Id="rId8" Type="http://schemas.openxmlformats.org/officeDocument/2006/relationships/tags" Target="../tags/tag273.xml" /><Relationship Id="rId9" Type="http://schemas.openxmlformats.org/officeDocument/2006/relationships/tags" Target="../tags/tag27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14" Type="http://schemas.openxmlformats.org/officeDocument/2006/relationships/tags" Target="../tags/tag291.xml" /><Relationship Id="rId15" Type="http://schemas.openxmlformats.org/officeDocument/2006/relationships/tags" Target="../tags/tag292.xml" /><Relationship Id="rId16" Type="http://schemas.openxmlformats.org/officeDocument/2006/relationships/tags" Target="../tags/tag293.xml" /><Relationship Id="rId17" Type="http://schemas.openxmlformats.org/officeDocument/2006/relationships/tags" Target="../tags/tag294.xml" /><Relationship Id="rId18" Type="http://schemas.openxmlformats.org/officeDocument/2006/relationships/tags" Target="../tags/tag295.xml" /><Relationship Id="rId19" Type="http://schemas.openxmlformats.org/officeDocument/2006/relationships/tags" Target="../tags/tag296.xml" /><Relationship Id="rId2" Type="http://schemas.openxmlformats.org/officeDocument/2006/relationships/tags" Target="../tags/tag279.xml" /><Relationship Id="rId20" Type="http://schemas.openxmlformats.org/officeDocument/2006/relationships/tags" Target="../tags/tag297.xml" /><Relationship Id="rId21" Type="http://schemas.openxmlformats.org/officeDocument/2006/relationships/tags" Target="../tags/tag298.xml" /><Relationship Id="rId22" Type="http://schemas.openxmlformats.org/officeDocument/2006/relationships/tags" Target="../tags/tag299.xml" /><Relationship Id="rId23" Type="http://schemas.openxmlformats.org/officeDocument/2006/relationships/tags" Target="../tags/tag300.xml" /><Relationship Id="rId24" Type="http://schemas.openxmlformats.org/officeDocument/2006/relationships/tags" Target="../tags/tag301.xml" /><Relationship Id="rId25" Type="http://schemas.openxmlformats.org/officeDocument/2006/relationships/tags" Target="../tags/tag302.xml" /><Relationship Id="rId26" Type="http://schemas.openxmlformats.org/officeDocument/2006/relationships/tags" Target="../tags/tag303.xml" /><Relationship Id="rId27" Type="http://schemas.openxmlformats.org/officeDocument/2006/relationships/tags" Target="../tags/tag304.xml" /><Relationship Id="rId28" Type="http://schemas.openxmlformats.org/officeDocument/2006/relationships/tags" Target="../tags/tag305.xml" /><Relationship Id="rId29" Type="http://schemas.openxmlformats.org/officeDocument/2006/relationships/tags" Target="../tags/tag306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tags" Target="../tags/tag28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07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19.xml" /><Relationship Id="rId11" Type="http://schemas.openxmlformats.org/officeDocument/2006/relationships/tags" Target="../tags/tag320.xml" /><Relationship Id="rId12" Type="http://schemas.openxmlformats.org/officeDocument/2006/relationships/tags" Target="../tags/tag321.xml" /><Relationship Id="rId13" Type="http://schemas.openxmlformats.org/officeDocument/2006/relationships/tags" Target="../tags/tag322.xml" /><Relationship Id="rId2" Type="http://schemas.openxmlformats.org/officeDocument/2006/relationships/tags" Target="../tags/tag311.xml" /><Relationship Id="rId3" Type="http://schemas.openxmlformats.org/officeDocument/2006/relationships/tags" Target="../tags/tag312.xml" /><Relationship Id="rId4" Type="http://schemas.openxmlformats.org/officeDocument/2006/relationships/tags" Target="../tags/tag313.xml" /><Relationship Id="rId5" Type="http://schemas.openxmlformats.org/officeDocument/2006/relationships/tags" Target="../tags/tag314.xml" /><Relationship Id="rId6" Type="http://schemas.openxmlformats.org/officeDocument/2006/relationships/tags" Target="../tags/tag315.xml" /><Relationship Id="rId7" Type="http://schemas.openxmlformats.org/officeDocument/2006/relationships/tags" Target="../tags/tag316.xml" /><Relationship Id="rId8" Type="http://schemas.openxmlformats.org/officeDocument/2006/relationships/tags" Target="../tags/tag317.xml" /><Relationship Id="rId9" Type="http://schemas.openxmlformats.org/officeDocument/2006/relationships/tags" Target="../tags/tag3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tags" Target="../tags/tag335.xml" /><Relationship Id="rId15" Type="http://schemas.openxmlformats.org/officeDocument/2006/relationships/tags" Target="../tags/tag336.xml" /><Relationship Id="rId16" Type="http://schemas.openxmlformats.org/officeDocument/2006/relationships/tags" Target="../tags/tag337.xml" /><Relationship Id="rId17" Type="http://schemas.openxmlformats.org/officeDocument/2006/relationships/tags" Target="../tags/tag338.xml" /><Relationship Id="rId18" Type="http://schemas.openxmlformats.org/officeDocument/2006/relationships/tags" Target="../tags/tag339.xml" /><Relationship Id="rId19" Type="http://schemas.openxmlformats.org/officeDocument/2006/relationships/tags" Target="../tags/tag340.xml" /><Relationship Id="rId2" Type="http://schemas.openxmlformats.org/officeDocument/2006/relationships/tags" Target="../tags/tag323.xml" /><Relationship Id="rId20" Type="http://schemas.openxmlformats.org/officeDocument/2006/relationships/tags" Target="../tags/tag341.xml" /><Relationship Id="rId21" Type="http://schemas.openxmlformats.org/officeDocument/2006/relationships/tags" Target="../tags/tag342.xml" /><Relationship Id="rId22" Type="http://schemas.openxmlformats.org/officeDocument/2006/relationships/tags" Target="../tags/tag343.xml" /><Relationship Id="rId23" Type="http://schemas.openxmlformats.org/officeDocument/2006/relationships/tags" Target="../tags/tag344.xml" /><Relationship Id="rId24" Type="http://schemas.openxmlformats.org/officeDocument/2006/relationships/tags" Target="../tags/tag345.xml" /><Relationship Id="rId25" Type="http://schemas.openxmlformats.org/officeDocument/2006/relationships/tags" Target="../tags/tag346.xml" /><Relationship Id="rId26" Type="http://schemas.openxmlformats.org/officeDocument/2006/relationships/tags" Target="../tags/tag347.xml" /><Relationship Id="rId27" Type="http://schemas.openxmlformats.org/officeDocument/2006/relationships/tags" Target="../tags/tag348.xml" /><Relationship Id="rId28" Type="http://schemas.openxmlformats.org/officeDocument/2006/relationships/tags" Target="../tags/tag349.xml" /><Relationship Id="rId29" Type="http://schemas.openxmlformats.org/officeDocument/2006/relationships/tags" Target="../tags/tag350.xml" /><Relationship Id="rId3" Type="http://schemas.openxmlformats.org/officeDocument/2006/relationships/tags" Target="../tags/tag324.xml" /><Relationship Id="rId30" Type="http://schemas.openxmlformats.org/officeDocument/2006/relationships/tags" Target="../tags/tag351.xml" /><Relationship Id="rId4" Type="http://schemas.openxmlformats.org/officeDocument/2006/relationships/tags" Target="../tags/tag325.xml" /><Relationship Id="rId5" Type="http://schemas.openxmlformats.org/officeDocument/2006/relationships/tags" Target="../tags/tag326.xml" /><Relationship Id="rId6" Type="http://schemas.openxmlformats.org/officeDocument/2006/relationships/tags" Target="../tags/tag327.xml" /><Relationship Id="rId7" Type="http://schemas.openxmlformats.org/officeDocument/2006/relationships/tags" Target="../tags/tag328.xml" /><Relationship Id="rId8" Type="http://schemas.openxmlformats.org/officeDocument/2006/relationships/tags" Target="../tags/tag329.xml" /><Relationship Id="rId9" Type="http://schemas.openxmlformats.org/officeDocument/2006/relationships/tags" Target="../tags/tag33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23514422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玉米高产栽培技术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PPT,a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PPT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357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玉米栽培概述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玉米的生长发育过程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玉米高产栽培技术要点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玉米高产栽培的田间管理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玉米高产栽培的现代技术应用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玉米栽培概述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玉米的重要地位</a:t>
            </a:r>
            <a:endParaRPr lang="zh-CN" altLang="en-US"/>
          </a:p>
        </p:txBody>
      </p:sp>
      <p:sp>
        <p:nvSpPr>
          <p:cNvPr id="1049024" name="椭圆 262"/>
          <p:cNvSpPr/>
          <p:nvPr>
            <p:custDataLst>
              <p:tags r:id="rId2"/>
            </p:custDataLst>
          </p:nvPr>
        </p:nvSpPr>
        <p:spPr>
          <a:xfrm>
            <a:off x="2377275" y="4026006"/>
            <a:ext cx="7436936" cy="194567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26" name="椭圆 263"/>
          <p:cNvSpPr/>
          <p:nvPr>
            <p:custDataLst>
              <p:tags r:id="rId3"/>
            </p:custDataLst>
          </p:nvPr>
        </p:nvSpPr>
        <p:spPr>
          <a:xfrm>
            <a:off x="3238745" y="4107264"/>
            <a:ext cx="5638572" cy="1670875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28" name="椭圆 264"/>
          <p:cNvSpPr/>
          <p:nvPr>
            <p:custDataLst>
              <p:tags r:id="rId4"/>
            </p:custDataLst>
          </p:nvPr>
        </p:nvSpPr>
        <p:spPr>
          <a:xfrm>
            <a:off x="4045383" y="4346415"/>
            <a:ext cx="4024387" cy="119254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30" name="椭圆 265"/>
          <p:cNvSpPr/>
          <p:nvPr>
            <p:custDataLst>
              <p:tags r:id="rId5"/>
            </p:custDataLst>
          </p:nvPr>
        </p:nvSpPr>
        <p:spPr>
          <a:xfrm>
            <a:off x="4727160" y="4548570"/>
            <a:ext cx="2660579" cy="78840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32" name="椭圆 266"/>
          <p:cNvSpPr/>
          <p:nvPr>
            <p:custDataLst>
              <p:tags r:id="rId6"/>
            </p:custDataLst>
          </p:nvPr>
        </p:nvSpPr>
        <p:spPr>
          <a:xfrm>
            <a:off x="5426114" y="4755349"/>
            <a:ext cx="1530378" cy="45349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37739" y="4680036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68"/>
          <p:cNvSpPr/>
          <p:nvPr>
            <p:custDataLst>
              <p:tags r:id="rId8"/>
            </p:custDataLst>
          </p:nvPr>
        </p:nvSpPr>
        <p:spPr>
          <a:xfrm flipV="1">
            <a:off x="2745250" y="4491755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36" name="椭圆 269"/>
          <p:cNvSpPr/>
          <p:nvPr>
            <p:custDataLst>
              <p:tags r:id="rId9"/>
            </p:custDataLst>
          </p:nvPr>
        </p:nvSpPr>
        <p:spPr>
          <a:xfrm flipV="1">
            <a:off x="2787530" y="4534696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38" name="椭圆 270"/>
          <p:cNvSpPr/>
          <p:nvPr>
            <p:custDataLst>
              <p:tags r:id="rId10"/>
            </p:custDataLst>
          </p:nvPr>
        </p:nvSpPr>
        <p:spPr>
          <a:xfrm flipV="1">
            <a:off x="7808371" y="366860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61883" y="3784873"/>
            <a:ext cx="0" cy="194567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2"/>
          <p:cNvSpPr/>
          <p:nvPr>
            <p:custDataLst>
              <p:tags r:id="rId12"/>
            </p:custDataLst>
          </p:nvPr>
        </p:nvSpPr>
        <p:spPr>
          <a:xfrm flipV="1">
            <a:off x="3990550" y="3541759"/>
            <a:ext cx="391831" cy="39181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185438" y="3965888"/>
            <a:ext cx="0" cy="1028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45092" y="3650103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5"/>
          <p:cNvSpPr/>
          <p:nvPr>
            <p:custDataLst>
              <p:tags r:id="rId15"/>
            </p:custDataLst>
          </p:nvPr>
        </p:nvSpPr>
        <p:spPr>
          <a:xfrm flipV="1">
            <a:off x="7052602" y="3461822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44" name="椭圆 276"/>
          <p:cNvSpPr/>
          <p:nvPr>
            <p:custDataLst>
              <p:tags r:id="rId16"/>
            </p:custDataLst>
          </p:nvPr>
        </p:nvSpPr>
        <p:spPr>
          <a:xfrm flipV="1">
            <a:off x="7094883" y="3504763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46" name="椭圆 277"/>
          <p:cNvSpPr/>
          <p:nvPr>
            <p:custDataLst>
              <p:tags r:id="rId17"/>
            </p:custDataLst>
          </p:nvPr>
        </p:nvSpPr>
        <p:spPr>
          <a:xfrm flipV="1">
            <a:off x="3736205" y="433188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789717" y="4448153"/>
            <a:ext cx="0" cy="112503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9"/>
          <p:cNvSpPr/>
          <p:nvPr>
            <p:custDataLst>
              <p:tags r:id="rId19"/>
            </p:custDataLst>
          </p:nvPr>
        </p:nvSpPr>
        <p:spPr>
          <a:xfrm flipV="1">
            <a:off x="8558855" y="4570371"/>
            <a:ext cx="266903" cy="26689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90982" y="4866336"/>
            <a:ext cx="0" cy="41737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81"/>
          <p:cNvSpPr/>
          <p:nvPr>
            <p:custDataLst>
              <p:tags r:id="rId21"/>
            </p:custDataLst>
          </p:nvPr>
        </p:nvSpPr>
        <p:spPr>
          <a:xfrm flipV="1">
            <a:off x="4939885" y="4885494"/>
            <a:ext cx="330608" cy="33059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2402" y="5268664"/>
            <a:ext cx="0" cy="7303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图形 15"/>
          <p:cNvSpPr/>
          <p:nvPr>
            <p:custDataLst>
              <p:tags r:id="rId23"/>
            </p:custDataLst>
          </p:nvPr>
        </p:nvSpPr>
        <p:spPr>
          <a:xfrm>
            <a:off x="5007931" y="4956183"/>
            <a:ext cx="189042" cy="184202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4" name="图形 19"/>
          <p:cNvSpPr/>
          <p:nvPr>
            <p:custDataLst>
              <p:tags r:id="rId24"/>
            </p:custDataLst>
          </p:nvPr>
        </p:nvSpPr>
        <p:spPr>
          <a:xfrm>
            <a:off x="8627561" y="4645023"/>
            <a:ext cx="129466" cy="11658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6" name="图形 27"/>
          <p:cNvSpPr/>
          <p:nvPr>
            <p:custDataLst>
              <p:tags r:id="rId25"/>
            </p:custDataLst>
          </p:nvPr>
        </p:nvSpPr>
        <p:spPr>
          <a:xfrm>
            <a:off x="4094931" y="3667280"/>
            <a:ext cx="183085" cy="14081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8" name="任意多边形: 形状 286"/>
          <p:cNvSpPr/>
          <p:nvPr>
            <p:custDataLst>
              <p:tags r:id="rId26"/>
            </p:custDataLst>
          </p:nvPr>
        </p:nvSpPr>
        <p:spPr>
          <a:xfrm>
            <a:off x="5416865" y="3615750"/>
            <a:ext cx="1357717" cy="135772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0" name="正文"/>
          <p:cNvSpPr txBox="1"/>
          <p:nvPr>
            <p:custDataLst>
              <p:tags r:id="rId27"/>
            </p:custDataLst>
          </p:nvPr>
        </p:nvSpPr>
        <p:spPr>
          <a:xfrm>
            <a:off x="551935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玉米是全球最重要的粮食作物之一，产量高，适应性强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8"/>
            </p:custDataLst>
          </p:nvPr>
        </p:nvSpPr>
        <p:spPr>
          <a:xfrm>
            <a:off x="9458642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玉米在工业、医药等领域也有广泛应用，如淀粉、酒精、医药等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9"/>
            </p:custDataLst>
          </p:nvPr>
        </p:nvSpPr>
        <p:spPr>
          <a:xfrm>
            <a:off x="7077046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玉米是生物能源的重要原料，对能源安全具有重要意义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30"/>
            </p:custDataLst>
          </p:nvPr>
        </p:nvSpPr>
        <p:spPr>
          <a:xfrm>
            <a:off x="2933531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玉米是动物饲料的主要来源，对畜牧业发展至关重要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玉米栽培的意义</a:t>
            </a:r>
            <a:endParaRPr lang="zh-CN" altLang="en-US"/>
          </a:p>
        </p:txBody>
      </p:sp>
      <p:sp>
        <p:nvSpPr>
          <p:cNvPr id="104910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提高产量：通过科学栽培技术，提高玉米产量，满足市场需求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增加农民收入：提高玉米产量，增加农民收入，改善农民生活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保障粮食安全：玉米作为主要粮食作物之一，提高产量，保障国家粮食安全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促进农业发展：推广玉米栽培技术，促进农业科技进步，推动农业现代化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玉米栽培的历史与现状</a:t>
            </a:r>
            <a:endParaRPr lang="zh-CN" altLang="en-US"/>
          </a:p>
        </p:txBody>
      </p:sp>
      <p:sp>
        <p:nvSpPr>
          <p:cNvPr id="1049168" name="矩形 5"/>
          <p:cNvSpPr/>
          <p:nvPr>
            <p:custDataLst>
              <p:tags r:id="rId2"/>
            </p:custDataLst>
          </p:nvPr>
        </p:nvSpPr>
        <p:spPr>
          <a:xfrm>
            <a:off x="551935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0" name="矩形 10"/>
          <p:cNvSpPr/>
          <p:nvPr>
            <p:custDataLst>
              <p:tags r:id="rId3"/>
            </p:custDataLst>
          </p:nvPr>
        </p:nvSpPr>
        <p:spPr>
          <a:xfrm>
            <a:off x="910386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4"/>
            </p:custDataLst>
          </p:nvPr>
        </p:nvSpPr>
        <p:spPr>
          <a:xfrm>
            <a:off x="708596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起源：玉米原产于美洲，1492年由哥伦布带回欧洲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74" name="矩形 6"/>
          <p:cNvSpPr/>
          <p:nvPr>
            <p:custDataLst>
              <p:tags r:id="rId5"/>
            </p:custDataLst>
          </p:nvPr>
        </p:nvSpPr>
        <p:spPr>
          <a:xfrm>
            <a:off x="3380862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6" name="矩形 11"/>
          <p:cNvSpPr/>
          <p:nvPr>
            <p:custDataLst>
              <p:tags r:id="rId6"/>
            </p:custDataLst>
          </p:nvPr>
        </p:nvSpPr>
        <p:spPr>
          <a:xfrm>
            <a:off x="3758654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7"/>
            </p:custDataLst>
          </p:nvPr>
        </p:nvSpPr>
        <p:spPr>
          <a:xfrm>
            <a:off x="3536878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传播：16世纪传入中国，逐渐成为主要粮食作物之一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80" name="矩形 33"/>
          <p:cNvSpPr/>
          <p:nvPr>
            <p:custDataLst>
              <p:tags r:id="rId8"/>
            </p:custDataLst>
          </p:nvPr>
        </p:nvSpPr>
        <p:spPr>
          <a:xfrm>
            <a:off x="6205276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2" name="矩形 37"/>
          <p:cNvSpPr/>
          <p:nvPr>
            <p:custDataLst>
              <p:tags r:id="rId9"/>
            </p:custDataLst>
          </p:nvPr>
        </p:nvSpPr>
        <p:spPr>
          <a:xfrm>
            <a:off x="6563727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10"/>
            </p:custDataLst>
          </p:nvPr>
        </p:nvSpPr>
        <p:spPr>
          <a:xfrm>
            <a:off x="6361937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现状：全球产量最高的农作物之一，广泛应用于食品、饲料、工业等领域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86" name="矩形 34"/>
          <p:cNvSpPr/>
          <p:nvPr>
            <p:custDataLst>
              <p:tags r:id="rId11"/>
            </p:custDataLst>
          </p:nvPr>
        </p:nvSpPr>
        <p:spPr>
          <a:xfrm>
            <a:off x="9023888" y="2450984"/>
            <a:ext cx="2616742" cy="26465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8" name="矩形 38"/>
          <p:cNvSpPr/>
          <p:nvPr>
            <p:custDataLst>
              <p:tags r:id="rId12"/>
            </p:custDataLst>
          </p:nvPr>
        </p:nvSpPr>
        <p:spPr>
          <a:xfrm>
            <a:off x="9401680" y="2445182"/>
            <a:ext cx="537278" cy="27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13"/>
            </p:custDataLst>
          </p:nvPr>
        </p:nvSpPr>
        <p:spPr>
          <a:xfrm>
            <a:off x="9180549" y="3030566"/>
            <a:ext cx="2303661" cy="1860187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技术发展：从传统种植到现代机械化、智能化栽培，不断提高产量和品质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玉米的生长发育过程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玉米的生长发育阶段</a:t>
            </a:r>
            <a:endParaRPr lang="zh-CN" altLang="en-US"/>
          </a:p>
        </p:txBody>
      </p:sp>
      <p:sp>
        <p:nvSpPr>
          <p:cNvPr id="1049274" name="任意多边形 12"/>
          <p:cNvSpPr/>
          <p:nvPr>
            <p:custDataLst>
              <p:tags r:id="rId2"/>
            </p:custDataLst>
          </p:nvPr>
        </p:nvSpPr>
        <p:spPr>
          <a:xfrm rot="2700000">
            <a:off x="4054124" y="1413381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6" name="标题"/>
          <p:cNvSpPr txBox="1"/>
          <p:nvPr>
            <p:custDataLst>
              <p:tags r:id="rId3"/>
            </p:custDataLst>
          </p:nvPr>
        </p:nvSpPr>
        <p:spPr>
          <a:xfrm>
            <a:off x="4519644" y="1589469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278" name="文本框 25"/>
          <p:cNvSpPr txBox="1"/>
          <p:nvPr>
            <p:custDataLst>
              <p:tags r:id="rId4"/>
            </p:custDataLst>
          </p:nvPr>
        </p:nvSpPr>
        <p:spPr>
          <a:xfrm>
            <a:off x="4519644" y="2413235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幼苗期：植株生长，叶片展开，根系发育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280" name="任意多边形 22"/>
          <p:cNvSpPr/>
          <p:nvPr>
            <p:custDataLst>
              <p:tags r:id="rId5"/>
            </p:custDataLst>
          </p:nvPr>
        </p:nvSpPr>
        <p:spPr>
          <a:xfrm rot="2700000">
            <a:off x="1296766" y="1413381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标题"/>
          <p:cNvSpPr txBox="1"/>
          <p:nvPr>
            <p:custDataLst>
              <p:tags r:id="rId6"/>
            </p:custDataLst>
          </p:nvPr>
        </p:nvSpPr>
        <p:spPr>
          <a:xfrm>
            <a:off x="1762285" y="1589469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284" name="文本框 25"/>
          <p:cNvSpPr txBox="1"/>
          <p:nvPr>
            <p:custDataLst>
              <p:tags r:id="rId7"/>
            </p:custDataLst>
          </p:nvPr>
        </p:nvSpPr>
        <p:spPr>
          <a:xfrm>
            <a:off x="1762285" y="2413235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发芽期：种子萌发，长出胚根和胚芽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286" name="任意多边形 27"/>
          <p:cNvSpPr/>
          <p:nvPr>
            <p:custDataLst>
              <p:tags r:id="rId8"/>
            </p:custDataLst>
          </p:nvPr>
        </p:nvSpPr>
        <p:spPr>
          <a:xfrm rot="2700000">
            <a:off x="9568842" y="1413381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标题"/>
          <p:cNvSpPr txBox="1"/>
          <p:nvPr>
            <p:custDataLst>
              <p:tags r:id="rId9"/>
            </p:custDataLst>
          </p:nvPr>
        </p:nvSpPr>
        <p:spPr>
          <a:xfrm>
            <a:off x="10034361" y="1589469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290" name="文本框 25"/>
          <p:cNvSpPr txBox="1"/>
          <p:nvPr>
            <p:custDataLst>
              <p:tags r:id="rId10"/>
            </p:custDataLst>
          </p:nvPr>
        </p:nvSpPr>
        <p:spPr>
          <a:xfrm>
            <a:off x="10034361" y="2413235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抽穗期：雄穗抽出，雌穗分化，植株生长迅速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292" name="任意多边形 32"/>
          <p:cNvSpPr/>
          <p:nvPr>
            <p:custDataLst>
              <p:tags r:id="rId11"/>
            </p:custDataLst>
          </p:nvPr>
        </p:nvSpPr>
        <p:spPr>
          <a:xfrm rot="2700000">
            <a:off x="6811483" y="1413381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标题"/>
          <p:cNvSpPr txBox="1"/>
          <p:nvPr>
            <p:custDataLst>
              <p:tags r:id="rId12"/>
            </p:custDataLst>
          </p:nvPr>
        </p:nvSpPr>
        <p:spPr>
          <a:xfrm>
            <a:off x="7277002" y="1589469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296" name="文本框 36"/>
          <p:cNvSpPr txBox="1"/>
          <p:nvPr>
            <p:custDataLst>
              <p:tags r:id="rId13"/>
            </p:custDataLst>
          </p:nvPr>
        </p:nvSpPr>
        <p:spPr>
          <a:xfrm>
            <a:off x="7277002" y="2413235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拔节期：茎秆伸长，叶片增多，根系发达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298" name="标题"/>
          <p:cNvSpPr txBox="1"/>
          <p:nvPr>
            <p:custDataLst>
              <p:tags r:id="rId14"/>
            </p:custDataLst>
          </p:nvPr>
        </p:nvSpPr>
        <p:spPr>
          <a:xfrm>
            <a:off x="3617616" y="1387744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300" name="标题"/>
          <p:cNvSpPr txBox="1"/>
          <p:nvPr>
            <p:custDataLst>
              <p:tags r:id="rId15"/>
            </p:custDataLst>
          </p:nvPr>
        </p:nvSpPr>
        <p:spPr>
          <a:xfrm>
            <a:off x="860257" y="1387744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1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302" name="标题"/>
          <p:cNvSpPr txBox="1"/>
          <p:nvPr>
            <p:custDataLst>
              <p:tags r:id="rId16"/>
            </p:custDataLst>
          </p:nvPr>
        </p:nvSpPr>
        <p:spPr>
          <a:xfrm>
            <a:off x="9132333" y="1387744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304" name="标题"/>
          <p:cNvSpPr txBox="1"/>
          <p:nvPr>
            <p:custDataLst>
              <p:tags r:id="rId17"/>
            </p:custDataLst>
          </p:nvPr>
        </p:nvSpPr>
        <p:spPr>
          <a:xfrm>
            <a:off x="6374974" y="1387744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306" name="任意多边形 4"/>
          <p:cNvSpPr/>
          <p:nvPr>
            <p:custDataLst>
              <p:tags r:id="rId18"/>
            </p:custDataLst>
          </p:nvPr>
        </p:nvSpPr>
        <p:spPr>
          <a:xfrm rot="2700000">
            <a:off x="5431792" y="3888729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标题"/>
          <p:cNvSpPr txBox="1"/>
          <p:nvPr>
            <p:custDataLst>
              <p:tags r:id="rId19"/>
            </p:custDataLst>
          </p:nvPr>
        </p:nvSpPr>
        <p:spPr>
          <a:xfrm>
            <a:off x="5897311" y="4064817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310" name="文本框 25"/>
          <p:cNvSpPr txBox="1"/>
          <p:nvPr>
            <p:custDataLst>
              <p:tags r:id="rId20"/>
            </p:custDataLst>
          </p:nvPr>
        </p:nvSpPr>
        <p:spPr>
          <a:xfrm>
            <a:off x="5897311" y="4888584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灌浆期：籽粒形成，灌浆饱满，植株生长缓慢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12" name="任意多边形 7"/>
          <p:cNvSpPr/>
          <p:nvPr>
            <p:custDataLst>
              <p:tags r:id="rId21"/>
            </p:custDataLst>
          </p:nvPr>
        </p:nvSpPr>
        <p:spPr>
          <a:xfrm rot="2700000">
            <a:off x="2674433" y="3888729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标题"/>
          <p:cNvSpPr txBox="1"/>
          <p:nvPr>
            <p:custDataLst>
              <p:tags r:id="rId22"/>
            </p:custDataLst>
          </p:nvPr>
        </p:nvSpPr>
        <p:spPr>
          <a:xfrm>
            <a:off x="3139952" y="4064817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316" name="文本框 10"/>
          <p:cNvSpPr txBox="1"/>
          <p:nvPr>
            <p:custDataLst>
              <p:tags r:id="rId23"/>
            </p:custDataLst>
          </p:nvPr>
        </p:nvSpPr>
        <p:spPr>
          <a:xfrm>
            <a:off x="3139952" y="4888584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开花期：雄穗开花，雌穗吐丝，授粉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18" name="任意多边形 11"/>
          <p:cNvSpPr/>
          <p:nvPr>
            <p:custDataLst>
              <p:tags r:id="rId24"/>
            </p:custDataLst>
          </p:nvPr>
        </p:nvSpPr>
        <p:spPr>
          <a:xfrm rot="2700000">
            <a:off x="8189150" y="3888729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标题"/>
          <p:cNvSpPr txBox="1"/>
          <p:nvPr>
            <p:custDataLst>
              <p:tags r:id="rId25"/>
            </p:custDataLst>
          </p:nvPr>
        </p:nvSpPr>
        <p:spPr>
          <a:xfrm>
            <a:off x="8654670" y="4064817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322" name="文本框 15"/>
          <p:cNvSpPr txBox="1"/>
          <p:nvPr>
            <p:custDataLst>
              <p:tags r:id="rId26"/>
            </p:custDataLst>
          </p:nvPr>
        </p:nvSpPr>
        <p:spPr>
          <a:xfrm>
            <a:off x="8654670" y="4888584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成熟期：籽粒成熟，植株枯萎，收获期到来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24" name="标题"/>
          <p:cNvSpPr txBox="1"/>
          <p:nvPr>
            <p:custDataLst>
              <p:tags r:id="rId27"/>
            </p:custDataLst>
          </p:nvPr>
        </p:nvSpPr>
        <p:spPr>
          <a:xfrm>
            <a:off x="4995283" y="3863092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326" name="标题"/>
          <p:cNvSpPr txBox="1"/>
          <p:nvPr>
            <p:custDataLst>
              <p:tags r:id="rId28"/>
            </p:custDataLst>
          </p:nvPr>
        </p:nvSpPr>
        <p:spPr>
          <a:xfrm>
            <a:off x="2237925" y="3863092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328" name="标题"/>
          <p:cNvSpPr txBox="1"/>
          <p:nvPr>
            <p:custDataLst>
              <p:tags r:id="rId29"/>
            </p:custDataLst>
          </p:nvPr>
        </p:nvSpPr>
        <p:spPr>
          <a:xfrm>
            <a:off x="7752642" y="3863092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7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玉米的需水需肥规律</a:t>
            </a:r>
            <a:endParaRPr lang="zh-CN" altLang="en-US"/>
          </a:p>
        </p:txBody>
      </p:sp>
      <p:sp>
        <p:nvSpPr>
          <p:cNvPr id="1049368" name="圆角矩形 26"/>
          <p:cNvSpPr/>
          <p:nvPr>
            <p:custDataLst>
              <p:tags r:id="rId2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70" name="圆角矩形 28"/>
          <p:cNvSpPr/>
          <p:nvPr>
            <p:custDataLst>
              <p:tags r:id="rId3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72" name="文本框 31"/>
          <p:cNvSpPr txBox="1"/>
          <p:nvPr>
            <p:custDataLst>
              <p:tags r:id="rId4"/>
            </p:custDataLst>
          </p:nvPr>
        </p:nvSpPr>
        <p:spPr>
          <a:xfrm>
            <a:off x="708594" y="2174232"/>
            <a:ext cx="2307652" cy="344209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需水量：玉米在不同生长阶段对水分的需求不同，一般需水量为每亩500-600立方米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29"/>
          <p:cNvSpPr/>
          <p:nvPr>
            <p:custDataLst>
              <p:tags r:id="rId5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76" name="圆角矩形 32"/>
          <p:cNvSpPr/>
          <p:nvPr>
            <p:custDataLst>
              <p:tags r:id="rId6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78" name="文本框 34"/>
          <p:cNvSpPr txBox="1"/>
          <p:nvPr>
            <p:custDataLst>
              <p:tags r:id="rId7"/>
            </p:custDataLst>
          </p:nvPr>
        </p:nvSpPr>
        <p:spPr>
          <a:xfrm>
            <a:off x="3533595" y="2174232"/>
            <a:ext cx="2304824" cy="3443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需肥量：玉米在不同生长阶段对肥料的需求也不同，一般需肥量为每亩100-150公斤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3"/>
          <p:cNvSpPr/>
          <p:nvPr>
            <p:custDataLst>
              <p:tags r:id="rId8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82" name="圆角矩形 4"/>
          <p:cNvSpPr/>
          <p:nvPr>
            <p:custDataLst>
              <p:tags r:id="rId9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84" name="文本框 5"/>
          <p:cNvSpPr txBox="1"/>
          <p:nvPr>
            <p:custDataLst>
              <p:tags r:id="rId10"/>
            </p:custDataLst>
          </p:nvPr>
        </p:nvSpPr>
        <p:spPr>
          <a:xfrm>
            <a:off x="6355387" y="2174232"/>
            <a:ext cx="2304824" cy="3443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需水规律：玉米在不同生长阶段对水分的需求也不同，一般需水量为每亩500-600立方米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8"/>
          <p:cNvSpPr/>
          <p:nvPr>
            <p:custDataLst>
              <p:tags r:id="rId11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88" name="圆角矩形 9"/>
          <p:cNvSpPr/>
          <p:nvPr>
            <p:custDataLst>
              <p:tags r:id="rId12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90" name="文本框 10"/>
          <p:cNvSpPr txBox="1"/>
          <p:nvPr>
            <p:custDataLst>
              <p:tags r:id="rId13"/>
            </p:custDataLst>
          </p:nvPr>
        </p:nvSpPr>
        <p:spPr>
          <a:xfrm>
            <a:off x="9177820" y="2174232"/>
            <a:ext cx="2304824" cy="3443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需肥规律：玉米在不同生长阶段对肥料的需求也不同，一般需肥量为每亩100-150公斤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玉米的产量构成及增产途径</a:t>
            </a:r>
            <a:endParaRPr lang="zh-CN" altLang="en-US"/>
          </a:p>
        </p:txBody>
      </p:sp>
      <p:sp>
        <p:nvSpPr>
          <p:cNvPr id="1049430" name="椭圆 262"/>
          <p:cNvSpPr/>
          <p:nvPr>
            <p:custDataLst>
              <p:tags r:id="rId2"/>
            </p:custDataLst>
          </p:nvPr>
        </p:nvSpPr>
        <p:spPr>
          <a:xfrm>
            <a:off x="2377275" y="4026006"/>
            <a:ext cx="7436936" cy="194567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2" name="椭圆 263"/>
          <p:cNvSpPr/>
          <p:nvPr>
            <p:custDataLst>
              <p:tags r:id="rId3"/>
            </p:custDataLst>
          </p:nvPr>
        </p:nvSpPr>
        <p:spPr>
          <a:xfrm>
            <a:off x="3238745" y="4107264"/>
            <a:ext cx="5638572" cy="1670875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4" name="椭圆 264"/>
          <p:cNvSpPr/>
          <p:nvPr>
            <p:custDataLst>
              <p:tags r:id="rId4"/>
            </p:custDataLst>
          </p:nvPr>
        </p:nvSpPr>
        <p:spPr>
          <a:xfrm>
            <a:off x="4045383" y="4346415"/>
            <a:ext cx="4024387" cy="119254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6" name="椭圆 265"/>
          <p:cNvSpPr/>
          <p:nvPr>
            <p:custDataLst>
              <p:tags r:id="rId5"/>
            </p:custDataLst>
          </p:nvPr>
        </p:nvSpPr>
        <p:spPr>
          <a:xfrm>
            <a:off x="4727160" y="4548570"/>
            <a:ext cx="2660579" cy="78840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8" name="椭圆 266"/>
          <p:cNvSpPr/>
          <p:nvPr>
            <p:custDataLst>
              <p:tags r:id="rId6"/>
            </p:custDataLst>
          </p:nvPr>
        </p:nvSpPr>
        <p:spPr>
          <a:xfrm>
            <a:off x="5426114" y="4755349"/>
            <a:ext cx="1530378" cy="45349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37739" y="4680036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68"/>
          <p:cNvSpPr/>
          <p:nvPr>
            <p:custDataLst>
              <p:tags r:id="rId8"/>
            </p:custDataLst>
          </p:nvPr>
        </p:nvSpPr>
        <p:spPr>
          <a:xfrm flipV="1">
            <a:off x="2745250" y="4491755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42" name="椭圆 269"/>
          <p:cNvSpPr/>
          <p:nvPr>
            <p:custDataLst>
              <p:tags r:id="rId9"/>
            </p:custDataLst>
          </p:nvPr>
        </p:nvSpPr>
        <p:spPr>
          <a:xfrm flipV="1">
            <a:off x="2787530" y="4534696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44" name="椭圆 270"/>
          <p:cNvSpPr/>
          <p:nvPr>
            <p:custDataLst>
              <p:tags r:id="rId10"/>
            </p:custDataLst>
          </p:nvPr>
        </p:nvSpPr>
        <p:spPr>
          <a:xfrm flipV="1">
            <a:off x="7808371" y="366860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6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61883" y="3784873"/>
            <a:ext cx="0" cy="194567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72"/>
          <p:cNvSpPr/>
          <p:nvPr>
            <p:custDataLst>
              <p:tags r:id="rId12"/>
            </p:custDataLst>
          </p:nvPr>
        </p:nvSpPr>
        <p:spPr>
          <a:xfrm flipV="1">
            <a:off x="3990550" y="3541759"/>
            <a:ext cx="391831" cy="39181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185438" y="3965888"/>
            <a:ext cx="0" cy="1028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45092" y="3650103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75"/>
          <p:cNvSpPr/>
          <p:nvPr>
            <p:custDataLst>
              <p:tags r:id="rId15"/>
            </p:custDataLst>
          </p:nvPr>
        </p:nvSpPr>
        <p:spPr>
          <a:xfrm flipV="1">
            <a:off x="7052602" y="3461822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50" name="椭圆 276"/>
          <p:cNvSpPr/>
          <p:nvPr>
            <p:custDataLst>
              <p:tags r:id="rId16"/>
            </p:custDataLst>
          </p:nvPr>
        </p:nvSpPr>
        <p:spPr>
          <a:xfrm flipV="1">
            <a:off x="7094883" y="3504763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52" name="椭圆 277"/>
          <p:cNvSpPr/>
          <p:nvPr>
            <p:custDataLst>
              <p:tags r:id="rId17"/>
            </p:custDataLst>
          </p:nvPr>
        </p:nvSpPr>
        <p:spPr>
          <a:xfrm flipV="1">
            <a:off x="3736205" y="433188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789717" y="4448153"/>
            <a:ext cx="0" cy="112503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9"/>
          <p:cNvSpPr/>
          <p:nvPr>
            <p:custDataLst>
              <p:tags r:id="rId19"/>
            </p:custDataLst>
          </p:nvPr>
        </p:nvSpPr>
        <p:spPr>
          <a:xfrm flipV="1">
            <a:off x="8558855" y="4570371"/>
            <a:ext cx="266903" cy="26689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90982" y="4866336"/>
            <a:ext cx="0" cy="41737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81"/>
          <p:cNvSpPr/>
          <p:nvPr>
            <p:custDataLst>
              <p:tags r:id="rId21"/>
            </p:custDataLst>
          </p:nvPr>
        </p:nvSpPr>
        <p:spPr>
          <a:xfrm flipV="1">
            <a:off x="4939885" y="4885494"/>
            <a:ext cx="330608" cy="33059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7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2402" y="5268664"/>
            <a:ext cx="0" cy="7303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图形 15"/>
          <p:cNvSpPr/>
          <p:nvPr>
            <p:custDataLst>
              <p:tags r:id="rId23"/>
            </p:custDataLst>
          </p:nvPr>
        </p:nvSpPr>
        <p:spPr>
          <a:xfrm>
            <a:off x="5007931" y="4956183"/>
            <a:ext cx="189042" cy="184202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60" name="图形 19"/>
          <p:cNvSpPr/>
          <p:nvPr>
            <p:custDataLst>
              <p:tags r:id="rId24"/>
            </p:custDataLst>
          </p:nvPr>
        </p:nvSpPr>
        <p:spPr>
          <a:xfrm>
            <a:off x="8627561" y="4645023"/>
            <a:ext cx="129466" cy="11658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62" name="图形 27"/>
          <p:cNvSpPr/>
          <p:nvPr>
            <p:custDataLst>
              <p:tags r:id="rId25"/>
            </p:custDataLst>
          </p:nvPr>
        </p:nvSpPr>
        <p:spPr>
          <a:xfrm>
            <a:off x="4094931" y="3667280"/>
            <a:ext cx="183085" cy="14081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64" name="任意多边形: 形状 286"/>
          <p:cNvSpPr/>
          <p:nvPr>
            <p:custDataLst>
              <p:tags r:id="rId26"/>
            </p:custDataLst>
          </p:nvPr>
        </p:nvSpPr>
        <p:spPr>
          <a:xfrm>
            <a:off x="5416865" y="3615750"/>
            <a:ext cx="1357717" cy="135772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66" name="正文"/>
          <p:cNvSpPr txBox="1"/>
          <p:nvPr>
            <p:custDataLst>
              <p:tags r:id="rId27"/>
            </p:custDataLst>
          </p:nvPr>
        </p:nvSpPr>
        <p:spPr>
          <a:xfrm>
            <a:off x="551935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产量构成：包括穗粒数、穗粒重、穗长、穗粗等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28"/>
            </p:custDataLst>
          </p:nvPr>
        </p:nvSpPr>
        <p:spPr>
          <a:xfrm>
            <a:off x="9458642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病虫害防治：加强田间管理，及时防治病虫害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29"/>
            </p:custDataLst>
          </p:nvPr>
        </p:nvSpPr>
        <p:spPr>
          <a:xfrm>
            <a:off x="8267514" y="2615546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穗长、穗粗：适时灌溉，保证水分供应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30"/>
            </p:custDataLst>
          </p:nvPr>
        </p:nvSpPr>
        <p:spPr>
          <a:xfrm>
            <a:off x="1743063" y="2615546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增产途径：选择优良品种、合理施肥、适时灌溉、病虫害防治等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31"/>
            </p:custDataLst>
          </p:nvPr>
        </p:nvSpPr>
        <p:spPr>
          <a:xfrm>
            <a:off x="6453405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穗粒重：合理施肥，提高肥料利用率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32"/>
            </p:custDataLst>
          </p:nvPr>
        </p:nvSpPr>
        <p:spPr>
          <a:xfrm>
            <a:off x="3557172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穗粒数：选择高产、抗病、抗倒伏的品种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玉米高产栽培技术要点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选地与整地</a:t>
            </a:r>
            <a:endParaRPr lang="zh-CN" altLang="en-US"/>
          </a:p>
        </p:txBody>
      </p:sp>
      <p:sp>
        <p:nvSpPr>
          <p:cNvPr id="104956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6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选择土壤肥沃、排水良好的地块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6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整地要求平整、细碎，避免大块土块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7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7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整地深度应根据土壤类型和种植季节确定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7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整地后应进行土壤消毒，防止病虫害发生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/>
        <p:cNvGrpSpPr/>
        <p:nvPr/>
      </p:nvGrpSpPr>
      <p:grpSpPr>
        <a:xfrm>
          <a:off x="0" y="0"/>
          <a: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品种选择与种子处理</a:t>
            </a:r>
            <a:endParaRPr lang="zh-CN" altLang="en-US"/>
          </a:p>
        </p:txBody>
      </p:sp>
      <p:sp>
        <p:nvSpPr>
          <p:cNvPr id="1049622" name="任意多边形 12"/>
          <p:cNvSpPr/>
          <p:nvPr>
            <p:custDataLst>
              <p:tags r:id="rId2"/>
            </p:custDataLst>
          </p:nvPr>
        </p:nvSpPr>
        <p:spPr>
          <a:xfrm rot="2700000">
            <a:off x="4054124" y="1413381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4" name="标题"/>
          <p:cNvSpPr txBox="1"/>
          <p:nvPr>
            <p:custDataLst>
              <p:tags r:id="rId3"/>
            </p:custDataLst>
          </p:nvPr>
        </p:nvSpPr>
        <p:spPr>
          <a:xfrm>
            <a:off x="4519644" y="1589469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26" name="文本框 25"/>
          <p:cNvSpPr txBox="1"/>
          <p:nvPr>
            <p:custDataLst>
              <p:tags r:id="rId4"/>
            </p:custDataLst>
          </p:nvPr>
        </p:nvSpPr>
        <p:spPr>
          <a:xfrm>
            <a:off x="4519644" y="2413235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种子处理：晒种、浸种、拌种等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28" name="任意多边形 22"/>
          <p:cNvSpPr/>
          <p:nvPr>
            <p:custDataLst>
              <p:tags r:id="rId5"/>
            </p:custDataLst>
          </p:nvPr>
        </p:nvSpPr>
        <p:spPr>
          <a:xfrm rot="2700000">
            <a:off x="1296766" y="1413381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0" name="标题"/>
          <p:cNvSpPr txBox="1"/>
          <p:nvPr>
            <p:custDataLst>
              <p:tags r:id="rId6"/>
            </p:custDataLst>
          </p:nvPr>
        </p:nvSpPr>
        <p:spPr>
          <a:xfrm>
            <a:off x="1762285" y="1589469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32" name="文本框 25"/>
          <p:cNvSpPr txBox="1"/>
          <p:nvPr>
            <p:custDataLst>
              <p:tags r:id="rId7"/>
            </p:custDataLst>
          </p:nvPr>
        </p:nvSpPr>
        <p:spPr>
          <a:xfrm>
            <a:off x="1762285" y="2413235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选择高产、抗病、抗逆性强的品种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34" name="任意多边形 27"/>
          <p:cNvSpPr/>
          <p:nvPr>
            <p:custDataLst>
              <p:tags r:id="rId8"/>
            </p:custDataLst>
          </p:nvPr>
        </p:nvSpPr>
        <p:spPr>
          <a:xfrm rot="2700000">
            <a:off x="9568842" y="1413381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6" name="标题"/>
          <p:cNvSpPr txBox="1"/>
          <p:nvPr>
            <p:custDataLst>
              <p:tags r:id="rId9"/>
            </p:custDataLst>
          </p:nvPr>
        </p:nvSpPr>
        <p:spPr>
          <a:xfrm>
            <a:off x="10034361" y="1589469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38" name="文本框 25"/>
          <p:cNvSpPr txBox="1"/>
          <p:nvPr>
            <p:custDataLst>
              <p:tags r:id="rId10"/>
            </p:custDataLst>
          </p:nvPr>
        </p:nvSpPr>
        <p:spPr>
          <a:xfrm>
            <a:off x="10034361" y="2413235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种植密度：根据品种特性和土壤肥力确定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40" name="任意多边形 32"/>
          <p:cNvSpPr/>
          <p:nvPr>
            <p:custDataLst>
              <p:tags r:id="rId11"/>
            </p:custDataLst>
          </p:nvPr>
        </p:nvSpPr>
        <p:spPr>
          <a:xfrm rot="2700000">
            <a:off x="6811483" y="1413381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2" name="标题"/>
          <p:cNvSpPr txBox="1"/>
          <p:nvPr>
            <p:custDataLst>
              <p:tags r:id="rId12"/>
            </p:custDataLst>
          </p:nvPr>
        </p:nvSpPr>
        <p:spPr>
          <a:xfrm>
            <a:off x="7277002" y="1589469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44" name="文本框 36"/>
          <p:cNvSpPr txBox="1"/>
          <p:nvPr>
            <p:custDataLst>
              <p:tags r:id="rId13"/>
            </p:custDataLst>
          </p:nvPr>
        </p:nvSpPr>
        <p:spPr>
          <a:xfrm>
            <a:off x="7277002" y="2413235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播种时间：根据当地气候和土壤条件确定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46" name="标题"/>
          <p:cNvSpPr txBox="1"/>
          <p:nvPr>
            <p:custDataLst>
              <p:tags r:id="rId14"/>
            </p:custDataLst>
          </p:nvPr>
        </p:nvSpPr>
        <p:spPr>
          <a:xfrm>
            <a:off x="3617616" y="1387744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48" name="标题"/>
          <p:cNvSpPr txBox="1"/>
          <p:nvPr>
            <p:custDataLst>
              <p:tags r:id="rId15"/>
            </p:custDataLst>
          </p:nvPr>
        </p:nvSpPr>
        <p:spPr>
          <a:xfrm>
            <a:off x="860257" y="1387744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1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50" name="标题"/>
          <p:cNvSpPr txBox="1"/>
          <p:nvPr>
            <p:custDataLst>
              <p:tags r:id="rId16"/>
            </p:custDataLst>
          </p:nvPr>
        </p:nvSpPr>
        <p:spPr>
          <a:xfrm>
            <a:off x="9132333" y="1387744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52" name="标题"/>
          <p:cNvSpPr txBox="1"/>
          <p:nvPr>
            <p:custDataLst>
              <p:tags r:id="rId17"/>
            </p:custDataLst>
          </p:nvPr>
        </p:nvSpPr>
        <p:spPr>
          <a:xfrm>
            <a:off x="6374974" y="1387744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54" name="任意多边形 4"/>
          <p:cNvSpPr/>
          <p:nvPr>
            <p:custDataLst>
              <p:tags r:id="rId18"/>
            </p:custDataLst>
          </p:nvPr>
        </p:nvSpPr>
        <p:spPr>
          <a:xfrm rot="2700000">
            <a:off x="5431792" y="3888729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6" name="标题"/>
          <p:cNvSpPr txBox="1"/>
          <p:nvPr>
            <p:custDataLst>
              <p:tags r:id="rId19"/>
            </p:custDataLst>
          </p:nvPr>
        </p:nvSpPr>
        <p:spPr>
          <a:xfrm>
            <a:off x="5897311" y="4064817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58" name="文本框 25"/>
          <p:cNvSpPr txBox="1"/>
          <p:nvPr>
            <p:custDataLst>
              <p:tags r:id="rId20"/>
            </p:custDataLst>
          </p:nvPr>
        </p:nvSpPr>
        <p:spPr>
          <a:xfrm>
            <a:off x="5897311" y="4888584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灌溉：根据土壤墒情和作物需水规律进行合理灌溉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60" name="任意多边形 7"/>
          <p:cNvSpPr/>
          <p:nvPr>
            <p:custDataLst>
              <p:tags r:id="rId21"/>
            </p:custDataLst>
          </p:nvPr>
        </p:nvSpPr>
        <p:spPr>
          <a:xfrm rot="2700000">
            <a:off x="2674433" y="3888729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2" name="标题"/>
          <p:cNvSpPr txBox="1"/>
          <p:nvPr>
            <p:custDataLst>
              <p:tags r:id="rId22"/>
            </p:custDataLst>
          </p:nvPr>
        </p:nvSpPr>
        <p:spPr>
          <a:xfrm>
            <a:off x="3139952" y="4064817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64" name="文本框 10"/>
          <p:cNvSpPr txBox="1"/>
          <p:nvPr>
            <p:custDataLst>
              <p:tags r:id="rId23"/>
            </p:custDataLst>
          </p:nvPr>
        </p:nvSpPr>
        <p:spPr>
          <a:xfrm>
            <a:off x="3139952" y="4888584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施肥：根据土壤肥力和作物需求进行合理施肥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66" name="任意多边形 11"/>
          <p:cNvSpPr/>
          <p:nvPr>
            <p:custDataLst>
              <p:tags r:id="rId24"/>
            </p:custDataLst>
          </p:nvPr>
        </p:nvSpPr>
        <p:spPr>
          <a:xfrm rot="2700000">
            <a:off x="8189150" y="3888729"/>
            <a:ext cx="182160" cy="167249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8" name="标题"/>
          <p:cNvSpPr txBox="1"/>
          <p:nvPr>
            <p:custDataLst>
              <p:tags r:id="rId25"/>
            </p:custDataLst>
          </p:nvPr>
        </p:nvSpPr>
        <p:spPr>
          <a:xfrm>
            <a:off x="8654670" y="4064817"/>
            <a:ext cx="1606379" cy="8075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9670" name="文本框 15"/>
          <p:cNvSpPr txBox="1"/>
          <p:nvPr>
            <p:custDataLst>
              <p:tags r:id="rId26"/>
            </p:custDataLst>
          </p:nvPr>
        </p:nvSpPr>
        <p:spPr>
          <a:xfrm>
            <a:off x="8654670" y="4888584"/>
            <a:ext cx="1606379" cy="12656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病虫害防治：及时防治病虫害，减少损失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672" name="标题"/>
          <p:cNvSpPr txBox="1"/>
          <p:nvPr>
            <p:custDataLst>
              <p:tags r:id="rId27"/>
            </p:custDataLst>
          </p:nvPr>
        </p:nvSpPr>
        <p:spPr>
          <a:xfrm>
            <a:off x="4995283" y="3863092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74" name="标题"/>
          <p:cNvSpPr txBox="1"/>
          <p:nvPr>
            <p:custDataLst>
              <p:tags r:id="rId28"/>
            </p:custDataLst>
          </p:nvPr>
        </p:nvSpPr>
        <p:spPr>
          <a:xfrm>
            <a:off x="2237925" y="3863092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676" name="标题"/>
          <p:cNvSpPr txBox="1"/>
          <p:nvPr>
            <p:custDataLst>
              <p:tags r:id="rId29"/>
            </p:custDataLst>
          </p:nvPr>
        </p:nvSpPr>
        <p:spPr>
          <a:xfrm>
            <a:off x="7752642" y="3863092"/>
            <a:ext cx="872343" cy="1634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7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/>
        <p:cNvGrpSpPr/>
        <p:nvPr/>
      </p:nvGrpSpPr>
      <p:grpSpPr>
        <a:xfrm>
          <a:off x="0" y="0"/>
          <a: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播种与密植</a:t>
            </a:r>
            <a:endParaRPr lang="zh-CN" altLang="en-US"/>
          </a:p>
        </p:txBody>
      </p:sp>
      <p:sp>
        <p:nvSpPr>
          <p:cNvPr id="104971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播种时间：根据当地气候和土壤条件选择合适的播种时间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播种深度：根据土壤类型和种子大小选择合适的播种深度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播种密度：根据品种特性和土壤肥力选择合适的播种密度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播种方式：可以选择人工播种、机械播种等方式，以提高播种效率和均匀性。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/>
        <p:cNvGrpSpPr/>
        <p:nvPr/>
      </p:nvGrpSpPr>
      <p:grpSpPr>
        <a:xfrm>
          <a:off x="0" y="0"/>
          <a: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施肥管理</a:t>
            </a:r>
            <a:endParaRPr lang="zh-CN" altLang="en-US"/>
          </a:p>
        </p:txBody>
      </p:sp>
      <p:sp>
        <p:nvSpPr>
          <p:cNvPr id="1049762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6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氮磷钾比例：根据玉米生长阶段调整氮磷钾比例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6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7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施肥时间：根据玉米生长阶段选择合适的施肥时间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7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7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施肥量：根据玉米生长阶段和土壤肥力确定施肥量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4"/>
          <p:cNvSpPr/>
          <p:nvPr>
            <p:custDataLst>
              <p:tags r:id="rId10"/>
            </p:custDataLst>
          </p:nvPr>
        </p:nvSpPr>
        <p:spPr>
          <a:xfrm>
            <a:off x="6481974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8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78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施肥方法：采用沟施、穴施、撒施等方法进行施肥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/>
        <p:cNvGrpSpPr/>
        <p:nvPr/>
      </p:nvGrpSpPr>
      <p:grpSpPr>
        <a:xfrm>
          <a:off x="0" y="0"/>
          <a: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灌溉管理</a:t>
            </a:r>
            <a:endParaRPr lang="zh-CN" altLang="en-US"/>
          </a:p>
        </p:txBody>
      </p:sp>
      <p:sp>
        <p:nvSpPr>
          <p:cNvPr id="1049824" name="椭圆 262"/>
          <p:cNvSpPr/>
          <p:nvPr>
            <p:custDataLst>
              <p:tags r:id="rId2"/>
            </p:custDataLst>
          </p:nvPr>
        </p:nvSpPr>
        <p:spPr>
          <a:xfrm>
            <a:off x="2377275" y="4026006"/>
            <a:ext cx="7436936" cy="194567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26" name="椭圆 263"/>
          <p:cNvSpPr/>
          <p:nvPr>
            <p:custDataLst>
              <p:tags r:id="rId3"/>
            </p:custDataLst>
          </p:nvPr>
        </p:nvSpPr>
        <p:spPr>
          <a:xfrm>
            <a:off x="3238745" y="4107264"/>
            <a:ext cx="5638572" cy="1670875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28" name="椭圆 264"/>
          <p:cNvSpPr/>
          <p:nvPr>
            <p:custDataLst>
              <p:tags r:id="rId4"/>
            </p:custDataLst>
          </p:nvPr>
        </p:nvSpPr>
        <p:spPr>
          <a:xfrm>
            <a:off x="4045383" y="4346415"/>
            <a:ext cx="4024387" cy="119254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30" name="椭圆 265"/>
          <p:cNvSpPr/>
          <p:nvPr>
            <p:custDataLst>
              <p:tags r:id="rId5"/>
            </p:custDataLst>
          </p:nvPr>
        </p:nvSpPr>
        <p:spPr>
          <a:xfrm>
            <a:off x="4727160" y="4548570"/>
            <a:ext cx="2660579" cy="78840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32" name="椭圆 266"/>
          <p:cNvSpPr/>
          <p:nvPr>
            <p:custDataLst>
              <p:tags r:id="rId6"/>
            </p:custDataLst>
          </p:nvPr>
        </p:nvSpPr>
        <p:spPr>
          <a:xfrm>
            <a:off x="5426114" y="4755349"/>
            <a:ext cx="1530378" cy="45349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8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37739" y="4680036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68"/>
          <p:cNvSpPr/>
          <p:nvPr>
            <p:custDataLst>
              <p:tags r:id="rId8"/>
            </p:custDataLst>
          </p:nvPr>
        </p:nvSpPr>
        <p:spPr>
          <a:xfrm flipV="1">
            <a:off x="2745250" y="4491755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36" name="椭圆 269"/>
          <p:cNvSpPr/>
          <p:nvPr>
            <p:custDataLst>
              <p:tags r:id="rId9"/>
            </p:custDataLst>
          </p:nvPr>
        </p:nvSpPr>
        <p:spPr>
          <a:xfrm flipV="1">
            <a:off x="2787530" y="4534696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38" name="椭圆 270"/>
          <p:cNvSpPr/>
          <p:nvPr>
            <p:custDataLst>
              <p:tags r:id="rId10"/>
            </p:custDataLst>
          </p:nvPr>
        </p:nvSpPr>
        <p:spPr>
          <a:xfrm flipV="1">
            <a:off x="7808371" y="366860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8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61883" y="3784873"/>
            <a:ext cx="0" cy="194567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椭圆 272"/>
          <p:cNvSpPr/>
          <p:nvPr>
            <p:custDataLst>
              <p:tags r:id="rId12"/>
            </p:custDataLst>
          </p:nvPr>
        </p:nvSpPr>
        <p:spPr>
          <a:xfrm flipV="1">
            <a:off x="3990550" y="3541759"/>
            <a:ext cx="391831" cy="39181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8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185438" y="3965888"/>
            <a:ext cx="0" cy="1028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45092" y="3650103"/>
            <a:ext cx="0" cy="8566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2" name="椭圆 275"/>
          <p:cNvSpPr/>
          <p:nvPr>
            <p:custDataLst>
              <p:tags r:id="rId15"/>
            </p:custDataLst>
          </p:nvPr>
        </p:nvSpPr>
        <p:spPr>
          <a:xfrm flipV="1">
            <a:off x="7052602" y="3461822"/>
            <a:ext cx="176772" cy="1767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44" name="椭圆 276"/>
          <p:cNvSpPr/>
          <p:nvPr>
            <p:custDataLst>
              <p:tags r:id="rId16"/>
            </p:custDataLst>
          </p:nvPr>
        </p:nvSpPr>
        <p:spPr>
          <a:xfrm flipV="1">
            <a:off x="7094883" y="3504763"/>
            <a:ext cx="91591" cy="9158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846" name="椭圆 277"/>
          <p:cNvSpPr/>
          <p:nvPr>
            <p:custDataLst>
              <p:tags r:id="rId17"/>
            </p:custDataLst>
          </p:nvPr>
        </p:nvSpPr>
        <p:spPr>
          <a:xfrm flipV="1">
            <a:off x="3736205" y="4331881"/>
            <a:ext cx="106415" cy="1064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8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789717" y="4448153"/>
            <a:ext cx="0" cy="112503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8" name="椭圆 279"/>
          <p:cNvSpPr/>
          <p:nvPr>
            <p:custDataLst>
              <p:tags r:id="rId19"/>
            </p:custDataLst>
          </p:nvPr>
        </p:nvSpPr>
        <p:spPr>
          <a:xfrm flipV="1">
            <a:off x="8558855" y="4570371"/>
            <a:ext cx="266903" cy="26689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9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90982" y="4866336"/>
            <a:ext cx="0" cy="41737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椭圆 281"/>
          <p:cNvSpPr/>
          <p:nvPr>
            <p:custDataLst>
              <p:tags r:id="rId21"/>
            </p:custDataLst>
          </p:nvPr>
        </p:nvSpPr>
        <p:spPr>
          <a:xfrm flipV="1">
            <a:off x="4939885" y="4885494"/>
            <a:ext cx="330608" cy="33059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9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2402" y="5268664"/>
            <a:ext cx="0" cy="7303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图形 15"/>
          <p:cNvSpPr/>
          <p:nvPr>
            <p:custDataLst>
              <p:tags r:id="rId23"/>
            </p:custDataLst>
          </p:nvPr>
        </p:nvSpPr>
        <p:spPr>
          <a:xfrm>
            <a:off x="5007931" y="4956183"/>
            <a:ext cx="189042" cy="184202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54" name="图形 19"/>
          <p:cNvSpPr/>
          <p:nvPr>
            <p:custDataLst>
              <p:tags r:id="rId24"/>
            </p:custDataLst>
          </p:nvPr>
        </p:nvSpPr>
        <p:spPr>
          <a:xfrm>
            <a:off x="8627561" y="4645023"/>
            <a:ext cx="129466" cy="11658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56" name="图形 27"/>
          <p:cNvSpPr/>
          <p:nvPr>
            <p:custDataLst>
              <p:tags r:id="rId25"/>
            </p:custDataLst>
          </p:nvPr>
        </p:nvSpPr>
        <p:spPr>
          <a:xfrm>
            <a:off x="4094931" y="3667280"/>
            <a:ext cx="183085" cy="14081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58" name="任意多边形: 形状 286"/>
          <p:cNvSpPr/>
          <p:nvPr>
            <p:custDataLst>
              <p:tags r:id="rId26"/>
            </p:custDataLst>
          </p:nvPr>
        </p:nvSpPr>
        <p:spPr>
          <a:xfrm>
            <a:off x="5416865" y="3615750"/>
            <a:ext cx="1357717" cy="135772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60" name="正文"/>
          <p:cNvSpPr txBox="1"/>
          <p:nvPr>
            <p:custDataLst>
              <p:tags r:id="rId27"/>
            </p:custDataLst>
          </p:nvPr>
        </p:nvSpPr>
        <p:spPr>
          <a:xfrm>
            <a:off x="551935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灌溉时间：根据玉米生长阶段和土壤湿度进行灌溉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28"/>
            </p:custDataLst>
          </p:nvPr>
        </p:nvSpPr>
        <p:spPr>
          <a:xfrm>
            <a:off x="9458642" y="3689081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灌溉水质：保证灌溉水质符合国家相关标准，避免污染土壤和水源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29"/>
            </p:custDataLst>
          </p:nvPr>
        </p:nvSpPr>
        <p:spPr>
          <a:xfrm>
            <a:off x="7077046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灌溉方式：采用滴灌、喷灌等节水灌溉方式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30"/>
            </p:custDataLst>
          </p:nvPr>
        </p:nvSpPr>
        <p:spPr>
          <a:xfrm>
            <a:off x="2933531" y="1542672"/>
            <a:ext cx="2181496" cy="8176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灌溉量：根据玉米生长阶段和土壤湿度确定灌溉量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https://d.book118.com/726235144222010030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92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2_1"/>
  <p:tag name="KSO_WM_UNIT_INDEX" val="1_2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1_1"/>
  <p:tag name="KSO_WM_UNIT_INDEX" val="1_1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  <p:tag name="KSO_WM_UNIT_VALUE" val="45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4_1"/>
  <p:tag name="KSO_WM_UNIT_INDEX" val="1_4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3_1"/>
  <p:tag name="KSO_WM_UNIT_INDEX" val="1_3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2"/>
  <p:tag name="KSO_WM_UNIT_SUBTYPE" val="d"/>
  <p:tag name="KSO_WM_UNIT_TEXT_FILL_FORE_SCHEMECOLOR_INDEX" val="5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1"/>
  <p:tag name="KSO_WM_UNIT_SUBTYPE" val="d"/>
  <p:tag name="KSO_WM_UNIT_TEXT_FILL_FORE_SCHEMECOLOR_INDEX" val="5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4"/>
  <p:tag name="KSO_WM_UNIT_SUBTYPE" val="d"/>
  <p:tag name="KSO_WM_UNIT_TEXT_FILL_FORE_SCHEMECOLOR_INDEX" val="5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3"/>
  <p:tag name="KSO_WM_UNIT_SUBTYPE" val="d"/>
  <p:tag name="KSO_WM_UNIT_TEXT_FILL_FORE_SCHEMECOLOR_INDEX" val="5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6_2"/>
  <p:tag name="KSO_WM_UNIT_INDEX" val="1_6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6_1"/>
  <p:tag name="KSO_WM_UNIT_INDEX" val="1_6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5_2"/>
  <p:tag name="KSO_WM_UNIT_INDEX" val="1_5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5_1"/>
  <p:tag name="KSO_WM_UNIT_INDEX" val="1_5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7_2"/>
  <p:tag name="KSO_WM_UNIT_INDEX" val="1_7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7_1"/>
  <p:tag name="KSO_WM_UNIT_INDEX" val="1_7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6"/>
  <p:tag name="KSO_WM_UNIT_SUBTYPE" val="d"/>
  <p:tag name="KSO_WM_UNIT_TEXT_FILL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5"/>
  <p:tag name="KSO_WM_UNIT_SUBTYPE" val="d"/>
  <p:tag name="KSO_WM_UNIT_TEXT_FILL_FORE_SCHEMECOLOR_INDEX" val="5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7"/>
  <p:tag name="KSO_WM_UNIT_SUBTYPE" val="d"/>
  <p:tag name="KSO_WM_UNIT_TEXT_FILL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26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2_2"/>
  <p:tag name="KSO_WM_UNIT_INDEX" val="1_2_2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2_1"/>
  <p:tag name="KSO_WM_UNIT_INDEX" val="1_2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1_2"/>
  <p:tag name="KSO_WM_UNIT_INDEX" val="1_1_2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1_1"/>
  <p:tag name="KSO_WM_UNIT_INDEX" val="1_1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  <p:tag name="KSO_WM_UNIT_VALUE" val="45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4_2"/>
  <p:tag name="KSO_WM_UNIT_INDEX" val="1_4_2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4_1"/>
  <p:tag name="KSO_WM_UNIT_INDEX" val="1_4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3_2"/>
  <p:tag name="KSO_WM_UNIT_INDEX" val="1_3_2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3_1"/>
  <p:tag name="KSO_WM_UNIT_INDEX" val="1_3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2"/>
  <p:tag name="KSO_WM_UNIT_SUBTYPE" val="d"/>
  <p:tag name="KSO_WM_UNIT_TEXT_FILL_FORE_SCHEMECOLOR_INDEX" val="5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1"/>
  <p:tag name="KSO_WM_UNIT_SUBTYPE" val="d"/>
  <p:tag name="KSO_WM_UNIT_TEXT_FILL_FORE_SCHEMECOLOR_INDEX" val="5"/>
  <p:tag name="KSO_WM_UNIT_TYPE" val="l_h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4"/>
  <p:tag name="KSO_WM_UNIT_SUBTYPE" val="d"/>
  <p:tag name="KSO_WM_UNIT_TEXT_FILL_FORE_SCHEMECOLOR_INDEX" val="5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3"/>
  <p:tag name="KSO_WM_UNIT_SUBTYPE" val="d"/>
  <p:tag name="KSO_WM_UNIT_TEXT_FILL_FORE_SCHEMECOLOR_INDEX" val="5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6_2"/>
  <p:tag name="KSO_WM_UNIT_INDEX" val="1_6_2"/>
  <p:tag name="KSO_WM_UNIT_LAYERLEVEL" val="1_1_1"/>
  <p:tag name="KSO_WM_UNIT_TYPE" val="l_h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6_1"/>
  <p:tag name="KSO_WM_UNIT_INDEX" val="1_6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5_2"/>
  <p:tag name="KSO_WM_UNIT_INDEX" val="1_5_2"/>
  <p:tag name="KSO_WM_UNIT_LAYERLEVEL" val="1_1_1"/>
  <p:tag name="KSO_WM_UNIT_TYPE" val="l_h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5_1"/>
  <p:tag name="KSO_WM_UNIT_INDEX" val="1_5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6*l_h_i*1_7_2"/>
  <p:tag name="KSO_WM_UNIT_INDEX" val="1_7_2"/>
  <p:tag name="KSO_WM_UNIT_LAYERLEVEL" val="1_1_1"/>
  <p:tag name="KSO_WM_UNIT_TYPE" val="l_h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f*1_7_1"/>
  <p:tag name="KSO_WM_UNIT_INDEX" val="1_7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6"/>
  <p:tag name="KSO_WM_UNIT_SUBTYPE" val="d"/>
  <p:tag name="KSO_WM_UNIT_TEXT_FILL_FORE_SCHEMECOLOR_INDEX" val="5"/>
  <p:tag name="KSO_WM_UNIT_TYPE" val="l_h_i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5"/>
  <p:tag name="KSO_WM_UNIT_SUBTYPE" val="d"/>
  <p:tag name="KSO_WM_UNIT_TEXT_FILL_FORE_SCHEMECOLOR_INDEX" val="5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2.70000000000005,&quot;width&quot;:798.9499999999999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6*l_h_i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7"/>
  <p:tag name="KSO_WM_UNIT_SUBTYPE" val="d"/>
  <p:tag name="KSO_WM_UNIT_TEXT_FILL_FORE_SCHEMECOLOR_INDEX" val="5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3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3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3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3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3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3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3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3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3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3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3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3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3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3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3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3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3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3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3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3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3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3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3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5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rtlCol="0" anchor="ctr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微软雅黑</vt:lpstr>
      <vt:lpstr>+中文标题</vt:lpstr>
      <vt:lpstr>Wingdings</vt:lpstr>
      <vt:lpstr>Office Theme</vt:lpstr>
      <vt:lpstr>玉米高产栽培技术</vt:lpstr>
      <vt:lpstr>目录</vt:lpstr>
      <vt:lpstr>添加章节标题</vt:lpstr>
      <vt:lpstr>玉米栽培概述</vt:lpstr>
      <vt:lpstr>玉米的重要地位</vt:lpstr>
      <vt:lpstr>玉米栽培的意义</vt:lpstr>
      <vt:lpstr>玉米栽培的历史与现状</vt:lpstr>
      <vt:lpstr>玉米的生长发育过程</vt:lpstr>
      <vt:lpstr>玉米的生长发育阶段</vt:lpstr>
      <vt:lpstr>玉米的需水需肥规律</vt:lpstr>
      <vt:lpstr>玉米的产量构成及增产途径</vt:lpstr>
      <vt:lpstr>玉米高产栽培技术要点</vt:lpstr>
      <vt:lpstr>选地与整地</vt:lpstr>
      <vt:lpstr>品种选择与种子处理</vt:lpstr>
      <vt:lpstr>播种与密植</vt:lpstr>
      <vt:lpstr>施肥管理</vt:lpstr>
      <vt:lpstr>灌溉管理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2024-08-29T02:31:34.523</cp:lastPrinted>
  <dcterms:created xsi:type="dcterms:W3CDTF">2024-08-28T18:31:34Z</dcterms:created>
  <dcterms:modified xsi:type="dcterms:W3CDTF">2024-08-28T18:31:37Z</dcterms:modified>
</cp:coreProperties>
</file>