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872CC29-947E-462A-875F-EFA529DB4C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FE004F-E72A-47D2-AD80-38D305E243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25E167E-DE76-4A73-9337-CDCDCBAF48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8989539-3BB3-4849-BDA2-8DFC5D10FB9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79D18DC-A590-4ABB-96C6-0AD90F2D48F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7A925FE-CF61-4063-93BF-2CD01B1C6E7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9977144-D8A0-41F3-A71F-2ED6784A1A0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C88D64A-CFB3-4CD7-B53D-DDFC1A73EB9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7DC0233-AA6E-4BA4-B034-478B6DD7460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8F1DD1-1B91-4840-BDD9-3F6A5CB1AD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80FC23-F1C7-46D6-A91D-BE0B1C9CFB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endParaRPr lang="en-US" smtClean="0"/>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1.jpeg"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1">
          <a:blip r:embed="rId12"/>
          <a:stretch>
            <a:fillRect/>
          </a:stretch>
        </a:blipFill>
        <a:effectLst/>
      </p:bgPr>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26242232102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AutoShape 2"/>
          <p:cNvSpPr/>
          <p:nvPr/>
        </p:nvSpPr>
        <p:spPr>
          <a:xfrm>
            <a:off x="352425" y="255977"/>
            <a:ext cx="5497697"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endParaRPr lang="en-US" sz="1100"/>
          </a:p>
        </p:txBody>
      </p:sp>
      <p:sp>
        <p:nvSpPr>
          <p:cNvPr id="3" name="TextBox 3"/>
          <p:cNvSpPr txBox="1"/>
          <p:nvPr/>
        </p:nvSpPr>
        <p:spPr>
          <a:xfrm>
            <a:off x="1032908" y="1995037"/>
            <a:ext cx="6249900" cy="197739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275" b="1">
                <a:solidFill>
                  <a:srgbClr val="754807">
                    <a:alpha val="100000"/>
                  </a:srgbClr>
                </a:solidFill>
                <a:latin typeface="微软雅黑" panose="020b0503020204020204" charset="-122"/>
                <a:ea typeface="微软雅黑" panose="020b0503020204020204" charset="-122"/>
                <a:cs typeface="微软雅黑" panose="020b0503020204020204" charset="-122"/>
              </a:rPr>
              <a:t>房地产营销颠覆者打破传统束缚，引领市场潮流</a:t>
            </a:r>
            <a:endParaRPr lang="en-US" sz="4275" b="1">
              <a:solidFill>
                <a:srgbClr val="754807">
                  <a:alpha val="100000"/>
                </a:srgb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1631828" y="4629987"/>
            <a:ext cx="2411730" cy="3867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800">
                <a:solidFill>
                  <a:srgbClr val="754807">
                    <a:alpha val="100000"/>
                  </a:srgbClr>
                </a:solidFill>
                <a:latin typeface="微软雅黑" panose="020b0503020204020204" charset="-122"/>
                <a:ea typeface="微软雅黑" panose="020b0503020204020204" charset="-122"/>
                <a:cs typeface="微软雅黑" panose="020b0503020204020204" charset="-122"/>
              </a:rPr>
              <a:t>汇报人：</a:t>
            </a:r>
            <a:endParaRPr lang="en-US" sz="1800">
              <a:solidFill>
                <a:srgbClr val="754807">
                  <a:alpha val="100000"/>
                </a:srgbClr>
              </a:solidFill>
              <a:latin typeface="微软雅黑" panose="020b0503020204020204" charset="-122"/>
              <a:ea typeface="微软雅黑" panose="020b0503020204020204" charset="-122"/>
              <a:cs typeface="微软雅黑" panose="020b0503020204020204" charset="-122"/>
            </a:endParaRPr>
          </a:p>
        </p:txBody>
      </p:sp>
      <p:sp>
        <p:nvSpPr>
          <p:cNvPr id="5" name="TextBox 5"/>
          <p:cNvSpPr txBox="1"/>
          <p:nvPr/>
        </p:nvSpPr>
        <p:spPr>
          <a:xfrm>
            <a:off x="4532395" y="4606174"/>
            <a:ext cx="24117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800">
                <a:solidFill>
                  <a:srgbClr val="754807">
                    <a:alpha val="100000"/>
                  </a:srgbClr>
                </a:solidFill>
                <a:latin typeface="微软雅黑" panose="020b0503020204020204" charset="-122"/>
                <a:ea typeface="微软雅黑" panose="020b0503020204020204" charset="-122"/>
                <a:cs typeface="微软雅黑" panose="020b0503020204020204" charset="-122"/>
              </a:rPr>
              <a:t>xx年xx月xx日</a:t>
            </a:r>
            <a:endParaRPr lang="en-US" sz="1800">
              <a:solidFill>
                <a:srgbClr val="754807">
                  <a:alpha val="100000"/>
                </a:srgb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TextBox 3"/>
          <p:cNvSpPr txBox="1"/>
          <p:nvPr/>
        </p:nvSpPr>
        <p:spPr>
          <a:xfrm>
            <a:off x="9579590" y="309453"/>
            <a:ext cx="2040255" cy="117729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rgbClr val="754807">
                    <a:alpha val="100000"/>
                  </a:srgbClr>
                </a:solidFill>
                <a:latin typeface="微软雅黑" panose="020b0503020204020204" charset="-122"/>
                <a:ea typeface="微软雅黑" panose="020b0503020204020204" charset="-122"/>
                <a:cs typeface="微软雅黑" panose="020b0503020204020204" charset="-122"/>
              </a:rPr>
              <a:t>目 录</a:t>
            </a:r>
            <a:endParaRPr lang="en-US" sz="5700" b="1">
              <a:solidFill>
                <a:srgbClr val="754807">
                  <a:alpha val="100000"/>
                </a:srgb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9584732" y="1439118"/>
            <a:ext cx="2127531" cy="35645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DE9A39">
                    <a:alpha val="60000"/>
                  </a:srgbClr>
                </a:solidFill>
                <a:latin typeface="微软雅黑" panose="020b0503020204020204" charset="-122"/>
                <a:ea typeface="微软雅黑" panose="020b0503020204020204" charset="-122"/>
                <a:cs typeface="微软雅黑" panose="020b0503020204020204" charset="-122"/>
              </a:rPr>
              <a:t>CATALOGUE</a:t>
            </a:r>
            <a:endParaRPr lang="en-US" sz="1350" b="1">
              <a:solidFill>
                <a:srgbClr val="DE9A39">
                  <a:alpha val="60000"/>
                </a:srgbClr>
              </a:solidFill>
              <a:latin typeface="微软雅黑" panose="020b0503020204020204" charset="-122"/>
              <a:ea typeface="微软雅黑" panose="020b0503020204020204" charset="-122"/>
              <a:cs typeface="微软雅黑" panose="020b0503020204020204" charset="-122"/>
            </a:endParaRPr>
          </a:p>
        </p:txBody>
      </p:sp>
      <p:sp>
        <p:nvSpPr>
          <p:cNvPr id="5" name="TextBox 5"/>
          <p:cNvSpPr txBox="1"/>
          <p:nvPr/>
        </p:nvSpPr>
        <p:spPr>
          <a:xfrm>
            <a:off x="4470410" y="1406395"/>
            <a:ext cx="4818538"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754807">
                    <a:alpha val="100000"/>
                  </a:srgbClr>
                </a:solidFill>
                <a:latin typeface="微软雅黑" panose="020b0503020204020204" charset="-122"/>
                <a:ea typeface="微软雅黑" panose="020b0503020204020204" charset="-122"/>
                <a:cs typeface="微软雅黑" panose="020b0503020204020204" charset="-122"/>
              </a:rPr>
              <a:t>引言</a:t>
            </a:r>
            <a:endParaRPr lang="en-US" sz="2400" b="1">
              <a:solidFill>
                <a:srgbClr val="754807">
                  <a:alpha val="100000"/>
                </a:srgbClr>
              </a:solidFill>
              <a:latin typeface="微软雅黑" panose="020b0503020204020204" charset="-122"/>
              <a:ea typeface="微软雅黑" panose="020b0503020204020204" charset="-122"/>
              <a:cs typeface="微软雅黑" panose="020b0503020204020204" charset="-122"/>
            </a:endParaRPr>
          </a:p>
          <a:p>
            <a:pPr marL="203200" lvl="0" indent="-203200">
              <a:lnSpc>
                <a:spcPct val="140000"/>
              </a:lnSpc>
              <a:buFont typeface="Arial"/>
              <a:buChar char="•"/>
            </a:pPr>
            <a:r>
              <a:rPr lang="en-US" sz="2400" b="1">
                <a:solidFill>
                  <a:srgbClr val="754807">
                    <a:alpha val="100000"/>
                  </a:srgbClr>
                </a:solidFill>
                <a:latin typeface="微软雅黑" panose="020b0503020204020204" charset="-122"/>
                <a:ea typeface="微软雅黑" panose="020b0503020204020204" charset="-122"/>
                <a:cs typeface="微软雅黑" panose="020b0503020204020204" charset="-122"/>
              </a:rPr>
              <a:t>传统房地产营销的局限</a:t>
            </a:r>
            <a:endParaRPr lang="en-US" sz="2400" b="1">
              <a:solidFill>
                <a:srgbClr val="754807">
                  <a:alpha val="100000"/>
                </a:srgbClr>
              </a:solidFill>
              <a:latin typeface="微软雅黑" panose="020b0503020204020204" charset="-122"/>
              <a:ea typeface="微软雅黑" panose="020b0503020204020204" charset="-122"/>
              <a:cs typeface="微软雅黑" panose="020b0503020204020204" charset="-122"/>
            </a:endParaRPr>
          </a:p>
          <a:p>
            <a:pPr marL="203200" lvl="0" indent="-203200">
              <a:lnSpc>
                <a:spcPct val="140000"/>
              </a:lnSpc>
              <a:buFont typeface="Arial"/>
              <a:buChar char="•"/>
            </a:pPr>
            <a:r>
              <a:rPr lang="en-US" sz="2400" b="1">
                <a:solidFill>
                  <a:srgbClr val="754807">
                    <a:alpha val="100000"/>
                  </a:srgbClr>
                </a:solidFill>
                <a:latin typeface="微软雅黑" panose="020b0503020204020204" charset="-122"/>
                <a:ea typeface="微软雅黑" panose="020b0503020204020204" charset="-122"/>
                <a:cs typeface="微软雅黑" panose="020b0503020204020204" charset="-122"/>
              </a:rPr>
              <a:t>颠覆者的创新策略</a:t>
            </a:r>
            <a:endParaRPr lang="en-US" sz="2400" b="1">
              <a:solidFill>
                <a:srgbClr val="754807">
                  <a:alpha val="100000"/>
                </a:srgbClr>
              </a:solidFill>
              <a:latin typeface="微软雅黑" panose="020b0503020204020204" charset="-122"/>
              <a:ea typeface="微软雅黑" panose="020b0503020204020204" charset="-122"/>
              <a:cs typeface="微软雅黑" panose="020b0503020204020204" charset="-122"/>
            </a:endParaRPr>
          </a:p>
          <a:p>
            <a:pPr marL="203200" lvl="0" indent="-203200">
              <a:lnSpc>
                <a:spcPct val="140000"/>
              </a:lnSpc>
              <a:buFont typeface="Arial"/>
              <a:buChar char="•"/>
            </a:pPr>
            <a:r>
              <a:rPr lang="en-US" sz="2400" b="1">
                <a:solidFill>
                  <a:srgbClr val="754807">
                    <a:alpha val="100000"/>
                  </a:srgbClr>
                </a:solidFill>
                <a:latin typeface="微软雅黑" panose="020b0503020204020204" charset="-122"/>
                <a:ea typeface="微软雅黑" panose="020b0503020204020204" charset="-122"/>
                <a:cs typeface="微软雅黑" panose="020b0503020204020204" charset="-122"/>
              </a:rPr>
              <a:t>颠覆者的成功案例</a:t>
            </a:r>
            <a:endParaRPr lang="en-US" sz="2400" b="1">
              <a:solidFill>
                <a:srgbClr val="754807">
                  <a:alpha val="100000"/>
                </a:srgbClr>
              </a:solidFill>
              <a:latin typeface="微软雅黑" panose="020b0503020204020204" charset="-122"/>
              <a:ea typeface="微软雅黑" panose="020b0503020204020204" charset="-122"/>
              <a:cs typeface="微软雅黑" panose="020b0503020204020204" charset="-122"/>
            </a:endParaRPr>
          </a:p>
          <a:p>
            <a:pPr marL="203200" lvl="0" indent="-203200">
              <a:lnSpc>
                <a:spcPct val="140000"/>
              </a:lnSpc>
              <a:buFont typeface="Arial"/>
              <a:buChar char="•"/>
            </a:pPr>
            <a:r>
              <a:rPr lang="en-US" sz="2400" b="1">
                <a:solidFill>
                  <a:srgbClr val="754807">
                    <a:alpha val="100000"/>
                  </a:srgbClr>
                </a:solidFill>
                <a:latin typeface="微软雅黑" panose="020b0503020204020204" charset="-122"/>
                <a:ea typeface="微软雅黑" panose="020b0503020204020204" charset="-122"/>
                <a:cs typeface="微软雅黑" panose="020b0503020204020204" charset="-122"/>
              </a:rPr>
              <a:t>如何成为房地产营销颠覆者</a:t>
            </a:r>
            <a:endParaRPr lang="en-US" sz="2400" b="1">
              <a:solidFill>
                <a:srgbClr val="754807">
                  <a:alpha val="100000"/>
                </a:srgbClr>
              </a:solidFill>
              <a:latin typeface="微软雅黑" panose="020b0503020204020204" charset="-122"/>
              <a:ea typeface="微软雅黑" panose="020b0503020204020204" charset="-122"/>
              <a:cs typeface="微软雅黑" panose="020b0503020204020204" charset="-122"/>
            </a:endParaRPr>
          </a:p>
          <a:p>
            <a:pPr marL="203200" lvl="0" indent="-203200">
              <a:lnSpc>
                <a:spcPct val="140000"/>
              </a:lnSpc>
              <a:buFont typeface="Arial"/>
              <a:buChar char="•"/>
            </a:pPr>
            <a:r>
              <a:rPr lang="en-US" sz="2400" b="1">
                <a:solidFill>
                  <a:srgbClr val="754807">
                    <a:alpha val="100000"/>
                  </a:srgbClr>
                </a:solidFill>
                <a:latin typeface="微软雅黑" panose="020b0503020204020204" charset="-122"/>
                <a:ea typeface="微软雅黑" panose="020b0503020204020204" charset="-122"/>
                <a:cs typeface="微软雅黑" panose="020b0503020204020204" charset="-122"/>
              </a:rPr>
              <a:t>结论</a:t>
            </a:r>
            <a:endParaRPr lang="en-US" sz="2400" b="1">
              <a:solidFill>
                <a:srgbClr val="754807">
                  <a:alpha val="100000"/>
                </a:srgb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微软雅黑" panose="020b0503020204020204" charset="-122"/>
                <a:ea typeface="微软雅黑" panose="020b0503020204020204" charset="-122"/>
                <a:cs typeface="微软雅黑" panose="020b0503020204020204" charset="-122"/>
              </a:rPr>
              <a:t>01</a:t>
            </a:r>
            <a:endParaRPr lang="en-US" sz="3975" b="1">
              <a:solidFill>
                <a:srgbClr val="754807">
                  <a:alpha val="100000"/>
                </a:srgb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微软雅黑" panose="020b0503020204020204" charset="-122"/>
                <a:ea typeface="微软雅黑" panose="020b0503020204020204" charset="-122"/>
                <a:cs typeface="微软雅黑" panose="020b0503020204020204" charset="-122"/>
              </a:rPr>
              <a:t>引言</a:t>
            </a:r>
            <a:endParaRPr lang="en-US" sz="4500" b="1">
              <a:solidFill>
                <a:srgbClr val="754807">
                  <a:alpha val="100000"/>
                </a:srgbClr>
              </a:solidFill>
              <a:latin typeface="微软雅黑" panose="020b0503020204020204" charset="-122"/>
              <a:ea typeface="微软雅黑" panose="020b0503020204020204" charset="-122"/>
              <a:cs typeface="微软雅黑" panose="020b0503020204020204" charset="-122"/>
            </a:endParaRPr>
          </a:p>
        </p:txBody>
      </p:sp>
      <p:sp>
        <p:nvSpPr>
          <p:cNvPr id="4" name="AutoShape 4"/>
          <p:cNvSpPr/>
          <p:nvPr/>
        </p:nvSpPr>
        <p:spPr>
          <a:xfrm>
            <a:off x="352425" y="6254177"/>
            <a:ext cx="5497697"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extBox 2"/>
          <p:cNvSpPr txBox="1"/>
          <p:nvPr/>
        </p:nvSpPr>
        <p:spPr>
          <a:xfrm>
            <a:off x="6029209" y="1988153"/>
            <a:ext cx="525813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96000"/>
              </a:lnSpc>
              <a:buFont typeface="Arial"/>
              <a:buChar char="•"/>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本章节将探讨房地产营销颠覆者的概念，以及他们如何通过打破传统束缚，引领市场潮流。我们将深入分析这些颠覆者的特点、优势和影响，以及他们如何重塑房地产营销行业。</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AutoShape 3"/>
          <p:cNvSpPr/>
          <p:nvPr/>
        </p:nvSpPr>
        <p:spPr>
          <a:xfrm>
            <a:off x="6412992"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227931" y="4129306"/>
            <a:ext cx="755904" cy="755904"/>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0042870"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6137995" y="3770320"/>
            <a:ext cx="4941824"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6586408" y="4298640"/>
            <a:ext cx="410870" cy="410870"/>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424733" y="4355911"/>
            <a:ext cx="345034" cy="345034"/>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0222567" y="4333387"/>
            <a:ext cx="371856" cy="359664"/>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10"/>
          <p:cNvPicPr>
            <a:picLocks noChangeAspect="1"/>
          </p:cNvPicPr>
          <p:nvPr/>
        </p:nvPicPr>
        <p:blipFill>
          <a:blip r:embed="rId2"/>
          <a:srcRect b="70"/>
          <a:stretch>
            <a:fillRect/>
          </a:stretch>
        </p:blipFill>
        <p:spPr>
          <a:xfrm>
            <a:off x="763829" y="2145985"/>
            <a:ext cx="4887637" cy="2739225"/>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主题介绍</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Picture 2"/>
          <p:cNvPicPr>
            <a:picLocks noChangeAspect="1"/>
          </p:cNvPicPr>
          <p:nvPr/>
        </p:nvPicPr>
        <p:blipFill>
          <a:blip r:embed="rId2">
            <a:alphaModFix/>
          </a:blip>
          <a:srcRect r="1"/>
          <a:stretch>
            <a:fillRect/>
          </a:stretch>
        </p:blipFill>
        <p:spPr>
          <a:xfrm>
            <a:off x="8303070" y="1200966"/>
            <a:ext cx="3434928" cy="3434928"/>
          </a:xfrm>
          <a:prstGeom prst="snip2DiagRect">
            <a:avLst/>
          </a:prstGeom>
        </p:spPr>
      </p:pic>
      <p:pic>
        <p:nvPicPr>
          <p:cNvPr id="3" name="Picture 3"/>
          <p:cNvPicPr>
            <a:picLocks noChangeAspect="1"/>
          </p:cNvPicPr>
          <p:nvPr/>
        </p:nvPicPr>
        <p:blipFill>
          <a:blip r:embed="rId3">
            <a:alphaModFix/>
          </a:blip>
          <a:srcRect r="1"/>
          <a:stretch>
            <a:fillRect/>
          </a:stretch>
        </p:blipFill>
        <p:spPr>
          <a:xfrm>
            <a:off x="5853553" y="3293711"/>
            <a:ext cx="3412554" cy="3412554"/>
          </a:xfrm>
          <a:prstGeom prst="snip2DiagRect">
            <a:avLst/>
          </a:prstGeom>
        </p:spPr>
      </p:pic>
      <p:sp>
        <p:nvSpPr>
          <p:cNvPr id="4" name="TextBox 4"/>
          <p:cNvSpPr txBox="1"/>
          <p:nvPr/>
        </p:nvSpPr>
        <p:spPr>
          <a:xfrm>
            <a:off x="529829" y="1200966"/>
            <a:ext cx="4742231" cy="5273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随着科技的发展和消费者行为的改变，房地产市场正经历着前所未有的变革。传统的营销手段和销售模式已经难以满足市场需求，这为房地产营销颠覆者提供了机会。</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5" name="AutoShape 5"/>
          <p:cNvSpPr/>
          <p:nvPr/>
        </p:nvSpPr>
        <p:spPr>
          <a:xfrm>
            <a:off x="11222422" y="61002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1342508" y="6097266"/>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456583" y="6098982"/>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567227" y="6107952"/>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672404" y="6103819"/>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222422" y="6217990"/>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342508" y="6215040"/>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456583" y="6216756"/>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567227" y="6225726"/>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672404" y="6221593"/>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222422" y="6335763"/>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42508" y="633281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1456583" y="633453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11567227" y="634350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11672404" y="633936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11222422" y="6453537"/>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11342508" y="645058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1456583" y="645230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11567227" y="6461274"/>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11672404" y="6457141"/>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房地产市场现状</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Picture 2"/>
          <p:cNvPicPr>
            <a:picLocks noChangeAspect="1"/>
          </p:cNvPicPr>
          <p:nvPr/>
        </p:nvPicPr>
        <p:blipFill>
          <a:blip r:embed="rId2">
            <a:alphaModFix/>
          </a:blip>
          <a:srcRect r="-18"/>
          <a:stretch>
            <a:fillRect/>
          </a:stretch>
        </p:blipFill>
        <p:spPr>
          <a:xfrm>
            <a:off x="6822813" y="3719013"/>
            <a:ext cx="2701660" cy="2699124"/>
          </a:xfrm>
          <a:prstGeom prst="diamond">
            <a:avLst/>
          </a:prstGeom>
        </p:spPr>
      </p:pic>
      <p:pic>
        <p:nvPicPr>
          <p:cNvPr id="3" name="Picture 3"/>
          <p:cNvPicPr>
            <a:picLocks noChangeAspect="1"/>
          </p:cNvPicPr>
          <p:nvPr/>
        </p:nvPicPr>
        <p:blipFill>
          <a:blip r:embed="rId3">
            <a:alphaModFix/>
          </a:blip>
          <a:srcRect r="-22"/>
          <a:stretch>
            <a:fillRect/>
          </a:stretch>
        </p:blipFill>
        <p:spPr>
          <a:xfrm>
            <a:off x="7719270" y="1064801"/>
            <a:ext cx="3836142" cy="3832540"/>
          </a:xfrm>
          <a:prstGeom prst="diamond">
            <a:avLst/>
          </a:prstGeom>
        </p:spPr>
      </p:pic>
      <p:sp>
        <p:nvSpPr>
          <p:cNvPr id="4" name="TextBox 4"/>
          <p:cNvSpPr txBox="1"/>
          <p:nvPr/>
        </p:nvSpPr>
        <p:spPr>
          <a:xfrm>
            <a:off x="1218874" y="1875949"/>
            <a:ext cx="5367290" cy="3901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房地产营销颠覆者是指那些勇于挑战传统、打破常规的营销者和企业。他们利用先进的技术和创新的思维，创造出更具吸引力和竞争力的营销策略，引领市场潮流。这些颠覆者对于推动房地产营销行业的进步和发展具有重要意义。</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颠覆者的定义和重要性</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微软雅黑" panose="020b0503020204020204" charset="-122"/>
                <a:ea typeface="微软雅黑" panose="020b0503020204020204" charset="-122"/>
                <a:cs typeface="微软雅黑" panose="020b0503020204020204" charset="-122"/>
              </a:rPr>
              <a:t>02</a:t>
            </a:r>
            <a:endParaRPr lang="en-US" sz="3975" b="1">
              <a:solidFill>
                <a:srgbClr val="754807">
                  <a:alpha val="100000"/>
                </a:srgb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微软雅黑" panose="020b0503020204020204" charset="-122"/>
                <a:ea typeface="微软雅黑" panose="020b0503020204020204" charset="-122"/>
                <a:cs typeface="微软雅黑" panose="020b0503020204020204" charset="-122"/>
              </a:rPr>
              <a:t>传统房地产营销的局限</a:t>
            </a:r>
            <a:endParaRPr lang="en-US" sz="4500" b="1">
              <a:solidFill>
                <a:srgbClr val="754807">
                  <a:alpha val="100000"/>
                </a:srgbClr>
              </a:solidFill>
              <a:latin typeface="微软雅黑" panose="020b0503020204020204" charset="-122"/>
              <a:ea typeface="微软雅黑" panose="020b0503020204020204" charset="-122"/>
              <a:cs typeface="微软雅黑" panose="020b0503020204020204" charset="-122"/>
            </a:endParaRPr>
          </a:p>
        </p:txBody>
      </p:sp>
      <p:sp>
        <p:nvSpPr>
          <p:cNvPr id="4" name="AutoShape 4"/>
          <p:cNvSpPr/>
          <p:nvPr/>
        </p:nvSpPr>
        <p:spPr>
          <a:xfrm>
            <a:off x="352425" y="6254177"/>
            <a:ext cx="5497697"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传统房地产营销依赖于昂贵的广告和推广活动，如报纸广告、户外广告牌等，成本较高。</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成本高昂</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传播范围有限</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互动性差</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r="-1"/>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传统营销手段的传播范围有限，难以覆盖更广泛的目标客户群体。</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传统营销方式往往是单向传播，缺乏与消费者的互动和反馈，难以了解消费者需求和反馈。</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rPr>
              <a:t>03</a:t>
            </a:r>
            <a:endPar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rPr>
              <a:t>02</a:t>
            </a:r>
            <a:endPar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rPr>
              <a:t>01</a:t>
            </a:r>
            <a:endPar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传统营销手段的缺陷</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消费者更加注重体验</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随着消费观念的转变，消费者不再仅仅关注产品的价格和功能，更注重购房过程中的体验和服务。</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消费者信息获取方式的改变</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消费者越来越依赖互联网和数字技术获取房产信息和比较选择，传统营销手段难以满足这一需求。</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消费者需求的变化</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互联网和数字技术的普及</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微软雅黑" panose="020b0503020204020204" charset="-122"/>
                <a:ea typeface="微软雅黑" panose="020b0503020204020204" charset="-122"/>
                <a:cs typeface="微软雅黑" panose="020b0503020204020204" charset="-122"/>
              </a:rPr>
              <a:t>随着互联网和数字技术的普及，房地产营销可以借助这些技术手段实现更精准的目标客户定位和个性化营销。</a:t>
            </a:r>
            <a:endParaRPr lang="en-US" sz="135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社交媒体的影响力</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微软雅黑" panose="020b0503020204020204" charset="-122"/>
                <a:ea typeface="微软雅黑" panose="020b0503020204020204" charset="-122"/>
                <a:cs typeface="微软雅黑" panose="020b0503020204020204" charset="-122"/>
              </a:rPr>
              <a:t>社交媒体成为人们获取信息和交流的重要平台，房地产营销可以利用社交媒体平台进行品牌推广和客户互动。</a:t>
            </a:r>
            <a:endParaRPr lang="en-US" sz="135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互联网和数字技术的影响</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微软雅黑" panose="020b0503020204020204" charset="-122"/>
                <a:ea typeface="微软雅黑" panose="020b0503020204020204" charset="-122"/>
                <a:cs typeface="微软雅黑" panose="020b0503020204020204" charset="-122"/>
              </a:rPr>
              <a:t>03</a:t>
            </a:r>
            <a:endParaRPr lang="en-US" sz="3975" b="1">
              <a:solidFill>
                <a:srgbClr val="754807">
                  <a:alpha val="100000"/>
                </a:srgb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微软雅黑" panose="020b0503020204020204" charset="-122"/>
                <a:ea typeface="微软雅黑" panose="020b0503020204020204" charset="-122"/>
                <a:cs typeface="微软雅黑" panose="020b0503020204020204" charset="-122"/>
              </a:rPr>
              <a:t>颠覆者的创新策略</a:t>
            </a:r>
            <a:endParaRPr lang="en-US" sz="4500" b="1">
              <a:solidFill>
                <a:srgbClr val="754807">
                  <a:alpha val="100000"/>
                </a:srgbClr>
              </a:solidFill>
              <a:latin typeface="微软雅黑" panose="020b0503020204020204" charset="-122"/>
              <a:ea typeface="微软雅黑" panose="020b0503020204020204" charset="-122"/>
              <a:cs typeface="微软雅黑" panose="020b0503020204020204" charset="-122"/>
            </a:endParaRPr>
          </a:p>
        </p:txBody>
      </p:sp>
      <p:sp>
        <p:nvSpPr>
          <p:cNvPr id="4" name="AutoShape 4"/>
          <p:cNvSpPr/>
          <p:nvPr/>
        </p:nvSpPr>
        <p:spPr>
          <a:xfrm>
            <a:off x="352425" y="6254177"/>
            <a:ext cx="5497697"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AutoShape 2"/>
          <p:cNvSpPr/>
          <p:nvPr/>
        </p:nvSpPr>
        <p:spPr>
          <a:xfrm>
            <a:off x="7486173" y="1718804"/>
            <a:ext cx="6334925" cy="6334925"/>
          </a:xfrm>
          <a:prstGeom prst="ellipse">
            <a:avLst/>
          </a:prstGeom>
          <a:solidFill>
            <a:schemeClr val="accent3">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98000"/>
          </a:blip>
          <a:srcRect r="43"/>
          <a:stretch>
            <a:fillRect/>
          </a:stretch>
        </p:blipFill>
        <p:spPr>
          <a:xfrm>
            <a:off x="7627660" y="1804624"/>
            <a:ext cx="6144670" cy="6138901"/>
          </a:xfrm>
          <a:prstGeom prst="ellipse">
            <a:avLst/>
          </a:prstGeom>
        </p:spPr>
      </p:pic>
      <p:sp>
        <p:nvSpPr>
          <p:cNvPr id="4" name="AutoShape 4"/>
          <p:cNvSpPr/>
          <p:nvPr/>
        </p:nvSpPr>
        <p:spPr>
          <a:xfrm>
            <a:off x="7187846" y="792779"/>
            <a:ext cx="3273801" cy="3273801"/>
          </a:xfrm>
          <a:prstGeom prst="ellipse">
            <a:avLst/>
          </a:prstGeom>
          <a:solidFill>
            <a:schemeClr val="accent2">
              <a:alpha val="1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3">
            <a:alphaModFix/>
          </a:blip>
          <a:srcRect r="-26"/>
          <a:stretch>
            <a:fillRect/>
          </a:stretch>
        </p:blipFill>
        <p:spPr>
          <a:xfrm>
            <a:off x="7331689" y="938024"/>
            <a:ext cx="2986114" cy="2983311"/>
          </a:xfrm>
          <a:prstGeom prst="ellipse">
            <a:avLst/>
          </a:prstGeom>
        </p:spPr>
      </p:pic>
      <p:sp>
        <p:nvSpPr>
          <p:cNvPr id="6" name="TextBox 6"/>
          <p:cNvSpPr txBox="1"/>
          <p:nvPr/>
        </p:nvSpPr>
        <p:spPr>
          <a:xfrm>
            <a:off x="820521" y="1718804"/>
            <a:ext cx="5410200" cy="3819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96000"/>
              </a:lnSpc>
              <a:buFont typeface="Arial"/>
              <a:buChar char="•"/>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在传统的房地产营销中，开发商通常采用广告、宣传册、报纸和电视等传统媒体进行推广。然而，随着科技的进步和消费者行为的改变，这些传统方式已经无法满足市场需求。因此，一些具有创新思维的房地产营销者开始尝试颠覆传统模式，引领市场潮流。</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颠覆者的创新策略</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https://d.book118.com/726242232102010042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CFB"/>
      </a:lt1>
      <a:dk2>
        <a:srgbClr val="000000"/>
      </a:dk2>
      <a:lt2>
        <a:srgbClr val="FFFFFF"/>
      </a:lt2>
      <a:accent1>
        <a:srgbClr val="754807"/>
      </a:accent1>
      <a:accent2>
        <a:srgbClr val="B57016"/>
      </a:accent2>
      <a:accent3>
        <a:srgbClr val="DE9A39"/>
      </a:accent3>
      <a:accent4>
        <a:srgbClr val="F2B168"/>
      </a:accent4>
      <a:accent5>
        <a:srgbClr val="FDBE00"/>
      </a:accent5>
      <a:accent6>
        <a:srgbClr val="D16A15"/>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46</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2024-09-09T18:47:53.341</cp:lastPrinted>
  <dcterms:created xsi:type="dcterms:W3CDTF">2024-09-09T10:47:53Z</dcterms:created>
  <dcterms:modified xsi:type="dcterms:W3CDTF">2024-09-09T10:47:55Z</dcterms:modified>
</cp:coreProperties>
</file>