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55C419-C5F1-4563-8651-B498D0497D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B0B386-857F-4451-A9E5-7D8E5AC4C0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B475AA-AB68-4DE4-8D5C-3E16907132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7CECE2-15BB-4A8B-A8BC-118903287D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ECDE2FD-9E8E-49AD-85B8-0B8F4FFD8F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9949E7B-0CBB-4B91-ACD2-7994C766FF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9BD8CAF-92FE-473C-9FB6-8D9D16B4F1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5A8101-334E-44D8-AA5D-1FAE50D133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A0AC96-C9E9-4E29-BDDE-A90778ADDE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101C20-809D-41D3-82AF-51916B1D08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B0D1A3-04EC-4668-A2A2-B4432EDD58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7002061061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企业文化建设与企业规模的关系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企业文化建设概述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企业规模对企业文化建设的影响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企业文化建设对企业规模的影响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不同行业企业文化建设与企业规模的案例分析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探讨企业文化建设与企业规模之间的关系，以及这种关系对企业发展的影响。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分析不同规模企业在企业文化建设方面的特点和挑战，提出相应的解决策略。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44001" y="1600152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79755" y="160015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079755" y="3212750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439820" y="301220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44001" y="4825344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079755" y="4424248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企业文化建设与企业规模关系的重要性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2600086" y="1951546"/>
            <a:ext cx="843915" cy="860108"/>
          </a:xfrm>
          <a:custGeom>
            <a:rect l="l" t="t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8998349" y="3304525"/>
            <a:ext cx="857250" cy="85725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2648637" y="4816650"/>
            <a:ext cx="857250" cy="857250"/>
          </a:xfrm>
          <a:custGeom>
            <a:rect l="l" t="t" r="r" b="b"/>
            <a:pathLst>
              <a:path w="304800" h="304800">
                <a:moveTo>
                  <a:pt x="81229" y="194615"/>
                </a:moveTo>
                <a:cubicBezTo>
                  <a:pt x="74981" y="196987"/>
                  <a:pt x="67751" y="198358"/>
                  <a:pt x="60208" y="198358"/>
                </a:cubicBezTo>
                <a:cubicBezTo>
                  <a:pt x="26537" y="198358"/>
                  <a:pt x="-752" y="171069"/>
                  <a:pt x="-752" y="137398"/>
                </a:cubicBezTo>
                <a:cubicBezTo>
                  <a:pt x="-752" y="108871"/>
                  <a:pt x="18840" y="84925"/>
                  <a:pt x="45301" y="78276"/>
                </a:cubicBezTo>
                <a:lnTo>
                  <a:pt x="45720" y="78191"/>
                </a:lnTo>
                <a:lnTo>
                  <a:pt x="45720" y="76210"/>
                </a:lnTo>
                <a:cubicBezTo>
                  <a:pt x="45720" y="76190"/>
                  <a:pt x="45720" y="76171"/>
                  <a:pt x="45720" y="76152"/>
                </a:cubicBezTo>
                <a:cubicBezTo>
                  <a:pt x="45720" y="42481"/>
                  <a:pt x="73009" y="15192"/>
                  <a:pt x="106680" y="15192"/>
                </a:cubicBezTo>
                <a:cubicBezTo>
                  <a:pt x="116148" y="15192"/>
                  <a:pt x="125111" y="17355"/>
                  <a:pt x="133102" y="21203"/>
                </a:cubicBezTo>
                <a:lnTo>
                  <a:pt x="132740" y="21041"/>
                </a:lnTo>
                <a:cubicBezTo>
                  <a:pt x="142580" y="8153"/>
                  <a:pt x="157953" y="-86"/>
                  <a:pt x="175250" y="-86"/>
                </a:cubicBezTo>
                <a:cubicBezTo>
                  <a:pt x="202273" y="-86"/>
                  <a:pt x="224600" y="20002"/>
                  <a:pt x="228114" y="46063"/>
                </a:cubicBezTo>
                <a:lnTo>
                  <a:pt x="228143" y="46339"/>
                </a:lnTo>
                <a:cubicBezTo>
                  <a:pt x="243964" y="49454"/>
                  <a:pt x="256127" y="62036"/>
                  <a:pt x="258594" y="77819"/>
                </a:cubicBezTo>
                <a:lnTo>
                  <a:pt x="258623" y="78038"/>
                </a:lnTo>
                <a:cubicBezTo>
                  <a:pt x="285255" y="84953"/>
                  <a:pt x="304610" y="108785"/>
                  <a:pt x="304610" y="137131"/>
                </a:cubicBezTo>
                <a:cubicBezTo>
                  <a:pt x="304610" y="170802"/>
                  <a:pt x="277320" y="198091"/>
                  <a:pt x="243649" y="198091"/>
                </a:cubicBezTo>
                <a:cubicBezTo>
                  <a:pt x="234134" y="198091"/>
                  <a:pt x="225133" y="195910"/>
                  <a:pt x="217113" y="192024"/>
                </a:cubicBezTo>
                <a:lnTo>
                  <a:pt x="217475" y="192186"/>
                </a:lnTo>
                <a:cubicBezTo>
                  <a:pt x="209226" y="205435"/>
                  <a:pt x="197406" y="215779"/>
                  <a:pt x="183366" y="222018"/>
                </a:cubicBezTo>
                <a:lnTo>
                  <a:pt x="182880" y="222209"/>
                </a:lnTo>
                <a:lnTo>
                  <a:pt x="182880" y="274330"/>
                </a:lnTo>
                <a:lnTo>
                  <a:pt x="213360" y="289570"/>
                </a:lnTo>
                <a:lnTo>
                  <a:pt x="213360" y="304810"/>
                </a:lnTo>
                <a:lnTo>
                  <a:pt x="91440" y="304810"/>
                </a:lnTo>
                <a:lnTo>
                  <a:pt x="91440" y="289570"/>
                </a:lnTo>
                <a:lnTo>
                  <a:pt x="121920" y="274330"/>
                </a:lnTo>
                <a:lnTo>
                  <a:pt x="121920" y="228610"/>
                </a:lnTo>
                <a:lnTo>
                  <a:pt x="81229" y="194624"/>
                </a:lnTo>
                <a:close/>
                <a:moveTo>
                  <a:pt x="76200" y="152400"/>
                </a:moveTo>
                <a:lnTo>
                  <a:pt x="121920" y="198120"/>
                </a:lnTo>
                <a:lnTo>
                  <a:pt x="121920" y="152400"/>
                </a:lnTo>
                <a:lnTo>
                  <a:pt x="7620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3" name="Group 33"/>
          <p:cNvGrpSpPr/>
          <p:nvPr/>
        </p:nvGrpSpPr>
        <p:grpSpPr>
          <a:xfrm>
            <a:off x="4068198" y="1804533"/>
            <a:ext cx="6294397" cy="802744"/>
            <a:chOff x="4068198" y="1804533"/>
            <a:chExt cx="6294397" cy="802744"/>
          </a:xfrm>
        </p:grpSpPr>
        <p:sp>
          <p:nvSpPr>
            <p:cNvPr id="34" name="TextBox 34"/>
            <p:cNvSpPr txBox="1"/>
            <p:nvPr/>
          </p:nvSpPr>
          <p:spPr>
            <a:xfrm>
              <a:off x="4068198" y="1804533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企业规模是影响企业文化建设的重要因素之一，不同规模的企业在文化建设方面有着不同的需求和挑战。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2102790" y="3417125"/>
            <a:ext cx="6294397" cy="802744"/>
            <a:chOff x="2102790" y="3417125"/>
            <a:chExt cx="6294397" cy="802744"/>
          </a:xfrm>
        </p:grpSpPr>
        <p:sp>
          <p:nvSpPr>
            <p:cNvPr id="36" name="TextBox 36"/>
            <p:cNvSpPr txBox="1"/>
            <p:nvPr/>
          </p:nvSpPr>
          <p:spPr>
            <a:xfrm>
              <a:off x="2102790" y="3417125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企业文化建设对于企业的发展具有重要的作用，它可以提高企业的凝聚力、竞争力和创新能力，促进企业的可持续发展。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025566" y="5029724"/>
            <a:ext cx="6294397" cy="802744"/>
            <a:chOff x="4025566" y="5029724"/>
            <a:chExt cx="6294397" cy="802744"/>
          </a:xfrm>
        </p:grpSpPr>
        <p:sp>
          <p:nvSpPr>
            <p:cNvPr id="38" name="TextBox 38"/>
            <p:cNvSpPr txBox="1"/>
            <p:nvPr/>
          </p:nvSpPr>
          <p:spPr>
            <a:xfrm>
              <a:off x="4025566" y="5029724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探讨企业文化建设与企业规模的关系，有助于企业更好地制定文化建设策略，推动企业的发展。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企业文化建设概述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企业文化是指企业在长期生产经营过程中形成的，被全体员工共同认可并遵循的价值观、行为准则、道德规范、风俗习惯等精神文化成果的总和。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企业文化内涵丰富，包括企业使命、愿景、核心价值观、企业精神、经营理念、管理理念、服务理念、人才理念、学习理念等多个方面。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企业文化的定义与内涵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企业文化内涵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企业文化建设目标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企业文化建设的目标是构建具有企业特色的文化体系，提升企业的核心竞争力，促进企业的可持续发展。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企业文化建设原则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企业文化建设应遵循以下原则：以人为本、全员参与、注重实效、不断创新、系统推进。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企业文化建设的目标与原则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企业文化建设通常包括调研诊断、规划设计、实施推广、评估改进等步骤。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企业文化建设方法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企业文化建设的方法多种多样，包括宣传教育、典型示范、实践锻炼、制度建设、文化活动等。具体方法应根据企业实际情况和文化建设目标进行选择。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企业文化建设步骤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企业文化建设的步骤与方法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企业规模对企业文化建设的影响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不同规模企业的文化特点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小型企业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文化灵活多变，注重创新和快速反应，通常由创始人或核心团队塑造。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中型企业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文化逐渐稳定，注重规范管理和流程优化，强调团队合作和内部沟通。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大型企业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文化成熟且多元化，注重品牌建设和社会责任，强调稳定性和可持续性。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随着企业规模扩大，文化传承和变革的难度增加，需要更多的资源和投入来维护和发展企业文化。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企业规模的扩大为企业文化建设提供了更多的资源和平台，可以吸引更多的人才，提升企业的品牌影响力和市场竞争力。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31250" r="31250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企业规模对企业文化建设的挑战与机遇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https://d.book118.com/727002061061006030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2024-09-02T00:44:32.741</cp:lastPrinted>
  <dcterms:created xsi:type="dcterms:W3CDTF">2024-09-01T16:44:32Z</dcterms:created>
  <dcterms:modified xsi:type="dcterms:W3CDTF">2024-09-01T16:44:34Z</dcterms:modified>
</cp:coreProperties>
</file>