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241B3-6C35-4577-9BF0-6AF144897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8AAA7-52AB-42B4-888F-6A460C949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7F367-B648-4757-9D45-51B8BD572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AFB4C-E260-412C-B912-2CD4D4E30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F6C5FD-881B-4921-BEB0-A308F63DE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0BB1C7-94B0-4E7D-97B0-DBC2064D4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F006A6-1633-41C4-9643-8C6F9DB87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151FA6-B8E1-4086-A2B4-789BE8A62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F1637C-567F-46E8-BD1C-C0176C3BA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70F2E-36D3-48F5-9A1D-FDFE5ED76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E994F-9F9A-4008-8E37-D7CCC7C0A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1011316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454384" y="362771"/>
            <a:ext cx="10330180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000" spc="10" baseline="-62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sz="3200" spc="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</a:t>
            </a:r>
            <a:r>
              <a:rPr sz="3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800" spc="0" baseline="63663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Microsoft YaHei" altLang="Microsoft YaHei" sz="1169"/>
          </a:p>
        </p:txBody>
      </p:sp>
      <p:sp>
        <p:nvSpPr>
          <p:cNvPr id="3" name="textbox 3"/>
          <p:cNvSpPr/>
          <p:nvPr/>
        </p:nvSpPr>
        <p:spPr>
          <a:xfrm>
            <a:off x="940928" y="1893116"/>
            <a:ext cx="5042534" cy="713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40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9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节能方案及可行</a:t>
            </a:r>
            <a:r>
              <a:rPr sz="49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5"/>
          <p:cNvSpPr/>
          <p:nvPr/>
        </p:nvSpPr>
        <p:spPr>
          <a:xfrm>
            <a:off x="4611849" y="1388582"/>
            <a:ext cx="2955925" cy="2917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14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能方案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09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方案可行性分析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21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方案实施计划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07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方案效果预测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100"/>
          </a:p>
          <a:p>
            <a:pPr algn="l" rtl="0" eaLnBrk="0">
              <a:lnSpc>
                <a:spcPct val="980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1443399" y="2308794"/>
            <a:ext cx="1605914" cy="1183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085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5700" spc="-19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700" spc="-19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5700" spc="-18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351832" algn="l" rtl="0" eaLnBrk="0">
              <a:lnSpc>
                <a:spcPct val="88000"/>
              </a:lnSpc>
              <a:spcBef>
                <a:spcPts val="1"/>
              </a:spcBef>
            </a:pPr>
            <a:r>
              <a:rPr sz="13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3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300"/>
          </a:p>
        </p:txBody>
      </p:sp>
      <p:sp>
        <p:nvSpPr>
          <p:cNvPr id="7" name="textbox 7"/>
          <p:cNvSpPr/>
          <p:nvPr/>
        </p:nvSpPr>
        <p:spPr>
          <a:xfrm>
            <a:off x="1454384" y="362771"/>
            <a:ext cx="1036319" cy="453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946758" y="362771"/>
            <a:ext cx="1743710" cy="284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520325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998"/>
              </a:spcBef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30638" algn="l" rtl="0" eaLnBrk="0">
              <a:lnSpc>
                <a:spcPct val="90000"/>
              </a:lnSpc>
              <a:spcBef>
                <a:spcPts val="1"/>
              </a:spcBef>
            </a:pPr>
            <a:r>
              <a:rPr sz="4500" spc="-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4500" spc="-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4500"/>
          </a:p>
        </p:txBody>
      </p:sp>
      <p:sp>
        <p:nvSpPr>
          <p:cNvPr id="10" name="textbox 10"/>
          <p:cNvSpPr/>
          <p:nvPr/>
        </p:nvSpPr>
        <p:spPr>
          <a:xfrm>
            <a:off x="10904969" y="382612"/>
            <a:ext cx="87947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spc="-2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</a:t>
            </a:r>
            <a:r>
              <a:rPr sz="1200" spc="-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</a:t>
            </a:r>
            <a:r>
              <a:rPr sz="1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3" name="textbox 13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4" name="group 4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5" name="textbox 15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16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18" name="textbox 18"/>
          <p:cNvSpPr/>
          <p:nvPr/>
        </p:nvSpPr>
        <p:spPr>
          <a:xfrm>
            <a:off x="4774230" y="4735300"/>
            <a:ext cx="2272664" cy="892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430"/>
              </a:lnSpc>
            </a:pPr>
            <a:endParaRPr lang="Arial" altLang="Arial" sz="100"/>
          </a:p>
          <a:p>
            <a:pPr marL="12700" indent="1333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传统能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源的开采和使用过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程中，会产生大量的废气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废水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、废渣等污染物，对 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环境造成严重污染。</a:t>
            </a:r>
            <a:endParaRPr lang="Microsoft YaHei" altLang="Microsoft YaHei" sz="1500"/>
          </a:p>
        </p:txBody>
      </p:sp>
      <p:sp>
        <p:nvSpPr>
          <p:cNvPr id="19" name="textbox 19"/>
          <p:cNvSpPr/>
          <p:nvPr/>
        </p:nvSpPr>
        <p:spPr>
          <a:xfrm>
            <a:off x="8474997" y="4737014"/>
            <a:ext cx="2120900" cy="8909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1209"/>
              </a:lnSpc>
            </a:pPr>
            <a:endParaRPr lang="Arial" altLang="Arial" sz="100"/>
          </a:p>
          <a:p>
            <a:pPr marL="12700" indent="6286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为了实现可持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续发展，必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须采取有效的节能措施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低能源消耗和减少污染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物排放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0" name="textbox 20"/>
          <p:cNvSpPr/>
          <p:nvPr/>
        </p:nvSpPr>
        <p:spPr>
          <a:xfrm>
            <a:off x="1094165" y="4736252"/>
            <a:ext cx="2118995" cy="891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092"/>
              </a:lnSpc>
            </a:pPr>
            <a:endParaRPr lang="Arial" altLang="Arial" sz="100"/>
          </a:p>
          <a:p>
            <a:pPr marL="12700" indent="9144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随着工业化进程的加速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增长，全球能源需求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增长，能源危机成为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全球面临的重要问题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" name="textbox 21"/>
          <p:cNvSpPr/>
          <p:nvPr/>
        </p:nvSpPr>
        <p:spPr>
          <a:xfrm>
            <a:off x="442263" y="318468"/>
            <a:ext cx="23133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359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绍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2" name="rect"/>
          <p:cNvSpPr/>
          <p:nvPr/>
        </p:nvSpPr>
        <p:spPr>
          <a:xfrm>
            <a:off x="10952843" y="4022473"/>
            <a:ext cx="207263" cy="38100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textbox 43"/>
          <p:cNvSpPr/>
          <p:nvPr/>
        </p:nvSpPr>
        <p:spPr>
          <a:xfrm>
            <a:off x="8480788" y="3894487"/>
            <a:ext cx="2754629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2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2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endParaRPr lang="Microsoft YaHei" altLang="Microsoft YaHei" sz="2000"/>
          </a:p>
        </p:txBody>
      </p:sp>
      <p:sp>
        <p:nvSpPr>
          <p:cNvPr id="44" name="path"/>
          <p:cNvSpPr/>
          <p:nvPr/>
        </p:nvSpPr>
        <p:spPr>
          <a:xfrm>
            <a:off x="11070698" y="3947811"/>
            <a:ext cx="151722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textbox 45"/>
          <p:cNvSpPr/>
          <p:nvPr/>
        </p:nvSpPr>
        <p:spPr>
          <a:xfrm>
            <a:off x="1095289" y="3894229"/>
            <a:ext cx="2757170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7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全球能源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</a:t>
            </a:r>
            <a:r>
              <a:rPr sz="2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46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4283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8" name="textbox 48"/>
          <p:cNvSpPr/>
          <p:nvPr/>
        </p:nvSpPr>
        <p:spPr>
          <a:xfrm>
            <a:off x="4776240" y="3893201"/>
            <a:ext cx="1050925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9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</a:t>
            </a:r>
            <a:endParaRPr lang="Microsoft YaHei" altLang="Microsoft YaHei" sz="2000"/>
          </a:p>
        </p:txBody>
      </p:sp>
      <p:sp>
        <p:nvSpPr>
          <p:cNvPr id="49" name="textbox 49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50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34C15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9" name="group 12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52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F59D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14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54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27914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1" name="group 16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56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F59D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8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9" name="picture 5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 rot="21600000">
            <a:off x="8309742" y="1097033"/>
            <a:ext cx="2912678" cy="3021932"/>
            <a:chExt cx="2912678" cy="3021932"/>
          </a:xfrm>
        </p:grpSpPr>
        <p:pic>
          <p:nvPicPr>
            <p:cNvPr id="60" name="picture 6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912678" cy="2862086"/>
            </a:xfrm>
            <a:prstGeom prst="rect">
              <a:avLst/>
            </a:prstGeom>
          </p:spPr>
        </p:pic>
        <p:sp>
          <p:nvSpPr>
            <p:cNvPr id="61" name="textbox 61"/>
            <p:cNvSpPr/>
            <p:nvPr/>
          </p:nvSpPr>
          <p:spPr>
            <a:xfrm>
              <a:off x="623878" y="2714548"/>
              <a:ext cx="1786254" cy="3498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3272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3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283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改善环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283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境质量</a:t>
              </a:r>
              <a:endParaRPr lang="Microsoft YaHei" altLang="Microsoft YaHei" sz="2300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639659" y="1134964"/>
            <a:ext cx="2912679" cy="2982525"/>
            <a:chExt cx="2912679" cy="2982525"/>
          </a:xfrm>
        </p:grpSpPr>
        <p:pic>
          <p:nvPicPr>
            <p:cNvPr id="62" name="picture 6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912679" cy="2862086"/>
            </a:xfrm>
            <a:prstGeom prst="rect">
              <a:avLst/>
            </a:prstGeom>
          </p:spPr>
        </p:pic>
        <p:sp>
          <p:nvSpPr>
            <p:cNvPr id="63" name="textbox 63"/>
            <p:cNvSpPr/>
            <p:nvPr/>
          </p:nvSpPr>
          <p:spPr>
            <a:xfrm>
              <a:off x="584636" y="2678093"/>
              <a:ext cx="1792604" cy="3486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38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283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促进经济转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283F2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型</a:t>
              </a:r>
              <a:endParaRPr lang="Microsoft YaHei" altLang="Microsoft YaHei" sz="2300"/>
            </a:p>
          </p:txBody>
        </p:sp>
      </p:grpSp>
      <p:pic>
        <p:nvPicPr>
          <p:cNvPr id="64" name="picture 6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125500" y="1147154"/>
            <a:ext cx="2912680" cy="2862087"/>
          </a:xfrm>
          <a:prstGeom prst="rect">
            <a:avLst/>
          </a:prstGeom>
        </p:spPr>
      </p:pic>
      <p:sp>
        <p:nvSpPr>
          <p:cNvPr id="65" name="textbox 65"/>
          <p:cNvSpPr/>
          <p:nvPr/>
        </p:nvSpPr>
        <p:spPr>
          <a:xfrm>
            <a:off x="8700713" y="4687594"/>
            <a:ext cx="2270760" cy="1057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415"/>
              </a:lnSpc>
            </a:pPr>
            <a:endParaRPr lang="Arial" altLang="Arial" sz="100"/>
          </a:p>
          <a:p>
            <a:pPr marL="12700" indent="571" algn="l" rtl="0" eaLnBrk="0">
              <a:lnSpc>
                <a:spcPct val="113000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节能可以减少污染物排放，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气质量、水质等环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境指标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，提高人民生活质  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量和健康水平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6" name="textbox 66"/>
          <p:cNvSpPr/>
          <p:nvPr/>
        </p:nvSpPr>
        <p:spPr>
          <a:xfrm>
            <a:off x="4996342" y="4687594"/>
            <a:ext cx="2118995" cy="1057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503"/>
              </a:lnSpc>
            </a:pPr>
            <a:endParaRPr lang="Arial" altLang="Arial" sz="100"/>
          </a:p>
          <a:p>
            <a:pPr marL="12700" indent="1523" algn="l" rtl="0" eaLnBrk="0">
              <a:lnSpc>
                <a:spcPct val="11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以推动企业采用新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技术、新工艺、新设备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产业升级和转型，提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高经济效益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7" name="textbox 67"/>
          <p:cNvSpPr/>
          <p:nvPr/>
        </p:nvSpPr>
        <p:spPr>
          <a:xfrm>
            <a:off x="1431011" y="4687594"/>
            <a:ext cx="2272664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indent="1333" algn="l" rtl="0" eaLnBrk="0">
              <a:lnSpc>
                <a:spcPct val="110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节能可以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减少对外部能源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的依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赖，提高国家能源自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给率，保障国家能源安全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8" name="textbox 68"/>
          <p:cNvSpPr/>
          <p:nvPr/>
        </p:nvSpPr>
        <p:spPr>
          <a:xfrm>
            <a:off x="1213587" y="374837"/>
            <a:ext cx="2303779" cy="443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96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节能的必要性</a:t>
            </a:r>
            <a:endParaRPr lang="Microsoft YaHei" altLang="Microsoft YaHei" sz="3000"/>
          </a:p>
        </p:txBody>
      </p:sp>
      <p:sp>
        <p:nvSpPr>
          <p:cNvPr id="69" name="textbox 69"/>
          <p:cNvSpPr/>
          <p:nvPr/>
        </p:nvSpPr>
        <p:spPr>
          <a:xfrm>
            <a:off x="1362910" y="3834093"/>
            <a:ext cx="2383789" cy="347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0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保障国家能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</a:t>
            </a:r>
            <a:endParaRPr lang="Microsoft YaHei" altLang="Microsoft YaHei" sz="23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8495674" y="4350851"/>
            <a:ext cx="2651085" cy="97536"/>
            <a:chExt cx="2651085" cy="97536"/>
          </a:xfrm>
        </p:grpSpPr>
        <p:sp>
          <p:nvSpPr>
            <p:cNvPr id="70" name="path"/>
            <p:cNvSpPr/>
            <p:nvPr/>
          </p:nvSpPr>
          <p:spPr>
            <a:xfrm>
              <a:off x="61191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61182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4283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0" y="0"/>
              <a:ext cx="2651085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1226738" y="4350851"/>
            <a:ext cx="2651082" cy="97536"/>
            <a:chExt cx="2651082" cy="97536"/>
          </a:xfrm>
        </p:grpSpPr>
        <p:sp>
          <p:nvSpPr>
            <p:cNvPr id="73" name="path"/>
            <p:cNvSpPr/>
            <p:nvPr/>
          </p:nvSpPr>
          <p:spPr>
            <a:xfrm>
              <a:off x="61188" y="48768"/>
              <a:ext cx="2492359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61179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4283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0" y="0"/>
              <a:ext cx="2651082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792259" y="4350851"/>
            <a:ext cx="2651080" cy="97536"/>
            <a:chExt cx="2651080" cy="97536"/>
          </a:xfrm>
        </p:grpSpPr>
        <p:sp>
          <p:nvSpPr>
            <p:cNvPr id="76" name="path"/>
            <p:cNvSpPr/>
            <p:nvPr/>
          </p:nvSpPr>
          <p:spPr>
            <a:xfrm>
              <a:off x="61188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61179" y="44006"/>
              <a:ext cx="2492376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34C15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0" y="0"/>
              <a:ext cx="2651080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79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8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8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9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9" name="picture 9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0" name="textbox 100"/>
          <p:cNvSpPr/>
          <p:nvPr/>
        </p:nvSpPr>
        <p:spPr>
          <a:xfrm>
            <a:off x="944122" y="362771"/>
            <a:ext cx="2299970" cy="284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522961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5335" algn="l" rtl="0" eaLnBrk="0">
              <a:lnSpc>
                <a:spcPct val="85000"/>
              </a:lnSpc>
              <a:spcBef>
                <a:spcPts val="998"/>
              </a:spcBef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3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1065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节能方</a:t>
            </a: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4500"/>
          </a:p>
        </p:txBody>
      </p:sp>
      <p:sp>
        <p:nvSpPr>
          <p:cNvPr id="101" name="textbox 101"/>
          <p:cNvSpPr/>
          <p:nvPr/>
        </p:nvSpPr>
        <p:spPr>
          <a:xfrm>
            <a:off x="10904969" y="382612"/>
            <a:ext cx="87947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spc="-2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</a:t>
            </a:r>
            <a:r>
              <a:rPr sz="1200" spc="-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</a:t>
            </a:r>
            <a:r>
              <a:rPr sz="1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picture 1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03" name="picture 10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684479" y="2346968"/>
            <a:ext cx="3072334" cy="3305392"/>
          </a:xfrm>
          <a:prstGeom prst="rect">
            <a:avLst/>
          </a:prstGeom>
        </p:spPr>
      </p:pic>
      <p:graphicFrame>
        <p:nvGraphicFramePr>
          <p:cNvPr id="104" name="table 104"/>
          <p:cNvGraphicFramePr>
            <a:graphicFrameLocks noGrp="1"/>
          </p:cNvGraphicFramePr>
          <p:nvPr/>
        </p:nvGraphicFramePr>
        <p:xfrm>
          <a:off x="1215730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726632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283F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能源审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283F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计</a:t>
                      </a:r>
                      <a:endParaRPr lang="Microsoft YaHei" altLang="Microsoft YaHei" sz="2300"/>
                    </a:p>
                    <a:p>
                      <a:pPr marL="1173268" indent="-668083" algn="l" rtl="0" eaLnBrk="0">
                        <a:lnSpc>
                          <a:spcPct val="122000"/>
                        </a:lnSpc>
                        <a:spcBef>
                          <a:spcPts val="329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对企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业的能源使用情况进行全面审计，识别         </a:t>
                      </a:r>
                      <a:r>
                        <a:rPr sz="15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节能潜力，制定节能措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施。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5" name="table 105"/>
          <p:cNvGraphicFramePr>
            <a:graphicFrameLocks noGrp="1"/>
          </p:cNvGraphicFramePr>
          <p:nvPr/>
        </p:nvGraphicFramePr>
        <p:xfrm>
          <a:off x="6586317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149"/>
                        </a:lnSpc>
                      </a:pPr>
                      <a:endParaRPr lang="Arial" altLang="Arial" sz="100"/>
                    </a:p>
                    <a:p>
                      <a:pPr marL="1726634" algn="l" rtl="0" eaLnBrk="0">
                        <a:lnSpc>
                          <a:spcPct val="92000"/>
                        </a:lnSpc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283F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能源监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283F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测</a:t>
                      </a:r>
                      <a:endParaRPr lang="Microsoft YaHei" altLang="Microsoft YaHei" sz="2300"/>
                    </a:p>
                    <a:p>
                      <a:pPr marL="695876" indent="-190881" algn="l" rtl="0" eaLnBrk="0">
                        <a:lnSpc>
                          <a:spcPct val="122000"/>
                        </a:lnSpc>
                        <a:spcBef>
                          <a:spcPts val="344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通过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安装能源监测设备，实时监测能源使用         </a:t>
                      </a:r>
                      <a:r>
                        <a:rPr sz="15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情况，及时发现和解决能源浪费</a:t>
                      </a: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问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题。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F"/>
                    </a:solidFill>
                  </a:tcPr>
                </a:tc>
              </a:tr>
            </a:tbl>
          </a:graphicData>
        </a:graphic>
      </p:graphicFrame>
      <p:sp>
        <p:nvSpPr>
          <p:cNvPr id="106" name="rect"/>
          <p:cNvSpPr/>
          <p:nvPr/>
        </p:nvSpPr>
        <p:spPr>
          <a:xfrm>
            <a:off x="1218873" y="4270883"/>
            <a:ext cx="4632960" cy="2072639"/>
          </a:xfrm>
          <a:prstGeom prst="rect">
            <a:avLst/>
          </a:prstGeom>
          <a:solidFill>
            <a:srgbClr val="DDED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07" name="table 107"/>
          <p:cNvGraphicFramePr>
            <a:graphicFrameLocks noGrp="1"/>
          </p:cNvGraphicFramePr>
          <p:nvPr/>
        </p:nvGraphicFramePr>
        <p:xfrm>
          <a:off x="1215730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511"/>
                        </a:lnSpc>
                      </a:pPr>
                      <a:endParaRPr lang="Arial" altLang="Arial" sz="100"/>
                    </a:p>
                    <a:p>
                      <a:pPr marL="1726632" algn="l" rtl="0" eaLnBrk="0">
                        <a:lnSpc>
                          <a:spcPct val="92000"/>
                        </a:lnSpc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283F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能源回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283F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收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700"/>
                    </a:p>
                    <a:p>
                      <a:pPr marL="504993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利用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余热回收、冷凝水回收等技术，将废弃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8" name="rect"/>
          <p:cNvSpPr/>
          <p:nvPr/>
        </p:nvSpPr>
        <p:spPr>
          <a:xfrm>
            <a:off x="6589460" y="4270883"/>
            <a:ext cx="4632959" cy="2072639"/>
          </a:xfrm>
          <a:prstGeom prst="rect">
            <a:avLst/>
          </a:prstGeom>
          <a:solidFill>
            <a:srgbClr val="DDED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09" name="table 109"/>
          <p:cNvGraphicFramePr>
            <a:graphicFrameLocks noGrp="1"/>
          </p:cNvGraphicFramePr>
          <p:nvPr/>
        </p:nvGraphicFramePr>
        <p:xfrm>
          <a:off x="6586317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725157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283F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绿色能</a:t>
                      </a: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283F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源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marL="505376" algn="l" rtl="0" eaLnBrk="0">
                        <a:lnSpc>
                          <a:spcPct val="91000"/>
                        </a:lnSpc>
                        <a:spcBef>
                          <a:spcPts val="7"/>
                        </a:spcBef>
                      </a:pPr>
                      <a:r>
                        <a:rPr sz="150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积极推广使用太阳能、风能等可再生能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源，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10" name="path"/>
          <p:cNvSpPr/>
          <p:nvPr/>
        </p:nvSpPr>
        <p:spPr>
          <a:xfrm>
            <a:off x="8346675" y="895460"/>
            <a:ext cx="1118527" cy="1118528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8346676" y="3711618"/>
            <a:ext cx="1118527" cy="1118527"/>
            <a:chExt cx="1118527" cy="1118527"/>
          </a:xfrm>
        </p:grpSpPr>
        <p:sp>
          <p:nvSpPr>
            <p:cNvPr id="111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305297" y="305298"/>
              <a:ext cx="507934" cy="507933"/>
            </a:xfrm>
            <a:custGeom>
              <a:rect l="0" t="0" r="0" b="0"/>
              <a:pathLst>
                <a:path w="799" h="799">
                  <a:moveTo>
                    <a:pt x="686" y="256"/>
                  </a:moveTo>
                  <a:cubicBezTo>
                    <a:pt x="654" y="194"/>
                    <a:pt x="605" y="145"/>
                    <a:pt x="544" y="114"/>
                  </a:cubicBezTo>
                  <a:lnTo>
                    <a:pt x="544" y="114"/>
                  </a:lnTo>
                  <a:lnTo>
                    <a:pt x="543" y="113"/>
                  </a:lnTo>
                  <a:lnTo>
                    <a:pt x="489" y="221"/>
                  </a:lnTo>
                  <a:lnTo>
                    <a:pt x="489" y="221"/>
                  </a:lnTo>
                  <a:cubicBezTo>
                    <a:pt x="528" y="240"/>
                    <a:pt x="558" y="271"/>
                    <a:pt x="578" y="309"/>
                  </a:cubicBezTo>
                  <a:lnTo>
                    <a:pt x="578" y="309"/>
                  </a:lnTo>
                  <a:lnTo>
                    <a:pt x="578" y="310"/>
                  </a:lnTo>
                  <a:lnTo>
                    <a:pt x="686" y="256"/>
                  </a:lnTo>
                  <a:close/>
                  <a:moveTo>
                    <a:pt x="686" y="543"/>
                  </a:moveTo>
                  <a:lnTo>
                    <a:pt x="578" y="489"/>
                  </a:lnTo>
                  <a:lnTo>
                    <a:pt x="578" y="489"/>
                  </a:lnTo>
                  <a:cubicBezTo>
                    <a:pt x="558" y="528"/>
                    <a:pt x="528" y="558"/>
                    <a:pt x="490" y="578"/>
                  </a:cubicBezTo>
                  <a:lnTo>
                    <a:pt x="490" y="578"/>
                  </a:lnTo>
                  <a:lnTo>
                    <a:pt x="489" y="578"/>
                  </a:lnTo>
                  <a:lnTo>
                    <a:pt x="543" y="686"/>
                  </a:lnTo>
                  <a:lnTo>
                    <a:pt x="543" y="686"/>
                  </a:lnTo>
                  <a:cubicBezTo>
                    <a:pt x="605" y="654"/>
                    <a:pt x="654" y="605"/>
                    <a:pt x="685" y="544"/>
                  </a:cubicBezTo>
                  <a:lnTo>
                    <a:pt x="685" y="544"/>
                  </a:lnTo>
                  <a:lnTo>
                    <a:pt x="686" y="543"/>
                  </a:lnTo>
                  <a:close/>
                  <a:moveTo>
                    <a:pt x="256" y="113"/>
                  </a:moveTo>
                  <a:cubicBezTo>
                    <a:pt x="194" y="145"/>
                    <a:pt x="145" y="194"/>
                    <a:pt x="114" y="254"/>
                  </a:cubicBezTo>
                  <a:lnTo>
                    <a:pt x="114" y="254"/>
                  </a:lnTo>
                  <a:lnTo>
                    <a:pt x="113" y="256"/>
                  </a:lnTo>
                  <a:lnTo>
                    <a:pt x="221" y="310"/>
                  </a:lnTo>
                  <a:lnTo>
                    <a:pt x="221" y="310"/>
                  </a:lnTo>
                  <a:cubicBezTo>
                    <a:pt x="240" y="271"/>
                    <a:pt x="271" y="240"/>
                    <a:pt x="309" y="221"/>
                  </a:cubicBezTo>
                  <a:lnTo>
                    <a:pt x="309" y="221"/>
                  </a:lnTo>
                  <a:lnTo>
                    <a:pt x="310" y="221"/>
                  </a:lnTo>
                  <a:lnTo>
                    <a:pt x="256" y="113"/>
                  </a:lnTo>
                  <a:close/>
                  <a:moveTo>
                    <a:pt x="113" y="543"/>
                  </a:moveTo>
                  <a:cubicBezTo>
                    <a:pt x="145" y="605"/>
                    <a:pt x="194" y="654"/>
                    <a:pt x="254" y="685"/>
                  </a:cubicBezTo>
                  <a:lnTo>
                    <a:pt x="254" y="685"/>
                  </a:lnTo>
                  <a:lnTo>
                    <a:pt x="256" y="686"/>
                  </a:lnTo>
                  <a:lnTo>
                    <a:pt x="310" y="578"/>
                  </a:lnTo>
                  <a:lnTo>
                    <a:pt x="310" y="578"/>
                  </a:lnTo>
                  <a:cubicBezTo>
                    <a:pt x="271" y="558"/>
                    <a:pt x="240" y="528"/>
                    <a:pt x="221" y="490"/>
                  </a:cubicBezTo>
                  <a:lnTo>
                    <a:pt x="221" y="490"/>
                  </a:lnTo>
                  <a:lnTo>
                    <a:pt x="221" y="489"/>
                  </a:lnTo>
                  <a:lnTo>
                    <a:pt x="113" y="543"/>
                  </a:lnTo>
                  <a:close/>
                  <a:moveTo>
                    <a:pt x="399" y="799"/>
                  </a:moveTo>
                  <a:cubicBezTo>
                    <a:pt x="179" y="799"/>
                    <a:pt x="0" y="620"/>
                    <a:pt x="0" y="399"/>
                  </a:cubicBezTo>
                  <a:lnTo>
                    <a:pt x="0" y="399"/>
                  </a:lnTo>
                  <a:cubicBezTo>
                    <a:pt x="0" y="179"/>
                    <a:pt x="179" y="0"/>
                    <a:pt x="399" y="0"/>
                  </a:cubicBezTo>
                  <a:lnTo>
                    <a:pt x="399" y="0"/>
                  </a:lnTo>
                  <a:lnTo>
                    <a:pt x="399" y="0"/>
                  </a:lnTo>
                  <a:lnTo>
                    <a:pt x="399" y="0"/>
                  </a:lnTo>
                  <a:cubicBezTo>
                    <a:pt x="620" y="0"/>
                    <a:pt x="799" y="179"/>
                    <a:pt x="799" y="399"/>
                  </a:cubicBezTo>
                  <a:lnTo>
                    <a:pt x="799" y="399"/>
                  </a:lnTo>
                  <a:cubicBezTo>
                    <a:pt x="799" y="620"/>
                    <a:pt x="620" y="799"/>
                    <a:pt x="399" y="799"/>
                  </a:cubicBezTo>
                  <a:lnTo>
                    <a:pt x="399" y="799"/>
                  </a:lnTo>
                  <a:lnTo>
                    <a:pt x="399" y="799"/>
                  </a:lnTo>
                  <a:close/>
                  <a:moveTo>
                    <a:pt x="399" y="519"/>
                  </a:moveTo>
                  <a:cubicBezTo>
                    <a:pt x="466" y="519"/>
                    <a:pt x="519" y="466"/>
                    <a:pt x="519" y="399"/>
                  </a:cubicBezTo>
                  <a:lnTo>
                    <a:pt x="519" y="399"/>
                  </a:lnTo>
                  <a:cubicBezTo>
                    <a:pt x="519" y="333"/>
                    <a:pt x="466" y="279"/>
                    <a:pt x="399" y="279"/>
                  </a:cubicBezTo>
                  <a:lnTo>
                    <a:pt x="399" y="279"/>
                  </a:lnTo>
                  <a:lnTo>
                    <a:pt x="399" y="279"/>
                  </a:lnTo>
                  <a:lnTo>
                    <a:pt x="399" y="279"/>
                  </a:lnTo>
                  <a:cubicBezTo>
                    <a:pt x="333" y="279"/>
                    <a:pt x="279" y="333"/>
                    <a:pt x="279" y="399"/>
                  </a:cubicBezTo>
                  <a:lnTo>
                    <a:pt x="279" y="399"/>
                  </a:lnTo>
                  <a:cubicBezTo>
                    <a:pt x="279" y="466"/>
                    <a:pt x="333" y="519"/>
                    <a:pt x="399" y="519"/>
                  </a:cubicBezTo>
                  <a:lnTo>
                    <a:pt x="399" y="519"/>
                  </a:lnTo>
                  <a:lnTo>
                    <a:pt x="399" y="51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2976090" y="895460"/>
            <a:ext cx="1118527" cy="1118527"/>
            <a:chExt cx="1118527" cy="1118527"/>
          </a:xfrm>
        </p:grpSpPr>
        <p:sp>
          <p:nvSpPr>
            <p:cNvPr id="113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322321" y="390454"/>
              <a:ext cx="473902" cy="409976"/>
            </a:xfrm>
            <a:custGeom>
              <a:rect l="0" t="0" r="0" b="0"/>
              <a:pathLst>
                <a:path w="746" h="645">
                  <a:moveTo>
                    <a:pt x="2" y="210"/>
                  </a:moveTo>
                  <a:lnTo>
                    <a:pt x="359" y="644"/>
                  </a:lnTo>
                  <a:lnTo>
                    <a:pt x="216" y="210"/>
                  </a:lnTo>
                  <a:lnTo>
                    <a:pt x="2" y="210"/>
                  </a:lnTo>
                  <a:close/>
                  <a:moveTo>
                    <a:pt x="255" y="210"/>
                  </a:moveTo>
                  <a:lnTo>
                    <a:pt x="381" y="645"/>
                  </a:lnTo>
                  <a:lnTo>
                    <a:pt x="490" y="210"/>
                  </a:lnTo>
                  <a:lnTo>
                    <a:pt x="255" y="210"/>
                  </a:lnTo>
                  <a:close/>
                  <a:moveTo>
                    <a:pt x="401" y="644"/>
                  </a:moveTo>
                  <a:lnTo>
                    <a:pt x="745" y="210"/>
                  </a:lnTo>
                  <a:lnTo>
                    <a:pt x="532" y="210"/>
                  </a:lnTo>
                  <a:lnTo>
                    <a:pt x="401" y="644"/>
                  </a:lnTo>
                  <a:close/>
                  <a:moveTo>
                    <a:pt x="746" y="182"/>
                  </a:moveTo>
                  <a:lnTo>
                    <a:pt x="643" y="9"/>
                  </a:lnTo>
                  <a:lnTo>
                    <a:pt x="539" y="182"/>
                  </a:lnTo>
                  <a:lnTo>
                    <a:pt x="746" y="182"/>
                  </a:lnTo>
                  <a:close/>
                  <a:moveTo>
                    <a:pt x="610" y="0"/>
                  </a:moveTo>
                  <a:lnTo>
                    <a:pt x="404" y="0"/>
                  </a:lnTo>
                  <a:lnTo>
                    <a:pt x="507" y="178"/>
                  </a:lnTo>
                  <a:lnTo>
                    <a:pt x="610" y="0"/>
                  </a:lnTo>
                  <a:close/>
                  <a:moveTo>
                    <a:pt x="475" y="182"/>
                  </a:moveTo>
                  <a:lnTo>
                    <a:pt x="372" y="9"/>
                  </a:lnTo>
                  <a:lnTo>
                    <a:pt x="269" y="182"/>
                  </a:lnTo>
                  <a:lnTo>
                    <a:pt x="475" y="182"/>
                  </a:lnTo>
                  <a:close/>
                  <a:moveTo>
                    <a:pt x="342" y="0"/>
                  </a:moveTo>
                  <a:lnTo>
                    <a:pt x="135" y="0"/>
                  </a:lnTo>
                  <a:lnTo>
                    <a:pt x="238" y="178"/>
                  </a:lnTo>
                  <a:lnTo>
                    <a:pt x="342" y="0"/>
                  </a:lnTo>
                  <a:close/>
                  <a:moveTo>
                    <a:pt x="103" y="9"/>
                  </a:moveTo>
                  <a:lnTo>
                    <a:pt x="0" y="182"/>
                  </a:lnTo>
                  <a:lnTo>
                    <a:pt x="206" y="182"/>
                  </a:lnTo>
                  <a:lnTo>
                    <a:pt x="103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5" name="path"/>
          <p:cNvSpPr/>
          <p:nvPr/>
        </p:nvSpPr>
        <p:spPr>
          <a:xfrm>
            <a:off x="2976090" y="3711618"/>
            <a:ext cx="1118527" cy="1118527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6" name="textbox 116"/>
          <p:cNvSpPr/>
          <p:nvPr/>
        </p:nvSpPr>
        <p:spPr>
          <a:xfrm>
            <a:off x="1213587" y="378266"/>
            <a:ext cx="2303779" cy="4394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141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节能技术方案</a:t>
            </a:r>
            <a:endParaRPr lang="Microsoft YaHei" altLang="Microsoft YaHei" sz="3000"/>
          </a:p>
        </p:txBody>
      </p:sp>
      <p:sp>
        <p:nvSpPr>
          <p:cNvPr id="117" name="textbox 117"/>
          <p:cNvSpPr/>
          <p:nvPr/>
        </p:nvSpPr>
        <p:spPr>
          <a:xfrm>
            <a:off x="2478406" y="5601135"/>
            <a:ext cx="2073910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5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的能源进行回收再利用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8" name="textbox 118"/>
          <p:cNvSpPr/>
          <p:nvPr/>
        </p:nvSpPr>
        <p:spPr>
          <a:xfrm>
            <a:off x="7842326" y="5601135"/>
            <a:ext cx="2080895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0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减少对传统能源的依赖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9" name="path"/>
          <p:cNvSpPr/>
          <p:nvPr/>
        </p:nvSpPr>
        <p:spPr>
          <a:xfrm>
            <a:off x="3297144" y="4064557"/>
            <a:ext cx="476417" cy="404954"/>
          </a:xfrm>
          <a:custGeom>
            <a:rect l="0" t="0" r="0" b="0"/>
            <a:pathLst>
              <a:path w="750" h="637">
                <a:moveTo>
                  <a:pt x="525" y="112"/>
                </a:moveTo>
                <a:lnTo>
                  <a:pt x="600" y="112"/>
                </a:lnTo>
                <a:lnTo>
                  <a:pt x="600" y="637"/>
                </a:lnTo>
                <a:lnTo>
                  <a:pt x="150" y="637"/>
                </a:lnTo>
                <a:lnTo>
                  <a:pt x="150" y="112"/>
                </a:lnTo>
                <a:lnTo>
                  <a:pt x="225" y="112"/>
                </a:lnTo>
                <a:lnTo>
                  <a:pt x="225" y="75"/>
                </a:lnTo>
                <a:lnTo>
                  <a:pt x="225" y="75"/>
                </a:lnTo>
                <a:cubicBezTo>
                  <a:pt x="225" y="33"/>
                  <a:pt x="258" y="0"/>
                  <a:pt x="300" y="0"/>
                </a:cubicBezTo>
                <a:lnTo>
                  <a:pt x="300" y="0"/>
                </a:lnTo>
                <a:lnTo>
                  <a:pt x="300" y="0"/>
                </a:lnTo>
                <a:lnTo>
                  <a:pt x="450" y="0"/>
                </a:lnTo>
                <a:lnTo>
                  <a:pt x="450" y="0"/>
                </a:lnTo>
                <a:cubicBezTo>
                  <a:pt x="491" y="0"/>
                  <a:pt x="525" y="33"/>
                  <a:pt x="525" y="75"/>
                </a:cubicBezTo>
                <a:lnTo>
                  <a:pt x="525" y="75"/>
                </a:lnTo>
                <a:lnTo>
                  <a:pt x="525" y="75"/>
                </a:lnTo>
                <a:lnTo>
                  <a:pt x="525" y="112"/>
                </a:lnTo>
                <a:close/>
                <a:moveTo>
                  <a:pt x="637" y="112"/>
                </a:moveTo>
                <a:lnTo>
                  <a:pt x="675" y="112"/>
                </a:lnTo>
                <a:lnTo>
                  <a:pt x="675" y="112"/>
                </a:lnTo>
                <a:cubicBezTo>
                  <a:pt x="716" y="112"/>
                  <a:pt x="750" y="146"/>
                  <a:pt x="750" y="187"/>
                </a:cubicBezTo>
                <a:lnTo>
                  <a:pt x="750" y="187"/>
                </a:lnTo>
                <a:lnTo>
                  <a:pt x="750" y="187"/>
                </a:lnTo>
                <a:lnTo>
                  <a:pt x="750" y="562"/>
                </a:lnTo>
                <a:lnTo>
                  <a:pt x="750" y="562"/>
                </a:lnTo>
                <a:cubicBezTo>
                  <a:pt x="750" y="604"/>
                  <a:pt x="716" y="637"/>
                  <a:pt x="675" y="637"/>
                </a:cubicBezTo>
                <a:lnTo>
                  <a:pt x="675" y="637"/>
                </a:lnTo>
                <a:lnTo>
                  <a:pt x="675" y="637"/>
                </a:lnTo>
                <a:lnTo>
                  <a:pt x="637" y="637"/>
                </a:lnTo>
                <a:lnTo>
                  <a:pt x="637" y="112"/>
                </a:lnTo>
                <a:close/>
                <a:moveTo>
                  <a:pt x="112" y="112"/>
                </a:moveTo>
                <a:lnTo>
                  <a:pt x="112" y="637"/>
                </a:lnTo>
                <a:lnTo>
                  <a:pt x="75" y="637"/>
                </a:lnTo>
                <a:lnTo>
                  <a:pt x="75" y="637"/>
                </a:lnTo>
                <a:cubicBezTo>
                  <a:pt x="33" y="637"/>
                  <a:pt x="0" y="604"/>
                  <a:pt x="0" y="562"/>
                </a:cubicBezTo>
                <a:lnTo>
                  <a:pt x="0" y="562"/>
                </a:lnTo>
                <a:lnTo>
                  <a:pt x="0" y="562"/>
                </a:lnTo>
                <a:lnTo>
                  <a:pt x="0" y="187"/>
                </a:lnTo>
                <a:lnTo>
                  <a:pt x="0" y="187"/>
                </a:lnTo>
                <a:cubicBezTo>
                  <a:pt x="0" y="146"/>
                  <a:pt x="33" y="112"/>
                  <a:pt x="75" y="112"/>
                </a:cubicBezTo>
                <a:lnTo>
                  <a:pt x="75" y="112"/>
                </a:lnTo>
                <a:lnTo>
                  <a:pt x="112" y="112"/>
                </a:lnTo>
                <a:close/>
                <a:moveTo>
                  <a:pt x="300" y="75"/>
                </a:moveTo>
                <a:lnTo>
                  <a:pt x="300" y="112"/>
                </a:lnTo>
                <a:lnTo>
                  <a:pt x="450" y="112"/>
                </a:lnTo>
                <a:lnTo>
                  <a:pt x="450" y="75"/>
                </a:lnTo>
                <a:lnTo>
                  <a:pt x="300" y="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" name="path"/>
          <p:cNvSpPr/>
          <p:nvPr/>
        </p:nvSpPr>
        <p:spPr>
          <a:xfrm>
            <a:off x="8714114" y="1251048"/>
            <a:ext cx="399650" cy="394300"/>
          </a:xfrm>
          <a:custGeom>
            <a:rect l="0" t="0" r="0" b="0"/>
            <a:pathLst>
              <a:path w="629" h="620">
                <a:moveTo>
                  <a:pt x="607" y="105"/>
                </a:moveTo>
                <a:cubicBezTo>
                  <a:pt x="630" y="161"/>
                  <a:pt x="619" y="228"/>
                  <a:pt x="574" y="274"/>
                </a:cubicBezTo>
                <a:lnTo>
                  <a:pt x="574" y="274"/>
                </a:lnTo>
                <a:cubicBezTo>
                  <a:pt x="524" y="324"/>
                  <a:pt x="448" y="332"/>
                  <a:pt x="389" y="298"/>
                </a:cubicBezTo>
                <a:lnTo>
                  <a:pt x="389" y="298"/>
                </a:lnTo>
                <a:lnTo>
                  <a:pt x="346" y="345"/>
                </a:lnTo>
                <a:lnTo>
                  <a:pt x="376" y="375"/>
                </a:lnTo>
                <a:lnTo>
                  <a:pt x="395" y="357"/>
                </a:lnTo>
                <a:lnTo>
                  <a:pt x="395" y="357"/>
                </a:lnTo>
                <a:cubicBezTo>
                  <a:pt x="404" y="348"/>
                  <a:pt x="419" y="348"/>
                  <a:pt x="428" y="357"/>
                </a:cubicBezTo>
                <a:lnTo>
                  <a:pt x="428" y="357"/>
                </a:lnTo>
                <a:lnTo>
                  <a:pt x="576" y="506"/>
                </a:lnTo>
                <a:lnTo>
                  <a:pt x="576" y="506"/>
                </a:lnTo>
                <a:cubicBezTo>
                  <a:pt x="585" y="516"/>
                  <a:pt x="585" y="531"/>
                  <a:pt x="576" y="540"/>
                </a:cubicBezTo>
                <a:lnTo>
                  <a:pt x="576" y="540"/>
                </a:lnTo>
                <a:lnTo>
                  <a:pt x="508" y="607"/>
                </a:lnTo>
                <a:lnTo>
                  <a:pt x="508" y="607"/>
                </a:lnTo>
                <a:cubicBezTo>
                  <a:pt x="499" y="617"/>
                  <a:pt x="484" y="617"/>
                  <a:pt x="475" y="607"/>
                </a:cubicBezTo>
                <a:lnTo>
                  <a:pt x="475" y="607"/>
                </a:lnTo>
                <a:lnTo>
                  <a:pt x="327" y="458"/>
                </a:lnTo>
                <a:lnTo>
                  <a:pt x="327" y="458"/>
                </a:lnTo>
                <a:cubicBezTo>
                  <a:pt x="318" y="449"/>
                  <a:pt x="318" y="434"/>
                  <a:pt x="327" y="425"/>
                </a:cubicBezTo>
                <a:lnTo>
                  <a:pt x="327" y="425"/>
                </a:lnTo>
                <a:lnTo>
                  <a:pt x="344" y="408"/>
                </a:lnTo>
                <a:lnTo>
                  <a:pt x="315" y="379"/>
                </a:lnTo>
                <a:lnTo>
                  <a:pt x="111" y="602"/>
                </a:lnTo>
                <a:lnTo>
                  <a:pt x="111" y="602"/>
                </a:lnTo>
                <a:cubicBezTo>
                  <a:pt x="92" y="620"/>
                  <a:pt x="62" y="620"/>
                  <a:pt x="43" y="602"/>
                </a:cubicBezTo>
                <a:lnTo>
                  <a:pt x="43" y="602"/>
                </a:lnTo>
                <a:lnTo>
                  <a:pt x="27" y="585"/>
                </a:lnTo>
                <a:lnTo>
                  <a:pt x="27" y="585"/>
                </a:lnTo>
                <a:cubicBezTo>
                  <a:pt x="8" y="566"/>
                  <a:pt x="8" y="536"/>
                  <a:pt x="27" y="518"/>
                </a:cubicBezTo>
                <a:lnTo>
                  <a:pt x="27" y="518"/>
                </a:lnTo>
                <a:lnTo>
                  <a:pt x="259" y="323"/>
                </a:lnTo>
                <a:lnTo>
                  <a:pt x="105" y="168"/>
                </a:lnTo>
                <a:lnTo>
                  <a:pt x="56" y="168"/>
                </a:lnTo>
                <a:lnTo>
                  <a:pt x="0" y="77"/>
                </a:lnTo>
                <a:lnTo>
                  <a:pt x="45" y="32"/>
                </a:lnTo>
                <a:lnTo>
                  <a:pt x="138" y="89"/>
                </a:lnTo>
                <a:lnTo>
                  <a:pt x="138" y="137"/>
                </a:lnTo>
                <a:lnTo>
                  <a:pt x="294" y="293"/>
                </a:lnTo>
                <a:lnTo>
                  <a:pt x="340" y="255"/>
                </a:lnTo>
                <a:lnTo>
                  <a:pt x="340" y="255"/>
                </a:lnTo>
                <a:cubicBezTo>
                  <a:pt x="295" y="195"/>
                  <a:pt x="300" y="109"/>
                  <a:pt x="355" y="55"/>
                </a:cubicBezTo>
                <a:lnTo>
                  <a:pt x="355" y="55"/>
                </a:lnTo>
                <a:cubicBezTo>
                  <a:pt x="400" y="9"/>
                  <a:pt x="467" y="-1"/>
                  <a:pt x="523" y="21"/>
                </a:cubicBezTo>
                <a:lnTo>
                  <a:pt x="523" y="21"/>
                </a:lnTo>
                <a:lnTo>
                  <a:pt x="423" y="119"/>
                </a:lnTo>
                <a:lnTo>
                  <a:pt x="507" y="204"/>
                </a:lnTo>
                <a:lnTo>
                  <a:pt x="607" y="105"/>
                </a:lnTo>
                <a:close/>
                <a:moveTo>
                  <a:pt x="82" y="541"/>
                </a:moveTo>
                <a:cubicBezTo>
                  <a:pt x="73" y="532"/>
                  <a:pt x="58" y="532"/>
                  <a:pt x="49" y="541"/>
                </a:cubicBezTo>
                <a:lnTo>
                  <a:pt x="49" y="541"/>
                </a:lnTo>
                <a:cubicBezTo>
                  <a:pt x="39" y="551"/>
                  <a:pt x="39" y="566"/>
                  <a:pt x="49" y="575"/>
                </a:cubicBezTo>
                <a:lnTo>
                  <a:pt x="49" y="575"/>
                </a:lnTo>
                <a:cubicBezTo>
                  <a:pt x="58" y="584"/>
                  <a:pt x="73" y="584"/>
                  <a:pt x="82" y="575"/>
                </a:cubicBezTo>
                <a:lnTo>
                  <a:pt x="82" y="575"/>
                </a:lnTo>
                <a:cubicBezTo>
                  <a:pt x="92" y="566"/>
                  <a:pt x="92" y="551"/>
                  <a:pt x="82" y="541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21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2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3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3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1" name="rect"/>
          <p:cNvSpPr/>
          <p:nvPr/>
        </p:nvSpPr>
        <p:spPr>
          <a:xfrm>
            <a:off x="1218873" y="6340379"/>
            <a:ext cx="4632960" cy="6285"/>
          </a:xfrm>
          <a:prstGeom prst="rect">
            <a:avLst/>
          </a:prstGeom>
          <a:solidFill>
            <a:srgbClr val="000000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2" name="rect"/>
          <p:cNvSpPr/>
          <p:nvPr/>
        </p:nvSpPr>
        <p:spPr>
          <a:xfrm>
            <a:off x="6589460" y="6340379"/>
            <a:ext cx="4632959" cy="6285"/>
          </a:xfrm>
          <a:prstGeom prst="rect">
            <a:avLst/>
          </a:prstGeom>
          <a:solidFill>
            <a:srgbClr val="000000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3" name="path"/>
          <p:cNvSpPr/>
          <p:nvPr/>
        </p:nvSpPr>
        <p:spPr>
          <a:xfrm flipH="1">
            <a:off x="6220647" y="2346968"/>
            <a:ext cx="0" cy="3305392"/>
          </a:xfrm>
          <a:custGeom>
            <a:rect l="0" t="0" r="0" b="0"/>
            <a:pathLst>
              <a:path h="5205">
                <a:moveTo>
                  <a:pt x="0" y="5205"/>
                </a:moveTo>
                <a:lnTo>
                  <a:pt x="0" y="0"/>
                </a:lnTo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4" name="path"/>
          <p:cNvSpPr/>
          <p:nvPr/>
        </p:nvSpPr>
        <p:spPr>
          <a:xfrm>
            <a:off x="4684479" y="3999665"/>
            <a:ext cx="3072334" cy="0"/>
          </a:xfrm>
          <a:custGeom>
            <a:rect l="0" t="0" r="0" b="0"/>
            <a:pathLst>
              <a:path w="4838">
                <a:moveTo>
                  <a:pt x="0" y="0"/>
                </a:moveTo>
                <a:lnTo>
                  <a:pt x="4838" y="0"/>
                </a:lnTo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5" name="picture 1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46" name="path"/>
          <p:cNvSpPr/>
          <p:nvPr/>
        </p:nvSpPr>
        <p:spPr>
          <a:xfrm>
            <a:off x="778587" y="1935244"/>
            <a:ext cx="10634823" cy="1709627"/>
          </a:xfrm>
          <a:custGeom>
            <a:rect l="0" t="0" r="0" b="0"/>
            <a:pathLst>
              <a:path w="16747" h="2692">
                <a:moveTo>
                  <a:pt x="7907" y="448"/>
                </a:moveTo>
                <a:cubicBezTo>
                  <a:pt x="7907" y="200"/>
                  <a:pt x="8108" y="0"/>
                  <a:pt x="8355" y="0"/>
                </a:cubicBezTo>
                <a:lnTo>
                  <a:pt x="8355" y="0"/>
                </a:lnTo>
                <a:lnTo>
                  <a:pt x="16299" y="0"/>
                </a:lnTo>
                <a:lnTo>
                  <a:pt x="16299" y="0"/>
                </a:lnTo>
                <a:lnTo>
                  <a:pt x="16299" y="0"/>
                </a:lnTo>
                <a:cubicBezTo>
                  <a:pt x="16546" y="0"/>
                  <a:pt x="16747" y="200"/>
                  <a:pt x="16747" y="448"/>
                </a:cubicBezTo>
                <a:lnTo>
                  <a:pt x="16747" y="448"/>
                </a:lnTo>
                <a:cubicBezTo>
                  <a:pt x="16747" y="448"/>
                  <a:pt x="16747" y="448"/>
                  <a:pt x="16747" y="448"/>
                </a:cubicBezTo>
                <a:lnTo>
                  <a:pt x="16747" y="448"/>
                </a:lnTo>
                <a:lnTo>
                  <a:pt x="16747" y="2243"/>
                </a:lnTo>
                <a:lnTo>
                  <a:pt x="16747" y="2243"/>
                </a:lnTo>
                <a:lnTo>
                  <a:pt x="16747" y="2243"/>
                </a:lnTo>
                <a:cubicBezTo>
                  <a:pt x="16747" y="2491"/>
                  <a:pt x="16546" y="2692"/>
                  <a:pt x="16299" y="2692"/>
                </a:cubicBezTo>
                <a:lnTo>
                  <a:pt x="16299" y="2692"/>
                </a:lnTo>
                <a:lnTo>
                  <a:pt x="8355" y="2692"/>
                </a:lnTo>
                <a:lnTo>
                  <a:pt x="8355" y="2692"/>
                </a:lnTo>
                <a:lnTo>
                  <a:pt x="8355" y="2692"/>
                </a:lnTo>
                <a:cubicBezTo>
                  <a:pt x="8108" y="2692"/>
                  <a:pt x="7907" y="2491"/>
                  <a:pt x="7907" y="2243"/>
                </a:cubicBezTo>
                <a:lnTo>
                  <a:pt x="7907" y="448"/>
                </a:lnTo>
                <a:close/>
              </a:path>
              <a:path w="16747" h="2692">
                <a:moveTo>
                  <a:pt x="0" y="448"/>
                </a:moveTo>
                <a:cubicBezTo>
                  <a:pt x="0" y="200"/>
                  <a:pt x="200" y="0"/>
                  <a:pt x="448" y="0"/>
                </a:cubicBezTo>
                <a:lnTo>
                  <a:pt x="448" y="0"/>
                </a:lnTo>
                <a:lnTo>
                  <a:pt x="8221" y="0"/>
                </a:lnTo>
                <a:lnTo>
                  <a:pt x="8221" y="0"/>
                </a:lnTo>
                <a:lnTo>
                  <a:pt x="8221" y="0"/>
                </a:lnTo>
                <a:cubicBezTo>
                  <a:pt x="8468" y="0"/>
                  <a:pt x="8669" y="200"/>
                  <a:pt x="8669" y="448"/>
                </a:cubicBezTo>
                <a:lnTo>
                  <a:pt x="8669" y="448"/>
                </a:lnTo>
                <a:cubicBezTo>
                  <a:pt x="8669" y="448"/>
                  <a:pt x="8669" y="448"/>
                  <a:pt x="8669" y="448"/>
                </a:cubicBezTo>
                <a:lnTo>
                  <a:pt x="8669" y="448"/>
                </a:lnTo>
                <a:lnTo>
                  <a:pt x="8669" y="2243"/>
                </a:lnTo>
                <a:lnTo>
                  <a:pt x="8669" y="2243"/>
                </a:lnTo>
                <a:lnTo>
                  <a:pt x="8669" y="2243"/>
                </a:lnTo>
                <a:cubicBezTo>
                  <a:pt x="8669" y="2491"/>
                  <a:pt x="8468" y="2692"/>
                  <a:pt x="8221" y="2692"/>
                </a:cubicBezTo>
                <a:lnTo>
                  <a:pt x="8221" y="2692"/>
                </a:lnTo>
                <a:lnTo>
                  <a:pt x="448" y="2692"/>
                </a:lnTo>
                <a:lnTo>
                  <a:pt x="448" y="2692"/>
                </a:lnTo>
                <a:lnTo>
                  <a:pt x="448" y="2692"/>
                </a:lnTo>
                <a:cubicBezTo>
                  <a:pt x="200" y="2692"/>
                  <a:pt x="0" y="2491"/>
                  <a:pt x="0" y="2243"/>
                </a:cubicBezTo>
                <a:lnTo>
                  <a:pt x="0" y="448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7" name="path"/>
          <p:cNvSpPr/>
          <p:nvPr/>
        </p:nvSpPr>
        <p:spPr>
          <a:xfrm>
            <a:off x="778587" y="4047423"/>
            <a:ext cx="10634824" cy="1698791"/>
          </a:xfrm>
          <a:custGeom>
            <a:rect l="0" t="0" r="0" b="0"/>
            <a:pathLst>
              <a:path w="16747" h="2675">
                <a:moveTo>
                  <a:pt x="0" y="445"/>
                </a:moveTo>
                <a:cubicBezTo>
                  <a:pt x="0" y="199"/>
                  <a:pt x="199" y="0"/>
                  <a:pt x="445" y="0"/>
                </a:cubicBezTo>
                <a:lnTo>
                  <a:pt x="445" y="0"/>
                </a:lnTo>
                <a:lnTo>
                  <a:pt x="8223" y="0"/>
                </a:lnTo>
                <a:lnTo>
                  <a:pt x="8223" y="0"/>
                </a:lnTo>
                <a:lnTo>
                  <a:pt x="8223" y="0"/>
                </a:lnTo>
                <a:cubicBezTo>
                  <a:pt x="8470" y="0"/>
                  <a:pt x="8669" y="199"/>
                  <a:pt x="8669" y="445"/>
                </a:cubicBezTo>
                <a:lnTo>
                  <a:pt x="8669" y="445"/>
                </a:lnTo>
                <a:cubicBezTo>
                  <a:pt x="8669" y="445"/>
                  <a:pt x="8669" y="445"/>
                  <a:pt x="8669" y="445"/>
                </a:cubicBezTo>
                <a:lnTo>
                  <a:pt x="8669" y="445"/>
                </a:lnTo>
                <a:lnTo>
                  <a:pt x="8669" y="2229"/>
                </a:lnTo>
                <a:lnTo>
                  <a:pt x="8669" y="2229"/>
                </a:lnTo>
                <a:lnTo>
                  <a:pt x="8669" y="2229"/>
                </a:lnTo>
                <a:cubicBezTo>
                  <a:pt x="8669" y="2475"/>
                  <a:pt x="8470" y="2675"/>
                  <a:pt x="8223" y="2675"/>
                </a:cubicBezTo>
                <a:lnTo>
                  <a:pt x="8223" y="2675"/>
                </a:lnTo>
                <a:lnTo>
                  <a:pt x="445" y="2675"/>
                </a:lnTo>
                <a:lnTo>
                  <a:pt x="445" y="2675"/>
                </a:lnTo>
                <a:cubicBezTo>
                  <a:pt x="199" y="2675"/>
                  <a:pt x="0" y="2475"/>
                  <a:pt x="0" y="2229"/>
                </a:cubicBezTo>
                <a:lnTo>
                  <a:pt x="0" y="445"/>
                </a:lnTo>
                <a:close/>
              </a:path>
              <a:path w="16747" h="2675">
                <a:moveTo>
                  <a:pt x="7907" y="445"/>
                </a:moveTo>
                <a:cubicBezTo>
                  <a:pt x="7907" y="199"/>
                  <a:pt x="8106" y="0"/>
                  <a:pt x="8353" y="0"/>
                </a:cubicBezTo>
                <a:lnTo>
                  <a:pt x="8353" y="0"/>
                </a:lnTo>
                <a:lnTo>
                  <a:pt x="16301" y="0"/>
                </a:lnTo>
                <a:lnTo>
                  <a:pt x="16301" y="0"/>
                </a:lnTo>
                <a:lnTo>
                  <a:pt x="16301" y="0"/>
                </a:lnTo>
                <a:cubicBezTo>
                  <a:pt x="16548" y="0"/>
                  <a:pt x="16747" y="199"/>
                  <a:pt x="16747" y="445"/>
                </a:cubicBezTo>
                <a:lnTo>
                  <a:pt x="16747" y="445"/>
                </a:lnTo>
                <a:cubicBezTo>
                  <a:pt x="16747" y="445"/>
                  <a:pt x="16747" y="445"/>
                  <a:pt x="16747" y="445"/>
                </a:cubicBezTo>
                <a:lnTo>
                  <a:pt x="16747" y="445"/>
                </a:lnTo>
                <a:lnTo>
                  <a:pt x="16747" y="2229"/>
                </a:lnTo>
                <a:lnTo>
                  <a:pt x="16747" y="2229"/>
                </a:lnTo>
                <a:lnTo>
                  <a:pt x="16747" y="2229"/>
                </a:lnTo>
                <a:cubicBezTo>
                  <a:pt x="16747" y="2475"/>
                  <a:pt x="16548" y="2675"/>
                  <a:pt x="16301" y="2675"/>
                </a:cubicBezTo>
                <a:lnTo>
                  <a:pt x="16301" y="2675"/>
                </a:lnTo>
                <a:lnTo>
                  <a:pt x="8353" y="2675"/>
                </a:lnTo>
                <a:lnTo>
                  <a:pt x="8353" y="2675"/>
                </a:lnTo>
                <a:cubicBezTo>
                  <a:pt x="8106" y="2675"/>
                  <a:pt x="7907" y="2475"/>
                  <a:pt x="7907" y="2229"/>
                </a:cubicBezTo>
                <a:lnTo>
                  <a:pt x="7907" y="445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8" name="picture 14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208184" y="1910607"/>
            <a:ext cx="3775622" cy="3858890"/>
          </a:xfrm>
          <a:prstGeom prst="rect">
            <a:avLst/>
          </a:prstGeom>
        </p:spPr>
      </p:pic>
      <p:sp>
        <p:nvSpPr>
          <p:cNvPr id="149" name="textbox 149"/>
          <p:cNvSpPr/>
          <p:nvPr/>
        </p:nvSpPr>
        <p:spPr>
          <a:xfrm>
            <a:off x="8094411" y="2770656"/>
            <a:ext cx="3036570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15"/>
              </a:lnSpc>
            </a:pPr>
            <a:endParaRPr lang="Arial" altLang="Arial" sz="100"/>
          </a:p>
          <a:p>
            <a:pPr marL="1539747" indent="-1527047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强节能宣传和培训，提高员工的   </a:t>
            </a:r>
            <a:r>
              <a:rPr sz="1500" spc="-1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节能意识和技能</a:t>
            </a: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0" name="textbox 150"/>
          <p:cNvSpPr/>
          <p:nvPr/>
        </p:nvSpPr>
        <p:spPr>
          <a:xfrm>
            <a:off x="8096506" y="4859471"/>
            <a:ext cx="3034664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163"/>
              </a:lnSpc>
            </a:pPr>
            <a:endParaRPr lang="Arial" altLang="Arial" sz="100"/>
          </a:p>
          <a:p>
            <a:pPr marL="1158176" indent="-1145476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建立节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能奖励和惩罚机制，激励员   </a:t>
            </a:r>
            <a:r>
              <a:rPr sz="1500" spc="-1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工积极参与节能工作</a:t>
            </a: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1" name="textbox 151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359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节能管理方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30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2" name="textbox 172"/>
          <p:cNvSpPr/>
          <p:nvPr/>
        </p:nvSpPr>
        <p:spPr>
          <a:xfrm>
            <a:off x="1218571" y="4859471"/>
            <a:ext cx="28809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280"/>
              </a:lnSpc>
            </a:pPr>
            <a:endParaRPr lang="Arial" altLang="Arial" sz="100"/>
          </a:p>
          <a:p>
            <a:pPr marL="12700" indent="952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制定能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源定额标准，对各部门实行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定额管理，超定额加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收费。</a:t>
            </a:r>
            <a:endParaRPr lang="Microsoft YaHei" altLang="Microsoft YaHei" sz="1500"/>
          </a:p>
        </p:txBody>
      </p:sp>
      <p:sp>
        <p:nvSpPr>
          <p:cNvPr id="173" name="textbox 173"/>
          <p:cNvSpPr/>
          <p:nvPr/>
        </p:nvSpPr>
        <p:spPr>
          <a:xfrm>
            <a:off x="1218952" y="2770846"/>
            <a:ext cx="2880360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75"/>
              </a:lnSpc>
            </a:pPr>
            <a:endParaRPr lang="Arial" altLang="Arial" sz="100"/>
          </a:p>
          <a:p>
            <a:pPr marL="13652" indent="-952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善的节能管理制度，明确各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部门的节能职责和目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4" name="textbox 174"/>
          <p:cNvSpPr/>
          <p:nvPr/>
        </p:nvSpPr>
        <p:spPr>
          <a:xfrm>
            <a:off x="1220800" y="2222440"/>
            <a:ext cx="2002154" cy="295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51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制定节能管理制</a:t>
            </a:r>
            <a:r>
              <a:rPr sz="19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endParaRPr lang="Microsoft YaHei" altLang="Microsoft YaHei" sz="1900"/>
          </a:p>
        </p:txBody>
      </p:sp>
      <p:sp>
        <p:nvSpPr>
          <p:cNvPr id="175" name="textbox 175"/>
          <p:cNvSpPr/>
          <p:nvPr/>
        </p:nvSpPr>
        <p:spPr>
          <a:xfrm>
            <a:off x="9221065" y="4341410"/>
            <a:ext cx="1755775" cy="297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2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激励与约束机</a:t>
            </a:r>
            <a:r>
              <a:rPr sz="19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endParaRPr lang="Microsoft YaHei" altLang="Microsoft YaHei" sz="1900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11059289" y="5401182"/>
            <a:ext cx="602812" cy="626450"/>
            <a:chExt cx="602812" cy="626450"/>
          </a:xfrm>
        </p:grpSpPr>
        <p:sp>
          <p:nvSpPr>
            <p:cNvPr id="176" name="path"/>
            <p:cNvSpPr/>
            <p:nvPr/>
          </p:nvSpPr>
          <p:spPr>
            <a:xfrm>
              <a:off x="0" y="0"/>
              <a:ext cx="602812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textbox 177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8000"/>
                </a:lnSpc>
              </a:pPr>
              <a:endParaRPr lang="Arial" altLang="Arial" sz="1000"/>
            </a:p>
            <a:p>
              <a:pPr algn="l" rtl="0" eaLnBrk="0">
                <a:lnSpc>
                  <a:spcPct val="6238"/>
                </a:lnSpc>
              </a:pPr>
              <a:endParaRPr lang="Arial" altLang="Arial" sz="100"/>
            </a:p>
            <a:p>
              <a:pPr marL="129993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2600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11098379" y="1747647"/>
            <a:ext cx="602812" cy="626450"/>
            <a:chExt cx="602812" cy="626450"/>
          </a:xfrm>
        </p:grpSpPr>
        <p:sp>
          <p:nvSpPr>
            <p:cNvPr id="178" name="path"/>
            <p:cNvSpPr/>
            <p:nvPr/>
          </p:nvSpPr>
          <p:spPr>
            <a:xfrm>
              <a:off x="0" y="0"/>
              <a:ext cx="602812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textbox 179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marL="139665" algn="l" rtl="0" eaLnBrk="0">
                <a:lnSpc>
                  <a:spcPct val="86000"/>
                </a:lnSpc>
                <a:spcBef>
                  <a:spcPts val="7"/>
                </a:spcBef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600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454962" y="5401182"/>
            <a:ext cx="602810" cy="626450"/>
            <a:chExt cx="602810" cy="626450"/>
          </a:xfrm>
        </p:grpSpPr>
        <p:sp>
          <p:nvSpPr>
            <p:cNvPr id="180" name="path"/>
            <p:cNvSpPr/>
            <p:nvPr/>
          </p:nvSpPr>
          <p:spPr>
            <a:xfrm>
              <a:off x="0" y="0"/>
              <a:ext cx="602810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textbox 181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236"/>
                </a:lnSpc>
              </a:pPr>
              <a:endParaRPr lang="Arial" altLang="Arial" sz="100"/>
            </a:p>
            <a:p>
              <a:pPr marL="133371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600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494052" y="1747647"/>
            <a:ext cx="602810" cy="626450"/>
            <a:chExt cx="602810" cy="626450"/>
          </a:xfrm>
        </p:grpSpPr>
        <p:sp>
          <p:nvSpPr>
            <p:cNvPr id="182" name="path"/>
            <p:cNvSpPr/>
            <p:nvPr/>
          </p:nvSpPr>
          <p:spPr>
            <a:xfrm>
              <a:off x="0" y="0"/>
              <a:ext cx="602810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textbox 183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7560"/>
                </a:lnSpc>
              </a:pPr>
              <a:endParaRPr lang="Arial" altLang="Arial" sz="100"/>
            </a:p>
            <a:p>
              <a:pPr marL="143049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600"/>
            </a:p>
          </p:txBody>
        </p:sp>
      </p:grpSp>
      <p:sp>
        <p:nvSpPr>
          <p:cNvPr id="184" name="textbox 184"/>
          <p:cNvSpPr/>
          <p:nvPr/>
        </p:nvSpPr>
        <p:spPr>
          <a:xfrm>
            <a:off x="9470201" y="2229842"/>
            <a:ext cx="1506855" cy="2959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02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节能宣传培</a:t>
            </a:r>
            <a:r>
              <a:rPr sz="19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</a:t>
            </a:r>
            <a:endParaRPr lang="Microsoft YaHei" altLang="Microsoft YaHei" sz="1900"/>
          </a:p>
        </p:txBody>
      </p:sp>
      <p:sp>
        <p:nvSpPr>
          <p:cNvPr id="185" name="textbox 185"/>
          <p:cNvSpPr/>
          <p:nvPr/>
        </p:nvSpPr>
        <p:spPr>
          <a:xfrm>
            <a:off x="1220057" y="4334504"/>
            <a:ext cx="1507489" cy="293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19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能源定额管</a:t>
            </a:r>
            <a:r>
              <a:rPr sz="19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9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8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87" name="textbox 187"/>
          <p:cNvSpPr/>
          <p:nvPr/>
        </p:nvSpPr>
        <p:spPr>
          <a:xfrm>
            <a:off x="1213587" y="378266"/>
            <a:ext cx="6569075" cy="1543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46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节能设备方案</a:t>
            </a:r>
            <a:endParaRPr lang="Microsoft YaHei" altLang="Microsoft YaHei" sz="3000"/>
          </a:p>
          <a:p>
            <a:pPr algn="l" rtl="0" eaLnBrk="0">
              <a:lnSpc>
                <a:spcPct val="177000"/>
              </a:lnSpc>
            </a:pPr>
            <a:endParaRPr lang="Arial" altLang="Arial" sz="1000"/>
          </a:p>
          <a:p>
            <a:pPr marL="1037035" algn="l" rtl="0" eaLnBrk="0">
              <a:lnSpc>
                <a:spcPct val="92000"/>
              </a:lnSpc>
              <a:spcBef>
                <a:spcPts val="690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高效电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algn="r" rtl="0" eaLnBrk="0">
              <a:lnSpc>
                <a:spcPct val="91000"/>
              </a:lnSpc>
              <a:spcBef>
                <a:spcPts val="2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采用高效电动机替换低效电动机，提高电机效率，减少能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消耗。</a:t>
            </a:r>
            <a:endParaRPr lang="Microsoft YaHei" altLang="Microsoft YaHei" sz="1500"/>
          </a:p>
        </p:txBody>
      </p:sp>
      <p:sp>
        <p:nvSpPr>
          <p:cNvPr id="188" name="textbox 188"/>
          <p:cNvSpPr/>
          <p:nvPr/>
        </p:nvSpPr>
        <p:spPr>
          <a:xfrm>
            <a:off x="2615579" y="4997911"/>
            <a:ext cx="6687819" cy="768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8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节能型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筑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46603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推广节能型建筑，采用保温、隔热、自然采光等节能技术措施，降低建筑能耗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9" name="rect"/>
          <p:cNvSpPr/>
          <p:nvPr/>
        </p:nvSpPr>
        <p:spPr>
          <a:xfrm>
            <a:off x="2076104" y="2143460"/>
            <a:ext cx="9119959" cy="9525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653185" y="1411306"/>
            <a:ext cx="1476936" cy="1476937"/>
            <a:chExt cx="1476936" cy="1476937"/>
          </a:xfrm>
        </p:grpSpPr>
        <p:sp>
          <p:nvSpPr>
            <p:cNvPr id="190" name="path"/>
            <p:cNvSpPr/>
            <p:nvPr/>
          </p:nvSpPr>
          <p:spPr>
            <a:xfrm>
              <a:off x="0" y="0"/>
              <a:ext cx="1476936" cy="1476937"/>
            </a:xfrm>
            <a:custGeom>
              <a:rect l="0" t="0" r="0" b="0"/>
              <a:pathLst>
                <a:path w="2325" h="2325">
                  <a:moveTo>
                    <a:pt x="581" y="581"/>
                  </a:moveTo>
                  <a:cubicBezTo>
                    <a:pt x="902" y="260"/>
                    <a:pt x="1423" y="260"/>
                    <a:pt x="1744" y="581"/>
                  </a:cubicBezTo>
                  <a:lnTo>
                    <a:pt x="1744" y="581"/>
                  </a:lnTo>
                  <a:cubicBezTo>
                    <a:pt x="1938" y="775"/>
                    <a:pt x="2132" y="969"/>
                    <a:pt x="2325" y="1162"/>
                  </a:cubicBezTo>
                  <a:lnTo>
                    <a:pt x="2325" y="1162"/>
                  </a:lnTo>
                  <a:cubicBezTo>
                    <a:pt x="2132" y="1356"/>
                    <a:pt x="1938" y="1550"/>
                    <a:pt x="1744" y="1744"/>
                  </a:cubicBezTo>
                  <a:lnTo>
                    <a:pt x="1744" y="1744"/>
                  </a:lnTo>
                  <a:lnTo>
                    <a:pt x="1744" y="1744"/>
                  </a:lnTo>
                  <a:lnTo>
                    <a:pt x="1744" y="1744"/>
                  </a:lnTo>
                  <a:cubicBezTo>
                    <a:pt x="1423" y="2065"/>
                    <a:pt x="902" y="2065"/>
                    <a:pt x="581" y="1744"/>
                  </a:cubicBezTo>
                  <a:lnTo>
                    <a:pt x="581" y="1744"/>
                  </a:lnTo>
                  <a:lnTo>
                    <a:pt x="581" y="1744"/>
                  </a:lnTo>
                  <a:lnTo>
                    <a:pt x="581" y="1744"/>
                  </a:lnTo>
                  <a:cubicBezTo>
                    <a:pt x="260" y="1423"/>
                    <a:pt x="260" y="902"/>
                    <a:pt x="581" y="581"/>
                  </a:cubicBezTo>
                  <a:lnTo>
                    <a:pt x="581" y="581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485716" y="547334"/>
              <a:ext cx="447738" cy="382251"/>
            </a:xfrm>
            <a:custGeom>
              <a:rect l="0" t="0" r="0" b="0"/>
              <a:pathLst>
                <a:path w="705" h="601">
                  <a:moveTo>
                    <a:pt x="353" y="107"/>
                  </a:moveTo>
                  <a:cubicBezTo>
                    <a:pt x="353" y="107"/>
                    <a:pt x="303" y="0"/>
                    <a:pt x="189" y="0"/>
                  </a:cubicBezTo>
                  <a:lnTo>
                    <a:pt x="189" y="0"/>
                  </a:lnTo>
                  <a:cubicBezTo>
                    <a:pt x="65" y="0"/>
                    <a:pt x="0" y="105"/>
                    <a:pt x="0" y="210"/>
                  </a:cubicBezTo>
                  <a:lnTo>
                    <a:pt x="0" y="210"/>
                  </a:lnTo>
                  <a:cubicBezTo>
                    <a:pt x="0" y="385"/>
                    <a:pt x="353" y="601"/>
                    <a:pt x="353" y="601"/>
                  </a:cubicBezTo>
                  <a:lnTo>
                    <a:pt x="353" y="601"/>
                  </a:lnTo>
                  <a:cubicBezTo>
                    <a:pt x="353" y="601"/>
                    <a:pt x="705" y="387"/>
                    <a:pt x="705" y="210"/>
                  </a:cubicBezTo>
                  <a:lnTo>
                    <a:pt x="705" y="210"/>
                  </a:lnTo>
                  <a:cubicBezTo>
                    <a:pt x="705" y="103"/>
                    <a:pt x="637" y="0"/>
                    <a:pt x="517" y="0"/>
                  </a:cubicBezTo>
                  <a:lnTo>
                    <a:pt x="517" y="0"/>
                  </a:lnTo>
                  <a:cubicBezTo>
                    <a:pt x="397" y="0"/>
                    <a:pt x="353" y="107"/>
                    <a:pt x="353" y="107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2" name="rect"/>
          <p:cNvSpPr/>
          <p:nvPr/>
        </p:nvSpPr>
        <p:spPr>
          <a:xfrm>
            <a:off x="2454056" y="3425038"/>
            <a:ext cx="9119959" cy="9525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3" name="path"/>
          <p:cNvSpPr/>
          <p:nvPr/>
        </p:nvSpPr>
        <p:spPr>
          <a:xfrm>
            <a:off x="1031137" y="2692884"/>
            <a:ext cx="1476937" cy="1476937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</a:path>
            </a:pathLst>
          </a:cu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4" name="textbox 194"/>
          <p:cNvSpPr/>
          <p:nvPr/>
        </p:nvSpPr>
        <p:spPr>
          <a:xfrm>
            <a:off x="2236446" y="3716038"/>
            <a:ext cx="6498590" cy="768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2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能效标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47595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对家用电器、办公设备等产品实行能效标识制度，引导消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者购买节能产品。</a:t>
            </a:r>
            <a:endParaRPr lang="Microsoft YaHei" altLang="Microsoft YaHei" sz="1500"/>
          </a:p>
        </p:txBody>
      </p:sp>
      <p:sp>
        <p:nvSpPr>
          <p:cNvPr id="195" name="textbox 195"/>
          <p:cNvSpPr/>
          <p:nvPr/>
        </p:nvSpPr>
        <p:spPr>
          <a:xfrm>
            <a:off x="2615875" y="2433279"/>
            <a:ext cx="4592320" cy="7702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40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46118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采用高效照明设备替换低效照明设备，降低照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能耗。</a:t>
            </a:r>
            <a:endParaRPr lang="Microsoft YaHei" altLang="Microsoft YaHei" sz="1500"/>
          </a:p>
        </p:txBody>
      </p:sp>
      <p:sp>
        <p:nvSpPr>
          <p:cNvPr id="196" name="rect"/>
          <p:cNvSpPr/>
          <p:nvPr/>
        </p:nvSpPr>
        <p:spPr>
          <a:xfrm>
            <a:off x="2076104" y="4706617"/>
            <a:ext cx="9119959" cy="9525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7" name="path"/>
          <p:cNvSpPr/>
          <p:nvPr/>
        </p:nvSpPr>
        <p:spPr>
          <a:xfrm>
            <a:off x="653185" y="3974462"/>
            <a:ext cx="1476937" cy="1476937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  <a:lnTo>
                  <a:pt x="581" y="581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8" name="rect"/>
          <p:cNvSpPr/>
          <p:nvPr/>
        </p:nvSpPr>
        <p:spPr>
          <a:xfrm>
            <a:off x="2454056" y="5988194"/>
            <a:ext cx="9119959" cy="9525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9" name="path"/>
          <p:cNvSpPr/>
          <p:nvPr/>
        </p:nvSpPr>
        <p:spPr>
          <a:xfrm>
            <a:off x="1031137" y="5256040"/>
            <a:ext cx="1476936" cy="1476936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  <a:lnTo>
                  <a:pt x="581" y="581"/>
                </a:lnTo>
                <a:close/>
              </a:path>
            </a:pathLst>
          </a:cu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0" name="path"/>
          <p:cNvSpPr/>
          <p:nvPr/>
        </p:nvSpPr>
        <p:spPr>
          <a:xfrm>
            <a:off x="1326050" y="3024821"/>
            <a:ext cx="788615" cy="788615"/>
          </a:xfrm>
          <a:custGeom>
            <a:rect l="0" t="0" r="0" b="0"/>
            <a:pathLst>
              <a:path w="1241" h="1241">
                <a:moveTo>
                  <a:pt x="1091" y="781"/>
                </a:moveTo>
                <a:cubicBezTo>
                  <a:pt x="1091" y="781"/>
                  <a:pt x="1055" y="731"/>
                  <a:pt x="960" y="723"/>
                </a:cubicBezTo>
                <a:lnTo>
                  <a:pt x="960" y="723"/>
                </a:lnTo>
                <a:cubicBezTo>
                  <a:pt x="884" y="562"/>
                  <a:pt x="782" y="448"/>
                  <a:pt x="782" y="448"/>
                </a:cubicBezTo>
                <a:lnTo>
                  <a:pt x="782" y="448"/>
                </a:lnTo>
                <a:cubicBezTo>
                  <a:pt x="782" y="448"/>
                  <a:pt x="889" y="381"/>
                  <a:pt x="974" y="467"/>
                </a:cubicBezTo>
                <a:lnTo>
                  <a:pt x="974" y="467"/>
                </a:lnTo>
                <a:cubicBezTo>
                  <a:pt x="1121" y="614"/>
                  <a:pt x="1091" y="781"/>
                  <a:pt x="1091" y="781"/>
                </a:cubicBezTo>
                <a:moveTo>
                  <a:pt x="799" y="969"/>
                </a:moveTo>
                <a:cubicBezTo>
                  <a:pt x="799" y="969"/>
                  <a:pt x="554" y="840"/>
                  <a:pt x="477" y="762"/>
                </a:cubicBezTo>
                <a:lnTo>
                  <a:pt x="477" y="762"/>
                </a:lnTo>
                <a:cubicBezTo>
                  <a:pt x="442" y="728"/>
                  <a:pt x="415" y="693"/>
                  <a:pt x="393" y="658"/>
                </a:cubicBezTo>
                <a:lnTo>
                  <a:pt x="393" y="658"/>
                </a:lnTo>
                <a:lnTo>
                  <a:pt x="658" y="393"/>
                </a:lnTo>
                <a:lnTo>
                  <a:pt x="658" y="393"/>
                </a:lnTo>
                <a:cubicBezTo>
                  <a:pt x="692" y="415"/>
                  <a:pt x="727" y="442"/>
                  <a:pt x="762" y="477"/>
                </a:cubicBezTo>
                <a:lnTo>
                  <a:pt x="762" y="477"/>
                </a:lnTo>
                <a:cubicBezTo>
                  <a:pt x="839" y="553"/>
                  <a:pt x="969" y="799"/>
                  <a:pt x="969" y="799"/>
                </a:cubicBezTo>
                <a:lnTo>
                  <a:pt x="969" y="799"/>
                </a:lnTo>
                <a:lnTo>
                  <a:pt x="799" y="969"/>
                </a:lnTo>
                <a:close/>
                <a:moveTo>
                  <a:pt x="568" y="568"/>
                </a:moveTo>
                <a:cubicBezTo>
                  <a:pt x="538" y="598"/>
                  <a:pt x="538" y="647"/>
                  <a:pt x="568" y="677"/>
                </a:cubicBezTo>
                <a:lnTo>
                  <a:pt x="568" y="677"/>
                </a:lnTo>
                <a:cubicBezTo>
                  <a:pt x="598" y="706"/>
                  <a:pt x="646" y="706"/>
                  <a:pt x="676" y="677"/>
                </a:cubicBezTo>
                <a:lnTo>
                  <a:pt x="676" y="677"/>
                </a:lnTo>
                <a:cubicBezTo>
                  <a:pt x="706" y="647"/>
                  <a:pt x="706" y="598"/>
                  <a:pt x="676" y="569"/>
                </a:cubicBezTo>
                <a:lnTo>
                  <a:pt x="676" y="569"/>
                </a:lnTo>
                <a:cubicBezTo>
                  <a:pt x="646" y="539"/>
                  <a:pt x="598" y="539"/>
                  <a:pt x="568" y="568"/>
                </a:cubicBezTo>
                <a:moveTo>
                  <a:pt x="315" y="339"/>
                </a:moveTo>
                <a:lnTo>
                  <a:pt x="241" y="265"/>
                </a:lnTo>
                <a:lnTo>
                  <a:pt x="262" y="244"/>
                </a:lnTo>
                <a:lnTo>
                  <a:pt x="334" y="316"/>
                </a:lnTo>
                <a:lnTo>
                  <a:pt x="334" y="316"/>
                </a:lnTo>
                <a:cubicBezTo>
                  <a:pt x="376" y="309"/>
                  <a:pt x="497" y="300"/>
                  <a:pt x="633" y="378"/>
                </a:cubicBezTo>
                <a:lnTo>
                  <a:pt x="633" y="378"/>
                </a:lnTo>
                <a:lnTo>
                  <a:pt x="377" y="634"/>
                </a:lnTo>
                <a:lnTo>
                  <a:pt x="377" y="634"/>
                </a:lnTo>
                <a:cubicBezTo>
                  <a:pt x="302" y="501"/>
                  <a:pt x="308" y="384"/>
                  <a:pt x="315" y="339"/>
                </a:cubicBezTo>
                <a:moveTo>
                  <a:pt x="781" y="1091"/>
                </a:moveTo>
                <a:cubicBezTo>
                  <a:pt x="781" y="1091"/>
                  <a:pt x="614" y="1121"/>
                  <a:pt x="467" y="974"/>
                </a:cubicBezTo>
                <a:lnTo>
                  <a:pt x="467" y="974"/>
                </a:lnTo>
                <a:cubicBezTo>
                  <a:pt x="381" y="889"/>
                  <a:pt x="448" y="782"/>
                  <a:pt x="448" y="782"/>
                </a:cubicBezTo>
                <a:lnTo>
                  <a:pt x="448" y="782"/>
                </a:lnTo>
                <a:cubicBezTo>
                  <a:pt x="448" y="782"/>
                  <a:pt x="562" y="884"/>
                  <a:pt x="723" y="960"/>
                </a:cubicBezTo>
                <a:lnTo>
                  <a:pt x="723" y="960"/>
                </a:lnTo>
                <a:cubicBezTo>
                  <a:pt x="731" y="1055"/>
                  <a:pt x="781" y="1091"/>
                  <a:pt x="781" y="1091"/>
                </a:cubicBezTo>
                <a:moveTo>
                  <a:pt x="982" y="911"/>
                </a:moveTo>
                <a:lnTo>
                  <a:pt x="947" y="911"/>
                </a:lnTo>
                <a:lnTo>
                  <a:pt x="987" y="988"/>
                </a:lnTo>
                <a:lnTo>
                  <a:pt x="906" y="952"/>
                </a:lnTo>
                <a:lnTo>
                  <a:pt x="921" y="998"/>
                </a:lnTo>
                <a:lnTo>
                  <a:pt x="843" y="965"/>
                </a:lnTo>
                <a:lnTo>
                  <a:pt x="964" y="844"/>
                </a:lnTo>
                <a:lnTo>
                  <a:pt x="982" y="91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1" name="path"/>
          <p:cNvSpPr/>
          <p:nvPr/>
        </p:nvSpPr>
        <p:spPr>
          <a:xfrm>
            <a:off x="1103936" y="4441504"/>
            <a:ext cx="575434" cy="485523"/>
          </a:xfrm>
          <a:custGeom>
            <a:rect l="0" t="0" r="0" b="0"/>
            <a:pathLst>
              <a:path w="905" h="764">
                <a:moveTo>
                  <a:pt x="906" y="453"/>
                </a:moveTo>
                <a:lnTo>
                  <a:pt x="736" y="283"/>
                </a:lnTo>
                <a:lnTo>
                  <a:pt x="736" y="28"/>
                </a:lnTo>
                <a:lnTo>
                  <a:pt x="623" y="28"/>
                </a:lnTo>
                <a:lnTo>
                  <a:pt x="623" y="169"/>
                </a:lnTo>
                <a:lnTo>
                  <a:pt x="453" y="0"/>
                </a:lnTo>
                <a:lnTo>
                  <a:pt x="0" y="453"/>
                </a:lnTo>
                <a:lnTo>
                  <a:pt x="0" y="481"/>
                </a:lnTo>
                <a:lnTo>
                  <a:pt x="113" y="481"/>
                </a:lnTo>
                <a:lnTo>
                  <a:pt x="113" y="764"/>
                </a:lnTo>
                <a:lnTo>
                  <a:pt x="396" y="764"/>
                </a:lnTo>
                <a:lnTo>
                  <a:pt x="396" y="594"/>
                </a:lnTo>
                <a:lnTo>
                  <a:pt x="509" y="594"/>
                </a:lnTo>
                <a:lnTo>
                  <a:pt x="509" y="764"/>
                </a:lnTo>
                <a:lnTo>
                  <a:pt x="792" y="764"/>
                </a:lnTo>
                <a:lnTo>
                  <a:pt x="792" y="481"/>
                </a:lnTo>
                <a:lnTo>
                  <a:pt x="906" y="481"/>
                </a:lnTo>
                <a:lnTo>
                  <a:pt x="906" y="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2" name="path"/>
          <p:cNvSpPr/>
          <p:nvPr/>
        </p:nvSpPr>
        <p:spPr>
          <a:xfrm>
            <a:off x="1532320" y="5719566"/>
            <a:ext cx="474573" cy="474572"/>
          </a:xfrm>
          <a:custGeom>
            <a:rect l="0" t="0" r="0" b="0"/>
            <a:pathLst>
              <a:path w="747" h="747">
                <a:moveTo>
                  <a:pt x="411" y="0"/>
                </a:moveTo>
                <a:lnTo>
                  <a:pt x="448" y="0"/>
                </a:lnTo>
                <a:lnTo>
                  <a:pt x="448" y="112"/>
                </a:lnTo>
                <a:lnTo>
                  <a:pt x="560" y="373"/>
                </a:lnTo>
                <a:lnTo>
                  <a:pt x="560" y="672"/>
                </a:lnTo>
                <a:lnTo>
                  <a:pt x="560" y="672"/>
                </a:lnTo>
                <a:cubicBezTo>
                  <a:pt x="560" y="713"/>
                  <a:pt x="527" y="747"/>
                  <a:pt x="485" y="747"/>
                </a:cubicBezTo>
                <a:lnTo>
                  <a:pt x="485" y="747"/>
                </a:lnTo>
                <a:lnTo>
                  <a:pt x="485" y="747"/>
                </a:lnTo>
                <a:lnTo>
                  <a:pt x="186" y="747"/>
                </a:lnTo>
                <a:lnTo>
                  <a:pt x="186" y="747"/>
                </a:lnTo>
                <a:cubicBezTo>
                  <a:pt x="145" y="747"/>
                  <a:pt x="100" y="715"/>
                  <a:pt x="85" y="677"/>
                </a:cubicBezTo>
                <a:lnTo>
                  <a:pt x="85" y="677"/>
                </a:lnTo>
                <a:lnTo>
                  <a:pt x="0" y="448"/>
                </a:lnTo>
                <a:lnTo>
                  <a:pt x="0" y="373"/>
                </a:lnTo>
                <a:lnTo>
                  <a:pt x="0" y="373"/>
                </a:lnTo>
                <a:cubicBezTo>
                  <a:pt x="0" y="332"/>
                  <a:pt x="33" y="298"/>
                  <a:pt x="74" y="298"/>
                </a:cubicBezTo>
                <a:lnTo>
                  <a:pt x="74" y="298"/>
                </a:lnTo>
                <a:lnTo>
                  <a:pt x="74" y="298"/>
                </a:lnTo>
                <a:lnTo>
                  <a:pt x="336" y="298"/>
                </a:lnTo>
                <a:lnTo>
                  <a:pt x="336" y="74"/>
                </a:lnTo>
                <a:lnTo>
                  <a:pt x="336" y="74"/>
                </a:lnTo>
                <a:cubicBezTo>
                  <a:pt x="336" y="33"/>
                  <a:pt x="369" y="0"/>
                  <a:pt x="411" y="0"/>
                </a:cubicBezTo>
                <a:lnTo>
                  <a:pt x="411" y="0"/>
                </a:lnTo>
                <a:lnTo>
                  <a:pt x="411" y="0"/>
                </a:lnTo>
                <a:close/>
                <a:moveTo>
                  <a:pt x="635" y="373"/>
                </a:moveTo>
                <a:lnTo>
                  <a:pt x="747" y="373"/>
                </a:lnTo>
                <a:lnTo>
                  <a:pt x="747" y="747"/>
                </a:lnTo>
                <a:lnTo>
                  <a:pt x="635" y="747"/>
                </a:lnTo>
                <a:lnTo>
                  <a:pt x="635" y="3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575048" y="337742"/>
            <a:ext cx="395489" cy="79924"/>
            <a:chExt cx="395489" cy="79924"/>
          </a:xfrm>
        </p:grpSpPr>
        <p:sp>
          <p:nvSpPr>
            <p:cNvPr id="203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2" name="group 62"/>
          <p:cNvGrpSpPr/>
          <p:nvPr/>
        </p:nvGrpSpPr>
        <p:grpSpPr>
          <a:xfrm rot="21600000">
            <a:off x="575048" y="691064"/>
            <a:ext cx="395489" cy="79924"/>
            <a:chExt cx="395489" cy="79924"/>
          </a:xfrm>
        </p:grpSpPr>
        <p:sp>
          <p:nvSpPr>
            <p:cNvPr id="207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575048" y="455516"/>
            <a:ext cx="395489" cy="79924"/>
            <a:chExt cx="395489" cy="79924"/>
          </a:xfrm>
        </p:grpSpPr>
        <p:sp>
          <p:nvSpPr>
            <p:cNvPr id="211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575048" y="573290"/>
            <a:ext cx="395489" cy="79923"/>
            <a:chExt cx="395489" cy="79923"/>
          </a:xfrm>
        </p:grpSpPr>
        <p:sp>
          <p:nvSpPr>
            <p:cNvPr id="215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114076" y="1715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224718" y="10685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329895" y="6552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9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0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1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2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3" name="picture 2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24" name="textbox 224"/>
          <p:cNvSpPr/>
          <p:nvPr/>
        </p:nvSpPr>
        <p:spPr>
          <a:xfrm>
            <a:off x="944122" y="1649953"/>
            <a:ext cx="5158104" cy="1555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15335" algn="l" rtl="0" eaLnBrk="0">
              <a:lnSpc>
                <a:spcPct val="85000"/>
              </a:lnSpc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699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节能方案可行性分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4500"/>
          </a:p>
        </p:txBody>
      </p:sp>
      <p:sp>
        <p:nvSpPr>
          <p:cNvPr id="225" name="textbox 225"/>
          <p:cNvSpPr/>
          <p:nvPr/>
        </p:nvSpPr>
        <p:spPr>
          <a:xfrm>
            <a:off x="1454384" y="362771"/>
            <a:ext cx="10330180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000" spc="10" baseline="-62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sz="3200" spc="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</a:t>
            </a:r>
            <a:r>
              <a:rPr sz="3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800" spc="0" baseline="63663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Microsoft YaHei" altLang="Microsoft YaHei" sz="1169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6" name="picture 2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27" name="textbox 227"/>
          <p:cNvSpPr/>
          <p:nvPr/>
        </p:nvSpPr>
        <p:spPr>
          <a:xfrm>
            <a:off x="6188744" y="1759681"/>
            <a:ext cx="5166359" cy="2353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22"/>
              </a:lnSpc>
            </a:pPr>
            <a:endParaRPr lang="Arial" altLang="Arial" sz="100"/>
          </a:p>
          <a:p>
            <a:pPr marL="20666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当前技术水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</a:t>
            </a:r>
            <a:endParaRPr lang="Microsoft YaHei" altLang="Microsoft YaHei" sz="16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能方案是否符合当前的技术水平，包括设备、材料、工</a:t>
            </a:r>
            <a:endParaRPr lang="Microsoft YaHei" altLang="Microsoft YaHei" sz="1500"/>
          </a:p>
          <a:p>
            <a:pPr marL="13652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艺等方面的可行性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marL="12915" algn="l" rtl="0" eaLnBrk="0">
              <a:lnSpc>
                <a:spcPct val="91000"/>
              </a:lnSpc>
              <a:spcBef>
                <a:spcPts val="491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术发展趋势</a:t>
            </a:r>
            <a:endParaRPr lang="Microsoft YaHei" altLang="Microsoft YaHei" sz="16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9558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了解技术发展的趋势，预测未来技术发展对节能方案的影响。</a:t>
            </a:r>
            <a:endParaRPr lang="Microsoft YaHei" altLang="Microsoft YaHei" sz="1500"/>
          </a:p>
        </p:txBody>
      </p:sp>
      <p:sp>
        <p:nvSpPr>
          <p:cNvPr id="228" name="textbox 228"/>
          <p:cNvSpPr/>
          <p:nvPr/>
        </p:nvSpPr>
        <p:spPr>
          <a:xfrm>
            <a:off x="6188173" y="5073250"/>
            <a:ext cx="5166995" cy="1057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1"/>
              </a:lnSpc>
            </a:pPr>
            <a:endParaRPr lang="Arial" altLang="Arial" sz="100"/>
          </a:p>
          <a:p>
            <a:pPr marL="13486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术风险评估</a:t>
            </a:r>
            <a:endParaRPr lang="Microsoft YaHei" altLang="Microsoft YaHei" sz="16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能方案实施过程中可能出现的技术问题进行风险评估，并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提出应对措施。</a:t>
            </a:r>
            <a:endParaRPr lang="Microsoft YaHei" altLang="Microsoft YaHei" sz="1500"/>
          </a:p>
        </p:txBody>
      </p:sp>
      <p:sp>
        <p:nvSpPr>
          <p:cNvPr id="229" name="textbox 229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782319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性分析</a:t>
            </a:r>
            <a:endParaRPr lang="Microsoft YaHei" altLang="Microsoft YaHei" sz="3000"/>
          </a:p>
        </p:txBody>
      </p:sp>
      <p:grpSp>
        <p:nvGrpSpPr>
          <p:cNvPr id="68" name="group 6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3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0" name="group 70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250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textbox 251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72" name="group 72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252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textbox 253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74" name="group 74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254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textbox 255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" name="picture 2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76" name="group 76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257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F59D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0" name="textbox 260"/>
          <p:cNvSpPr/>
          <p:nvPr/>
        </p:nvSpPr>
        <p:spPr>
          <a:xfrm>
            <a:off x="1176162" y="1651263"/>
            <a:ext cx="4558029" cy="716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151"/>
              </a:lnSpc>
            </a:pPr>
            <a:endParaRPr lang="Arial" altLang="Arial" sz="100"/>
          </a:p>
          <a:p>
            <a:pPr marL="13309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投资回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报率</a:t>
            </a:r>
            <a:endParaRPr lang="Microsoft YaHei" altLang="Microsoft YaHei" sz="18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评估节能方案的投入与产出的比例，计算投资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报率。</a:t>
            </a:r>
            <a:endParaRPr lang="Microsoft YaHei" altLang="Microsoft YaHei" sz="1500"/>
          </a:p>
        </p:txBody>
      </p:sp>
      <p:sp>
        <p:nvSpPr>
          <p:cNvPr id="261" name="textbox 261"/>
          <p:cNvSpPr/>
          <p:nvPr/>
        </p:nvSpPr>
        <p:spPr>
          <a:xfrm>
            <a:off x="1174638" y="3676704"/>
            <a:ext cx="4405629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163"/>
              </a:lnSpc>
            </a:pPr>
            <a:endParaRPr lang="Arial" altLang="Arial" sz="100"/>
          </a:p>
          <a:p>
            <a:pPr marL="14986" indent="-2286" algn="l" rtl="0" eaLnBrk="0">
              <a:lnSpc>
                <a:spcPct val="106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节能方案实施所需的成本，以及实施后能带来的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62" name="textbox 262"/>
          <p:cNvSpPr/>
          <p:nvPr/>
        </p:nvSpPr>
        <p:spPr>
          <a:xfrm>
            <a:off x="1174067" y="5240855"/>
            <a:ext cx="4368800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192"/>
              </a:lnSpc>
            </a:pPr>
            <a:endParaRPr lang="Arial" altLang="Arial" sz="100"/>
          </a:p>
          <a:p>
            <a:pPr marL="12700" indent="1524" algn="l" rtl="0" eaLnBrk="0">
              <a:lnSpc>
                <a:spcPct val="106000"/>
              </a:lnSpc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研究节能方案实施所需的资金来源，包括政府补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贴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企业自筹、银行贷款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等。</a:t>
            </a:r>
            <a:endParaRPr lang="Microsoft YaHei" altLang="Microsoft YaHei" sz="1500"/>
          </a:p>
        </p:txBody>
      </p:sp>
      <p:sp>
        <p:nvSpPr>
          <p:cNvPr id="263" name="textbox 263"/>
          <p:cNvSpPr/>
          <p:nvPr/>
        </p:nvSpPr>
        <p:spPr>
          <a:xfrm>
            <a:off x="1207872" y="377123"/>
            <a:ext cx="2690495" cy="440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2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  <a:endParaRPr lang="Microsoft YaHei" altLang="Microsoft YaHei" sz="3000"/>
          </a:p>
        </p:txBody>
      </p:sp>
      <p:sp>
        <p:nvSpPr>
          <p:cNvPr id="264" name="textbox 264"/>
          <p:cNvSpPr/>
          <p:nvPr/>
        </p:nvSpPr>
        <p:spPr>
          <a:xfrm>
            <a:off x="1176315" y="3194476"/>
            <a:ext cx="1393825" cy="273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22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成本效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益分析</a:t>
            </a:r>
            <a:endParaRPr lang="Microsoft YaHei" altLang="Microsoft YaHei" sz="1800"/>
          </a:p>
        </p:txBody>
      </p:sp>
      <p:sp>
        <p:nvSpPr>
          <p:cNvPr id="265" name="textbox 265"/>
          <p:cNvSpPr/>
          <p:nvPr/>
        </p:nvSpPr>
        <p:spPr>
          <a:xfrm>
            <a:off x="1176544" y="4759084"/>
            <a:ext cx="936625" cy="273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65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资金筹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</a:t>
            </a:r>
            <a:endParaRPr lang="Microsoft YaHei" altLang="Microsoft YaHei" sz="1800"/>
          </a:p>
        </p:txBody>
      </p:sp>
      <p:grpSp>
        <p:nvGrpSpPr>
          <p:cNvPr id="78" name="group 7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66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0" name="group 8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7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2" name="group 8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7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4" name="group 8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8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6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7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8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https://d.book118.com/727010113162006051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2024-09-25T05:16:35.176</cp:lastPrinted>
  <dcterms:created xsi:type="dcterms:W3CDTF">2024-09-24T21:16:35Z</dcterms:created>
  <dcterms:modified xsi:type="dcterms:W3CDTF">2024-09-24T21:16:36Z</dcterms:modified>
</cp:coreProperties>
</file>