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0" r:id="rId2"/>
    <p:sldMasterId id="214748384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FEA4-3104-4138-A63F-C53AD116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0E9C1-4453-45D8-A0EE-55FBC467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18F7-8D1D-4CD8-A50F-D5367826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CCD99-7AB0-4D02-B514-7E342483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C0221-AE39-4132-8922-56F0D639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43830-0061-4FF4-95A8-14CD8605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F7152-59AC-4038-B8C3-B3BEE83AD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3FB5E-EEB9-4533-B09E-D362E370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E3FB9-BC75-4224-8973-D4695A15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CD91F-324F-4AA9-AB9A-B11F3E92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CBDF1-A1E7-4BED-8211-4F47CA2A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2060850"/>
            <a:ext cx="4038600" cy="406531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2132857"/>
            <a:ext cx="4038600" cy="399330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0C8EDE4-0AC2-4438-AAFB-2EBDF3915E2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1058596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0.wmf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151051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7.8 The Haber process and calculating K</a:t>
            </a:r>
            <a:r>
              <a:rPr lang="en-US" altLang="zh-CN" baseline="-25000" err="1"/>
              <a:t>p</a:t>
            </a:r>
            <a:endParaRPr lang="zh-CN" altLang="en-US" baseline="-2500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5" name="Picture 3" descr="u=460159844,2967377547&amp;fm=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" y="1125538"/>
            <a:ext cx="3059113" cy="266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u=796810780,660826550&amp;fm=0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188" y="3860803"/>
            <a:ext cx="3240087" cy="243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7" name="Picture 5" descr="u=1678072084,3075499022&amp;fm=0&amp;gp=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3440" y="4049715"/>
            <a:ext cx="3743325" cy="280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8" name="Picture 6" descr="u=1945365300,2995125714&amp;fm=0&amp;gp=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6240" y="0"/>
            <a:ext cx="3024187" cy="226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9" name="Picture 7" descr="u=2213556715,3750560113&amp;fm=0&amp;gp=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2227" y="620713"/>
            <a:ext cx="2192338" cy="295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800" name="Picture 8" descr="u=2222730833,969236743&amp;fm=0&amp;gp=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3577" y="1989142"/>
            <a:ext cx="3529013" cy="211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774177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/>
              <a:t>The equation for the Haber process are as follows: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636842"/>
            <a:ext cx="7715250" cy="3489325"/>
          </a:xfrm>
        </p:spPr>
        <p:txBody>
          <a:bodyPr/>
          <a:lstStyle/>
          <a:p>
            <a:r>
              <a:rPr lang="en-US" altLang="zh-CN" sz="2800"/>
              <a:t>N</a:t>
            </a:r>
            <a:r>
              <a:rPr lang="en-US" altLang="zh-CN" sz="2800" baseline="-25000"/>
              <a:t>2</a:t>
            </a:r>
            <a:r>
              <a:rPr lang="en-US" altLang="zh-CN" sz="2800"/>
              <a:t> + 3H</a:t>
            </a:r>
            <a:r>
              <a:rPr lang="en-US" altLang="zh-CN" sz="2800" baseline="-25000"/>
              <a:t>2</a:t>
            </a:r>
            <a:r>
              <a:rPr lang="en-US" altLang="zh-CN" sz="2800"/>
              <a:t>          2NH</a:t>
            </a:r>
            <a:r>
              <a:rPr lang="en-US" altLang="zh-CN" sz="2800" baseline="-25000"/>
              <a:t>3</a:t>
            </a:r>
          </a:p>
          <a:p>
            <a:r>
              <a:rPr lang="en-US" altLang="zh-CN" sz="2800"/>
              <a:t>The reaction is exothermic .</a:t>
            </a:r>
          </a:p>
          <a:p>
            <a:pPr>
              <a:buFontTx/>
              <a:buNone/>
            </a:pPr>
            <a:endParaRPr lang="en-US" altLang="zh-CN" sz="2800"/>
          </a:p>
        </p:txBody>
      </p:sp>
      <p:grpSp>
        <p:nvGrpSpPr>
          <p:cNvPr id="3079" name="Group 7"/>
          <p:cNvGrpSpPr>
            <a:grpSpLocks noChangeAspect="1"/>
          </p:cNvGrpSpPr>
          <p:nvPr/>
        </p:nvGrpSpPr>
        <p:grpSpPr>
          <a:xfrm>
            <a:off x="2242693" y="2636262"/>
            <a:ext cx="1152525" cy="836613"/>
            <a:chOff x="1746" y="1075"/>
            <a:chExt cx="851" cy="231"/>
          </a:xfrm>
        </p:grpSpPr>
        <p:sp>
          <p:nvSpPr>
            <p:cNvPr id="3078" name="AutoShape 6"/>
            <p:cNvSpPr>
              <a:spLocks noChangeAspect="1" noChangeArrowheads="1" noTextEdit="1"/>
            </p:cNvSpPr>
            <p:nvPr/>
          </p:nvSpPr>
          <p:spPr bwMode="auto">
            <a:xfrm>
              <a:off x="1746" y="1075"/>
              <a:ext cx="85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 flipH="1">
              <a:off x="2207" y="1089"/>
              <a:ext cx="0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 flipH="1">
              <a:off x="2381" y="1089"/>
              <a:ext cx="0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 flipH="1">
              <a:off x="2172" y="1089"/>
              <a:ext cx="0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1772" y="1089"/>
              <a:ext cx="183" cy="1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>
                  <a:solidFill>
                    <a:srgbClr val="000000"/>
                  </a:solidFill>
                  <a:latin typeface="Symbol" pitchFamily="18" charset="2"/>
                </a:rPr>
                <a:t>Û</a:t>
              </a:r>
              <a:endParaRPr lang="en-US" altLang="zh-CN" sz="3200"/>
            </a:p>
          </p:txBody>
        </p:sp>
      </p:grpSp>
      <p:pic>
        <p:nvPicPr>
          <p:cNvPr id="3084" name="Picture 12" descr="u=280097365,1532847036&amp;fm=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627" y="1916836"/>
            <a:ext cx="2786063" cy="414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98605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68413"/>
            <a:ext cx="8229600" cy="4525962"/>
          </a:xfrm>
        </p:spPr>
        <p:txBody>
          <a:bodyPr/>
          <a:lstStyle/>
          <a:p>
            <a:r>
              <a:rPr lang="en-US" altLang="zh-CN" sz="2400"/>
              <a:t>The condition used for this process are a compromise between a sufficiently fast rate without  too much reduction in yield.</a:t>
            </a:r>
          </a:p>
          <a:p>
            <a:r>
              <a:rPr lang="en-US" altLang="zh-CN" sz="2400"/>
              <a:t>The equilibrium constant expression is :</a:t>
            </a:r>
          </a:p>
          <a:p>
            <a:endParaRPr lang="en-US" altLang="zh-CN" sz="2400"/>
          </a:p>
          <a:p>
            <a:pPr>
              <a:buFontTx/>
              <a:buNone/>
            </a:pPr>
            <a:r>
              <a:rPr lang="en-US" altLang="zh-CN" sz="2400"/>
              <a:t>    Kp=</a:t>
            </a:r>
          </a:p>
          <a:p>
            <a:endParaRPr lang="en-US" altLang="zh-CN" sz="2400"/>
          </a:p>
        </p:txBody>
      </p:sp>
      <p:graphicFrame>
        <p:nvGraphicFramePr>
          <p:cNvPr id="512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4013833"/>
              </p:ext>
            </p:extLst>
          </p:nvPr>
        </p:nvGraphicFramePr>
        <p:xfrm>
          <a:off x="1331640" y="2996952"/>
          <a:ext cx="2951163" cy="1455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2" imgW="927000" imgH="457200" progId="Equation.3">
                  <p:embed/>
                </p:oleObj>
              </mc:Choice>
              <mc:Fallback>
                <p:oleObj name="公式" r:id="rId2" imgW="92700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31640" y="2996952"/>
                        <a:ext cx="2951163" cy="1455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90645112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/>
              <a:t>7.9 Using K</a:t>
            </a:r>
            <a:r>
              <a:rPr lang="en-US" altLang="zh-CN" sz="3200" baseline="-25000" err="1"/>
              <a:t>c</a:t>
            </a:r>
            <a:r>
              <a:rPr lang="en-US" altLang="zh-CN" sz="3200"/>
              <a:t> and K</a:t>
            </a:r>
            <a:r>
              <a:rPr lang="en-US" altLang="zh-CN" sz="3200" baseline="-25000" err="1"/>
              <a:t>p</a:t>
            </a:r>
            <a:endParaRPr lang="en-US" altLang="zh-CN" sz="3200" baseline="-2500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49502"/>
            <a:ext cx="8229600" cy="3776663"/>
          </a:xfrm>
        </p:spPr>
        <p:txBody>
          <a:bodyPr/>
          <a:lstStyle/>
          <a:p>
            <a:r>
              <a:rPr lang="en-US" altLang="zh-CN" sz="2400"/>
              <a:t>High values of K</a:t>
            </a:r>
            <a:r>
              <a:rPr lang="en-US" altLang="zh-CN" sz="2400" baseline="-25000" err="1"/>
              <a:t>c</a:t>
            </a:r>
            <a:r>
              <a:rPr lang="en-US" altLang="zh-CN" sz="2400"/>
              <a:t> or K</a:t>
            </a:r>
            <a:r>
              <a:rPr lang="en-US" altLang="zh-CN" sz="2400" baseline="-25000" err="1"/>
              <a:t>p</a:t>
            </a:r>
            <a:r>
              <a:rPr lang="en-US" altLang="zh-CN" sz="2400"/>
              <a:t> indicate a high percentage of products compared to reactants.</a:t>
            </a:r>
          </a:p>
        </p:txBody>
      </p:sp>
    </p:spTree>
    <p:extLst>
      <p:ext uri="{BB962C8B-B14F-4D97-AF65-F5344CB8AC3E}">
        <p14:creationId xmlns:p14="http://schemas.microsoft.com/office/powerpoint/2010/main" val="1516506782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052513"/>
            <a:ext cx="8229600" cy="4525962"/>
          </a:xfrm>
        </p:spPr>
        <p:txBody>
          <a:bodyPr/>
          <a:lstStyle/>
          <a:p>
            <a:r>
              <a:rPr lang="en-US" altLang="zh-CN" sz="2400"/>
              <a:t>Write the equation for the equilibrium established in the reaction between nitrogen and oxygen to produce nitrogen monoxide.</a:t>
            </a:r>
          </a:p>
          <a:p>
            <a:r>
              <a:rPr lang="en-US" altLang="zh-CN" sz="2400"/>
              <a:t>Write the expression for the equilibrium constant K</a:t>
            </a:r>
            <a:r>
              <a:rPr lang="en-US" altLang="zh-CN" sz="2400" baseline="-25000" err="1"/>
              <a:t>p</a:t>
            </a:r>
            <a:r>
              <a:rPr lang="en-US" altLang="zh-CN" sz="2400"/>
              <a:t> for this reaction. What are the units for K</a:t>
            </a:r>
            <a:r>
              <a:rPr lang="en-US" altLang="zh-CN" sz="2400" baseline="-25000" err="1"/>
              <a:t>p</a:t>
            </a:r>
            <a:r>
              <a:rPr lang="en-US" altLang="zh-CN" sz="240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012449644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96975"/>
            <a:ext cx="8229600" cy="4525963"/>
          </a:xfrm>
        </p:spPr>
        <p:txBody>
          <a:bodyPr/>
          <a:lstStyle/>
          <a:p>
            <a:r>
              <a:rPr lang="en-US" altLang="zh-CN" sz="2400"/>
              <a:t>The value of the equilibrium constant for the above reaction at 293K and 100KPa pressure is 4.0×10</a:t>
            </a:r>
            <a:r>
              <a:rPr lang="en-US" altLang="zh-CN" sz="2400" baseline="30000"/>
              <a:t>-31</a:t>
            </a:r>
            <a:r>
              <a:rPr lang="en-US" altLang="zh-CN" sz="2400"/>
              <a:t>. what dose</a:t>
            </a:r>
            <a:r>
              <a:rPr lang="en-US" altLang="zh-CN" sz="2400" baseline="30000"/>
              <a:t> </a:t>
            </a:r>
            <a:r>
              <a:rPr lang="en-US" altLang="zh-CN" sz="2400"/>
              <a:t>this value</a:t>
            </a:r>
            <a:r>
              <a:rPr lang="en-US" altLang="zh-CN" sz="2400" baseline="30000"/>
              <a:t> </a:t>
            </a:r>
            <a:r>
              <a:rPr lang="en-US" altLang="zh-CN" sz="2400"/>
              <a:t>tell you  about the equilibrium?</a:t>
            </a:r>
            <a:endParaRPr lang="en-US" altLang="zh-CN" sz="2400" baseline="30000"/>
          </a:p>
        </p:txBody>
      </p:sp>
    </p:spTree>
    <p:extLst>
      <p:ext uri="{BB962C8B-B14F-4D97-AF65-F5344CB8AC3E}">
        <p14:creationId xmlns:p14="http://schemas.microsoft.com/office/powerpoint/2010/main" val="1072370440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68413"/>
            <a:ext cx="8229600" cy="4525962"/>
          </a:xfrm>
        </p:spPr>
        <p:txBody>
          <a:bodyPr/>
          <a:lstStyle/>
          <a:p>
            <a:r>
              <a:rPr lang="en-US" altLang="zh-CN" sz="2400"/>
              <a:t>△H</a:t>
            </a:r>
            <a:r>
              <a:rPr lang="el-GR" altLang="zh-CN" sz="2400" baseline="30000">
                <a:cs typeface="Arial"/>
              </a:rPr>
              <a:t>Θ</a:t>
            </a:r>
            <a:r>
              <a:rPr lang="en-US" altLang="zh-CN" sz="2400">
                <a:cs typeface="Arial"/>
              </a:rPr>
              <a:t>is positive for the above equilibrium between nitrogen and oxygen. How would you expect Kp to change with temperature?</a:t>
            </a:r>
          </a:p>
          <a:p>
            <a:endParaRPr lang="en-US" altLang="zh-CN" sz="2400">
              <a:cs typeface="Arial"/>
            </a:endParaRPr>
          </a:p>
          <a:p>
            <a:r>
              <a:rPr lang="en-US" altLang="zh-CN" sz="2400">
                <a:cs typeface="Arial"/>
              </a:rPr>
              <a:t>The reaction is exothermic, the triple bond within nitrogen molecules lends them great strength, so the reaction has a high activation energy.    </a:t>
            </a:r>
            <a:endParaRPr lang="el-GR" altLang="zh-CN" sz="2400" baseline="300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6971584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/>
              <a:t>7.10 an equilibrium of importance: the Haber process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Imagine you were asked to design a chemical production plant for the manufacture of ammonia. </a:t>
            </a:r>
          </a:p>
          <a:p>
            <a:r>
              <a:rPr lang="en-US" altLang="zh-CN" sz="2400"/>
              <a:t>From our discussion we might consider using the highest possible pressure with a suitable low temperature, for example about 50 MPa and 300K.</a:t>
            </a:r>
          </a:p>
        </p:txBody>
      </p:sp>
    </p:spTree>
    <p:extLst>
      <p:ext uri="{BB962C8B-B14F-4D97-AF65-F5344CB8AC3E}">
        <p14:creationId xmlns:p14="http://schemas.microsoft.com/office/powerpoint/2010/main" val="2318030690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/>
              <a:t>However, such a choice would create difficulties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2" y="2132860"/>
            <a:ext cx="8507413" cy="4525963"/>
          </a:xfrm>
        </p:spPr>
        <p:txBody>
          <a:bodyPr/>
          <a:lstStyle/>
          <a:p>
            <a:r>
              <a:rPr lang="en-US" altLang="zh-CN" sz="2400"/>
              <a:t>The high activation enthalpy means that the rate of reaction is effectively zero at 300K.</a:t>
            </a:r>
          </a:p>
          <a:p>
            <a:r>
              <a:rPr lang="en-US" altLang="zh-CN" sz="2400"/>
              <a:t>Very high pressures increase the rate of reaction but dramatically increase the cost of the plant.</a:t>
            </a:r>
          </a:p>
          <a:p>
            <a:endParaRPr lang="en-US" altLang="zh-CN" sz="2400"/>
          </a:p>
          <a:p>
            <a:r>
              <a:rPr lang="en-US" altLang="zh-CN" sz="2400"/>
              <a:t>The cost of labour for running the plant also increase as the type of pumps required for maintaining high pressure require more maintenance.</a:t>
            </a:r>
          </a:p>
        </p:txBody>
      </p:sp>
    </p:spTree>
    <p:extLst>
      <p:ext uri="{BB962C8B-B14F-4D97-AF65-F5344CB8AC3E}">
        <p14:creationId xmlns:p14="http://schemas.microsoft.com/office/powerpoint/2010/main" val="3345378898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412875"/>
            <a:ext cx="8892480" cy="4165600"/>
          </a:xfrm>
        </p:spPr>
        <p:txBody>
          <a:bodyPr/>
          <a:lstStyle/>
          <a:p>
            <a:r>
              <a:rPr lang="en-US" altLang="zh-CN" sz="2400"/>
              <a:t>The problem of the very low rate of reaction can be partially overcome by the choice of a suitable catalyst such as  porous iron.</a:t>
            </a:r>
          </a:p>
        </p:txBody>
      </p:sp>
      <p:pic>
        <p:nvPicPr>
          <p:cNvPr id="15364" name="Picture 4" descr="u=1001891511,3221399017&amp;fm=15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1" y="3501010"/>
            <a:ext cx="4554538" cy="27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26665"/>
      </p:ext>
    </p:extLst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2" y="1340768"/>
            <a:ext cx="8785225" cy="2303462"/>
          </a:xfrm>
        </p:spPr>
        <p:txBody>
          <a:bodyPr/>
          <a:lstStyle/>
          <a:p>
            <a:r>
              <a:rPr lang="en-US" altLang="zh-CN"/>
              <a:t>There are two more ways in which the efficiency of an ammonia plant may be improved.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05065"/>
            <a:ext cx="8229600" cy="2121099"/>
          </a:xfrm>
        </p:spPr>
        <p:txBody>
          <a:bodyPr>
            <a:normAutofit/>
          </a:bodyPr>
          <a:lstStyle/>
          <a:p>
            <a:r>
              <a:rPr lang="en-US" altLang="zh-CN" sz="2800"/>
              <a:t>Ammonia is removed as it is formed so that the reaction mixture is not left to reach equilibrium.</a:t>
            </a:r>
          </a:p>
          <a:p>
            <a:r>
              <a:rPr lang="en-US" altLang="zh-CN" sz="2800"/>
              <a:t>The reaction rate decrease as concentrations of the reactants decrease.	</a:t>
            </a:r>
          </a:p>
        </p:txBody>
      </p:sp>
    </p:spTree>
    <p:extLst>
      <p:ext uri="{BB962C8B-B14F-4D97-AF65-F5344CB8AC3E}">
        <p14:creationId xmlns:p14="http://schemas.microsoft.com/office/powerpoint/2010/main" val="3788721308"/>
      </p:ext>
    </p:extLst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https://d.book118.com/727015105112006042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MS PGothic</vt:lpstr>
      <vt:lpstr>Webdings</vt:lpstr>
      <vt:lpstr>Symbol</vt:lpstr>
      <vt:lpstr>Office Theme</vt:lpstr>
      <vt:lpstr>PowerPoint Presentation</vt:lpstr>
      <vt:lpstr>7.8 The Haber process and calculating Kp</vt:lpstr>
      <vt:lpstr>PowerPoint Presentation</vt:lpstr>
      <vt:lpstr>The equation for the Haber process are as follows: </vt:lpstr>
      <vt:lpstr>PowerPoint Presentation</vt:lpstr>
      <vt:lpstr>7.9 Using Kc and Kp</vt:lpstr>
      <vt:lpstr>PowerPoint Presentation</vt:lpstr>
      <vt:lpstr>PowerPoint Presentation</vt:lpstr>
      <vt:lpstr>PowerPoint Presentation</vt:lpstr>
      <vt:lpstr>7.10 an equilibrium of importance: the Haber process</vt:lpstr>
      <vt:lpstr>However, such a choice would create difficulties</vt:lpstr>
      <vt:lpstr>PowerPoint Presentation</vt:lpstr>
      <vt:lpstr>There are two more ways in which the efficiency of an ammonia plant may be improved.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2024-09-15T21:46:03.006</cp:lastPrinted>
  <dcterms:created xsi:type="dcterms:W3CDTF">2024-09-15T13:46:03Z</dcterms:created>
  <dcterms:modified xsi:type="dcterms:W3CDTF">2024-09-15T13:46:10Z</dcterms:modified>
</cp:coreProperties>
</file>