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8" r:id="rId44"/>
  </p:sldIdLst>
  <p:sldSz cx="9144000" cy="68580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fill>
          <a:solidFill>
            <a:schemeClr val="accent4">
              <a:alpha val="40000"/>
            </a:schemeClr>
          </a:solidFill>
        </a:fill>
      </a:tcStyle>
    </a:band1H>
    <a:band1V>
      <a:tcStyle>
        <a:tcBdr>
          <a:top>
            <a:lnRef idx="1">
              <a:schemeClr val="accent4"/>
            </a:lnRef>
          </a:top>
          <a:bottom>
            <a:lnRef idx="1">
              <a:schemeClr val="accent4"/>
            </a:lnRef>
          </a:bottom>
        </a:tcBdr>
        <a:fill>
          <a:solidFill>
            <a:schemeClr val="accent4">
              <a:alpha val="40000"/>
            </a:schemeClr>
          </a:solidFill>
        </a:fill>
      </a:tcStyle>
    </a:band1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fill>
          <a:solidFill>
            <a:schemeClr val="accent5">
              <a:tint val="40000"/>
            </a:schemeClr>
          </a:solidFill>
        </a:fill>
      </a:tcStyle>
    </a:band1H>
    <a:band1V>
      <a:tcStyle>
        <a:fill>
          <a:solidFill>
            <a:schemeClr val="accent5">
              <a:tint val="40000"/>
            </a:schemeClr>
          </a:solidFill>
        </a:fill>
      </a:tcStyle>
    </a:band1V>
    <a:lastCol>
      <a:tcTxStyle b="on">
        <a:fontRef idx="minor">
          <a:prstClr val="black"/>
        </a:fontRef>
        <a:schemeClr val="lt1"/>
      </a:tcTxStyle>
      <a:tcStyle>
        <a:fill>
          <a:solidFill>
            <a:schemeClr val="accent5"/>
          </a:solidFill>
        </a:fill>
      </a:tcStyle>
    </a:lastCol>
    <a:firstCol>
      <a:tcTxStyle b="on">
        <a:fontRef idx="minor">
          <a:prstClr val="black"/>
        </a:fontRef>
        <a:schemeClr val="lt1"/>
      </a:tcTxStyle>
      <a:tcStyle>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tags" Target="tags/tag13.xml" /><Relationship Id="rId46" Type="http://schemas.openxmlformats.org/officeDocument/2006/relationships/presProps" Target="presProps.xml" /><Relationship Id="rId47" Type="http://schemas.openxmlformats.org/officeDocument/2006/relationships/viewProps" Target="viewProps.xml" /><Relationship Id="rId48" Type="http://schemas.openxmlformats.org/officeDocument/2006/relationships/theme" Target="theme/theme1.xml" /><Relationship Id="rId49"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oleObject" Target="file:///C:\02&#21442;&#19982;&#39033;&#30446;\14-12-31%20SMQ&#39033;&#30446;\&#31454;&#20105;&#23545;&#25163;&#34218;&#37228;&#31649;&#29702;&#20998;&#26512;\&#34218;&#37228;&#23457;&#35745;&#27169;&#26495;_V02_20140221_ZZM_.xls" TargetMode="External" /></Relationships>
</file>

<file path=ppt/charts/_rels/chart2.xml.rels>&#65279;<?xml version="1.0" encoding="utf-8" standalone="yes"?><Relationships xmlns="http://schemas.openxmlformats.org/package/2006/relationships"><Relationship Id="rId1" Type="http://schemas.openxmlformats.org/officeDocument/2006/relationships/oleObject" Target="file:///C:\02&#21442;&#19982;&#39033;&#30446;\14-12-31%20SMQ&#39033;&#30446;\&#31454;&#20105;&#23545;&#25163;&#34218;&#37228;&#31649;&#29702;&#20998;&#26512;\&#34218;&#37228;&#23457;&#35745;&#27169;&#26495;_V02_20140221_ZZM_.xls" TargetMode="Externa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819685697555542"/>
          <c:y val="0.051400553435087204"/>
          <c:w val="0.77346980571746826"/>
          <c:h val="0.83261954784393311"/>
        </c:manualLayout>
      </c:layout>
      <c:lineChart>
        <c:grouping/>
        <c:varyColors val="0"/>
        <c:ser>
          <c:idx val="3"/>
          <c:order val="0"/>
          <c:tx>
            <c:strRef>
              <c:f>全国!$H$2</c:f>
              <c:strCache>
                <c:ptCount val="1"/>
                <c:pt idx="0">
                  <c:v>P10</c:v>
                </c:pt>
              </c:strCache>
            </c:strRef>
          </c:tx>
          <c:marker>
            <c:symbol val="none"/>
          </c:marker>
          <c:cat>
            <c:numRef>
              <c:f>全国!$E$26:$E$42</c:f>
              <c:numCache>
                <c:formatCode>0</c:formatCode>
                <c:ptCount val="17"/>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numCache>
            </c:numRef>
          </c:cat>
          <c:val>
            <c:numRef>
              <c:f>全国!$H$3:$H$19</c:f>
              <c:numCache>
                <c:formatCode>General</c:formatCode>
                <c:ptCount val="17"/>
                <c:pt idx="3" formatCode="#,##0">
                  <c:v>20569.7853671699</c:v>
                </c:pt>
                <c:pt idx="4" formatCode="#,##0">
                  <c:v>26786.1661422274</c:v>
                </c:pt>
                <c:pt idx="5" formatCode="#,##0">
                  <c:v>34881.1951020239</c:v>
                </c:pt>
                <c:pt idx="6" formatCode="#,##0">
                  <c:v>45422.6172302941</c:v>
                </c:pt>
                <c:pt idx="7" formatCode="#,##0">
                  <c:v>59149.7553342171</c:v>
                </c:pt>
                <c:pt idx="8" formatCode="#,##0">
                  <c:v>77025.362461156</c:v>
                </c:pt>
                <c:pt idx="9" formatCode="#,##0">
                  <c:v>100303.144598814</c:v>
                </c:pt>
                <c:pt idx="10" formatCode="#,##0">
                  <c:v>130615.689364451</c:v>
                </c:pt>
                <c:pt idx="11" formatCode="#,##0">
                  <c:v>170088.967563161</c:v>
                </c:pt>
                <c:pt idx="12" formatCode="#,##0">
                  <c:v>221491.438183811</c:v>
                </c:pt>
                <c:pt idx="13" formatCode="#,##0">
                  <c:v>288428.214313874</c:v>
                </c:pt>
                <c:pt idx="14" formatCode="#,##0">
                  <c:v>375593.907802663</c:v>
                </c:pt>
                <c:pt idx="15" formatCode="#,##0">
                  <c:v>489101.885937412</c:v>
                </c:pt>
                <c:pt idx="16" formatCode="#,##0">
                  <c:v>636913.032554351</c:v>
                </c:pt>
              </c:numCache>
            </c:numRef>
          </c:val>
          <c:smooth val="0"/>
        </c:ser>
        <c:ser>
          <c:idx val="4"/>
          <c:order val="1"/>
          <c:tx>
            <c:strRef>
              <c:f>全国!$I$2</c:f>
              <c:strCache>
                <c:ptCount val="1"/>
                <c:pt idx="0">
                  <c:v>P25</c:v>
                </c:pt>
              </c:strCache>
            </c:strRef>
          </c:tx>
          <c:marker>
            <c:symbol val="none"/>
          </c:marker>
          <c:cat>
            <c:numRef>
              <c:f>全国!$E$26:$E$42</c:f>
              <c:numCache>
                <c:formatCode>0</c:formatCode>
                <c:ptCount val="17"/>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numCache>
            </c:numRef>
          </c:cat>
          <c:val>
            <c:numRef>
              <c:f>全国!$I$3:$I$19</c:f>
              <c:numCache>
                <c:formatCode>General</c:formatCode>
                <c:ptCount val="17"/>
                <c:pt idx="3" formatCode="#,##0">
                  <c:v>23602.9181747708</c:v>
                </c:pt>
                <c:pt idx="4" formatCode="#,##0">
                  <c:v>30895.5268851464</c:v>
                </c:pt>
                <c:pt idx="5" formatCode="#,##0">
                  <c:v>40441.337568636</c:v>
                </c:pt>
                <c:pt idx="6" formatCode="#,##0">
                  <c:v>52936.5234786358</c:v>
                </c:pt>
                <c:pt idx="7" formatCode="#,##0">
                  <c:v>69292.3549634877</c:v>
                </c:pt>
                <c:pt idx="8" formatCode="#,##0">
                  <c:v>90701.6581533493</c:v>
                </c:pt>
                <c:pt idx="9" formatCode="#,##0">
                  <c:v>118725.807430011</c:v>
                </c:pt>
                <c:pt idx="10" formatCode="#,##0">
                  <c:v>155408.596015702</c:v>
                </c:pt>
                <c:pt idx="11" formatCode="#,##0">
                  <c:v>203425.289230474</c:v>
                </c:pt>
                <c:pt idx="12" formatCode="#,##0">
                  <c:v>266277.730829774</c:v>
                </c:pt>
                <c:pt idx="13" formatCode="#,##0">
                  <c:v>348549.731471791</c:v>
                </c:pt>
                <c:pt idx="14" formatCode="#,##0">
                  <c:v>456241.364722768</c:v>
                </c:pt>
                <c:pt idx="15" formatCode="#,##0">
                  <c:v>597206.550712665</c:v>
                </c:pt>
                <c:pt idx="16" formatCode="#,##0">
                  <c:v>781725.840292535</c:v>
                </c:pt>
              </c:numCache>
            </c:numRef>
          </c:val>
          <c:smooth val="0"/>
        </c:ser>
        <c:ser>
          <c:idx val="5"/>
          <c:order val="2"/>
          <c:tx>
            <c:strRef>
              <c:f>全国!$J$2</c:f>
              <c:strCache>
                <c:ptCount val="1"/>
                <c:pt idx="0">
                  <c:v>P50</c:v>
                </c:pt>
              </c:strCache>
            </c:strRef>
          </c:tx>
          <c:marker>
            <c:symbol val="none"/>
          </c:marker>
          <c:cat>
            <c:numRef>
              <c:f>全国!$E$26:$E$42</c:f>
              <c:numCache>
                <c:formatCode>0</c:formatCode>
                <c:ptCount val="17"/>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numCache>
            </c:numRef>
          </c:cat>
          <c:val>
            <c:numRef>
              <c:f>全国!$J$3:$J$19</c:f>
              <c:numCache>
                <c:formatCode>General</c:formatCode>
                <c:ptCount val="17"/>
                <c:pt idx="3" formatCode="#,##0">
                  <c:v>27188.0604431668</c:v>
                </c:pt>
                <c:pt idx="4" formatCode="#,##0">
                  <c:v>35764.9064864208</c:v>
                </c:pt>
                <c:pt idx="5" formatCode="#,##0">
                  <c:v>47047.4360852728</c:v>
                </c:pt>
                <c:pt idx="6" formatCode="#,##0">
                  <c:v>61889.1941752522</c:v>
                </c:pt>
                <c:pt idx="7" formatCode="#,##0">
                  <c:v>81412.9881322279</c:v>
                </c:pt>
                <c:pt idx="8" formatCode="#,##0">
                  <c:v>107095.830297119</c:v>
                </c:pt>
                <c:pt idx="9" formatCode="#,##0">
                  <c:v>140880.676783427</c:v>
                </c:pt>
                <c:pt idx="10" formatCode="#,##0">
                  <c:v>185323.41582201</c:v>
                </c:pt>
                <c:pt idx="11" formatCode="#,##0">
                  <c:v>243786.225592422</c:v>
                </c:pt>
                <c:pt idx="12" formatCode="#,##0">
                  <c:v>320691.929430436</c:v>
                </c:pt>
                <c:pt idx="13" formatCode="#,##0">
                  <c:v>421858.59086951</c:v>
                </c:pt>
                <c:pt idx="14" formatCode="#,##0">
                  <c:v>554939.661270809</c:v>
                </c:pt>
                <c:pt idx="15" formatCode="#,##0">
                  <c:v>730002.978051522</c:v>
                </c:pt>
                <c:pt idx="16" formatCode="#,##0">
                  <c:v>960292.415834438</c:v>
                </c:pt>
              </c:numCache>
            </c:numRef>
          </c:val>
          <c:smooth val="0"/>
        </c:ser>
        <c:ser>
          <c:idx val="6"/>
          <c:order val="3"/>
          <c:tx>
            <c:strRef>
              <c:f>全国!$K$2</c:f>
              <c:strCache>
                <c:ptCount val="1"/>
                <c:pt idx="0">
                  <c:v>P75</c:v>
                </c:pt>
              </c:strCache>
            </c:strRef>
          </c:tx>
          <c:spPr>
            <a:ln>
              <a:solidFill>
                <a:srgbClr val="FFFF00"/>
              </a:solidFill>
            </a:ln>
          </c:spPr>
          <c:marker>
            <c:symbol val="none"/>
          </c:marker>
          <c:cat>
            <c:numRef>
              <c:f>全国!$E$26:$E$42</c:f>
              <c:numCache>
                <c:formatCode>0</c:formatCode>
                <c:ptCount val="17"/>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numCache>
            </c:numRef>
          </c:cat>
          <c:val>
            <c:numRef>
              <c:f>全国!$K$3:$K$19</c:f>
              <c:numCache>
                <c:formatCode>General</c:formatCode>
                <c:ptCount val="17"/>
                <c:pt idx="3" formatCode="#,##0">
                  <c:v>33278.207691366</c:v>
                </c:pt>
                <c:pt idx="4" formatCode="#,##0">
                  <c:v>43818.8005638423</c:v>
                </c:pt>
                <c:pt idx="5" formatCode="#,##0">
                  <c:v>57698.0377267117</c:v>
                </c:pt>
                <c:pt idx="6" formatCode="#,##0">
                  <c:v>75973.4067267025</c:v>
                </c:pt>
                <c:pt idx="7" formatCode="#,##0">
                  <c:v>100037.345411988</c:v>
                </c:pt>
                <c:pt idx="8" formatCode="#,##0">
                  <c:v>131723.334627826</c:v>
                </c:pt>
                <c:pt idx="9" formatCode="#,##0">
                  <c:v>173445.594882759</c:v>
                </c:pt>
                <c:pt idx="10" formatCode="#,##0">
                  <c:v>228383.030760892</c:v>
                </c:pt>
                <c:pt idx="11" formatCode="#,##0">
                  <c:v>300721.438182315</c:v>
                </c:pt>
                <c:pt idx="12" formatCode="#,##0">
                  <c:v>395972.428779616</c:v>
                </c:pt>
                <c:pt idx="13" formatCode="#,##0">
                  <c:v>521393.370892866</c:v>
                </c:pt>
                <c:pt idx="14" formatCode="#,##0">
                  <c:v>686540.343348826</c:v>
                </c:pt>
                <c:pt idx="15" formatCode="#,##0">
                  <c:v>903996.232706941</c:v>
                </c:pt>
                <c:pt idx="16" formatCode="#,##0">
                  <c:v>1190329.44919469</c:v>
                </c:pt>
              </c:numCache>
            </c:numRef>
          </c:val>
          <c:smooth val="0"/>
        </c:ser>
        <c:ser>
          <c:idx val="7"/>
          <c:order val="4"/>
          <c:tx>
            <c:strRef>
              <c:f>全国!$L$2</c:f>
              <c:strCache>
                <c:ptCount val="1"/>
                <c:pt idx="0">
                  <c:v>P90</c:v>
                </c:pt>
              </c:strCache>
            </c:strRef>
          </c:tx>
          <c:marker>
            <c:symbol val="none"/>
          </c:marker>
          <c:cat>
            <c:numRef>
              <c:f>全国!$E$26:$E$42</c:f>
              <c:numCache>
                <c:formatCode>0</c:formatCode>
                <c:ptCount val="17"/>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numCache>
            </c:numRef>
          </c:cat>
          <c:val>
            <c:numRef>
              <c:f>全国!$L$3:$L$19</c:f>
              <c:numCache>
                <c:formatCode>General</c:formatCode>
                <c:ptCount val="17"/>
                <c:pt idx="3" formatCode="#,##0">
                  <c:v>39359.167367205</c:v>
                </c:pt>
                <c:pt idx="4" formatCode="#,##0">
                  <c:v>52177.6323478745</c:v>
                </c:pt>
                <c:pt idx="5" formatCode="#,##0">
                  <c:v>69170.8056735574</c:v>
                </c:pt>
                <c:pt idx="6" formatCode="#,##0">
                  <c:v>91698.3033195056</c:v>
                </c:pt>
                <c:pt idx="7" formatCode="#,##0">
                  <c:v>121562.540002198</c:v>
                </c:pt>
                <c:pt idx="8" formatCode="#,##0">
                  <c:v>161152.939551091</c:v>
                </c:pt>
                <c:pt idx="9" formatCode="#,##0">
                  <c:v>213637.111609284</c:v>
                </c:pt>
                <c:pt idx="10" formatCode="#,##0">
                  <c:v>283214.290622902</c:v>
                </c:pt>
                <c:pt idx="11" formatCode="#,##0">
                  <c:v>375451.314656083</c:v>
                </c:pt>
                <c:pt idx="12" formatCode="#,##0">
                  <c:v>497728.025541878</c:v>
                </c:pt>
                <c:pt idx="13" formatCode="#,##0">
                  <c:v>659827.726630128</c:v>
                </c:pt>
                <c:pt idx="14" formatCode="#,##0">
                  <c:v>874719.940384894</c:v>
                </c:pt>
                <c:pt idx="15" formatCode="#,##0">
                  <c:v>1159598.0939065</c:v>
                </c:pt>
                <c:pt idx="16" formatCode="#,##0">
                  <c:v>1537255.15711909</c:v>
                </c:pt>
              </c:numCache>
            </c:numRef>
          </c:val>
          <c:smooth val="0"/>
        </c:ser>
        <c:dLbls>
          <c:showLegendKey val="0"/>
          <c:showVal val="0"/>
          <c:showCatName val="0"/>
          <c:showSerName val="0"/>
          <c:showPercent val="0"/>
          <c:showBubbleSize val="0"/>
          <c:showLeaderLines val="0"/>
        </c:dLbls>
        <c:axId val="190022784"/>
        <c:axId val="190024704"/>
      </c:lineChart>
      <c:scatterChart>
        <c:scatterStyle val="lineMarker"/>
        <c:varyColors val="0"/>
        <c:ser>
          <c:idx val="0"/>
          <c:order val="5"/>
          <c:tx>
            <c:strRef>
              <c:f>华南!$A$1:$C$1</c:f>
              <c:strCache>
                <c:ptCount val="1"/>
                <c:pt idx="0">
                  <c:v>散点图</c:v>
                </c:pt>
              </c:strCache>
            </c:strRef>
          </c:tx>
          <c:spPr>
            <a:ln w="28575">
              <a:noFill/>
            </a:ln>
          </c:spPr>
          <c:marker>
            <c:symbol val="diamond"/>
            <c:spPr>
              <a:solidFill>
                <a:srgbClr val="FF0000"/>
              </a:solidFill>
            </c:spPr>
          </c:marker>
          <c:xVal>
            <c:numRef>
              <c:f>华南!$A$3:$A$53</c:f>
              <c:numCache>
                <c:formatCode>General</c:formatCode>
                <c:ptCount val="51"/>
                <c:pt idx="0">
                  <c:v>17</c:v>
                </c:pt>
                <c:pt idx="1">
                  <c:v>16</c:v>
                </c:pt>
                <c:pt idx="2">
                  <c:v>15</c:v>
                </c:pt>
                <c:pt idx="3">
                  <c:v>14</c:v>
                </c:pt>
                <c:pt idx="4">
                  <c:v>12</c:v>
                </c:pt>
                <c:pt idx="5">
                  <c:v>10</c:v>
                </c:pt>
              </c:numCache>
            </c:numRef>
          </c:xVal>
          <c:yVal>
            <c:numRef>
              <c:f>华南!$B$3:$B$53</c:f>
              <c:numCache>
                <c:formatCode>0_ </c:formatCode>
                <c:ptCount val="51"/>
                <c:pt idx="0">
                  <c:v>156274</c:v>
                </c:pt>
                <c:pt idx="1">
                  <c:v>152273</c:v>
                </c:pt>
                <c:pt idx="2">
                  <c:v>139769</c:v>
                </c:pt>
                <c:pt idx="3">
                  <c:v>125143</c:v>
                </c:pt>
                <c:pt idx="4">
                  <c:v>109688</c:v>
                </c:pt>
                <c:pt idx="5">
                  <c:v>113515</c:v>
                </c:pt>
              </c:numCache>
            </c:numRef>
          </c:yVal>
          <c:smooth val="0"/>
        </c:ser>
        <c:dLbls>
          <c:showLegendKey val="0"/>
          <c:showVal val="0"/>
          <c:showCatName val="0"/>
          <c:showSerName val="0"/>
          <c:showPercent val="0"/>
          <c:showBubbleSize val="0"/>
          <c:showLeaderLines val="0"/>
        </c:dLbls>
        <c:axId val="190022784"/>
        <c:axId val="190024704"/>
      </c:scatterChart>
      <c:catAx>
        <c:axId val="190022784"/>
        <c:scaling>
          <c:orientation/>
        </c:scaling>
        <c:delete val="0"/>
        <c:axPos val="b"/>
        <c:numFmt formatCode="0" sourceLinked="1"/>
        <c:majorTickMark val="out"/>
        <c:minorTickMark val="none"/>
        <c:txPr>
          <a:bodyPr rot="0" vert="horz"/>
          <a:p>
            <a:pPr>
              <a:defRPr sz="1000" b="0" i="0" u="none" strike="noStrike" baseline="0" smtId="4294967295">
                <a:solidFill>
                  <a:srgbClr val="000000"/>
                </a:solidFill>
                <a:latin typeface="Arial" pitchFamily="34" charset="0"/>
                <a:ea typeface="Calibri"/>
                <a:cs typeface="Calibri"/>
              </a:defRPr>
            </a:pPr>
            <a:endParaRPr sz="1000" b="0" i="0" u="none" strike="noStrike" baseline="0" smtId="4294967295">
              <a:solidFill>
                <a:srgbClr val="000000"/>
              </a:solidFill>
              <a:latin typeface="Arial" pitchFamily="34" charset="0"/>
              <a:ea typeface="Calibri"/>
              <a:cs typeface="Calibri"/>
            </a:endParaRPr>
          </a:p>
        </c:txPr>
        <c:crossAx val="190024704"/>
        <c:crosses val="autoZero"/>
        <c:auto val="0"/>
        <c:lblAlgn val="ctr"/>
        <c:lblOffset/>
        <c:noMultiLvlLbl val="0"/>
      </c:catAx>
      <c:valAx>
        <c:axId val="190024704"/>
        <c:scaling>
          <c:orientation/>
        </c:scaling>
        <c:delete val="0"/>
        <c:axPos val="l"/>
        <c:majorGridlines/>
        <c:numFmt formatCode="General" sourceLinked="1"/>
        <c:majorTickMark val="out"/>
        <c:minorTickMark val="none"/>
        <c:txPr>
          <a:bodyPr rot="0" vert="horz"/>
          <a:p>
            <a:pPr>
              <a:defRPr sz="1000" b="0" i="0" u="none" strike="noStrike" baseline="0" smtId="4294967295">
                <a:solidFill>
                  <a:srgbClr val="000000"/>
                </a:solidFill>
                <a:latin typeface="Arial" pitchFamily="34" charset="0"/>
                <a:ea typeface="Calibri"/>
                <a:cs typeface="Calibri"/>
              </a:defRPr>
            </a:pPr>
            <a:endParaRPr sz="1000" b="0" i="0" u="none" strike="noStrike" baseline="0" smtId="4294967295">
              <a:solidFill>
                <a:srgbClr val="000000"/>
              </a:solidFill>
              <a:latin typeface="Arial" pitchFamily="34" charset="0"/>
              <a:ea typeface="Calibri"/>
              <a:cs typeface="Calibri"/>
            </a:endParaRPr>
          </a:p>
        </c:txPr>
        <c:crossAx val="190022784"/>
        <c:crosses val="autoZero"/>
        <c:crossBetween val="between"/>
        <c:dispUnits>
          <c:builtInUnit val="thousands"/>
          <c:dispUnitsLbl>
            <c:txPr>
              <a:bodyPr rot="-5400000" vert="horz"/>
              <a:p>
                <a:pPr algn="ctr">
                  <a:defRPr sz="1000" b="1" i="0" u="none" strike="noStrike" baseline="0" smtId="4294967295">
                    <a:solidFill>
                      <a:srgbClr val="000000"/>
                    </a:solidFill>
                    <a:latin typeface="Calibri"/>
                    <a:ea typeface="Calibri"/>
                    <a:cs typeface="Calibri"/>
                  </a:defRPr>
                </a:pPr>
                <a:endParaRPr sz="1000" b="1" i="0" u="none" strike="noStrike" baseline="0" smtId="4294967295">
                  <a:solidFill>
                    <a:srgbClr val="000000"/>
                  </a:solidFill>
                  <a:latin typeface="Calibri"/>
                  <a:ea typeface="Calibri"/>
                  <a:cs typeface="Calibri"/>
                </a:endParaRPr>
              </a:p>
            </c:txPr>
          </c:dispUnitsLbl>
        </c:dispUnits>
      </c:valAx>
    </c:plotArea>
    <c:legend>
      <c:legendPos/>
      <c:layout>
        <c:manualLayout>
          <c:xMode val="edge"/>
          <c:yMode val="edge"/>
          <c:x val="0.22219356894493103"/>
          <c:y val="0.050783310085535049"/>
          <c:w val="0.66111099720001221"/>
          <c:h val="0.21450693905353546"/>
        </c:manualLayout>
      </c:layout>
      <c:overlay val="0"/>
      <c:txPr>
        <a:bodyPr/>
        <a:p>
          <a:pPr>
            <a:defRPr sz="1000" b="0" i="0" u="none" strike="noStrike" baseline="0" smtId="4294967295">
              <a:solidFill>
                <a:srgbClr val="000000"/>
              </a:solidFill>
              <a:latin typeface="Arial" pitchFamily="34" charset="0"/>
              <a:ea typeface="Calibri"/>
              <a:cs typeface="Calibri"/>
            </a:defRPr>
          </a:pPr>
          <a:endParaRPr sz="1000" b="0" i="0" u="none" strike="noStrike" baseline="0" smtId="4294967295">
            <a:solidFill>
              <a:srgbClr val="000000"/>
            </a:solidFill>
            <a:latin typeface="Arial" pitchFamily="34" charset="0"/>
            <a:ea typeface="Calibri"/>
            <a:cs typeface="Calibri"/>
          </a:endParaRPr>
        </a:p>
      </c:txPr>
    </c:legend>
    <c:plotVisOnly val="1"/>
    <c:dispBlanksAs val="gap"/>
    <c:showDLblsOverMax val="0"/>
  </c:chart>
  <c:txPr>
    <a:bodyPr/>
    <a:p>
      <a:pPr>
        <a:defRPr sz="1000" b="0" i="0" u="none" strike="noStrike" baseline="0" smtId="4294967295">
          <a:solidFill>
            <a:srgbClr val="000000"/>
          </a:solidFill>
          <a:latin typeface="Calibri"/>
          <a:ea typeface="Calibri"/>
          <a:cs typeface="Calibri"/>
        </a:defRPr>
      </a:pPr>
      <a:endParaRPr sz="1000" b="0" i="0" u="none" strike="noStrike" baseline="0" smtId="4294967295">
        <a:solidFill>
          <a:srgbClr val="000000"/>
        </a:solidFill>
        <a:latin typeface="Calibri"/>
        <a:ea typeface="Calibri"/>
        <a:cs typeface="Calibri"/>
      </a:endParaRPr>
    </a:p>
  </c:tx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819685697555542"/>
          <c:y val="0.051400553435087204"/>
          <c:w val="0.77346980571746826"/>
          <c:h val="0.83261954784393311"/>
        </c:manualLayout>
      </c:layout>
      <c:lineChart>
        <c:grouping/>
        <c:varyColors val="0"/>
        <c:ser>
          <c:idx val="3"/>
          <c:order val="0"/>
          <c:tx>
            <c:strRef>
              <c:f>全国!$H$25</c:f>
              <c:strCache>
                <c:ptCount val="1"/>
                <c:pt idx="0">
                  <c:v>P10</c:v>
                </c:pt>
              </c:strCache>
            </c:strRef>
          </c:tx>
          <c:marker>
            <c:symbol val="none"/>
          </c:marker>
          <c:cat>
            <c:numRef>
              <c:f>全国!$E$26:$E$42</c:f>
              <c:numCache>
                <c:formatCode>0</c:formatCode>
                <c:ptCount val="17"/>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numCache>
            </c:numRef>
          </c:cat>
          <c:val>
            <c:numRef>
              <c:f>全国!$H$26:$H$42</c:f>
              <c:numCache>
                <c:formatCode>General</c:formatCode>
                <c:ptCount val="17"/>
                <c:pt idx="3" formatCode="#,##0">
                  <c:v>24186.2000507092</c:v>
                </c:pt>
                <c:pt idx="4" formatCode="#,##0">
                  <c:v>31301.2045384404</c:v>
                </c:pt>
                <c:pt idx="5" formatCode="#,##0">
                  <c:v>40509.2740282927</c:v>
                </c:pt>
                <c:pt idx="6" formatCode="#,##0">
                  <c:v>52426.1384345138</c:v>
                </c:pt>
                <c:pt idx="7" formatCode="#,##0">
                  <c:v>67848.6607593901</c:v>
                </c:pt>
                <c:pt idx="8" formatCode="#,##0">
                  <c:v>87808.1221372622</c:v>
                </c:pt>
                <c:pt idx="9" formatCode="#,##0">
                  <c:v>113639.182070447</c:v>
                </c:pt>
                <c:pt idx="10" formatCode="#,##0">
                  <c:v>147069.125125501</c:v>
                </c:pt>
                <c:pt idx="11" formatCode="#,##0">
                  <c:v>190333.361883684</c:v>
                </c:pt>
                <c:pt idx="12" formatCode="#,##0">
                  <c:v>246324.907522442</c:v>
                </c:pt>
                <c:pt idx="13" formatCode="#,##0">
                  <c:v>318787.833438361</c:v>
                </c:pt>
                <c:pt idx="14" formatCode="#,##0">
                  <c:v>412567.627733976</c:v>
                </c:pt>
                <c:pt idx="15" formatCode="#,##0">
                  <c:v>533935.205801858</c:v>
                </c:pt>
                <c:pt idx="16" formatCode="#,##0">
                  <c:v>691006.237111987</c:v>
                </c:pt>
              </c:numCache>
            </c:numRef>
          </c:val>
          <c:smooth val="0"/>
        </c:ser>
        <c:ser>
          <c:idx val="4"/>
          <c:order val="1"/>
          <c:tx>
            <c:strRef>
              <c:f>全国!$I$25</c:f>
              <c:strCache>
                <c:ptCount val="1"/>
                <c:pt idx="0">
                  <c:v>P25</c:v>
                </c:pt>
              </c:strCache>
            </c:strRef>
          </c:tx>
          <c:marker>
            <c:symbol val="none"/>
          </c:marker>
          <c:cat>
            <c:numRef>
              <c:f>全国!$E$26:$E$42</c:f>
              <c:numCache>
                <c:formatCode>0</c:formatCode>
                <c:ptCount val="17"/>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numCache>
            </c:numRef>
          </c:cat>
          <c:val>
            <c:numRef>
              <c:f>全国!$I$26:$I$42</c:f>
              <c:numCache>
                <c:formatCode>General</c:formatCode>
                <c:ptCount val="17"/>
                <c:pt idx="3" formatCode="#,##0">
                  <c:v>27557.4342832941</c:v>
                </c:pt>
                <c:pt idx="4" formatCode="#,##0">
                  <c:v>35856.5712009667</c:v>
                </c:pt>
                <c:pt idx="5" formatCode="#,##0">
                  <c:v>46655.0581259813</c:v>
                </c:pt>
                <c:pt idx="6" formatCode="#,##0">
                  <c:v>60705.5938655954</c:v>
                </c:pt>
                <c:pt idx="7" formatCode="#,##0">
                  <c:v>78987.5583612748</c:v>
                </c:pt>
                <c:pt idx="8" formatCode="#,##0">
                  <c:v>102775.279485598</c:v>
                </c:pt>
                <c:pt idx="9" formatCode="#,##0">
                  <c:v>133726.858919106</c:v>
                </c:pt>
                <c:pt idx="10" formatCode="#,##0">
                  <c:v>173999.74863485</c:v>
                </c:pt>
                <c:pt idx="11" formatCode="#,##0">
                  <c:v>226401.134145425</c:v>
                </c:pt>
                <c:pt idx="12" formatCode="#,##0">
                  <c:v>294583.606841306</c:v>
                </c:pt>
                <c:pt idx="13" formatCode="#,##0">
                  <c:v>383299.764584624</c:v>
                </c:pt>
                <c:pt idx="14" formatCode="#,##0">
                  <c:v>498733.487263512</c:v>
                </c:pt>
                <c:pt idx="15" formatCode="#,##0">
                  <c:v>648930.978571235</c:v>
                </c:pt>
                <c:pt idx="16" formatCode="#,##0">
                  <c:v>844361.619389157</c:v>
                </c:pt>
              </c:numCache>
            </c:numRef>
          </c:val>
          <c:smooth val="0"/>
        </c:ser>
        <c:ser>
          <c:idx val="5"/>
          <c:order val="2"/>
          <c:tx>
            <c:strRef>
              <c:f>全国!$J$25</c:f>
              <c:strCache>
                <c:ptCount val="1"/>
                <c:pt idx="0">
                  <c:v>P50</c:v>
                </c:pt>
              </c:strCache>
            </c:strRef>
          </c:tx>
          <c:marker>
            <c:symbol val="none"/>
          </c:marker>
          <c:cat>
            <c:numRef>
              <c:f>全国!$E$26:$E$42</c:f>
              <c:numCache>
                <c:formatCode>0</c:formatCode>
                <c:ptCount val="17"/>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numCache>
            </c:numRef>
          </c:cat>
          <c:val>
            <c:numRef>
              <c:f>全国!$J$26:$J$42</c:f>
              <c:numCache>
                <c:formatCode>General</c:formatCode>
                <c:ptCount val="17"/>
                <c:pt idx="3" formatCode="#,##0">
                  <c:v>31255.9555119981</c:v>
                </c:pt>
                <c:pt idx="4" formatCode="#,##0">
                  <c:v>41094.1018002821</c:v>
                </c:pt>
                <c:pt idx="5" formatCode="#,##0">
                  <c:v>54028.9098544341</c:v>
                </c:pt>
                <c:pt idx="6" formatCode="#,##0">
                  <c:v>71035.0870848947</c:v>
                </c:pt>
                <c:pt idx="7" formatCode="#,##0">
                  <c:v>93394.1404842996</c:v>
                </c:pt>
                <c:pt idx="8" formatCode="#,##0">
                  <c:v>122790.94507728</c:v>
                </c:pt>
                <c:pt idx="9" formatCode="#,##0">
                  <c:v>161440.708322662</c:v>
                </c:pt>
                <c:pt idx="10" formatCode="#,##0">
                  <c:v>212255.89791918</c:v>
                </c:pt>
                <c:pt idx="11" formatCode="#,##0">
                  <c:v>279065.711923374</c:v>
                </c:pt>
                <c:pt idx="12" formatCode="#,##0">
                  <c:v>366904.629434386</c:v>
                </c:pt>
                <c:pt idx="13" formatCode="#,##0">
                  <c:v>482391.785692927</c:v>
                </c:pt>
                <c:pt idx="14" formatCode="#,##0">
                  <c:v>634229.759550157</c:v>
                </c:pt>
                <c:pt idx="15" formatCode="#,##0">
                  <c:v>833860.359627075</c:v>
                </c:pt>
                <c:pt idx="16" formatCode="#,##0">
                  <c:v>1096326.82618137</c:v>
                </c:pt>
              </c:numCache>
            </c:numRef>
          </c:val>
          <c:smooth val="0"/>
        </c:ser>
        <c:ser>
          <c:idx val="6"/>
          <c:order val="3"/>
          <c:tx>
            <c:strRef>
              <c:f>全国!$K$25</c:f>
              <c:strCache>
                <c:ptCount val="1"/>
                <c:pt idx="0">
                  <c:v>P75</c:v>
                </c:pt>
              </c:strCache>
            </c:strRef>
          </c:tx>
          <c:spPr>
            <a:ln>
              <a:solidFill>
                <a:srgbClr val="FFFF00"/>
              </a:solidFill>
            </a:ln>
          </c:spPr>
          <c:marker>
            <c:symbol val="none"/>
          </c:marker>
          <c:cat>
            <c:numRef>
              <c:f>全国!$E$26:$E$42</c:f>
              <c:numCache>
                <c:formatCode>0</c:formatCode>
                <c:ptCount val="17"/>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numCache>
            </c:numRef>
          </c:cat>
          <c:val>
            <c:numRef>
              <c:f>全国!$K$26:$K$42</c:f>
              <c:numCache>
                <c:formatCode>General</c:formatCode>
                <c:ptCount val="17"/>
                <c:pt idx="3" formatCode="#,##0">
                  <c:v>37872.132557477</c:v>
                </c:pt>
                <c:pt idx="4" formatCode="#,##0">
                  <c:v>50123.2566194407</c:v>
                </c:pt>
                <c:pt idx="5" formatCode="#,##0">
                  <c:v>66337.4540719464</c:v>
                </c:pt>
                <c:pt idx="6" formatCode="#,##0">
                  <c:v>87796.7257027905</c:v>
                </c:pt>
                <c:pt idx="7" formatCode="#,##0">
                  <c:v>116197.782262958</c:v>
                </c:pt>
                <c:pt idx="8" formatCode="#,##0">
                  <c:v>153786.197546097</c:v>
                </c:pt>
                <c:pt idx="9" formatCode="#,##0">
                  <c:v>203533.958179738</c:v>
                </c:pt>
                <c:pt idx="10" formatCode="#,##0">
                  <c:v>269374.448379179</c:v>
                </c:pt>
                <c:pt idx="11" formatCode="#,##0">
                  <c:v>356513.44909977</c:v>
                </c:pt>
                <c:pt idx="12" formatCode="#,##0">
                  <c:v>471840.741220202</c:v>
                </c:pt>
                <c:pt idx="13" formatCode="#,##0">
                  <c:v>624474.85680386</c:v>
                </c:pt>
                <c:pt idx="14" formatCode="#,##0">
                  <c:v>826484.050045624</c:v>
                </c:pt>
                <c:pt idx="15" formatCode="#,##0">
                  <c:v>1093840.49259547</c:v>
                </c:pt>
                <c:pt idx="16" formatCode="#,##0">
                  <c:v>1447683.13819903</c:v>
                </c:pt>
              </c:numCache>
            </c:numRef>
          </c:val>
          <c:smooth val="0"/>
        </c:ser>
        <c:ser>
          <c:idx val="7"/>
          <c:order val="4"/>
          <c:tx>
            <c:strRef>
              <c:f>全国!$L$25</c:f>
              <c:strCache>
                <c:ptCount val="1"/>
                <c:pt idx="0">
                  <c:v>P90</c:v>
                </c:pt>
              </c:strCache>
            </c:strRef>
          </c:tx>
          <c:marker>
            <c:symbol val="none"/>
          </c:marker>
          <c:cat>
            <c:numRef>
              <c:f>全国!$E$26:$E$42</c:f>
              <c:numCache>
                <c:formatCode>0</c:formatCode>
                <c:ptCount val="17"/>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numCache>
            </c:numRef>
          </c:cat>
          <c:val>
            <c:numRef>
              <c:f>全国!$L$26:$L$42</c:f>
              <c:numCache>
                <c:formatCode>General</c:formatCode>
                <c:ptCount val="17"/>
                <c:pt idx="3" formatCode="#,##0">
                  <c:v>46447.6046153099</c:v>
                </c:pt>
                <c:pt idx="4" formatCode="#,##0">
                  <c:v>61833.8551656552</c:v>
                </c:pt>
                <c:pt idx="5" formatCode="#,##0">
                  <c:v>82316.9607197992</c:v>
                </c:pt>
                <c:pt idx="6" formatCode="#,##0">
                  <c:v>109585.307336759</c:v>
                </c:pt>
                <c:pt idx="7" formatCode="#,##0">
                  <c:v>145886.57646107</c:v>
                </c:pt>
                <c:pt idx="8" formatCode="#,##0">
                  <c:v>194213.017317447</c:v>
                </c:pt>
                <c:pt idx="9" formatCode="#,##0">
                  <c:v>258548.092706886</c:v>
                </c:pt>
                <c:pt idx="10" formatCode="#,##0">
                  <c:v>344194.828779704</c:v>
                </c:pt>
                <c:pt idx="11" formatCode="#,##0">
                  <c:v>458212.934074894</c:v>
                </c:pt>
                <c:pt idx="12" formatCode="#,##0">
                  <c:v>610000.718772866</c:v>
                </c:pt>
                <c:pt idx="13" formatCode="#,##0">
                  <c:v>812069.780733415</c:v>
                </c:pt>
                <c:pt idx="14" formatCode="#,##0">
                  <c:v>1081076.31431491</c:v>
                </c:pt>
                <c:pt idx="15" formatCode="#,##0">
                  <c:v>1439194.05093141</c:v>
                </c:pt>
                <c:pt idx="16" formatCode="#,##0">
                  <c:v>1915942.00040259</c:v>
                </c:pt>
              </c:numCache>
            </c:numRef>
          </c:val>
          <c:smooth val="0"/>
        </c:ser>
        <c:dLbls>
          <c:showLegendKey val="0"/>
          <c:showVal val="0"/>
          <c:showCatName val="0"/>
          <c:showSerName val="0"/>
          <c:showPercent val="0"/>
          <c:showBubbleSize val="0"/>
          <c:showLeaderLines val="0"/>
        </c:dLbls>
        <c:axId val="190069760"/>
        <c:axId val="190076032"/>
      </c:lineChart>
      <c:scatterChart>
        <c:scatterStyle val="lineMarker"/>
        <c:varyColors val="0"/>
        <c:ser>
          <c:idx val="0"/>
          <c:order val="5"/>
          <c:tx>
            <c:strRef>
              <c:f>华南!$A$1:$C$1</c:f>
              <c:strCache>
                <c:ptCount val="1"/>
                <c:pt idx="0">
                  <c:v>散点图</c:v>
                </c:pt>
              </c:strCache>
            </c:strRef>
          </c:tx>
          <c:spPr>
            <a:ln w="28575">
              <a:noFill/>
            </a:ln>
          </c:spPr>
          <c:marker>
            <c:symbol val="diamond"/>
            <c:spPr>
              <a:solidFill>
                <a:srgbClr val="FF0000"/>
              </a:solidFill>
            </c:spPr>
          </c:marker>
          <c:xVal>
            <c:numRef>
              <c:f>华南!$A$3:$A$53</c:f>
              <c:numCache>
                <c:formatCode>General</c:formatCode>
                <c:ptCount val="51"/>
                <c:pt idx="0">
                  <c:v>17</c:v>
                </c:pt>
                <c:pt idx="1">
                  <c:v>16</c:v>
                </c:pt>
                <c:pt idx="2">
                  <c:v>15</c:v>
                </c:pt>
                <c:pt idx="3">
                  <c:v>14</c:v>
                </c:pt>
                <c:pt idx="4">
                  <c:v>12</c:v>
                </c:pt>
                <c:pt idx="5">
                  <c:v>10</c:v>
                </c:pt>
              </c:numCache>
            </c:numRef>
          </c:xVal>
          <c:yVal>
            <c:numRef>
              <c:f>华南!$C$3:$C$53</c:f>
              <c:numCache>
                <c:formatCode>0_ </c:formatCode>
                <c:ptCount val="51"/>
                <c:pt idx="0">
                  <c:v>749249</c:v>
                </c:pt>
                <c:pt idx="1">
                  <c:v>691538</c:v>
                </c:pt>
                <c:pt idx="2">
                  <c:v>624598</c:v>
                </c:pt>
                <c:pt idx="3">
                  <c:v>444647</c:v>
                </c:pt>
                <c:pt idx="4">
                  <c:v>357508</c:v>
                </c:pt>
                <c:pt idx="5">
                  <c:v>293236</c:v>
                </c:pt>
              </c:numCache>
            </c:numRef>
          </c:yVal>
          <c:smooth val="0"/>
        </c:ser>
        <c:dLbls>
          <c:showLegendKey val="0"/>
          <c:showVal val="0"/>
          <c:showCatName val="0"/>
          <c:showSerName val="0"/>
          <c:showPercent val="0"/>
          <c:showBubbleSize val="0"/>
          <c:showLeaderLines val="0"/>
        </c:dLbls>
        <c:axId val="190069760"/>
        <c:axId val="190076032"/>
      </c:scatterChart>
      <c:catAx>
        <c:axId val="190069760"/>
        <c:scaling>
          <c:orientation/>
        </c:scaling>
        <c:delete val="0"/>
        <c:axPos val="b"/>
        <c:numFmt formatCode="0" sourceLinked="1"/>
        <c:majorTickMark val="out"/>
        <c:minorTickMark val="none"/>
        <c:spPr>
          <a:ln w="3175">
            <a:solidFill>
              <a:srgbClr val="000000"/>
            </a:solidFill>
            <a:prstDash val="solid"/>
          </a:ln>
        </c:spPr>
        <c:txPr>
          <a:bodyPr rot="0" vert="horz"/>
          <a:p>
            <a:pPr>
              <a:defRPr sz="1000" b="0" i="0" u="none" strike="noStrike" baseline="0" smtId="4294967295">
                <a:solidFill>
                  <a:srgbClr val="000000"/>
                </a:solidFill>
                <a:latin typeface="Arial" pitchFamily="34" charset="0"/>
                <a:ea typeface="Calibri"/>
                <a:cs typeface="Calibri"/>
              </a:defRPr>
            </a:pPr>
            <a:endParaRPr sz="1000" b="0" i="0" u="none" strike="noStrike" baseline="0" smtId="4294967295">
              <a:solidFill>
                <a:srgbClr val="000000"/>
              </a:solidFill>
              <a:latin typeface="Arial" pitchFamily="34" charset="0"/>
              <a:ea typeface="Calibri"/>
              <a:cs typeface="Calibri"/>
            </a:endParaRPr>
          </a:p>
        </c:txPr>
        <c:crossAx val="190076032"/>
        <c:crosses val="autoZero"/>
        <c:auto val="0"/>
        <c:lblAlgn val="ctr"/>
        <c:lblOffset/>
        <c:tickLblSkip val="1"/>
        <c:tickMarkSkip val="1"/>
        <c:noMultiLvlLbl val="0"/>
      </c:catAx>
      <c:valAx>
        <c:axId val="190076032"/>
        <c:scaling>
          <c:orientation/>
          <c:max val="2000000"/>
        </c:scaling>
        <c:delete val="0"/>
        <c:axPos val="l"/>
        <c:majorGridlines/>
        <c:numFmt formatCode="General" sourceLinked="1"/>
        <c:majorTickMark val="out"/>
        <c:minorTickMark val="none"/>
        <c:txPr>
          <a:bodyPr rot="0" vert="horz"/>
          <a:p>
            <a:pPr>
              <a:defRPr sz="1000" b="0" i="0" u="none" strike="noStrike" baseline="0" smtId="4294967295">
                <a:solidFill>
                  <a:srgbClr val="000000"/>
                </a:solidFill>
                <a:latin typeface="Arial" pitchFamily="34" charset="0"/>
                <a:ea typeface="Calibri"/>
                <a:cs typeface="Calibri"/>
              </a:defRPr>
            </a:pPr>
            <a:endParaRPr sz="1000" b="0" i="0" u="none" strike="noStrike" baseline="0" smtId="4294967295">
              <a:solidFill>
                <a:srgbClr val="000000"/>
              </a:solidFill>
              <a:latin typeface="Arial" pitchFamily="34" charset="0"/>
              <a:ea typeface="Calibri"/>
              <a:cs typeface="Calibri"/>
            </a:endParaRPr>
          </a:p>
        </c:txPr>
        <c:crossAx val="190069760"/>
        <c:crosses val="autoZero"/>
        <c:crossBetween val="between"/>
        <c:dispUnits>
          <c:builtInUnit val="thousands"/>
          <c:dispUnitsLbl>
            <c:txPr>
              <a:bodyPr rot="-5400000" vert="horz"/>
              <a:p>
                <a:pPr algn="ctr">
                  <a:defRPr sz="1000" b="1" i="0" u="none" strike="noStrike" baseline="0" smtId="4294967295">
                    <a:solidFill>
                      <a:srgbClr val="000000"/>
                    </a:solidFill>
                    <a:latin typeface="Calibri"/>
                    <a:ea typeface="Calibri"/>
                    <a:cs typeface="Calibri"/>
                  </a:defRPr>
                </a:pPr>
                <a:endParaRPr sz="1000" b="1" i="0" u="none" strike="noStrike" baseline="0" smtId="4294967295">
                  <a:solidFill>
                    <a:srgbClr val="000000"/>
                  </a:solidFill>
                  <a:latin typeface="Calibri"/>
                  <a:ea typeface="Calibri"/>
                  <a:cs typeface="Calibri"/>
                </a:endParaRPr>
              </a:p>
            </c:txPr>
          </c:dispUnitsLbl>
        </c:dispUnits>
      </c:valAx>
    </c:plotArea>
    <c:legend>
      <c:legendPos/>
      <c:layout>
        <c:manualLayout>
          <c:xMode val="edge"/>
          <c:yMode val="edge"/>
          <c:x val="0.20181296765804291"/>
          <c:y val="0.055321376770734787"/>
          <c:w val="0.62081044912338257"/>
          <c:h val="0.18894854187965393"/>
        </c:manualLayout>
      </c:layout>
      <c:overlay val="0"/>
      <c:txPr>
        <a:bodyPr/>
        <a:p>
          <a:pPr>
            <a:defRPr sz="1000" b="0" i="0" u="none" strike="noStrike" baseline="0" smtId="4294967295">
              <a:solidFill>
                <a:srgbClr val="000000"/>
              </a:solidFill>
              <a:latin typeface="Arial" pitchFamily="34" charset="0"/>
              <a:ea typeface="Calibri"/>
              <a:cs typeface="Calibri"/>
            </a:defRPr>
          </a:pPr>
          <a:endParaRPr sz="1000" b="0" i="0" u="none" strike="noStrike" baseline="0" smtId="4294967295">
            <a:solidFill>
              <a:srgbClr val="000000"/>
            </a:solidFill>
            <a:latin typeface="Arial" pitchFamily="34" charset="0"/>
            <a:ea typeface="Calibri"/>
            <a:cs typeface="Calibri"/>
          </a:endParaRPr>
        </a:p>
      </c:txPr>
    </c:legend>
    <c:plotVisOnly val="1"/>
    <c:dispBlanksAs val="gap"/>
    <c:showDLblsOverMax val="0"/>
  </c:chart>
  <c:txPr>
    <a:bodyPr/>
    <a:p>
      <a:pPr>
        <a:defRPr sz="1000" b="0" i="0" u="none" strike="noStrike" baseline="0" smtId="4294967295">
          <a:solidFill>
            <a:srgbClr val="000000"/>
          </a:solidFill>
          <a:latin typeface="Calibri"/>
          <a:ea typeface="Calibri"/>
          <a:cs typeface="Calibri"/>
        </a:defRPr>
      </a:pPr>
      <a:endParaRPr sz="1000" b="0" i="0" u="none" strike="noStrike" baseline="0" smtId="4294967295">
        <a:solidFill>
          <a:srgbClr val="000000"/>
        </a:solidFill>
        <a:latin typeface="Calibri"/>
        <a:ea typeface="Calibri"/>
        <a:cs typeface="Calibri"/>
      </a:endParaRPr>
    </a:p>
  </c:txPr>
  <c:externalData r:id="rId1">
    <c:autoUpdate val="0"/>
  </c:externalData>
</c:chartSpace>
</file>

<file path=ppt/drawings/_rels/vmlDrawing1.vml.rels>&#65279;<?xml version="1.0" encoding="utf-8" standalone="yes"?><Relationships xmlns="http://schemas.openxmlformats.org/package/2006/relationships"><Relationship Id="rId1" Type="http://schemas.openxmlformats.org/officeDocument/2006/relationships/image" Target="../media/image8.wmf" /><Relationship Id="rId2" Type="http://schemas.openxmlformats.org/officeDocument/2006/relationships/image" Target="../media/image9.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82CEEF3-F82E-4A2B-AA3A-1EFA99D3D4B3}" type="datetimeFigureOut">
              <a:rPr lang="en-GB" smtClean="0"/>
              <a:t>24/03/2015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74B384F-1A4C-409C-A7B3-E26CBCB40244}" type="slidenum">
              <a:rPr lang="en-GB" smtClean="0"/>
              <a:t>‹#›</a:t>
            </a:fld>
            <a:endParaRPr lang="en-GB"/>
          </a:p>
        </p:txBody>
      </p:sp>
    </p:spTree>
    <p:extLst>
      <p:ext uri="{BB962C8B-B14F-4D97-AF65-F5344CB8AC3E}">
        <p14:creationId xmlns:p14="http://schemas.microsoft.com/office/powerpoint/2010/main" val="3670382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74B384F-1A4C-409C-A7B3-E26CBCB40244}" type="slidenum">
              <a:rPr lang="en-GB" smtClean="0"/>
              <a:t>8</a:t>
            </a:fld>
            <a:endParaRPr lang="en-GB"/>
          </a:p>
        </p:txBody>
      </p:sp>
    </p:spTree>
    <p:extLst>
      <p:ext uri="{BB962C8B-B14F-4D97-AF65-F5344CB8AC3E}">
        <p14:creationId xmlns:p14="http://schemas.microsoft.com/office/powerpoint/2010/main" val="641156037"/>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74B384F-1A4C-409C-A7B3-E26CBCB40244}" type="slidenum">
              <a:rPr lang="en-GB" smtClean="0"/>
              <a:t>14</a:t>
            </a:fld>
            <a:endParaRPr lang="en-GB"/>
          </a:p>
        </p:txBody>
      </p:sp>
    </p:spTree>
    <p:extLst>
      <p:ext uri="{BB962C8B-B14F-4D97-AF65-F5344CB8AC3E}">
        <p14:creationId xmlns:p14="http://schemas.microsoft.com/office/powerpoint/2010/main" val="1533940567"/>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mtClean="0"/>
              <a:t>对标选择：职能相似性、人才流向、</a:t>
            </a:r>
            <a:endParaRPr lang="zh-CN" altLang="en-US"/>
          </a:p>
        </p:txBody>
      </p:sp>
      <p:sp>
        <p:nvSpPr>
          <p:cNvPr id="4" name="灯片编号占位符 3"/>
          <p:cNvSpPr>
            <a:spLocks noGrp="1"/>
          </p:cNvSpPr>
          <p:nvPr>
            <p:ph type="sldNum" sz="quarter" idx="10"/>
          </p:nvPr>
        </p:nvSpPr>
        <p:spPr/>
        <p:txBody>
          <a:bodyPr/>
          <a:lstStyle/>
          <a:p>
            <a:fld id="{E74B384F-1A4C-409C-A7B3-E26CBCB40244}" type="slidenum">
              <a:rPr lang="en-GB" smtClean="0"/>
              <a:t>24</a:t>
            </a:fld>
            <a:endParaRPr lang="en-GB"/>
          </a:p>
        </p:txBody>
      </p:sp>
    </p:spTree>
    <p:extLst>
      <p:ext uri="{BB962C8B-B14F-4D97-AF65-F5344CB8AC3E}">
        <p14:creationId xmlns:p14="http://schemas.microsoft.com/office/powerpoint/2010/main" val="2050744251"/>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9FDB81-AE0B-4FAB-8329-B7D97D8CA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C7F219-61D2-4044-BF4A-965331ABF5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752F84-C364-4ABC-A669-4081A7E641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56E3E1-AD72-42A3-86CF-F991EFD221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33ED83-1BD9-4848-9DAE-36E1D68D0A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D0E2EA-9D4A-445A-BEBA-66EC8CDD4C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3573E4-3F89-4A9D-9AA8-459F4DC607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8BDEEC-B40D-4F83-8390-1080AEB59D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64028B-AE8D-48E8-8776-9B64A83CE2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290AE7-830A-4E7F-89B8-73ABC91FCC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51317A-A8BF-488A-92E9-FD35B782AD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itle Slide">
    <p:spTree>
      <p:nvGrpSpPr>
        <p:cNvPr id="1" name=""/>
        <p:cNvGrpSpPr/>
        <p:nvPr/>
      </p:nvGrpSpPr>
      <p:grpSpPr>
        <a:xfrm>
          <a:off x="0" y="0"/>
          <a:ext cx="0" cy="0"/>
        </a:xfrm>
      </p:grpSpPr>
      <p:sp>
        <p:nvSpPr>
          <p:cNvPr id="2" name="Title 1"/>
          <p:cNvSpPr>
            <a:spLocks noGrp="1"/>
          </p:cNvSpPr>
          <p:nvPr>
            <p:ph type="ctrTitle"/>
          </p:nvPr>
        </p:nvSpPr>
        <p:spPr>
          <a:xfrm>
            <a:off x="381600" y="4010400"/>
            <a:ext cx="5943600" cy="385043"/>
          </a:xfrm>
          <a:solidFill>
            <a:schemeClr val="bg2"/>
          </a:solidFill>
        </p:spPr>
        <p:txBody>
          <a:bodyPr lIns="183600" tIns="28800" rIns="90000" bIns="18000">
            <a:noAutofit/>
          </a:bodyPr>
          <a:lstStyle>
            <a:lvl1pPr algn="l">
              <a:defRPr sz="2500">
                <a:solidFill>
                  <a:schemeClr val="bg1"/>
                </a:solidFill>
              </a:defRPr>
            </a:lvl1pPr>
          </a:lstStyle>
          <a:p>
            <a:r>
              <a:rPr lang="en-US" smtClean="0"/>
              <a:t>Click to edit Master title style</a:t>
            </a:r>
            <a:endParaRPr lang="en-GB"/>
          </a:p>
        </p:txBody>
      </p:sp>
      <p:sp>
        <p:nvSpPr>
          <p:cNvPr id="3" name="Subtitle 2"/>
          <p:cNvSpPr>
            <a:spLocks noGrp="1"/>
          </p:cNvSpPr>
          <p:nvPr>
            <p:ph type="subTitle" idx="1"/>
          </p:nvPr>
        </p:nvSpPr>
        <p:spPr>
          <a:xfrm>
            <a:off x="381600" y="4460400"/>
            <a:ext cx="7315200" cy="280800"/>
          </a:xfrm>
          <a:solidFill>
            <a:schemeClr val="tx1"/>
          </a:solidFill>
        </p:spPr>
        <p:txBody>
          <a:bodyPr lIns="183600" tIns="18000" rIns="90000" bIns="18000" anchor="ctr" anchorCtr="0">
            <a:noAutofit/>
          </a:bodyPr>
          <a:lstStyle>
            <a:lvl1pPr marL="0" indent="0" algn="l">
              <a:buNone/>
              <a:defRPr sz="1800" b="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11" name="Text Placeholder 10"/>
          <p:cNvSpPr>
            <a:spLocks noGrp="1"/>
          </p:cNvSpPr>
          <p:nvPr>
            <p:ph type="body" sz="quarter" idx="13"/>
          </p:nvPr>
        </p:nvSpPr>
        <p:spPr>
          <a:xfrm>
            <a:off x="250825" y="5229225"/>
            <a:ext cx="5834063" cy="1152525"/>
          </a:xfrm>
        </p:spPr>
        <p:txBody>
          <a:bodyPr>
            <a:noAutofit/>
          </a:bodyPr>
          <a:lstStyle>
            <a:lvl1pPr>
              <a:spcBef>
                <a:spcPts val="300"/>
              </a:spcBef>
              <a:defRPr sz="1600"/>
            </a:lvl1pPr>
            <a:lvl2pPr>
              <a:defRPr sz="11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日期占位符 6"/>
          <p:cNvSpPr>
            <a:spLocks noGrp="1"/>
          </p:cNvSpPr>
          <p:nvPr>
            <p:ph type="dt" sz="half" idx="14"/>
          </p:nvPr>
        </p:nvSpPr>
        <p:spPr/>
        <p:txBody>
          <a:bodyPr/>
          <a:lstStyle/>
          <a:p>
            <a:r>
              <a:rPr lang="en-US" smtClean="0"/>
              <a:t>© 2014 Towers Watson. All rights reserved. Proprietary and Confidential. For Towers Watson and Towers Watson client use only.</a:t>
            </a:r>
            <a:endParaRPr lang="en-GB"/>
          </a:p>
        </p:txBody>
      </p:sp>
      <p:sp>
        <p:nvSpPr>
          <p:cNvPr id="8" name="页脚占位符 7"/>
          <p:cNvSpPr>
            <a:spLocks noGrp="1"/>
          </p:cNvSpPr>
          <p:nvPr>
            <p:ph type="ftr" sz="quarter" idx="15"/>
          </p:nvPr>
        </p:nvSpPr>
        <p:spPr/>
        <p:txBody>
          <a:bodyPr/>
          <a:lstStyle/>
          <a:p>
            <a:r>
              <a:rPr lang="en-GB" smtClean="0"/>
              <a:t>towerswatson.com</a:t>
            </a:r>
            <a:endParaRPr lang="en-GB"/>
          </a:p>
        </p:txBody>
      </p:sp>
      <p:sp>
        <p:nvSpPr>
          <p:cNvPr id="9" name="灯片编号占位符 8"/>
          <p:cNvSpPr>
            <a:spLocks noGrp="1"/>
          </p:cNvSpPr>
          <p:nvPr>
            <p:ph type="sldNum" sz="quarter" idx="16"/>
          </p:nvPr>
        </p:nvSpPr>
        <p:spPr/>
        <p:txBody>
          <a:bodyPr/>
          <a:lstStyle/>
          <a:p>
            <a:fld id="{830D4EF1-2FB9-4CDA-AD22-D945B346B2F0}" type="slidenum">
              <a:rPr lang="en-GB" smtClean="0"/>
              <a:t>‹#›</a:t>
            </a:fld>
            <a:endParaRPr lang="en-GB"/>
          </a:p>
        </p:txBody>
      </p:sp>
    </p:spTree>
    <p:extLst>
      <p:ext uri="{BB962C8B-B14F-4D97-AF65-F5344CB8AC3E}">
        <p14:creationId xmlns:p14="http://schemas.microsoft.com/office/powerpoint/2010/main" val="3664859049"/>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1"/>
          </p:nvPr>
        </p:nvSpPr>
        <p:spPr>
          <a:xfrm>
            <a:off x="395536" y="6444960"/>
            <a:ext cx="1584176" cy="216024"/>
          </a:xfrm>
        </p:spPr>
        <p:txBody>
          <a:bodyPr/>
          <a:lstStyle/>
          <a:p>
            <a:r>
              <a:rPr lang="en-GB" smtClean="0"/>
              <a:t>towerswatson.com</a:t>
            </a:r>
            <a:endParaRPr lang="en-GB"/>
          </a:p>
        </p:txBody>
      </p:sp>
      <p:sp>
        <p:nvSpPr>
          <p:cNvPr id="8" name="Date Placeholder 2"/>
          <p:cNvSpPr>
            <a:spLocks noGrp="1"/>
          </p:cNvSpPr>
          <p:nvPr>
            <p:ph type="dt" sz="half" idx="10"/>
          </p:nvPr>
        </p:nvSpPr>
        <p:spPr>
          <a:xfrm>
            <a:off x="3203849" y="6444000"/>
            <a:ext cx="5578410" cy="216000"/>
          </a:xfrm>
        </p:spPr>
        <p:txBody>
          <a:bodyPr anchor="ctr" anchorCtr="0"/>
          <a:lstStyle/>
          <a:p>
            <a:r>
              <a:rPr lang="en-US" smtClean="0"/>
              <a:t>© 2014 Towers Watson. All rights reserved. Proprietary and Confidential. For Towers Watson and Towers Watson client use only.</a:t>
            </a:r>
            <a:endParaRPr lang="en-GB"/>
          </a:p>
        </p:txBody>
      </p:sp>
      <p:sp>
        <p:nvSpPr>
          <p:cNvPr id="10" name="Slide Number Placeholder 4"/>
          <p:cNvSpPr>
            <a:spLocks noGrp="1"/>
          </p:cNvSpPr>
          <p:nvPr>
            <p:ph type="sldNum" sz="quarter" idx="12"/>
          </p:nvPr>
        </p:nvSpPr>
        <p:spPr>
          <a:xfrm>
            <a:off x="8254800" y="6237312"/>
            <a:ext cx="504000" cy="273600"/>
          </a:xfrm>
        </p:spPr>
        <p:txBody>
          <a:bodyPr/>
          <a:lstStyle/>
          <a:p>
            <a:fld id="{830D4EF1-2FB9-4CDA-AD22-D945B346B2F0}" type="slidenum">
              <a:rPr lang="en-GB" smtClean="0"/>
              <a:t>‹#›</a:t>
            </a:fld>
            <a:endParaRPr lang="en-GB"/>
          </a:p>
        </p:txBody>
      </p:sp>
    </p:spTree>
    <p:extLst>
      <p:ext uri="{BB962C8B-B14F-4D97-AF65-F5344CB8AC3E}">
        <p14:creationId xmlns:p14="http://schemas.microsoft.com/office/powerpoint/2010/main" val="2646317953"/>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395536" y="1411200"/>
            <a:ext cx="4100264" cy="4712400"/>
          </a:xfrm>
        </p:spPr>
        <p:txBody>
          <a:bodyPr>
            <a:normAutofit/>
          </a:bodyPr>
          <a:lstStyle>
            <a:lvl1pPr>
              <a:defRPr sz="2000"/>
            </a:lvl1pPr>
            <a:lvl2pPr>
              <a:defRPr sz="2000"/>
            </a:lvl2pPr>
            <a:lvl3pPr>
              <a:defRPr sz="2000"/>
            </a:lvl3pPr>
            <a:lvl4pPr>
              <a:defRPr sz="18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411200"/>
            <a:ext cx="4100264" cy="4712400"/>
          </a:xfrm>
        </p:spPr>
        <p:txBody>
          <a:bodyPr>
            <a:normAutofit/>
          </a:bodyPr>
          <a:lstStyle>
            <a:lvl1pPr>
              <a:defRPr sz="2000"/>
            </a:lvl1pPr>
            <a:lvl2pPr>
              <a:defRPr sz="2000"/>
            </a:lvl2pPr>
            <a:lvl3pPr>
              <a:defRPr sz="2000"/>
            </a:lvl3pPr>
            <a:lvl4pPr>
              <a:defRPr sz="18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11"/>
          </p:nvPr>
        </p:nvSpPr>
        <p:spPr>
          <a:xfrm>
            <a:off x="395536" y="6444000"/>
            <a:ext cx="1584176" cy="216024"/>
          </a:xfrm>
        </p:spPr>
        <p:txBody>
          <a:bodyPr/>
          <a:lstStyle/>
          <a:p>
            <a:r>
              <a:rPr lang="en-GB" smtClean="0"/>
              <a:t>towerswatson.com</a:t>
            </a:r>
            <a:endParaRPr lang="en-GB"/>
          </a:p>
        </p:txBody>
      </p:sp>
      <p:sp>
        <p:nvSpPr>
          <p:cNvPr id="10" name="Slide Number Placeholder 4"/>
          <p:cNvSpPr>
            <a:spLocks noGrp="1"/>
          </p:cNvSpPr>
          <p:nvPr>
            <p:ph type="sldNum" sz="quarter" idx="12"/>
          </p:nvPr>
        </p:nvSpPr>
        <p:spPr>
          <a:xfrm>
            <a:off x="8254800" y="6237312"/>
            <a:ext cx="504000" cy="273600"/>
          </a:xfrm>
        </p:spPr>
        <p:txBody>
          <a:bodyPr/>
          <a:lstStyle/>
          <a:p>
            <a:fld id="{830D4EF1-2FB9-4CDA-AD22-D945B346B2F0}" type="slidenum">
              <a:rPr lang="en-GB" smtClean="0"/>
              <a:t>‹#›</a:t>
            </a:fld>
            <a:endParaRPr lang="en-GB"/>
          </a:p>
        </p:txBody>
      </p:sp>
      <p:sp>
        <p:nvSpPr>
          <p:cNvPr id="13" name="Date Placeholder 2"/>
          <p:cNvSpPr>
            <a:spLocks noGrp="1"/>
          </p:cNvSpPr>
          <p:nvPr>
            <p:ph type="dt" sz="half" idx="10"/>
          </p:nvPr>
        </p:nvSpPr>
        <p:spPr>
          <a:xfrm>
            <a:off x="3203999" y="6444000"/>
            <a:ext cx="5580000" cy="216000"/>
          </a:xfrm>
        </p:spPr>
        <p:txBody>
          <a:bodyPr anchor="ctr" anchorCtr="0"/>
          <a:lstStyle/>
          <a:p>
            <a:r>
              <a:rPr lang="en-US" smtClean="0"/>
              <a:t>© 2014 Towers Watson. All rights reserved. Proprietary and Confidential. For Towers Watson and Towers Watson client use only.</a:t>
            </a:r>
            <a:endParaRPr lang="en-GB"/>
          </a:p>
        </p:txBody>
      </p:sp>
    </p:spTree>
    <p:extLst>
      <p:ext uri="{BB962C8B-B14F-4D97-AF65-F5344CB8AC3E}">
        <p14:creationId xmlns:p14="http://schemas.microsoft.com/office/powerpoint/2010/main" val="416151634"/>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itle-InfoGFX">
    <p:spTree>
      <p:nvGrpSpPr>
        <p:cNvPr id="1" name=""/>
        <p:cNvGrpSpPr/>
        <p:nvPr/>
      </p:nvGrpSpPr>
      <p:grpSpPr>
        <a:xfrm>
          <a:off x="0" y="0"/>
          <a:ext cx="0" cy="0"/>
        </a:xfrm>
      </p:grpSpPr>
      <p:sp>
        <p:nvSpPr>
          <p:cNvPr id="2" name="Title 1"/>
          <p:cNvSpPr>
            <a:spLocks noGrp="1"/>
          </p:cNvSpPr>
          <p:nvPr>
            <p:ph type="ctrTitle"/>
          </p:nvPr>
        </p:nvSpPr>
        <p:spPr>
          <a:xfrm>
            <a:off x="381600" y="4010400"/>
            <a:ext cx="5943600" cy="385043"/>
          </a:xfrm>
          <a:solidFill>
            <a:schemeClr val="bg2"/>
          </a:solidFill>
        </p:spPr>
        <p:txBody>
          <a:bodyPr lIns="183600" tIns="28800" rIns="90000" bIns="18000">
            <a:noAutofit/>
          </a:bodyPr>
          <a:lstStyle>
            <a:lvl1pPr algn="l">
              <a:defRPr sz="2500">
                <a:solidFill>
                  <a:schemeClr val="tx1"/>
                </a:solidFill>
              </a:defRPr>
            </a:lvl1pPr>
          </a:lstStyle>
          <a:p>
            <a:r>
              <a:rPr lang="en-US" smtClean="0"/>
              <a:t>Click to edit Master title style</a:t>
            </a:r>
            <a:endParaRPr lang="en-GB"/>
          </a:p>
        </p:txBody>
      </p:sp>
      <p:sp>
        <p:nvSpPr>
          <p:cNvPr id="4" name="Date Placeholder 3"/>
          <p:cNvSpPr>
            <a:spLocks noGrp="1"/>
          </p:cNvSpPr>
          <p:nvPr>
            <p:ph type="dt" sz="half" idx="10"/>
          </p:nvPr>
        </p:nvSpPr>
        <p:spPr>
          <a:xfrm>
            <a:off x="251520" y="6525345"/>
            <a:ext cx="5832648" cy="216023"/>
          </a:xfrm>
        </p:spPr>
        <p:txBody>
          <a:bodyPr lIns="0"/>
          <a:lstStyle>
            <a:lvl1pPr algn="l">
              <a:defRPr>
                <a:solidFill>
                  <a:schemeClr val="tx1"/>
                </a:solidFill>
              </a:defRPr>
            </a:lvl1pPr>
          </a:lstStyle>
          <a:p>
            <a:r>
              <a:rPr lang="en-US" smtClean="0"/>
              <a:t>© 2014 Towers Watson. All rights reserved. Proprietary and Confidential. For Towers Watson and Towers Watson client use only.</a:t>
            </a:r>
            <a:endParaRPr lang="en-GB"/>
          </a:p>
        </p:txBody>
      </p:sp>
      <p:sp>
        <p:nvSpPr>
          <p:cNvPr id="11" name="Text Placeholder 10"/>
          <p:cNvSpPr>
            <a:spLocks noGrp="1"/>
          </p:cNvSpPr>
          <p:nvPr>
            <p:ph type="body" sz="quarter" idx="13"/>
          </p:nvPr>
        </p:nvSpPr>
        <p:spPr>
          <a:xfrm>
            <a:off x="250825" y="5229225"/>
            <a:ext cx="5834063" cy="1152525"/>
          </a:xfrm>
        </p:spPr>
        <p:txBody>
          <a:bodyPr>
            <a:noAutofit/>
          </a:bodyPr>
          <a:lstStyle>
            <a:lvl1pPr>
              <a:spcBef>
                <a:spcPts val="300"/>
              </a:spcBef>
              <a:defRPr sz="1600"/>
            </a:lvl1pPr>
            <a:lvl2pPr>
              <a:defRPr sz="11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06574481"/>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TransitionSlide">
    <p:spTree>
      <p:nvGrpSpPr>
        <p:cNvPr id="1" name=""/>
        <p:cNvGrpSpPr/>
        <p:nvPr/>
      </p:nvGrpSpPr>
      <p:grpSpPr>
        <a:xfrm>
          <a:off x="0" y="0"/>
          <a:ext cx="0" cy="0"/>
        </a:xfrm>
      </p:grpSpPr>
      <p:sp>
        <p:nvSpPr>
          <p:cNvPr id="2" name="Title 1"/>
          <p:cNvSpPr>
            <a:spLocks noGrp="1"/>
          </p:cNvSpPr>
          <p:nvPr>
            <p:ph type="ctrTitle"/>
          </p:nvPr>
        </p:nvSpPr>
        <p:spPr>
          <a:xfrm>
            <a:off x="381599" y="1078862"/>
            <a:ext cx="6635845" cy="385043"/>
          </a:xfrm>
          <a:solidFill>
            <a:schemeClr val="bg2"/>
          </a:solidFill>
        </p:spPr>
        <p:txBody>
          <a:bodyPr lIns="183600" tIns="28800" rIns="90000" bIns="18000">
            <a:noAutofit/>
          </a:bodyPr>
          <a:lstStyle>
            <a:lvl1pPr algn="l">
              <a:defRPr sz="2500">
                <a:solidFill>
                  <a:schemeClr val="tx1"/>
                </a:solidFill>
              </a:defRPr>
            </a:lvl1pPr>
          </a:lstStyle>
          <a:p>
            <a:r>
              <a:rPr lang="en-US" smtClean="0"/>
              <a:t>Click to edit Master title style</a:t>
            </a:r>
            <a:endParaRPr lang="en-GB"/>
          </a:p>
        </p:txBody>
      </p:sp>
      <p:sp>
        <p:nvSpPr>
          <p:cNvPr id="4" name="Date Placeholder 3"/>
          <p:cNvSpPr>
            <a:spLocks noGrp="1"/>
          </p:cNvSpPr>
          <p:nvPr>
            <p:ph type="dt" sz="half" idx="10"/>
          </p:nvPr>
        </p:nvSpPr>
        <p:spPr>
          <a:xfrm>
            <a:off x="252000" y="6525345"/>
            <a:ext cx="5832168" cy="216024"/>
          </a:xfrm>
        </p:spPr>
        <p:txBody>
          <a:bodyPr lIns="0"/>
          <a:lstStyle>
            <a:lvl1pPr algn="l">
              <a:defRPr/>
            </a:lvl1pPr>
          </a:lstStyle>
          <a:p>
            <a:r>
              <a:rPr lang="en-US" smtClean="0"/>
              <a:t>© 2014 Towers Watson. All rights reserved. Proprietary and Confidential. For Towers Watson and Towers Watson client use only.</a:t>
            </a:r>
            <a:endParaRPr lang="en-GB"/>
          </a:p>
        </p:txBody>
      </p:sp>
      <p:sp>
        <p:nvSpPr>
          <p:cNvPr id="11" name="Text Placeholder 10"/>
          <p:cNvSpPr>
            <a:spLocks noGrp="1"/>
          </p:cNvSpPr>
          <p:nvPr>
            <p:ph type="body" sz="quarter" idx="13"/>
          </p:nvPr>
        </p:nvSpPr>
        <p:spPr>
          <a:xfrm>
            <a:off x="250825" y="5229225"/>
            <a:ext cx="5834063" cy="1152525"/>
          </a:xfrm>
        </p:spPr>
        <p:txBody>
          <a:bodyPr>
            <a:noAutofit/>
          </a:bodyPr>
          <a:lstStyle>
            <a:lvl1pPr>
              <a:spcBef>
                <a:spcPts val="300"/>
              </a:spcBef>
              <a:defRPr sz="1600"/>
            </a:lvl1pPr>
            <a:lvl2pPr>
              <a:defRPr sz="11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035806372"/>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ransitionSlide-WithSub">
    <p:spTree>
      <p:nvGrpSpPr>
        <p:cNvPr id="1" name=""/>
        <p:cNvGrpSpPr/>
        <p:nvPr/>
      </p:nvGrpSpPr>
      <p:grpSpPr>
        <a:xfrm>
          <a:off x="0" y="0"/>
          <a:ext cx="0" cy="0"/>
        </a:xfrm>
      </p:grpSpPr>
      <p:sp>
        <p:nvSpPr>
          <p:cNvPr id="2" name="Title 1"/>
          <p:cNvSpPr>
            <a:spLocks noGrp="1"/>
          </p:cNvSpPr>
          <p:nvPr>
            <p:ph type="ctrTitle"/>
          </p:nvPr>
        </p:nvSpPr>
        <p:spPr>
          <a:xfrm>
            <a:off x="381599" y="1078862"/>
            <a:ext cx="6635845" cy="385043"/>
          </a:xfrm>
          <a:solidFill>
            <a:schemeClr val="bg2"/>
          </a:solidFill>
        </p:spPr>
        <p:txBody>
          <a:bodyPr lIns="183600" tIns="28800" rIns="90000" bIns="18000">
            <a:noAutofit/>
          </a:bodyPr>
          <a:lstStyle>
            <a:lvl1pPr algn="l">
              <a:defRPr sz="2500">
                <a:solidFill>
                  <a:schemeClr val="tx1"/>
                </a:solidFill>
              </a:defRPr>
            </a:lvl1pPr>
          </a:lstStyle>
          <a:p>
            <a:r>
              <a:rPr lang="en-US" smtClean="0"/>
              <a:t>Click to edit Master title style</a:t>
            </a:r>
            <a:endParaRPr lang="en-GB"/>
          </a:p>
        </p:txBody>
      </p:sp>
      <p:sp>
        <p:nvSpPr>
          <p:cNvPr id="4" name="Date Placeholder 3"/>
          <p:cNvSpPr>
            <a:spLocks noGrp="1"/>
          </p:cNvSpPr>
          <p:nvPr>
            <p:ph type="dt" sz="half" idx="10"/>
          </p:nvPr>
        </p:nvSpPr>
        <p:spPr>
          <a:xfrm>
            <a:off x="251520" y="6525345"/>
            <a:ext cx="5832648" cy="216023"/>
          </a:xfrm>
        </p:spPr>
        <p:txBody>
          <a:bodyPr lIns="0"/>
          <a:lstStyle>
            <a:lvl1pPr algn="ctr">
              <a:defRPr>
                <a:solidFill>
                  <a:schemeClr val="tx1"/>
                </a:solidFill>
              </a:defRPr>
            </a:lvl1pPr>
          </a:lstStyle>
          <a:p>
            <a:pPr algn="l"/>
            <a:r>
              <a:rPr lang="en-US" smtClean="0"/>
              <a:t>© 2014 Towers Watson. All rights reserved. Proprietary and Confidential. For Towers Watson and Towers Watson client use only.</a:t>
            </a:r>
            <a:endParaRPr lang="en-GB"/>
          </a:p>
        </p:txBody>
      </p:sp>
      <p:sp>
        <p:nvSpPr>
          <p:cNvPr id="11" name="Text Placeholder 10"/>
          <p:cNvSpPr>
            <a:spLocks noGrp="1"/>
          </p:cNvSpPr>
          <p:nvPr>
            <p:ph type="body" sz="quarter" idx="13"/>
          </p:nvPr>
        </p:nvSpPr>
        <p:spPr>
          <a:xfrm>
            <a:off x="250825" y="5229225"/>
            <a:ext cx="5834063" cy="1152525"/>
          </a:xfrm>
        </p:spPr>
        <p:txBody>
          <a:bodyPr>
            <a:noAutofit/>
          </a:bodyPr>
          <a:lstStyle>
            <a:lvl1pPr>
              <a:spcBef>
                <a:spcPts val="300"/>
              </a:spcBef>
              <a:defRPr sz="1600"/>
            </a:lvl1pPr>
            <a:lvl2pPr>
              <a:defRPr sz="11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905559815"/>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4" name="Footer Placeholder 3"/>
          <p:cNvSpPr>
            <a:spLocks noGrp="1"/>
          </p:cNvSpPr>
          <p:nvPr>
            <p:ph type="ftr" sz="quarter" idx="11"/>
          </p:nvPr>
        </p:nvSpPr>
        <p:spPr>
          <a:xfrm>
            <a:off x="395536" y="6444000"/>
            <a:ext cx="1584176" cy="216024"/>
          </a:xfrm>
        </p:spPr>
        <p:txBody>
          <a:bodyPr/>
          <a:lstStyle/>
          <a:p>
            <a:r>
              <a:rPr lang="en-GB" smtClean="0"/>
              <a:t>towerswatson.com</a:t>
            </a:r>
            <a:endParaRPr lang="en-GB"/>
          </a:p>
        </p:txBody>
      </p:sp>
      <p:sp>
        <p:nvSpPr>
          <p:cNvPr id="5" name="Slide Number Placeholder 4"/>
          <p:cNvSpPr>
            <a:spLocks noGrp="1"/>
          </p:cNvSpPr>
          <p:nvPr>
            <p:ph type="sldNum" sz="quarter" idx="12"/>
          </p:nvPr>
        </p:nvSpPr>
        <p:spPr>
          <a:xfrm>
            <a:off x="8254800" y="6237312"/>
            <a:ext cx="504000" cy="273600"/>
          </a:xfrm>
        </p:spPr>
        <p:txBody>
          <a:bodyPr/>
          <a:lstStyle/>
          <a:p>
            <a:fld id="{830D4EF1-2FB9-4CDA-AD22-D945B346B2F0}" type="slidenum">
              <a:rPr lang="en-GB" smtClean="0"/>
              <a:t>‹#›</a:t>
            </a:fld>
            <a:endParaRPr lang="en-GB"/>
          </a:p>
        </p:txBody>
      </p:sp>
      <p:sp>
        <p:nvSpPr>
          <p:cNvPr id="8" name="Date Placeholder 2"/>
          <p:cNvSpPr>
            <a:spLocks noGrp="1"/>
          </p:cNvSpPr>
          <p:nvPr>
            <p:ph type="dt" sz="half" idx="10"/>
          </p:nvPr>
        </p:nvSpPr>
        <p:spPr>
          <a:xfrm>
            <a:off x="3203999" y="6444000"/>
            <a:ext cx="5580000" cy="216000"/>
          </a:xfrm>
        </p:spPr>
        <p:txBody>
          <a:bodyPr anchor="ctr" anchorCtr="0"/>
          <a:lstStyle/>
          <a:p>
            <a:r>
              <a:rPr lang="en-US" smtClean="0"/>
              <a:t>© 2014 Towers Watson. All rights reserved. Proprietary and Confidential. For Towers Watson and Towers Watson client use only.</a:t>
            </a:r>
            <a:endParaRPr lang="en-GB"/>
          </a:p>
        </p:txBody>
      </p:sp>
    </p:spTree>
    <p:extLst>
      <p:ext uri="{BB962C8B-B14F-4D97-AF65-F5344CB8AC3E}">
        <p14:creationId xmlns:p14="http://schemas.microsoft.com/office/powerpoint/2010/main" val="2813239718"/>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iography">
    <p:spTree>
      <p:nvGrpSpPr>
        <p:cNvPr id="1" name=""/>
        <p:cNvGrpSpPr/>
        <p:nvPr/>
      </p:nvGrpSpPr>
      <p:grpSpPr>
        <a:xfrm>
          <a:off x="0" y="0"/>
          <a:ext cx="0" cy="0"/>
        </a:xfrm>
      </p:grpSpPr>
      <p:sp>
        <p:nvSpPr>
          <p:cNvPr id="2" name="Title 1"/>
          <p:cNvSpPr>
            <a:spLocks noGrp="1"/>
          </p:cNvSpPr>
          <p:nvPr>
            <p:ph type="title"/>
          </p:nvPr>
        </p:nvSpPr>
        <p:spPr>
          <a:xfrm>
            <a:off x="1979712" y="476672"/>
            <a:ext cx="6768752" cy="720080"/>
          </a:xfrm>
        </p:spPr>
        <p:txBody>
          <a:bodyPr>
            <a:normAutofit/>
          </a:bodyPr>
          <a:lstStyle>
            <a:lvl1pPr>
              <a:defRPr sz="1800"/>
            </a:lvl1pPr>
          </a:lstStyle>
          <a:p>
            <a:r>
              <a:rPr lang="en-US" smtClean="0"/>
              <a:t>Click to edit Master title style</a:t>
            </a:r>
            <a:endParaRPr lang="en-GB"/>
          </a:p>
        </p:txBody>
      </p:sp>
      <p:sp>
        <p:nvSpPr>
          <p:cNvPr id="3" name="Content Placeholder 2"/>
          <p:cNvSpPr>
            <a:spLocks noGrp="1"/>
          </p:cNvSpPr>
          <p:nvPr>
            <p:ph idx="1"/>
          </p:nvPr>
        </p:nvSpPr>
        <p:spPr>
          <a:xfrm>
            <a:off x="611560" y="2204864"/>
            <a:ext cx="8136904" cy="3921299"/>
          </a:xfrm>
        </p:spPr>
        <p:txBody>
          <a:bodyPr>
            <a:normAutofit/>
          </a:bodyPr>
          <a:lstStyle>
            <a:lvl1pPr>
              <a:defRPr sz="1000"/>
            </a:lvl1pPr>
            <a:lvl2pPr>
              <a:defRPr sz="1000" b="1">
                <a:solidFill>
                  <a:schemeClr val="bg2"/>
                </a:solidFill>
              </a:defRPr>
            </a:lvl2pPr>
            <a:lvl3pPr marL="138113" indent="-138113">
              <a:defRPr sz="1000"/>
            </a:lvl3pPr>
            <a:lvl4pPr marL="280988" indent="-152400">
              <a:defRPr sz="1000"/>
            </a:lvl4pPr>
            <a:lvl5pPr marL="452438" indent="-157163">
              <a:defRPr sz="1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1"/>
          </p:nvPr>
        </p:nvSpPr>
        <p:spPr>
          <a:xfrm>
            <a:off x="395536" y="6444000"/>
            <a:ext cx="1584176" cy="216024"/>
          </a:xfrm>
        </p:spPr>
        <p:txBody>
          <a:bodyPr/>
          <a:lstStyle/>
          <a:p>
            <a:r>
              <a:rPr lang="en-GB" smtClean="0"/>
              <a:t>towerswatson.com</a:t>
            </a:r>
            <a:endParaRPr lang="en-GB"/>
          </a:p>
        </p:txBody>
      </p:sp>
      <p:sp>
        <p:nvSpPr>
          <p:cNvPr id="15" name="Slide Number Placeholder 4"/>
          <p:cNvSpPr>
            <a:spLocks noGrp="1"/>
          </p:cNvSpPr>
          <p:nvPr>
            <p:ph type="sldNum" sz="quarter" idx="12"/>
          </p:nvPr>
        </p:nvSpPr>
        <p:spPr>
          <a:xfrm>
            <a:off x="8254800" y="6237312"/>
            <a:ext cx="504000" cy="273600"/>
          </a:xfrm>
        </p:spPr>
        <p:txBody>
          <a:bodyPr/>
          <a:lstStyle/>
          <a:p>
            <a:fld id="{830D4EF1-2FB9-4CDA-AD22-D945B346B2F0}" type="slidenum">
              <a:rPr lang="en-GB" smtClean="0"/>
              <a:t>‹#›</a:t>
            </a:fld>
            <a:endParaRPr lang="en-GB"/>
          </a:p>
        </p:txBody>
      </p:sp>
      <p:sp>
        <p:nvSpPr>
          <p:cNvPr id="9" name="Date Placeholder 2"/>
          <p:cNvSpPr>
            <a:spLocks noGrp="1"/>
          </p:cNvSpPr>
          <p:nvPr>
            <p:ph type="dt" sz="half" idx="10"/>
          </p:nvPr>
        </p:nvSpPr>
        <p:spPr>
          <a:xfrm>
            <a:off x="3204000" y="6444000"/>
            <a:ext cx="5580000" cy="216025"/>
          </a:xfrm>
        </p:spPr>
        <p:txBody>
          <a:bodyPr anchor="ctr" anchorCtr="0"/>
          <a:lstStyle/>
          <a:p>
            <a:r>
              <a:rPr lang="en-US" smtClean="0"/>
              <a:t>© 2014 Towers Watson. All rights reserved. Proprietary and Confidential. For Towers Watson and Towers Watson client use only.</a:t>
            </a:r>
            <a:endParaRPr lang="en-GB"/>
          </a:p>
        </p:txBody>
      </p:sp>
    </p:spTree>
    <p:extLst>
      <p:ext uri="{BB962C8B-B14F-4D97-AF65-F5344CB8AC3E}">
        <p14:creationId xmlns:p14="http://schemas.microsoft.com/office/powerpoint/2010/main" val="1558355983"/>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tags" Target="../tags/tag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7" name="TextBox 6"/>
          <p:cNvSpPr txBox="1"/>
          <p:nvPr>
            <p:custDataLst>
              <p:tags r:id="rId9"/>
            </p:custDataLst>
          </p:nvPr>
        </p:nvSpPr>
        <p:spPr>
          <a:xfrm rot="19906912">
            <a:off x="243577" y="3029257"/>
            <a:ext cx="8514068" cy="1107996"/>
          </a:xfrm>
          <a:prstGeom prst="rect">
            <a:avLst/>
          </a:prstGeom>
          <a:noFill/>
        </p:spPr>
        <p:txBody>
          <a:bodyPr wrap="square"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6600" b="1" baseline="0" smtClean="0">
                <a:solidFill>
                  <a:schemeClr val="tx1"/>
                </a:solidFill>
              </a:rPr>
              <a:t> </a:t>
            </a:r>
            <a:endParaRPr lang="en-GB" b="1">
              <a:solidFill>
                <a:schemeClr val="tx1"/>
              </a:solidFill>
            </a:endParaRPr>
          </a:p>
        </p:txBody>
      </p:sp>
      <p:sp>
        <p:nvSpPr>
          <p:cNvPr id="8" name="Rectangle 7"/>
          <p:cNvSpPr/>
          <p:nvPr/>
        </p:nvSpPr>
        <p:spPr>
          <a:xfrm>
            <a:off x="0" y="0"/>
            <a:ext cx="9144000" cy="6858000"/>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p:txBody>
      </p:sp>
      <p:sp>
        <p:nvSpPr>
          <p:cNvPr id="2" name="Title Placeholder 1"/>
          <p:cNvSpPr>
            <a:spLocks noGrp="1"/>
          </p:cNvSpPr>
          <p:nvPr>
            <p:ph type="title"/>
          </p:nvPr>
        </p:nvSpPr>
        <p:spPr>
          <a:xfrm>
            <a:off x="395536" y="404664"/>
            <a:ext cx="8352928" cy="738932"/>
          </a:xfrm>
          <a:prstGeom prst="rect">
            <a:avLst/>
          </a:prstGeom>
        </p:spPr>
        <p:txBody>
          <a:bodyPr vert="horz" lIns="0" tIns="45720" rIns="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395536" y="1412776"/>
            <a:ext cx="8352928" cy="4713387"/>
          </a:xfrm>
          <a:prstGeom prst="rect">
            <a:avLst/>
          </a:prstGeom>
        </p:spPr>
        <p:txBody>
          <a:bodyPr vert="horz" lIns="0" tIns="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2699792" y="6525344"/>
            <a:ext cx="6048672" cy="216025"/>
          </a:xfrm>
          <a:prstGeom prst="rect">
            <a:avLst/>
          </a:prstGeom>
        </p:spPr>
        <p:txBody>
          <a:bodyPr vert="horz" lIns="91440" tIns="45720" rIns="0" bIns="45720" rtlCol="0" anchor="b" anchorCtr="0"/>
          <a:lstStyle>
            <a:defPPr>
              <a:defRPr lang="en-US"/>
            </a:defPPr>
            <a:lvl1pPr marL="0" algn="r" defTabSz="914400" rtl="0" eaLnBrk="1" latinLnBrk="0" hangingPunct="1">
              <a:defRPr sz="6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t>© 2014 Towers Watson. All rights reserved. Proprietary and Confidential. For Towers Watson and Towers Watson client use only.</a:t>
            </a:r>
            <a:endParaRPr lang="en-GB"/>
          </a:p>
        </p:txBody>
      </p:sp>
      <p:sp>
        <p:nvSpPr>
          <p:cNvPr id="5" name="Footer Placeholder 4"/>
          <p:cNvSpPr>
            <a:spLocks noGrp="1"/>
          </p:cNvSpPr>
          <p:nvPr>
            <p:ph type="ftr" sz="quarter" idx="3"/>
          </p:nvPr>
        </p:nvSpPr>
        <p:spPr>
          <a:xfrm>
            <a:off x="395536" y="6525344"/>
            <a:ext cx="1584176" cy="216024"/>
          </a:xfrm>
          <a:prstGeom prst="rect">
            <a:avLst/>
          </a:prstGeom>
        </p:spPr>
        <p:txBody>
          <a:bodyPr vert="horz" lIns="0" tIns="0" rIns="90000" bIns="45720" rtlCol="0" anchor="b" anchorCtr="0"/>
          <a:lstStyle>
            <a:defPPr>
              <a:defRPr lang="en-US"/>
            </a:defPPr>
            <a:lvl1pPr marL="0" algn="l" defTabSz="914400" rtl="0" eaLnBrk="1" latinLnBrk="0" hangingPunct="1">
              <a:defRPr sz="600" kern="1200">
                <a:solidFill>
                  <a:schemeClr val="bg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mtClean="0"/>
              <a:t>towerswatson.com</a:t>
            </a:r>
            <a:endParaRPr lang="en-GB"/>
          </a:p>
        </p:txBody>
      </p:sp>
      <p:sp>
        <p:nvSpPr>
          <p:cNvPr id="6" name="Slide Number Placeholder 5"/>
          <p:cNvSpPr>
            <a:spLocks noGrp="1"/>
          </p:cNvSpPr>
          <p:nvPr>
            <p:ph type="sldNum" sz="quarter" idx="4"/>
          </p:nvPr>
        </p:nvSpPr>
        <p:spPr>
          <a:xfrm>
            <a:off x="8254800" y="6328800"/>
            <a:ext cx="504000" cy="273600"/>
          </a:xfrm>
          <a:prstGeom prst="rect">
            <a:avLst/>
          </a:prstGeom>
        </p:spPr>
        <p:txBody>
          <a:bodyPr vert="horz" lIns="91440" tIns="45720" rIns="0" bIns="45720" rtlCol="0" anchor="b" anchorCtr="0"/>
          <a:lstStyle>
            <a:defPPr>
              <a:defRPr lang="en-US"/>
            </a:defPPr>
            <a:lvl1pPr marL="0" algn="r" defTabSz="914400" rtl="0" eaLnBrk="1" latinLnBrk="0" hangingPunct="1">
              <a:defRPr sz="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30D4EF1-2FB9-4CDA-AD22-D945B346B2F0}" type="slidenum">
              <a:rPr lang="en-GB" smtClean="0"/>
              <a:t>‹#›</a:t>
            </a:fld>
            <a:endParaRPr lang="en-GB"/>
          </a:p>
        </p:txBody>
      </p:sp>
    </p:spTree>
    <p:extLst>
      <p:ext uri="{BB962C8B-B14F-4D97-AF65-F5344CB8AC3E}">
        <p14:creationId xmlns:p14="http://schemas.microsoft.com/office/powerpoint/2010/main" val="2704425923"/>
      </p:ext>
    </p:extLst>
  </p:cSld>
  <p:clrMap bg1="lt1" tx1="dk1" bg2="lt2" tx2="dk2" accent1="accent1" accent2="accent2" accent3="accent3" accent4="accent4" accent5="accent5" accent6="accent6" hlink="hlink" folHlink="folHlink"/>
  <p:sldLayoutIdLst>
    <p:sldLayoutId id="2147483660" r:id="rId1"/>
    <p:sldLayoutId id="2147483723" r:id="rId2"/>
    <p:sldLayoutId id="2147483724" r:id="rId3"/>
    <p:sldLayoutId id="2147483726" r:id="rId4"/>
    <p:sldLayoutId id="2147483727" r:id="rId5"/>
    <p:sldLayoutId id="2147483735" r:id="rId6"/>
    <p:sldLayoutId id="2147483736" r:id="rId7"/>
    <p:sldLayoutId id="2147483737" r:id="rId8"/>
  </p:sldLayoutIdLst>
  <p:transition/>
  <p:timing/>
  <p:hf hdr="0"/>
  <p:txStyles>
    <p:titleStyle>
      <a:lvl1pPr algn="l" defTabSz="914400" rtl="0" eaLnBrk="1" latinLnBrk="0" hangingPunct="1">
        <a:spcBef>
          <a:spcPct val="0"/>
        </a:spcBef>
        <a:buNone/>
        <a:defRPr sz="2400" b="1"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0" algn="l" defTabSz="914400" rtl="0" eaLnBrk="1" latinLnBrk="0" hangingPunct="1">
        <a:spcBef>
          <a:spcPct val="20000"/>
        </a:spcBef>
        <a:buFontTx/>
        <a:buNone/>
        <a:defRPr sz="2000" b="1" kern="1200">
          <a:solidFill>
            <a:schemeClr val="tx1"/>
          </a:solidFill>
          <a:latin typeface="+mn-lt"/>
          <a:ea typeface="+mn-ea"/>
          <a:cs typeface="+mn-cs"/>
        </a:defRPr>
      </a:lvl1pPr>
      <a:lvl2pPr marL="0" indent="0" algn="l" defTabSz="914400" rtl="0" eaLnBrk="1" latinLnBrk="0" hangingPunct="1">
        <a:spcBef>
          <a:spcPct val="20000"/>
        </a:spcBef>
        <a:buFontTx/>
        <a:buNone/>
        <a:defRPr sz="2000" kern="1200">
          <a:solidFill>
            <a:schemeClr val="tx1"/>
          </a:solidFill>
          <a:latin typeface="+mn-lt"/>
          <a:ea typeface="+mn-ea"/>
          <a:cs typeface="+mn-cs"/>
        </a:defRPr>
      </a:lvl2pPr>
      <a:lvl3pPr marL="265113" indent="-265113" algn="l" defTabSz="914400" rtl="0" eaLnBrk="1" latinLnBrk="0" hangingPunct="1">
        <a:spcBef>
          <a:spcPct val="20000"/>
        </a:spcBef>
        <a:buClr>
          <a:schemeClr val="bg2"/>
        </a:buClr>
        <a:buSzPct val="60000"/>
        <a:buFont typeface="Wingdings" pitchFamily="2" charset="2"/>
        <a:buChar char=""/>
        <a:defRPr sz="2000" kern="1200">
          <a:solidFill>
            <a:schemeClr val="tx1"/>
          </a:solidFill>
          <a:latin typeface="+mn-lt"/>
          <a:ea typeface="+mn-ea"/>
          <a:cs typeface="+mn-cs"/>
        </a:defRPr>
      </a:lvl3pPr>
      <a:lvl4pPr marL="542925" indent="-277813" algn="l" defTabSz="914400" rtl="0" eaLnBrk="1" latinLnBrk="0" hangingPunct="1">
        <a:spcBef>
          <a:spcPct val="20000"/>
        </a:spcBef>
        <a:buClr>
          <a:schemeClr val="tx2"/>
        </a:buClr>
        <a:buSzPct val="60000"/>
        <a:buFont typeface="Wingdings" pitchFamily="2" charset="2"/>
        <a:buChar char=""/>
        <a:defRPr sz="1800" kern="1200">
          <a:solidFill>
            <a:schemeClr val="tx1"/>
          </a:solidFill>
          <a:latin typeface="+mn-lt"/>
          <a:ea typeface="+mn-ea"/>
          <a:cs typeface="+mn-cs"/>
        </a:defRPr>
      </a:lvl4pPr>
      <a:lvl5pPr marL="808038" indent="-265113" algn="l" defTabSz="914400" rtl="0" eaLnBrk="1" latinLnBrk="0" hangingPunct="1">
        <a:spcBef>
          <a:spcPct val="20000"/>
        </a:spcBef>
        <a:buClr>
          <a:schemeClr val="accent1"/>
        </a:buClr>
        <a:buSzTx/>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xml" /><Relationship Id="rId3" Type="http://schemas.openxmlformats.org/officeDocument/2006/relationships/tags" Target="../tags/tag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xml"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tags" Target="../tags/tag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9.xml"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tags" Target="../tags/tag1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xml"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tags" Target="../tags/tag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wmf" /><Relationship Id="rId3" Type="http://schemas.openxmlformats.org/officeDocument/2006/relationships/image" Target="../media/image7.png" /><Relationship Id="rId4" Type="http://schemas.openxmlformats.org/officeDocument/2006/relationships/oleObject" Target="../embeddings/oleObject1.bin" TargetMode="Internal" /><Relationship Id="rId5" Type="http://schemas.openxmlformats.org/officeDocument/2006/relationships/image" Target="../media/image8.wmf" /><Relationship Id="rId6" Type="http://schemas.openxmlformats.org/officeDocument/2006/relationships/oleObject" Target="../embeddings/oleObject2.bin" TargetMode="Internal" /><Relationship Id="rId7" Type="http://schemas.openxmlformats.org/officeDocument/2006/relationships/image" Target="../media/image9.wmf" /><Relationship Id="rId8" Type="http://schemas.openxmlformats.org/officeDocument/2006/relationships/vmlDrawing" Target="../drawings/vmlDrawing1.v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02415313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Title">
    <p:spTree>
      <p:nvGrpSpPr>
        <p:cNvPr id="1" name=""/>
        <p:cNvGrpSpPr/>
        <p:nvPr/>
      </p:nvGrpSpPr>
      <p:grpSpPr>
        <a:xfrm>
          <a:off x="0" y="0"/>
          <a: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1938" y="294109"/>
            <a:ext cx="8620125" cy="4791075"/>
          </a:xfrm>
          <a:prstGeom prst="rect">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ctrTitle"/>
            <p:custDataLst>
              <p:tags r:id="rId3"/>
            </p:custDataLst>
          </p:nvPr>
        </p:nvSpPr>
        <p:spPr/>
        <p:txBody>
          <a:bodyPr>
            <a:normAutofit fontScale="90000"/>
          </a:bodyPr>
          <a:lstStyle/>
          <a:p>
            <a:r>
              <a:rPr lang="zh-CN" altLang="en-US"/>
              <a:t>薪</a:t>
            </a:r>
            <a:r>
              <a:rPr lang="zh-CN" altLang="en-US" smtClean="0"/>
              <a:t>酬体系设计报告</a:t>
            </a:r>
            <a:endParaRPr lang="en-GB"/>
          </a:p>
        </p:txBody>
      </p:sp>
      <p:sp>
        <p:nvSpPr>
          <p:cNvPr id="3" name="Subtitle 2"/>
          <p:cNvSpPr>
            <a:spLocks noGrp="1"/>
          </p:cNvSpPr>
          <p:nvPr>
            <p:ph type="subTitle" idx="1"/>
            <p:custDataLst>
              <p:tags r:id="rId4"/>
            </p:custDataLst>
          </p:nvPr>
        </p:nvSpPr>
        <p:spPr/>
        <p:txBody>
          <a:bodyPr/>
          <a:lstStyle/>
          <a:p>
            <a:r>
              <a:rPr lang="zh-CN" altLang="en-US" smtClean="0"/>
              <a:t>深圳市计量质量检测研究院</a:t>
            </a:r>
            <a:endParaRPr lang="en-GB"/>
          </a:p>
        </p:txBody>
      </p:sp>
      <p:sp>
        <p:nvSpPr>
          <p:cNvPr id="7" name="Text Placeholder 6"/>
          <p:cNvSpPr>
            <a:spLocks noGrp="1"/>
          </p:cNvSpPr>
          <p:nvPr>
            <p:ph type="body" sz="quarter" idx="13"/>
          </p:nvPr>
        </p:nvSpPr>
        <p:spPr/>
        <p:txBody>
          <a:bodyPr/>
          <a:lstStyle/>
          <a:p>
            <a:pPr lvl="1"/>
            <a:r>
              <a:rPr lang="en-US" altLang="zh-CN" smtClean="0"/>
              <a:t>201503</a:t>
            </a:r>
            <a:endParaRPr lang="en-GB"/>
          </a:p>
        </p:txBody>
      </p:sp>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329363" y="6237312"/>
            <a:ext cx="2552700" cy="352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Date Placeholder 4"/>
          <p:cNvSpPr>
            <a:spLocks noGrp="1"/>
          </p:cNvSpPr>
          <p:nvPr>
            <p:ph type="dt" sz="half" idx="14"/>
          </p:nvPr>
        </p:nvSpPr>
        <p:spPr>
          <a:xfrm>
            <a:off x="251520" y="6525345"/>
            <a:ext cx="5328592" cy="216023"/>
          </a:xfrm>
        </p:spPr>
        <p:txBody>
          <a:bodyPr/>
          <a:lstStyle/>
          <a:p>
            <a:pPr algn="l"/>
            <a:r>
              <a:rPr lang="en-US" smtClean="0"/>
              <a:t>© 2014 Towers Watson. All rights reserved. Proprietary and Confidential. For Towers Watson and Towers Watson client use only.</a:t>
            </a:r>
            <a:endParaRPr lang="en-GB"/>
          </a:p>
        </p:txBody>
      </p:sp>
      <p:sp>
        <p:nvSpPr>
          <p:cNvPr id="9" name="Path"/>
          <p:cNvSpPr/>
          <p:nvPr/>
        </p:nvSpPr>
        <p:spPr>
          <a:xfrm>
            <a:off x="3275856" y="6560408"/>
            <a:ext cx="5570444"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endParaRPr lang="en-GB" sz="600">
              <a:solidFill>
                <a:schemeClr val="tx1"/>
              </a:solidFill>
            </a:endParaRPr>
          </a:p>
        </p:txBody>
      </p:sp>
    </p:spTree>
    <p:custDataLst>
      <p:tags r:id="rId6"/>
    </p:custDataLst>
    <p:extLst>
      <p:ext uri="{BB962C8B-B14F-4D97-AF65-F5344CB8AC3E}">
        <p14:creationId xmlns:p14="http://schemas.microsoft.com/office/powerpoint/2010/main" val="883658235"/>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声明</a:t>
            </a:r>
          </a:p>
        </p:txBody>
      </p:sp>
      <p:sp>
        <p:nvSpPr>
          <p:cNvPr id="4" name="灯片编号占位符 3"/>
          <p:cNvSpPr>
            <a:spLocks noGrp="1"/>
          </p:cNvSpPr>
          <p:nvPr>
            <p:ph type="sldNum" sz="quarter" idx="10"/>
          </p:nvPr>
        </p:nvSpPr>
        <p:spPr/>
        <p:txBody>
          <a:bodyPr/>
          <a:lstStyle/>
          <a:p>
            <a:pPr>
              <a:defRPr/>
            </a:pPr>
            <a:fld id="{F7EC2795-2562-4FAA-9189-E11FF4C2B3C7}" type="slidenum">
              <a:rPr lang="zh-CN" altLang="en-US" smtClean="0"/>
              <a:pPr>
                <a:defRPr/>
              </a:pPr>
              <a:t>2</a:t>
            </a:fld>
            <a:endParaRPr lang="en-US" altLang="zh-CN"/>
          </a:p>
        </p:txBody>
      </p:sp>
      <p:sp>
        <p:nvSpPr>
          <p:cNvPr id="5" name="Rectangle 3"/>
          <p:cNvSpPr>
            <a:spLocks noChangeArrowheads="1"/>
          </p:cNvSpPr>
          <p:nvPr/>
        </p:nvSpPr>
        <p:spPr bwMode="auto">
          <a:xfrm>
            <a:off x="614363" y="1474792"/>
            <a:ext cx="8039100" cy="4598987"/>
          </a:xfrm>
          <a:prstGeom prst="rect">
            <a:avLst/>
          </a:prstGeom>
          <a:noFill/>
          <a:ln w="76200" cmpd="tri">
            <a:solidFill>
              <a:srgbClr val="001D68"/>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4675" tIns="168343" rIns="134675" bIns="168343"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3050" indent="-273050">
              <a:lnSpc>
                <a:spcPct val="120000"/>
              </a:lnSpc>
              <a:spcBef>
                <a:spcPct val="30000"/>
              </a:spcBef>
              <a:spcAft>
                <a:spcPct val="30000"/>
              </a:spcAft>
              <a:buClr>
                <a:srgbClr val="001D68"/>
              </a:buClr>
              <a:buSzPct val="60000"/>
              <a:buFont typeface="Wingdings" pitchFamily="2" charset="2"/>
              <a:buChar char="u"/>
            </a:pPr>
            <a:r>
              <a:rPr lang="zh-CN" altLang="en-US" sz="1500">
                <a:solidFill>
                  <a:srgbClr val="000000"/>
                </a:solidFill>
                <a:latin typeface="楷体_GB2312" pitchFamily="49" charset="-122"/>
                <a:cs typeface="宋体" pitchFamily="2" charset="-122"/>
              </a:rPr>
              <a:t>本书面材料所涉及的一切内容均为商业机密，其版权归韬睿惠悦咨询有限公司所有。在获得韬睿惠悦书面同意之前</a:t>
            </a:r>
            <a:r>
              <a:rPr lang="zh-CN" altLang="en-US" sz="1500" smtClean="0">
                <a:solidFill>
                  <a:srgbClr val="000000"/>
                </a:solidFill>
                <a:latin typeface="楷体_GB2312" pitchFamily="49" charset="-122"/>
                <a:cs typeface="宋体" pitchFamily="2" charset="-122"/>
              </a:rPr>
              <a:t>，</a:t>
            </a:r>
            <a:r>
              <a:rPr lang="zh-CN" altLang="en-US" sz="1500">
                <a:solidFill>
                  <a:srgbClr val="000000"/>
                </a:solidFill>
                <a:latin typeface="楷体_GB2312" pitchFamily="49" charset="-122"/>
                <a:cs typeface="宋体" pitchFamily="2" charset="-122"/>
              </a:rPr>
              <a:t>本</a:t>
            </a:r>
            <a:r>
              <a:rPr lang="zh-CN" altLang="en-US" sz="1500" smtClean="0">
                <a:solidFill>
                  <a:srgbClr val="000000"/>
                </a:solidFill>
                <a:latin typeface="楷体_GB2312" pitchFamily="49" charset="-122"/>
                <a:cs typeface="宋体" pitchFamily="2" charset="-122"/>
              </a:rPr>
              <a:t>材料</a:t>
            </a:r>
            <a:r>
              <a:rPr lang="zh-CN" altLang="en-US" sz="1500">
                <a:solidFill>
                  <a:srgbClr val="000000"/>
                </a:solidFill>
                <a:latin typeface="楷体_GB2312" pitchFamily="49" charset="-122"/>
                <a:cs typeface="宋体" pitchFamily="2" charset="-122"/>
              </a:rPr>
              <a:t>的任何部分都不可被复制、影印、或以电子版本方式进行复制等。</a:t>
            </a:r>
          </a:p>
          <a:p>
            <a:pPr marL="273050" indent="-273050">
              <a:lnSpc>
                <a:spcPct val="120000"/>
              </a:lnSpc>
              <a:spcBef>
                <a:spcPct val="30000"/>
              </a:spcBef>
              <a:spcAft>
                <a:spcPct val="30000"/>
              </a:spcAft>
              <a:buClr>
                <a:srgbClr val="001D68"/>
              </a:buClr>
              <a:buSzPct val="60000"/>
              <a:buFont typeface="Wingdings" pitchFamily="2" charset="2"/>
              <a:buChar char="u"/>
            </a:pPr>
            <a:r>
              <a:rPr lang="zh-CN" altLang="en-US" sz="1500" smtClean="0">
                <a:solidFill>
                  <a:srgbClr val="000000"/>
                </a:solidFill>
                <a:latin typeface="楷体_GB2312" pitchFamily="49" charset="-122"/>
                <a:cs typeface="宋体" pitchFamily="2" charset="-122"/>
              </a:rPr>
              <a:t>深圳市计量质量检测研究院不</a:t>
            </a:r>
            <a:r>
              <a:rPr lang="zh-CN" altLang="en-US" sz="1500">
                <a:solidFill>
                  <a:srgbClr val="000000"/>
                </a:solidFill>
                <a:latin typeface="楷体_GB2312" pitchFamily="49" charset="-122"/>
                <a:cs typeface="宋体" pitchFamily="2" charset="-122"/>
              </a:rPr>
              <a:t>应以任何形式将其中的内容透露给第三方。在未取得韬睿惠悦的书面同意前</a:t>
            </a:r>
            <a:r>
              <a:rPr lang="zh-CN" altLang="en-US" sz="1500" smtClean="0">
                <a:solidFill>
                  <a:srgbClr val="000000"/>
                </a:solidFill>
                <a:latin typeface="楷体_GB2312" pitchFamily="49" charset="-122"/>
                <a:cs typeface="宋体" pitchFamily="2" charset="-122"/>
              </a:rPr>
              <a:t>，深圳市计量质量检测研究院不能</a:t>
            </a:r>
            <a:r>
              <a:rPr lang="zh-CN" altLang="en-US" sz="1500">
                <a:solidFill>
                  <a:srgbClr val="000000"/>
                </a:solidFill>
                <a:latin typeface="楷体_GB2312" pitchFamily="49" charset="-122"/>
                <a:cs typeface="宋体" pitchFamily="2" charset="-122"/>
              </a:rPr>
              <a:t>将源于韬睿惠悦的概念、构思、工具、方法论等用于任何商业用途。</a:t>
            </a:r>
          </a:p>
          <a:p>
            <a:pPr marL="273050" indent="-273050">
              <a:lnSpc>
                <a:spcPct val="120000"/>
              </a:lnSpc>
              <a:spcBef>
                <a:spcPct val="30000"/>
              </a:spcBef>
              <a:spcAft>
                <a:spcPct val="30000"/>
              </a:spcAft>
              <a:buClr>
                <a:srgbClr val="001D68"/>
              </a:buClr>
              <a:buSzPct val="60000"/>
              <a:buFont typeface="Wingdings" pitchFamily="2" charset="2"/>
              <a:buChar char="u"/>
            </a:pPr>
            <a:r>
              <a:rPr lang="zh-CN" altLang="en-US" sz="1500">
                <a:solidFill>
                  <a:srgbClr val="000000"/>
                </a:solidFill>
                <a:latin typeface="楷体_GB2312" pitchFamily="49" charset="-122"/>
                <a:cs typeface="宋体" pitchFamily="2" charset="-122"/>
              </a:rPr>
              <a:t>对于本材料中所提出的具名客户，未经韬睿惠悦书面许可</a:t>
            </a:r>
            <a:r>
              <a:rPr lang="zh-CN" altLang="en-US" sz="1500" smtClean="0">
                <a:solidFill>
                  <a:srgbClr val="000000"/>
                </a:solidFill>
                <a:latin typeface="楷体_GB2312" pitchFamily="49" charset="-122"/>
                <a:cs typeface="宋体" pitchFamily="2" charset="-122"/>
              </a:rPr>
              <a:t>，深圳市计量质量检测研究院不</a:t>
            </a:r>
            <a:r>
              <a:rPr lang="zh-CN" altLang="en-US" sz="1500">
                <a:solidFill>
                  <a:srgbClr val="000000"/>
                </a:solidFill>
                <a:latin typeface="楷体_GB2312" pitchFamily="49" charset="-122"/>
                <a:cs typeface="宋体" pitchFamily="2" charset="-122"/>
              </a:rPr>
              <a:t>应与其就项目相关内容进行联系。</a:t>
            </a:r>
          </a:p>
          <a:p>
            <a:pPr marL="273050" indent="-273050">
              <a:lnSpc>
                <a:spcPct val="120000"/>
              </a:lnSpc>
              <a:spcBef>
                <a:spcPct val="30000"/>
              </a:spcBef>
              <a:spcAft>
                <a:spcPct val="30000"/>
              </a:spcAft>
              <a:buClr>
                <a:srgbClr val="001D68"/>
              </a:buClr>
              <a:buSzPct val="60000"/>
              <a:buFont typeface="Wingdings" pitchFamily="2" charset="2"/>
              <a:buChar char="u"/>
            </a:pPr>
            <a:r>
              <a:rPr lang="zh-CN" altLang="en-US" sz="1500">
                <a:solidFill>
                  <a:srgbClr val="000000"/>
                </a:solidFill>
                <a:latin typeface="楷体_GB2312" pitchFamily="49" charset="-122"/>
                <a:cs typeface="宋体" pitchFamily="2" charset="-122"/>
              </a:rPr>
              <a:t>本文件仅提供</a:t>
            </a:r>
            <a:r>
              <a:rPr lang="zh-CN" altLang="en-US" sz="1500" smtClean="0">
                <a:solidFill>
                  <a:srgbClr val="000000"/>
                </a:solidFill>
                <a:latin typeface="楷体_GB2312" pitchFamily="49" charset="-122"/>
                <a:cs typeface="宋体" pitchFamily="2" charset="-122"/>
              </a:rPr>
              <a:t>给深圳市计量质量检测研究院与</a:t>
            </a:r>
            <a:r>
              <a:rPr lang="zh-CN" altLang="en-US" sz="1500">
                <a:solidFill>
                  <a:srgbClr val="000000"/>
                </a:solidFill>
                <a:latin typeface="楷体_GB2312" pitchFamily="49" charset="-122"/>
                <a:cs typeface="宋体" pitchFamily="2" charset="-122"/>
              </a:rPr>
              <a:t>本项目相关的人员使用，不应在非本项目相关的人员中被展示、传阅。</a:t>
            </a:r>
          </a:p>
          <a:p>
            <a:pPr marL="273050" indent="-273050">
              <a:lnSpc>
                <a:spcPct val="120000"/>
              </a:lnSpc>
              <a:spcBef>
                <a:spcPct val="30000"/>
              </a:spcBef>
              <a:spcAft>
                <a:spcPct val="30000"/>
              </a:spcAft>
              <a:buClr>
                <a:srgbClr val="001D68"/>
              </a:buClr>
              <a:buSzPct val="60000"/>
              <a:buFont typeface="Wingdings" pitchFamily="2" charset="2"/>
              <a:buChar char="u"/>
            </a:pPr>
            <a:r>
              <a:rPr lang="zh-CN" altLang="en-US" sz="1500">
                <a:solidFill>
                  <a:srgbClr val="000000"/>
                </a:solidFill>
                <a:latin typeface="楷体_GB2312" pitchFamily="49" charset="-122"/>
                <a:cs typeface="宋体" pitchFamily="2" charset="-122"/>
              </a:rPr>
              <a:t>如果文件中涉及的方案未</a:t>
            </a:r>
            <a:r>
              <a:rPr lang="zh-CN" altLang="en-US" sz="1500" smtClean="0">
                <a:solidFill>
                  <a:srgbClr val="000000"/>
                </a:solidFill>
                <a:latin typeface="楷体_GB2312" pitchFamily="49" charset="-122"/>
                <a:cs typeface="宋体" pitchFamily="2" charset="-122"/>
              </a:rPr>
              <a:t>被深圳市计量质量检测研究院采用</a:t>
            </a:r>
            <a:r>
              <a:rPr lang="zh-CN" altLang="en-US" sz="1500">
                <a:solidFill>
                  <a:srgbClr val="000000"/>
                </a:solidFill>
                <a:latin typeface="楷体_GB2312" pitchFamily="49" charset="-122"/>
                <a:cs typeface="宋体" pitchFamily="2" charset="-122"/>
              </a:rPr>
              <a:t>，</a:t>
            </a:r>
            <a:r>
              <a:rPr lang="zh-CN" altLang="en-US" sz="1500" smtClean="0">
                <a:solidFill>
                  <a:srgbClr val="000000"/>
                </a:solidFill>
                <a:latin typeface="楷体_GB2312" pitchFamily="49" charset="-122"/>
                <a:cs typeface="宋体" pitchFamily="2" charset="-122"/>
              </a:rPr>
              <a:t>请深圳市计量质量检测研究院将</a:t>
            </a:r>
            <a:r>
              <a:rPr lang="zh-CN" altLang="en-US" sz="1500">
                <a:solidFill>
                  <a:srgbClr val="000000"/>
                </a:solidFill>
                <a:latin typeface="楷体_GB2312" pitchFamily="49" charset="-122"/>
                <a:cs typeface="宋体" pitchFamily="2" charset="-122"/>
              </a:rPr>
              <a:t>本文件及其拷贝件进行销毁，并且不保留任何形式的拷贝。</a:t>
            </a:r>
          </a:p>
        </p:txBody>
      </p:sp>
    </p:spTree>
    <p:extLst>
      <p:ext uri="{BB962C8B-B14F-4D97-AF65-F5344CB8AC3E}">
        <p14:creationId xmlns:p14="http://schemas.microsoft.com/office/powerpoint/2010/main" val="2560969488"/>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Text">
    <p:spTree>
      <p:nvGrpSpPr>
        <p:cNvPr id="1" name=""/>
        <p:cNvGrpSpPr/>
        <p:nvPr/>
      </p:nvGrpSpPr>
      <p:grpSpPr>
        <a:xfrm>
          <a:off x="0" y="0"/>
          <a:ext cx="0" cy="0"/>
        </a:xfrm>
      </p:grpSpPr>
      <p:sp>
        <p:nvSpPr>
          <p:cNvPr id="2" name="Title 1"/>
          <p:cNvSpPr>
            <a:spLocks noGrp="1"/>
          </p:cNvSpPr>
          <p:nvPr>
            <p:ph type="title"/>
            <p:custDataLst>
              <p:tags r:id="rId2"/>
            </p:custDataLst>
          </p:nvPr>
        </p:nvSpPr>
        <p:spPr>
          <a:xfrm>
            <a:off x="323528" y="313804"/>
            <a:ext cx="8352928" cy="738932"/>
          </a:xfrm>
        </p:spPr>
        <p:txBody>
          <a:bodyPr>
            <a:normAutofit/>
          </a:bodyPr>
          <a:lstStyle/>
          <a:p>
            <a:r>
              <a:rPr lang="en-US" altLang="zh-CN" sz="2200"/>
              <a:t>SMQ</a:t>
            </a:r>
            <a:r>
              <a:rPr lang="zh-CN" altLang="en-US" sz="2200"/>
              <a:t>薪酬体系模块</a:t>
            </a:r>
            <a:r>
              <a:rPr lang="zh-CN" altLang="en-US" sz="2200" smtClean="0"/>
              <a:t>工作总结</a:t>
            </a:r>
            <a:r>
              <a:rPr lang="zh-CN" altLang="en-US" sz="2200"/>
              <a:t>及项目整体进度回顾</a:t>
            </a:r>
            <a:endParaRPr lang="en-GB" sz="2200"/>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9" name="Path"/>
          <p:cNvSpPr/>
          <p:nvPr/>
        </p:nvSpPr>
        <p:spPr>
          <a:xfrm>
            <a:off x="3275856" y="6560408"/>
            <a:ext cx="5570444"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endParaRPr lang="en-GB" sz="600">
              <a:solidFill>
                <a:schemeClr val="tx1"/>
              </a:solidFill>
            </a:endParaRPr>
          </a:p>
        </p:txBody>
      </p:sp>
      <p:sp>
        <p:nvSpPr>
          <p:cNvPr id="6" name="Slide Number Placeholder 5"/>
          <p:cNvSpPr>
            <a:spLocks noGrp="1"/>
          </p:cNvSpPr>
          <p:nvPr>
            <p:ph type="sldNum" sz="quarter" idx="12"/>
          </p:nvPr>
        </p:nvSpPr>
        <p:spPr/>
        <p:txBody>
          <a:bodyPr/>
          <a:lstStyle/>
          <a:p>
            <a:fld id="{830D4EF1-2FB9-4CDA-AD22-D945B346B2F0}" type="slidenum">
              <a:rPr lang="en-GB" smtClean="0"/>
              <a:t>3</a:t>
            </a:fld>
            <a:endParaRPr lang="en-GB"/>
          </a:p>
        </p:txBody>
      </p:sp>
      <p:sp>
        <p:nvSpPr>
          <p:cNvPr id="4" name="Footer Placeholder 3"/>
          <p:cNvSpPr>
            <a:spLocks noGrp="1"/>
          </p:cNvSpPr>
          <p:nvPr>
            <p:ph type="ftr" sz="quarter" idx="11"/>
          </p:nvPr>
        </p:nvSpPr>
        <p:spPr/>
        <p:txBody>
          <a:bodyPr/>
          <a:lstStyle/>
          <a:p>
            <a:r>
              <a:rPr lang="en-GB" smtClean="0"/>
              <a:t>towerswatson.com</a:t>
            </a:r>
            <a:endParaRPr lang="en-GB"/>
          </a:p>
        </p:txBody>
      </p:sp>
      <p:graphicFrame>
        <p:nvGraphicFramePr>
          <p:cNvPr id="10" name="Group 168"/>
          <p:cNvGraphicFramePr>
            <a:graphicFrameLocks noGrp="1"/>
          </p:cNvGraphicFramePr>
          <p:nvPr>
            <p:extLst>
              <p:ext uri="{D42A27DB-BD31-4B8C-83A1-F6EECF244321}">
                <p14:modId xmlns:p14="http://schemas.microsoft.com/office/powerpoint/2010/main" val="2750805351"/>
              </p:ext>
            </p:extLst>
          </p:nvPr>
        </p:nvGraphicFramePr>
        <p:xfrm>
          <a:off x="251514" y="1052736"/>
          <a:ext cx="8594790" cy="3150980"/>
        </p:xfrm>
        <a:graphic>
          <a:graphicData uri="http://schemas.openxmlformats.org/drawingml/2006/table">
            <a:tbl>
              <a:tblPr/>
              <a:tblGrid>
                <a:gridCol w="1871902"/>
                <a:gridCol w="499076"/>
                <a:gridCol w="518651"/>
                <a:gridCol w="518651"/>
                <a:gridCol w="518651"/>
                <a:gridCol w="518651"/>
                <a:gridCol w="518651"/>
                <a:gridCol w="518651"/>
                <a:gridCol w="518651"/>
                <a:gridCol w="518651"/>
                <a:gridCol w="518651"/>
                <a:gridCol w="518651"/>
                <a:gridCol w="518651"/>
                <a:gridCol w="518651"/>
              </a:tblGrid>
              <a:tr h="294658">
                <a:tc rowSpan="2">
                  <a:txBody>
                    <a:bodyPr vert="horz" wrap="square"/>
                    <a:lstStyle/>
                    <a:p>
                      <a:pPr marL="0" marR="0" lvl="0" indent="0" algn="ctr"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zh-CN" altLang="en-US" sz="1600" b="1" i="0" u="none" strike="noStrike" cap="none" normalizeH="0" baseline="0" smtClean="0">
                          <a:ln>
                            <a:noFill/>
                          </a:ln>
                          <a:solidFill>
                            <a:srgbClr val="FFFFFF"/>
                          </a:solidFill>
                          <a:effectLst/>
                          <a:latin typeface="+mn-lt"/>
                          <a:ea typeface="宋体" panose="02010600030101010101" pitchFamily="2" charset="-122"/>
                        </a:rPr>
                        <a:t>关键工作</a:t>
                      </a:r>
                    </a:p>
                  </a:txBody>
                  <a:tcPr marL="0" marR="0" marT="0" marB="0"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tx1">
                        <a:lumMod val="50000"/>
                        <a:lumOff val="50000"/>
                      </a:schemeClr>
                    </a:solidFill>
                  </a:tcPr>
                </a:tc>
                <a:tc gridSpan="13">
                  <a:txBody>
                    <a:bodyPr vert="horz" wrap="square"/>
                    <a:lstStyle/>
                    <a:p>
                      <a:pPr marL="0" marR="0" lvl="0" indent="0" algn="ctr"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zh-CN" altLang="en-US" sz="1600" b="1" i="0" u="none" strike="noStrike" cap="none" normalizeH="0" baseline="0" smtClean="0">
                          <a:ln>
                            <a:noFill/>
                          </a:ln>
                          <a:solidFill>
                            <a:srgbClr val="FFFFFF"/>
                          </a:solidFill>
                          <a:effectLst/>
                          <a:latin typeface="+mn-lt"/>
                          <a:ea typeface="宋体" panose="02010600030101010101" pitchFamily="2" charset="-122"/>
                        </a:rPr>
                        <a:t>周</a:t>
                      </a:r>
                    </a:p>
                  </a:txBody>
                  <a:tcPr marL="0" marR="0" marT="0" marB="0"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1">
                        <a:lumMod val="50000"/>
                        <a:lumOff val="50000"/>
                      </a:schemeClr>
                    </a:solidFill>
                  </a:tcPr>
                </a:tc>
                <a:tc hMerge="1">
                  <a:txBody>
                    <a:bodyPr vert="horz" wrap="square"/>
                    <a:lstStyle/>
                    <a:p>
                      <a:endParaRPr 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en-US"/>
                    </a:p>
                  </a:txBody>
                  <a:tcPr/>
                </a:tc>
                <a:tc hMerge="1">
                  <a:txBody>
                    <a:bodyPr vert="horz" wrap="square"/>
                    <a:lstStyle/>
                    <a:p>
                      <a:endParaRPr lang="en-US"/>
                    </a:p>
                  </a:txBody>
                  <a:tcPr/>
                </a:tc>
                <a:tc hMerge="1">
                  <a:txBody>
                    <a:bodyPr vert="horz" wrap="square"/>
                    <a:lstStyle/>
                    <a:p>
                      <a:endParaRPr lang="en-US"/>
                    </a:p>
                  </a:txBody>
                  <a:tcPr/>
                </a:tc>
                <a:tc hMerge="1">
                  <a:txBody>
                    <a:bodyPr vert="horz" wrap="square"/>
                    <a:lstStyle/>
                    <a:p>
                      <a:endParaRPr lang="en-US"/>
                    </a:p>
                  </a:txBody>
                  <a:tcPr/>
                </a:tc>
                <a:tc hMerge="1">
                  <a:txBody>
                    <a:bodyPr vert="horz" wrap="square"/>
                    <a:lstStyle/>
                    <a:p>
                      <a:endParaRPr lang="zh-CN" altLang="en-US"/>
                    </a:p>
                  </a:txBody>
                  <a:tcPr/>
                </a:tc>
                <a:tc hMerge="1">
                  <a:txBody>
                    <a:bodyPr vert="horz" wrap="square"/>
                    <a:lstStyle/>
                    <a:p>
                      <a:endParaRPr lang="en-US"/>
                    </a:p>
                  </a:txBody>
                  <a:tcPr/>
                </a:tc>
              </a:tr>
              <a:tr h="294658">
                <a:tc vMerge="1">
                  <a:txBody>
                    <a:bodyPr vert="horz" wrap="square"/>
                    <a:lstStyle/>
                    <a:p>
                      <a:endParaRPr lang="en-US"/>
                    </a:p>
                  </a:txBody>
                  <a:tcPr/>
                </a:tc>
                <a:tc>
                  <a:txBody>
                    <a:bodyPr vert="horz" wrap="square"/>
                    <a:lstStyle/>
                    <a:p>
                      <a:pPr marL="0" marR="0" lvl="0" indent="0" algn="ctr"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rgbClr val="FFFFFF"/>
                          </a:solidFill>
                          <a:effectLst/>
                          <a:latin typeface="+mn-lt"/>
                          <a:ea typeface="宋体" panose="02010600030101010101" pitchFamily="2" charset="-122"/>
                        </a:rPr>
                        <a:t>0</a:t>
                      </a:r>
                    </a:p>
                  </a:txBody>
                  <a:tcPr marL="0" marR="0" marT="0" marB="0"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tx1">
                        <a:lumMod val="50000"/>
                        <a:lumOff val="50000"/>
                      </a:schemeClr>
                    </a:solidFill>
                  </a:tcPr>
                </a:tc>
                <a:tc>
                  <a:txBody>
                    <a:bodyPr vert="horz" wrap="square"/>
                    <a:lstStyle/>
                    <a:p>
                      <a:pPr marL="0" marR="0" lvl="0" indent="0" algn="ctr"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rgbClr val="FFFFFF"/>
                          </a:solidFill>
                          <a:effectLst/>
                          <a:latin typeface="+mn-lt"/>
                          <a:ea typeface="宋体" panose="02010600030101010101" pitchFamily="2" charset="-122"/>
                        </a:rPr>
                        <a:t>1</a:t>
                      </a: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tx1">
                        <a:lumMod val="50000"/>
                        <a:lumOff val="50000"/>
                      </a:schemeClr>
                    </a:solidFill>
                  </a:tcPr>
                </a:tc>
                <a:tc>
                  <a:txBody>
                    <a:bodyPr vert="horz" wrap="square"/>
                    <a:lstStyle/>
                    <a:p>
                      <a:pPr marL="0" marR="0" lvl="0" indent="0" algn="ctr"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rgbClr val="FFFFFF"/>
                          </a:solidFill>
                          <a:effectLst/>
                          <a:latin typeface="+mn-lt"/>
                          <a:ea typeface="宋体" panose="02010600030101010101" pitchFamily="2" charset="-122"/>
                        </a:rPr>
                        <a:t>2</a:t>
                      </a: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tx1">
                        <a:lumMod val="50000"/>
                        <a:lumOff val="50000"/>
                      </a:schemeClr>
                    </a:solidFill>
                  </a:tcPr>
                </a:tc>
                <a:tc>
                  <a:txBody>
                    <a:bodyPr vert="horz" wrap="square"/>
                    <a:lstStyle/>
                    <a:p>
                      <a:pPr marL="0" marR="0" lvl="0" indent="0" algn="ctr"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rgbClr val="FFFFFF"/>
                          </a:solidFill>
                          <a:effectLst/>
                          <a:latin typeface="+mn-lt"/>
                          <a:ea typeface="宋体" panose="02010600030101010101" pitchFamily="2" charset="-122"/>
                        </a:rPr>
                        <a:t>3</a:t>
                      </a: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tx1">
                        <a:lumMod val="50000"/>
                        <a:lumOff val="50000"/>
                      </a:schemeClr>
                    </a:solidFill>
                  </a:tcPr>
                </a:tc>
                <a:tc>
                  <a:txBody>
                    <a:bodyPr vert="horz" wrap="square"/>
                    <a:lstStyle/>
                    <a:p>
                      <a:pPr marL="0" marR="0" lvl="0" indent="0" algn="ctr"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rgbClr val="FFFFFF"/>
                          </a:solidFill>
                          <a:effectLst/>
                          <a:latin typeface="+mn-lt"/>
                          <a:ea typeface="宋体" panose="02010600030101010101" pitchFamily="2" charset="-122"/>
                        </a:rPr>
                        <a:t>4</a:t>
                      </a: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tx1">
                        <a:lumMod val="50000"/>
                        <a:lumOff val="50000"/>
                      </a:schemeClr>
                    </a:solidFill>
                  </a:tcPr>
                </a:tc>
                <a:tc>
                  <a:txBody>
                    <a:bodyPr vert="horz" wrap="square"/>
                    <a:lstStyle/>
                    <a:p>
                      <a:pPr marL="0" marR="0" lvl="0" indent="0" algn="ctr"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rgbClr val="FFFFFF"/>
                          </a:solidFill>
                          <a:effectLst/>
                          <a:latin typeface="+mn-lt"/>
                          <a:ea typeface="宋体" panose="02010600030101010101" pitchFamily="2" charset="-122"/>
                        </a:rPr>
                        <a:t>5</a:t>
                      </a: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tx1">
                        <a:lumMod val="50000"/>
                        <a:lumOff val="50000"/>
                      </a:schemeClr>
                    </a:solidFill>
                  </a:tcPr>
                </a:tc>
                <a:tc>
                  <a:txBody>
                    <a:bodyPr vert="horz" wrap="square"/>
                    <a:lstStyle/>
                    <a:p>
                      <a:pPr marL="0" marR="0" lvl="0" indent="0" algn="ctr"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rgbClr val="FFFFFF"/>
                          </a:solidFill>
                          <a:effectLst/>
                          <a:latin typeface="+mn-lt"/>
                          <a:ea typeface="宋体" panose="02010600030101010101" pitchFamily="2" charset="-122"/>
                        </a:rPr>
                        <a:t>6</a:t>
                      </a: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tx1">
                        <a:lumMod val="50000"/>
                        <a:lumOff val="50000"/>
                      </a:schemeClr>
                    </a:solidFill>
                  </a:tcPr>
                </a:tc>
                <a:tc>
                  <a:txBody>
                    <a:bodyPr vert="horz" wrap="square"/>
                    <a:lstStyle/>
                    <a:p>
                      <a:pPr marL="0" marR="0" lvl="0" indent="0" algn="ctr"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rgbClr val="FFFFFF"/>
                          </a:solidFill>
                          <a:effectLst/>
                          <a:latin typeface="+mn-lt"/>
                          <a:ea typeface="宋体" panose="02010600030101010101" pitchFamily="2" charset="-122"/>
                        </a:rPr>
                        <a:t>7</a:t>
                      </a: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tx1">
                        <a:lumMod val="50000"/>
                        <a:lumOff val="50000"/>
                      </a:schemeClr>
                    </a:solidFill>
                  </a:tcPr>
                </a:tc>
                <a:tc>
                  <a:txBody>
                    <a:bodyPr vert="horz" wrap="square"/>
                    <a:lstStyle/>
                    <a:p>
                      <a:pPr marL="0" marR="0" lvl="0" indent="0" algn="ctr"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rgbClr val="FFFFFF"/>
                          </a:solidFill>
                          <a:effectLst/>
                          <a:latin typeface="+mn-lt"/>
                          <a:ea typeface="宋体" panose="02010600030101010101" pitchFamily="2" charset="-122"/>
                        </a:rPr>
                        <a:t>8</a:t>
                      </a:r>
                    </a:p>
                  </a:txBody>
                  <a:tcPr marL="0" marR="0" marT="0" marB="0"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tx1">
                        <a:lumMod val="50000"/>
                        <a:lumOff val="50000"/>
                      </a:schemeClr>
                    </a:solidFill>
                  </a:tcPr>
                </a:tc>
                <a:tc>
                  <a:txBody>
                    <a:bodyPr vert="horz" wrap="square"/>
                    <a:lstStyle/>
                    <a:p>
                      <a:pPr marL="0" marR="0" lvl="0" indent="0" algn="ctr"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rgbClr val="FFFFFF"/>
                          </a:solidFill>
                          <a:effectLst/>
                          <a:latin typeface="+mn-lt"/>
                          <a:ea typeface="宋体" panose="02010600030101010101" pitchFamily="2" charset="-122"/>
                        </a:rPr>
                        <a:t>9</a:t>
                      </a: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tx1">
                        <a:lumMod val="50000"/>
                        <a:lumOff val="50000"/>
                      </a:schemeClr>
                    </a:solidFill>
                  </a:tcPr>
                </a:tc>
                <a:tc>
                  <a:txBody>
                    <a:bodyPr vert="horz" wrap="square"/>
                    <a:lstStyle/>
                    <a:p>
                      <a:pPr marL="0" marR="0" lvl="0" indent="0" algn="ctr"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rgbClr val="FFFFFF"/>
                          </a:solidFill>
                          <a:effectLst/>
                          <a:latin typeface="+mn-lt"/>
                          <a:ea typeface="宋体" panose="02010600030101010101" pitchFamily="2" charset="-122"/>
                        </a:rPr>
                        <a:t>10</a:t>
                      </a:r>
                    </a:p>
                  </a:txBody>
                  <a:tcPr marL="0" marR="0" marT="0" marB="0"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tx1">
                        <a:lumMod val="50000"/>
                        <a:lumOff val="50000"/>
                      </a:schemeClr>
                    </a:solidFill>
                  </a:tcPr>
                </a:tc>
                <a:tc>
                  <a:txBody>
                    <a:bodyPr vert="horz" wrap="square"/>
                    <a:lstStyle/>
                    <a:p>
                      <a:pPr marL="0" marR="0" lvl="0" indent="0" algn="ctr"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rgbClr val="FFFFFF"/>
                          </a:solidFill>
                          <a:effectLst/>
                          <a:latin typeface="+mn-lt"/>
                          <a:ea typeface="宋体" panose="02010600030101010101" pitchFamily="2" charset="-122"/>
                        </a:rPr>
                        <a:t>11</a:t>
                      </a: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tx1">
                        <a:lumMod val="50000"/>
                        <a:lumOff val="50000"/>
                      </a:schemeClr>
                    </a:solidFill>
                  </a:tcPr>
                </a:tc>
                <a:tc>
                  <a:txBody>
                    <a:bodyPr vert="horz" wrap="square"/>
                    <a:lstStyle/>
                    <a:p>
                      <a:pPr marL="0" marR="0" lvl="0" indent="0" algn="ctr"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rgbClr val="FFFFFF"/>
                          </a:solidFill>
                          <a:effectLst/>
                          <a:latin typeface="+mn-lt"/>
                          <a:ea typeface="宋体" panose="02010600030101010101" pitchFamily="2" charset="-122"/>
                        </a:rPr>
                        <a:t>12</a:t>
                      </a: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tx1">
                        <a:lumMod val="50000"/>
                        <a:lumOff val="50000"/>
                      </a:schemeClr>
                    </a:solidFill>
                  </a:tcPr>
                </a:tc>
              </a:tr>
              <a:tr h="360000">
                <a:tc>
                  <a:txBody>
                    <a:bodyPr vert="horz" wrap="square"/>
                    <a:lstStyle/>
                    <a:p>
                      <a:pPr marL="114300" marR="0" lvl="0" indent="-11430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chemeClr val="tx1"/>
                          </a:solidFill>
                          <a:effectLst/>
                          <a:latin typeface="+mn-lt"/>
                          <a:ea typeface="宋体" panose="02010600030101010101" pitchFamily="2" charset="-122"/>
                        </a:rPr>
                        <a:t>0. </a:t>
                      </a:r>
                      <a:r>
                        <a:rPr kumimoji="0" lang="zh-CN" altLang="en-US" sz="1600" b="1" i="0" u="none" strike="noStrike" cap="none" normalizeH="0" baseline="0" smtClean="0">
                          <a:ln>
                            <a:noFill/>
                          </a:ln>
                          <a:solidFill>
                            <a:schemeClr val="tx1"/>
                          </a:solidFill>
                          <a:effectLst/>
                          <a:latin typeface="+mn-lt"/>
                          <a:ea typeface="宋体" panose="02010600030101010101" pitchFamily="2" charset="-122"/>
                        </a:rPr>
                        <a:t>项目准备</a:t>
                      </a: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2"/>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DEDE"/>
                    </a:solidFill>
                  </a:tcPr>
                </a:tc>
              </a:tr>
              <a:tr h="360000">
                <a:tc>
                  <a:txBody>
                    <a:bodyPr vert="horz" wrap="square"/>
                    <a:lstStyle/>
                    <a:p>
                      <a:pPr marL="180975" marR="0" lvl="0" indent="-180975"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chemeClr val="tx1"/>
                          </a:solidFill>
                          <a:effectLst/>
                          <a:latin typeface="+mn-lt"/>
                          <a:ea typeface="宋体" panose="02010600030101010101" pitchFamily="2" charset="-122"/>
                        </a:rPr>
                        <a:t>1.</a:t>
                      </a:r>
                      <a:r>
                        <a:rPr kumimoji="0" lang="zh-CN" altLang="en-US" sz="1600" b="1" i="0" u="none" strike="noStrike" cap="none" normalizeH="0" baseline="0" smtClean="0">
                          <a:ln>
                            <a:noFill/>
                          </a:ln>
                          <a:solidFill>
                            <a:schemeClr val="tx1"/>
                          </a:solidFill>
                          <a:effectLst/>
                          <a:latin typeface="+mn-lt"/>
                          <a:ea typeface="宋体" panose="02010600030101010101" pitchFamily="2" charset="-122"/>
                        </a:rPr>
                        <a:t>内部访谈及资料研读</a:t>
                      </a: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accent2"/>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kern="1200" cap="none" normalizeH="0" baseline="0" smtClean="0">
                        <a:ln>
                          <a:noFill/>
                        </a:ln>
                        <a:solidFill>
                          <a:schemeClr val="bg1">
                            <a:lumMod val="95000"/>
                          </a:schemeClr>
                        </a:solidFill>
                        <a:effectLst/>
                        <a:latin typeface="+mn-lt"/>
                        <a:ea typeface="宋体" panose="02010600030101010101" pitchFamily="2" charset="-122"/>
                        <a:cs typeface="+mn-cs"/>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kern="1200" cap="none" normalizeH="0" baseline="0" smtClean="0">
                        <a:ln>
                          <a:noFill/>
                        </a:ln>
                        <a:solidFill>
                          <a:schemeClr val="bg1">
                            <a:lumMod val="95000"/>
                          </a:schemeClr>
                        </a:solidFill>
                        <a:effectLst/>
                        <a:latin typeface="+mn-lt"/>
                        <a:ea typeface="宋体" panose="02010600030101010101" pitchFamily="2" charset="-122"/>
                        <a:cs typeface="+mn-cs"/>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kern="1200" cap="none" normalizeH="0" baseline="0" smtClean="0">
                        <a:ln>
                          <a:noFill/>
                        </a:ln>
                        <a:solidFill>
                          <a:schemeClr val="bg1">
                            <a:lumMod val="95000"/>
                          </a:schemeClr>
                        </a:solidFill>
                        <a:effectLst/>
                        <a:latin typeface="+mn-lt"/>
                        <a:ea typeface="宋体" panose="02010600030101010101" pitchFamily="2" charset="-122"/>
                        <a:cs typeface="+mn-cs"/>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kern="1200" cap="none" normalizeH="0" baseline="0" smtClean="0">
                        <a:ln>
                          <a:noFill/>
                        </a:ln>
                        <a:solidFill>
                          <a:schemeClr val="bg1">
                            <a:lumMod val="95000"/>
                          </a:schemeClr>
                        </a:solidFill>
                        <a:effectLst/>
                        <a:latin typeface="+mn-lt"/>
                        <a:ea typeface="宋体" panose="02010600030101010101" pitchFamily="2" charset="-122"/>
                        <a:cs typeface="+mn-cs"/>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kern="1200" cap="none" normalizeH="0" baseline="0" smtClean="0">
                        <a:ln>
                          <a:noFill/>
                        </a:ln>
                        <a:solidFill>
                          <a:schemeClr val="bg1">
                            <a:lumMod val="95000"/>
                          </a:schemeClr>
                        </a:solidFill>
                        <a:effectLst/>
                        <a:latin typeface="+mn-lt"/>
                        <a:ea typeface="宋体" panose="02010600030101010101" pitchFamily="2" charset="-122"/>
                        <a:cs typeface="+mn-cs"/>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kern="1200" cap="none" normalizeH="0" baseline="0" smtClean="0">
                        <a:ln>
                          <a:noFill/>
                        </a:ln>
                        <a:solidFill>
                          <a:schemeClr val="bg1">
                            <a:lumMod val="95000"/>
                          </a:schemeClr>
                        </a:solidFill>
                        <a:effectLst/>
                        <a:latin typeface="+mn-lt"/>
                        <a:ea typeface="宋体" panose="02010600030101010101" pitchFamily="2" charset="-122"/>
                        <a:cs typeface="+mn-cs"/>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r>
              <a:tr h="360000">
                <a:tc>
                  <a:txBody>
                    <a:bodyPr vert="horz" wrap="square"/>
                    <a:lstStyle/>
                    <a:p>
                      <a:pPr marL="114300" marR="0" lvl="0" indent="-11430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chemeClr val="tx1"/>
                          </a:solidFill>
                          <a:effectLst/>
                          <a:latin typeface="+mn-lt"/>
                          <a:ea typeface="宋体" panose="02010600030101010101" pitchFamily="2" charset="-122"/>
                        </a:rPr>
                        <a:t>2.</a:t>
                      </a:r>
                      <a:r>
                        <a:rPr kumimoji="0" lang="zh-CN" altLang="en-US" sz="1600" b="1" i="0" u="none" strike="noStrike" cap="none" normalizeH="0" baseline="0" smtClean="0">
                          <a:ln>
                            <a:noFill/>
                          </a:ln>
                          <a:solidFill>
                            <a:schemeClr val="tx1"/>
                          </a:solidFill>
                          <a:effectLst/>
                          <a:latin typeface="+mn-lt"/>
                          <a:ea typeface="宋体" panose="02010600030101010101" pitchFamily="2" charset="-122"/>
                        </a:rPr>
                        <a:t> 薪酬方案设计</a:t>
                      </a: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2"/>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2"/>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2"/>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2"/>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2"/>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2"/>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r>
              <a:tr h="360000">
                <a:tc>
                  <a:txBody>
                    <a:bodyPr vert="horz" wrap="square"/>
                    <a:lstStyle/>
                    <a:p>
                      <a:pPr marL="114300" marR="0" lvl="0" indent="-11430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r>
                        <a:rPr kumimoji="0" lang="en-US" altLang="zh-CN" sz="1600" b="1" i="0" u="none" strike="noStrike" cap="none" normalizeH="0" baseline="0" smtClean="0">
                          <a:ln>
                            <a:noFill/>
                          </a:ln>
                          <a:solidFill>
                            <a:schemeClr val="tx1"/>
                          </a:solidFill>
                          <a:effectLst/>
                          <a:latin typeface="+mn-lt"/>
                          <a:ea typeface="宋体" panose="02010600030101010101" pitchFamily="2" charset="-122"/>
                        </a:rPr>
                        <a:t>3. </a:t>
                      </a:r>
                      <a:r>
                        <a:rPr kumimoji="0" lang="zh-CN" altLang="en-US" sz="1600" b="1" i="0" u="none" strike="noStrike" cap="none" normalizeH="0" baseline="0" smtClean="0">
                          <a:ln>
                            <a:noFill/>
                          </a:ln>
                          <a:solidFill>
                            <a:schemeClr val="tx1"/>
                          </a:solidFill>
                          <a:effectLst/>
                          <a:latin typeface="+mn-lt"/>
                          <a:ea typeface="宋体" panose="02010600030101010101" pitchFamily="2" charset="-122"/>
                        </a:rPr>
                        <a:t>薪酬套改</a:t>
                      </a: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2"/>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2"/>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accent3">
                            <a:lumMod val="85000"/>
                          </a:schemeClr>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accent3">
                            <a:lumMod val="85000"/>
                          </a:schemeClr>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accent3">
                            <a:lumMod val="85000"/>
                          </a:schemeClr>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1">
                        <a:lumMod val="85000"/>
                      </a:schemeClr>
                    </a:solidFill>
                  </a:tcPr>
                </a:tc>
              </a:tr>
              <a:tr h="360000">
                <a:tc>
                  <a:txBody>
                    <a:bodyPr vert="horz" wrap="square"/>
                    <a:lstStyle/>
                    <a:p>
                      <a:pPr marL="114300" marR="0" lvl="0" indent="-11430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defRPr/>
                      </a:pPr>
                      <a:r>
                        <a:rPr kumimoji="0" lang="en-US" altLang="zh-CN" sz="1600" b="1" i="0" u="none" strike="noStrike" cap="none" normalizeH="0" baseline="0" smtClean="0">
                          <a:ln>
                            <a:noFill/>
                          </a:ln>
                          <a:solidFill>
                            <a:schemeClr val="tx1"/>
                          </a:solidFill>
                          <a:effectLst/>
                          <a:latin typeface="+mn-lt"/>
                          <a:ea typeface="宋体" panose="02010600030101010101" pitchFamily="2" charset="-122"/>
                        </a:rPr>
                        <a:t>4.</a:t>
                      </a:r>
                      <a:r>
                        <a:rPr kumimoji="0" lang="zh-CN" altLang="en-US" sz="1600" b="1" i="0" u="none" strike="noStrike" cap="none" normalizeH="0" baseline="0" smtClean="0">
                          <a:ln>
                            <a:noFill/>
                          </a:ln>
                          <a:solidFill>
                            <a:schemeClr val="tx1"/>
                          </a:solidFill>
                          <a:effectLst/>
                          <a:latin typeface="+mn-lt"/>
                          <a:ea typeface="宋体" panose="02010600030101010101" pitchFamily="2" charset="-122"/>
                        </a:rPr>
                        <a:t>薪酬制度制定</a:t>
                      </a: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2"/>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r>
              <a:tr h="360000">
                <a:tc>
                  <a:txBody>
                    <a:bodyPr vert="horz" wrap="square"/>
                    <a:lstStyle/>
                    <a:p>
                      <a:pPr marL="114300" marR="0" lvl="0" indent="-11430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defRPr/>
                      </a:pPr>
                      <a:r>
                        <a:rPr kumimoji="0" lang="en-US" altLang="zh-CN" sz="1600" b="1" i="0" u="none" strike="noStrike" cap="none" normalizeH="0" baseline="0" smtClean="0">
                          <a:ln>
                            <a:noFill/>
                          </a:ln>
                          <a:solidFill>
                            <a:schemeClr val="tx1"/>
                          </a:solidFill>
                          <a:effectLst/>
                          <a:latin typeface="+mn-lt"/>
                          <a:ea typeface="宋体" panose="02010600030101010101" pitchFamily="2" charset="-122"/>
                        </a:rPr>
                        <a:t>5.</a:t>
                      </a:r>
                      <a:r>
                        <a:rPr kumimoji="0" lang="zh-CN" altLang="en-US" sz="1600" b="1" i="0" u="none" strike="noStrike" cap="none" normalizeH="0" baseline="0" smtClean="0">
                          <a:ln>
                            <a:noFill/>
                          </a:ln>
                          <a:solidFill>
                            <a:schemeClr val="tx1"/>
                          </a:solidFill>
                          <a:effectLst/>
                          <a:latin typeface="+mn-lt"/>
                          <a:ea typeface="宋体" panose="02010600030101010101" pitchFamily="2" charset="-122"/>
                        </a:rPr>
                        <a:t>薪酬体系方案完善</a:t>
                      </a: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DEDEDE"/>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2"/>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rgbClr val="FFFFFF"/>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2"/>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2"/>
                    </a:solidFill>
                  </a:tcPr>
                </a:tc>
                <a:tc>
                  <a:txBody>
                    <a:bodyPr vert="horz" wrap="square"/>
                    <a:lstStyle/>
                    <a:p>
                      <a:pPr marL="0" marR="0" lvl="0" indent="0" algn="l" defTabSz="758825" rtl="0" eaLnBrk="0" fontAlgn="base" latinLnBrk="0" hangingPunct="0">
                        <a:lnSpc>
                          <a:spcPct val="100000"/>
                        </a:lnSpc>
                        <a:spcBef>
                          <a:spcPct val="20000"/>
                        </a:spcBef>
                        <a:spcAft>
                          <a:spcPts val="625"/>
                        </a:spcAft>
                        <a:buClr>
                          <a:srgbClr val="E65032"/>
                        </a:buClr>
                        <a:buSzPct val="60000"/>
                        <a:buFont typeface="Wingdings" pitchFamily="2" charset="2"/>
                        <a:buNone/>
                      </a:pPr>
                      <a:endParaRPr kumimoji="0" lang="zh-CN" altLang="en-US" sz="1100" b="0" i="0" u="none" strike="noStrike" cap="none" normalizeH="0" baseline="0" smtClean="0">
                        <a:ln>
                          <a:noFill/>
                        </a:ln>
                        <a:solidFill>
                          <a:schemeClr val="tx1"/>
                        </a:solidFill>
                        <a:effectLst/>
                        <a:latin typeface="+mn-lt"/>
                        <a:ea typeface="宋体" panose="02010600030101010101" pitchFamily="2" charset="-122"/>
                      </a:endParaRPr>
                    </a:p>
                  </a:txBody>
                  <a:tcPr marL="50631" marR="50631" marT="36576" marB="36576" anchor="ctr" horzOverflow="overflow">
                    <a:lnL w="12700" cap="flat" cmpd="sng" algn="ctr">
                      <a:solidFill>
                        <a:schemeClr val="bg1"/>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chemeClr val="bg2"/>
                    </a:solidFill>
                  </a:tcPr>
                </a:tc>
              </a:tr>
            </a:tbl>
          </a:graphicData>
        </a:graphic>
      </p:graphicFrame>
      <p:grpSp>
        <p:nvGrpSpPr>
          <p:cNvPr id="11" name="Group 1"/>
          <p:cNvGrpSpPr/>
          <p:nvPr/>
        </p:nvGrpSpPr>
        <p:grpSpPr>
          <a:xfrm>
            <a:off x="7020272" y="3520651"/>
            <a:ext cx="212725" cy="432000"/>
            <a:chOff x="4926804" y="3027410"/>
            <a:chExt cx="212725" cy="506414"/>
          </a:xfrm>
        </p:grpSpPr>
        <p:sp>
          <p:nvSpPr>
            <p:cNvPr id="12" name="AutoShape 105"/>
            <p:cNvSpPr>
              <a:spLocks noChangeArrowheads="1"/>
            </p:cNvSpPr>
            <p:nvPr/>
          </p:nvSpPr>
          <p:spPr bwMode="auto">
            <a:xfrm>
              <a:off x="4926804" y="3027410"/>
              <a:ext cx="212725" cy="253207"/>
            </a:xfrm>
            <a:prstGeom prst="rtTriangle">
              <a:avLst/>
            </a:prstGeom>
            <a:solidFill>
              <a:srgbClr val="FF0000"/>
            </a:solidFill>
            <a:ln w="28575">
              <a:solidFill>
                <a:srgbClr val="FF00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atin typeface="宋体" panose="02010600030101010101" pitchFamily="2" charset="-122"/>
                <a:ea typeface="宋体" panose="02010600030101010101" pitchFamily="2" charset="-122"/>
              </a:endParaRPr>
            </a:p>
          </p:txBody>
        </p:sp>
        <p:sp>
          <p:nvSpPr>
            <p:cNvPr id="13" name="Line 106"/>
            <p:cNvSpPr>
              <a:spLocks noChangeShapeType="1"/>
            </p:cNvSpPr>
            <p:nvPr/>
          </p:nvSpPr>
          <p:spPr bwMode="auto">
            <a:xfrm flipH="1">
              <a:off x="4926804" y="3280617"/>
              <a:ext cx="0" cy="253207"/>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atin typeface="宋体" panose="02010600030101010101" pitchFamily="2" charset="-122"/>
                <a:ea typeface="宋体" panose="02010600030101010101" pitchFamily="2" charset="-122"/>
              </a:endParaRPr>
            </a:p>
          </p:txBody>
        </p:sp>
      </p:grpSp>
      <p:sp>
        <p:nvSpPr>
          <p:cNvPr id="14" name="TextBox 13"/>
          <p:cNvSpPr txBox="1"/>
          <p:nvPr/>
        </p:nvSpPr>
        <p:spPr>
          <a:xfrm>
            <a:off x="247052" y="4311504"/>
            <a:ext cx="2687781" cy="3416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solidFill>
                  <a:srgbClr val="C00000"/>
                </a:solidFill>
                <a:latin typeface="微软雅黑" pitchFamily="34" charset="-122"/>
                <a:ea typeface="微软雅黑" pitchFamily="34" charset="-122"/>
              </a:rPr>
              <a:t>前期工作总结：</a:t>
            </a:r>
            <a:endParaRPr lang="en-US" altLang="zh-CN" b="1" smtClean="0">
              <a:solidFill>
                <a:srgbClr val="C00000"/>
              </a:solidFill>
              <a:latin typeface="微软雅黑" pitchFamily="34" charset="-122"/>
              <a:ea typeface="微软雅黑" pitchFamily="34" charset="-122"/>
            </a:endParaRPr>
          </a:p>
        </p:txBody>
      </p:sp>
      <p:sp>
        <p:nvSpPr>
          <p:cNvPr id="15" name="TextBox 14"/>
          <p:cNvSpPr txBox="1"/>
          <p:nvPr/>
        </p:nvSpPr>
        <p:spPr>
          <a:xfrm>
            <a:off x="513745" y="4797152"/>
            <a:ext cx="8090703" cy="1431161"/>
          </a:xfrm>
          <a:prstGeom prst="rect">
            <a:avLst/>
          </a:prstGeom>
          <a:noFill/>
        </p:spPr>
        <p:txBody>
          <a:bodyPr wrap="square" lIns="36000" rIns="36000" numCol="2"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spcAft>
                <a:spcPts val="600"/>
              </a:spcAft>
              <a:buFont typeface="Arial" pitchFamily="34" charset="0"/>
              <a:buChar char="•"/>
            </a:pPr>
            <a:r>
              <a:rPr lang="en-US" altLang="zh-CN" sz="1600" b="1" smtClean="0">
                <a:latin typeface="+mn-ea"/>
              </a:rPr>
              <a:t>SMQ</a:t>
            </a:r>
            <a:r>
              <a:rPr lang="zh-CN" altLang="en-US" sz="1600" b="1" smtClean="0">
                <a:latin typeface="+mn-ea"/>
              </a:rPr>
              <a:t>内部薪酬相关材料研读</a:t>
            </a:r>
            <a:endParaRPr lang="en-US" altLang="zh-CN" sz="1600">
              <a:latin typeface="+mn-ea"/>
            </a:endParaRPr>
          </a:p>
          <a:p>
            <a:pPr marL="285750" indent="-285750">
              <a:lnSpc>
                <a:spcPct val="150000"/>
              </a:lnSpc>
              <a:spcAft>
                <a:spcPts val="600"/>
              </a:spcAft>
              <a:buFont typeface="Arial" pitchFamily="34" charset="0"/>
              <a:buChar char="•"/>
            </a:pPr>
            <a:r>
              <a:rPr lang="zh-CN" altLang="en-US" sz="1600" b="1" smtClean="0">
                <a:latin typeface="+mn-ea"/>
              </a:rPr>
              <a:t>高层及人力资源部访谈</a:t>
            </a:r>
            <a:endParaRPr lang="en-US" altLang="zh-CN" sz="1600" b="1" smtClean="0">
              <a:latin typeface="+mn-ea"/>
            </a:endParaRPr>
          </a:p>
          <a:p>
            <a:pPr marL="285750" indent="-285750">
              <a:lnSpc>
                <a:spcPct val="150000"/>
              </a:lnSpc>
              <a:spcAft>
                <a:spcPts val="600"/>
              </a:spcAft>
              <a:buFont typeface="Arial" pitchFamily="34" charset="0"/>
              <a:buChar char="•"/>
            </a:pPr>
            <a:r>
              <a:rPr lang="zh-CN" altLang="en-US" sz="1600" b="1" smtClean="0">
                <a:latin typeface="+mn-ea"/>
              </a:rPr>
              <a:t>拟定薪酬方案框架思路</a:t>
            </a:r>
            <a:endParaRPr lang="en-US" altLang="zh-CN" sz="1600" b="1">
              <a:latin typeface="+mn-ea"/>
            </a:endParaRPr>
          </a:p>
          <a:p>
            <a:pPr marL="285750" indent="-285750">
              <a:lnSpc>
                <a:spcPct val="150000"/>
              </a:lnSpc>
              <a:spcAft>
                <a:spcPts val="600"/>
              </a:spcAft>
              <a:buFont typeface="Arial" pitchFamily="34" charset="0"/>
              <a:buChar char="•"/>
            </a:pPr>
            <a:r>
              <a:rPr lang="zh-CN" altLang="en-US" sz="1600" b="1">
                <a:latin typeface="+mn-ea"/>
              </a:rPr>
              <a:t>薪酬框架方案思路研讨</a:t>
            </a:r>
            <a:endParaRPr lang="en-US" altLang="zh-CN" sz="1600" b="1">
              <a:latin typeface="+mn-ea"/>
            </a:endParaRPr>
          </a:p>
          <a:p>
            <a:pPr marL="285750" indent="-285750">
              <a:lnSpc>
                <a:spcPct val="150000"/>
              </a:lnSpc>
              <a:spcAft>
                <a:spcPts val="600"/>
              </a:spcAft>
              <a:buFont typeface="Arial" pitchFamily="34" charset="0"/>
              <a:buChar char="•"/>
            </a:pPr>
            <a:r>
              <a:rPr lang="zh-CN" altLang="en-US" sz="1600" b="1">
                <a:latin typeface="+mn-ea"/>
              </a:rPr>
              <a:t>薪酬策略、薪酬理念研讨及确定</a:t>
            </a:r>
            <a:endParaRPr lang="en-US" altLang="zh-CN" sz="1600" b="1">
              <a:latin typeface="+mn-ea"/>
            </a:endParaRPr>
          </a:p>
          <a:p>
            <a:pPr marL="285750" indent="-285750">
              <a:lnSpc>
                <a:spcPct val="150000"/>
              </a:lnSpc>
              <a:spcAft>
                <a:spcPts val="600"/>
              </a:spcAft>
              <a:buFont typeface="Arial" pitchFamily="34" charset="0"/>
              <a:buChar char="•"/>
            </a:pPr>
            <a:r>
              <a:rPr lang="zh-CN" altLang="en-US" sz="1600" b="1">
                <a:latin typeface="+mn-ea"/>
              </a:rPr>
              <a:t>设计薪酬方案</a:t>
            </a:r>
            <a:endParaRPr lang="en-US" altLang="zh-CN" sz="1600" b="1">
              <a:latin typeface="+mn-ea"/>
            </a:endParaRPr>
          </a:p>
          <a:p>
            <a:pPr marL="285750" indent="-285750">
              <a:lnSpc>
                <a:spcPct val="150000"/>
              </a:lnSpc>
              <a:spcAft>
                <a:spcPts val="600"/>
              </a:spcAft>
              <a:buFont typeface="Arial" pitchFamily="34" charset="0"/>
              <a:buChar char="•"/>
            </a:pPr>
            <a:r>
              <a:rPr lang="en-US" altLang="zh-CN" sz="1600" b="1">
                <a:latin typeface="+mn-ea"/>
              </a:rPr>
              <a:t>3</a:t>
            </a:r>
            <a:r>
              <a:rPr lang="zh-CN" altLang="en-US" sz="1600" b="1">
                <a:latin typeface="+mn-ea"/>
              </a:rPr>
              <a:t>个试点部门人员定岗定级 </a:t>
            </a:r>
            <a:endParaRPr lang="en-US" altLang="zh-CN" sz="1600" b="1" smtClean="0">
              <a:latin typeface="+mn-ea"/>
            </a:endParaRPr>
          </a:p>
          <a:p>
            <a:pPr marL="285750" indent="-285750">
              <a:lnSpc>
                <a:spcPct val="150000"/>
              </a:lnSpc>
              <a:spcAft>
                <a:spcPts val="600"/>
              </a:spcAft>
              <a:buFont typeface="Arial" pitchFamily="34" charset="0"/>
              <a:buChar char="•"/>
            </a:pPr>
            <a:r>
              <a:rPr lang="en-US" altLang="zh-CN" sz="1600" b="1" smtClean="0">
                <a:latin typeface="+mn-ea"/>
              </a:rPr>
              <a:t>3</a:t>
            </a:r>
            <a:r>
              <a:rPr lang="zh-CN" altLang="en-US" sz="1600" b="1">
                <a:latin typeface="+mn-ea"/>
              </a:rPr>
              <a:t>个试点部门薪酬套改</a:t>
            </a:r>
            <a:r>
              <a:rPr lang="zh-CN" altLang="en-US" sz="1600" b="1" smtClean="0">
                <a:latin typeface="+mn-ea"/>
              </a:rPr>
              <a:t>测算</a:t>
            </a:r>
            <a:endParaRPr lang="en-US" altLang="zh-CN" sz="1600" b="1">
              <a:latin typeface="+mn-ea"/>
            </a:endParaRPr>
          </a:p>
        </p:txBody>
      </p:sp>
      <p:cxnSp>
        <p:nvCxnSpPr>
          <p:cNvPr id="16" name="Straight Connector 6"/>
          <p:cNvCxnSpPr/>
          <p:nvPr/>
        </p:nvCxnSpPr>
        <p:spPr bwMode="auto">
          <a:xfrm flipV="1">
            <a:off x="212327" y="4725143"/>
            <a:ext cx="8410812" cy="1"/>
          </a:xfrm>
          <a:prstGeom prst="line">
            <a:avLst/>
          </a:prstGeom>
          <a:ln w="25400">
            <a:headEnd type="none" w="med" len="med"/>
            <a:tailEnd type="none" w="med" len="med"/>
          </a:ln>
          <a:extLst/>
        </p:spPr>
        <p:style>
          <a:lnRef idx="1">
            <a:schemeClr val="accent6"/>
          </a:lnRef>
          <a:fillRef idx="0">
            <a:schemeClr val="accent6"/>
          </a:fillRef>
          <a:effectRef idx="0">
            <a:schemeClr val="accent6"/>
          </a:effectRef>
          <a:fontRef idx="minor">
            <a:schemeClr val="tx1"/>
          </a:fontRef>
        </p:style>
      </p:cxnSp>
    </p:spTree>
    <p:custDataLst>
      <p:tags r:id="rId3"/>
    </p:custDataLst>
    <p:extLst>
      <p:ext uri="{BB962C8B-B14F-4D97-AF65-F5344CB8AC3E}">
        <p14:creationId xmlns:p14="http://schemas.microsoft.com/office/powerpoint/2010/main" val="1391499510"/>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custDataLst>
              <p:tags r:id="rId2"/>
            </p:custDataLst>
          </p:nvPr>
        </p:nvSpPr>
        <p:spPr/>
        <p:txBody>
          <a:bodyPr>
            <a:normAutofit/>
          </a:bodyPr>
          <a:lstStyle/>
          <a:p>
            <a:r>
              <a:rPr lang="zh-CN" altLang="en-US" sz="2200"/>
              <a:t>目录</a:t>
            </a:r>
            <a:endParaRPr lang="en-GB" sz="2200"/>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9" name="Path"/>
          <p:cNvSpPr/>
          <p:nvPr/>
        </p:nvSpPr>
        <p:spPr>
          <a:xfrm>
            <a:off x="3275856" y="6560408"/>
            <a:ext cx="5570444"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endParaRPr lang="en-GB" sz="600">
              <a:solidFill>
                <a:schemeClr val="tx1"/>
              </a:solidFill>
            </a:endParaRPr>
          </a:p>
        </p:txBody>
      </p:sp>
      <p:sp>
        <p:nvSpPr>
          <p:cNvPr id="6" name="Slide Number Placeholder 5"/>
          <p:cNvSpPr>
            <a:spLocks noGrp="1"/>
          </p:cNvSpPr>
          <p:nvPr>
            <p:ph type="sldNum" sz="quarter" idx="12"/>
          </p:nvPr>
        </p:nvSpPr>
        <p:spPr/>
        <p:txBody>
          <a:bodyPr/>
          <a:lstStyle/>
          <a:p>
            <a:fld id="{830D4EF1-2FB9-4CDA-AD22-D945B346B2F0}" type="slidenum">
              <a:rPr lang="en-GB" smtClean="0"/>
              <a:t>4</a:t>
            </a:fld>
            <a:endParaRPr lang="en-GB"/>
          </a:p>
        </p:txBody>
      </p:sp>
      <p:sp>
        <p:nvSpPr>
          <p:cNvPr id="4" name="Footer Placeholder 3"/>
          <p:cNvSpPr>
            <a:spLocks noGrp="1"/>
          </p:cNvSpPr>
          <p:nvPr>
            <p:ph type="ftr" sz="quarter" idx="11"/>
          </p:nvPr>
        </p:nvSpPr>
        <p:spPr/>
        <p:txBody>
          <a:bodyPr/>
          <a:lstStyle/>
          <a:p>
            <a:r>
              <a:rPr lang="en-GB" smtClean="0"/>
              <a:t>towerswatson.com</a:t>
            </a:r>
            <a:endParaRPr lang="en-GB"/>
          </a:p>
        </p:txBody>
      </p:sp>
      <p:grpSp>
        <p:nvGrpSpPr>
          <p:cNvPr id="15" name="Group 14"/>
          <p:cNvGrpSpPr/>
          <p:nvPr/>
        </p:nvGrpSpPr>
        <p:grpSpPr>
          <a:xfrm>
            <a:off x="342678" y="1484784"/>
            <a:ext cx="2265362" cy="4683457"/>
            <a:chOff x="560388" y="1970088"/>
            <a:chExt cx="2265362" cy="3606800"/>
          </a:xfrm>
        </p:grpSpPr>
        <p:pic>
          <p:nvPicPr>
            <p:cNvPr id="1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0388" y="1970088"/>
              <a:ext cx="2257425"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3"/>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77850" y="3181350"/>
              <a:ext cx="2247900" cy="1181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4"/>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65150" y="4405313"/>
              <a:ext cx="2247900" cy="1171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8" name="AutoShape 21"/>
          <p:cNvSpPr>
            <a:spLocks noChangeArrowheads="1"/>
          </p:cNvSpPr>
          <p:nvPr/>
        </p:nvSpPr>
        <p:spPr bwMode="auto">
          <a:xfrm>
            <a:off x="2987824" y="1553855"/>
            <a:ext cx="630237" cy="643040"/>
          </a:xfrm>
          <a:prstGeom prst="homePlate">
            <a:avLst>
              <a:gd name="adj" fmla="val 32435"/>
            </a:avLst>
          </a:prstGeom>
          <a:solidFill>
            <a:schemeClr val="accent2"/>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lgn="ctr">
              <a:spcBef>
                <a:spcPct val="0"/>
              </a:spcBef>
              <a:buClrTx/>
              <a:buSzTx/>
              <a:buFontTx/>
              <a:buNone/>
              <a:tabLst>
                <a:tab pos="182563"/>
              </a:tabLst>
            </a:pPr>
            <a:r>
              <a:rPr kumimoji="1" lang="en-US" altLang="zh-CN" sz="2000" b="1">
                <a:solidFill>
                  <a:schemeClr val="bg1"/>
                </a:solidFill>
                <a:latin typeface="+mn-lt"/>
                <a:ea typeface="+mn-ea"/>
                <a:cs typeface="Arial"/>
              </a:rPr>
              <a:t>1</a:t>
            </a:r>
          </a:p>
        </p:txBody>
      </p:sp>
      <p:sp>
        <p:nvSpPr>
          <p:cNvPr id="10" name="AutoShape 22"/>
          <p:cNvSpPr>
            <a:spLocks noChangeArrowheads="1"/>
          </p:cNvSpPr>
          <p:nvPr/>
        </p:nvSpPr>
        <p:spPr bwMode="auto">
          <a:xfrm>
            <a:off x="2987824" y="2491097"/>
            <a:ext cx="630237" cy="643040"/>
          </a:xfrm>
          <a:prstGeom prst="homePlate">
            <a:avLst>
              <a:gd name="adj" fmla="val 32435"/>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ctr">
              <a:spcBef>
                <a:spcPct val="0"/>
              </a:spcBef>
              <a:buClrTx/>
              <a:buSzTx/>
              <a:buFontTx/>
              <a:buNone/>
            </a:pPr>
            <a:r>
              <a:rPr kumimoji="1" lang="en-US" altLang="zh-CN" sz="2000" b="1">
                <a:solidFill>
                  <a:schemeClr val="tx1"/>
                </a:solidFill>
                <a:latin typeface="+mn-lt"/>
                <a:ea typeface="+mn-ea"/>
                <a:cs typeface="Arial"/>
              </a:rPr>
              <a:t>2</a:t>
            </a:r>
          </a:p>
        </p:txBody>
      </p:sp>
      <p:sp>
        <p:nvSpPr>
          <p:cNvPr id="11" name="AutoShape 24"/>
          <p:cNvSpPr>
            <a:spLocks noChangeArrowheads="1"/>
          </p:cNvSpPr>
          <p:nvPr/>
        </p:nvSpPr>
        <p:spPr bwMode="auto">
          <a:xfrm>
            <a:off x="3000524" y="3461960"/>
            <a:ext cx="630237" cy="643040"/>
          </a:xfrm>
          <a:prstGeom prst="homePlate">
            <a:avLst>
              <a:gd name="adj" fmla="val 32435"/>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ctr"/>
            <a:r>
              <a:rPr kumimoji="1" lang="en-US" altLang="zh-CN" sz="2000" b="1">
                <a:solidFill>
                  <a:schemeClr val="tx1"/>
                </a:solidFill>
                <a:latin typeface="+mn-lt"/>
                <a:ea typeface="+mn-ea"/>
                <a:cs typeface="Arial"/>
              </a:rPr>
              <a:t>3</a:t>
            </a:r>
          </a:p>
        </p:txBody>
      </p:sp>
      <p:sp>
        <p:nvSpPr>
          <p:cNvPr id="12" name="Rectangle 19"/>
          <p:cNvSpPr>
            <a:spLocks noChangeArrowheads="1"/>
          </p:cNvSpPr>
          <p:nvPr/>
        </p:nvSpPr>
        <p:spPr bwMode="auto">
          <a:xfrm>
            <a:off x="3699024" y="2495299"/>
            <a:ext cx="5061966" cy="638838"/>
          </a:xfrm>
          <a:prstGeom prst="rect">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spcBef>
                <a:spcPct val="0"/>
              </a:spcBef>
              <a:buClrTx/>
              <a:buSzTx/>
              <a:buFontTx/>
              <a:buNone/>
            </a:pPr>
            <a:r>
              <a:rPr kumimoji="1" lang="zh-CN" altLang="en-US" sz="2000" b="1" smtClean="0">
                <a:solidFill>
                  <a:schemeClr val="tx1"/>
                </a:solidFill>
                <a:latin typeface="+mn-lt"/>
                <a:ea typeface="+mn-ea"/>
                <a:cs typeface="Arial"/>
              </a:rPr>
              <a:t>薪酬现状诊断</a:t>
            </a:r>
            <a:endParaRPr kumimoji="1" lang="zh-CN" altLang="zh-CN" sz="2000" b="1">
              <a:solidFill>
                <a:schemeClr val="tx1"/>
              </a:solidFill>
              <a:latin typeface="+mn-lt"/>
              <a:ea typeface="+mn-ea"/>
              <a:cs typeface="Arial"/>
            </a:endParaRPr>
          </a:p>
        </p:txBody>
      </p:sp>
      <p:sp>
        <p:nvSpPr>
          <p:cNvPr id="13" name="Rectangle 20"/>
          <p:cNvSpPr>
            <a:spLocks noChangeArrowheads="1"/>
          </p:cNvSpPr>
          <p:nvPr/>
        </p:nvSpPr>
        <p:spPr bwMode="auto">
          <a:xfrm>
            <a:off x="3699024" y="1553855"/>
            <a:ext cx="5061966" cy="640939"/>
          </a:xfrm>
          <a:prstGeom prst="rect">
            <a:avLst/>
          </a:prstGeom>
          <a:solidFill>
            <a:schemeClr val="accent2"/>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ct val="0"/>
              </a:spcBef>
              <a:buClrTx/>
              <a:buSzTx/>
              <a:buFontTx/>
              <a:buNone/>
              <a:tabLst>
                <a:tab pos="182563"/>
              </a:tabLst>
            </a:pPr>
            <a:r>
              <a:rPr kumimoji="1" lang="zh-CN" altLang="en-US" sz="2000" b="1">
                <a:solidFill>
                  <a:schemeClr val="bg1"/>
                </a:solidFill>
                <a:latin typeface="+mn-lt"/>
                <a:ea typeface="+mn-ea"/>
                <a:cs typeface="Arial"/>
              </a:rPr>
              <a:t>报告总体思路</a:t>
            </a:r>
            <a:endParaRPr kumimoji="1" lang="zh-CN" altLang="zh-CN" sz="2000" b="1">
              <a:solidFill>
                <a:schemeClr val="bg1"/>
              </a:solidFill>
              <a:latin typeface="+mn-lt"/>
              <a:ea typeface="+mn-ea"/>
              <a:cs typeface="Arial"/>
            </a:endParaRPr>
          </a:p>
        </p:txBody>
      </p:sp>
      <p:sp>
        <p:nvSpPr>
          <p:cNvPr id="14" name="Rectangle 23"/>
          <p:cNvSpPr>
            <a:spLocks noChangeArrowheads="1"/>
          </p:cNvSpPr>
          <p:nvPr/>
        </p:nvSpPr>
        <p:spPr bwMode="auto">
          <a:xfrm>
            <a:off x="3707752" y="3466163"/>
            <a:ext cx="5061966" cy="638838"/>
          </a:xfrm>
          <a:prstGeom prst="rect">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sz="2000" b="1" smtClean="0">
                <a:solidFill>
                  <a:schemeClr val="tx1"/>
                </a:solidFill>
                <a:latin typeface="+mn-lt"/>
                <a:ea typeface="+mn-ea"/>
                <a:cs typeface="Arial"/>
              </a:rPr>
              <a:t>薪酬体系优化建议</a:t>
            </a:r>
            <a:endParaRPr kumimoji="1" lang="zh-CN" altLang="zh-CN" sz="2000" b="1">
              <a:solidFill>
                <a:schemeClr val="tx1"/>
              </a:solidFill>
              <a:latin typeface="+mn-lt"/>
              <a:ea typeface="+mn-ea"/>
              <a:cs typeface="Arial"/>
            </a:endParaRPr>
          </a:p>
        </p:txBody>
      </p:sp>
      <p:sp>
        <p:nvSpPr>
          <p:cNvPr id="19" name="AutoShape 24"/>
          <p:cNvSpPr>
            <a:spLocks noChangeArrowheads="1"/>
          </p:cNvSpPr>
          <p:nvPr/>
        </p:nvSpPr>
        <p:spPr bwMode="auto">
          <a:xfrm>
            <a:off x="3005990" y="4442144"/>
            <a:ext cx="630237" cy="643040"/>
          </a:xfrm>
          <a:prstGeom prst="homePlate">
            <a:avLst>
              <a:gd name="adj" fmla="val 32435"/>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ctr"/>
            <a:r>
              <a:rPr kumimoji="1" lang="en-US" altLang="zh-CN" sz="2000" b="1" smtClean="0">
                <a:solidFill>
                  <a:schemeClr val="tx1"/>
                </a:solidFill>
                <a:latin typeface="+mn-lt"/>
                <a:ea typeface="+mn-ea"/>
                <a:cs typeface="Arial"/>
              </a:rPr>
              <a:t>4</a:t>
            </a:r>
            <a:endParaRPr kumimoji="1" lang="en-US" altLang="zh-CN" sz="2000" b="1">
              <a:solidFill>
                <a:schemeClr val="tx1"/>
              </a:solidFill>
              <a:latin typeface="+mn-lt"/>
              <a:ea typeface="+mn-ea"/>
              <a:cs typeface="Arial"/>
            </a:endParaRPr>
          </a:p>
        </p:txBody>
      </p:sp>
      <p:sp>
        <p:nvSpPr>
          <p:cNvPr id="20" name="Rectangle 23"/>
          <p:cNvSpPr>
            <a:spLocks noChangeArrowheads="1"/>
          </p:cNvSpPr>
          <p:nvPr/>
        </p:nvSpPr>
        <p:spPr bwMode="auto">
          <a:xfrm>
            <a:off x="3713218" y="4446346"/>
            <a:ext cx="5061966" cy="638838"/>
          </a:xfrm>
          <a:prstGeom prst="rect">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sz="2000" b="1" smtClean="0">
                <a:solidFill>
                  <a:schemeClr val="tx1"/>
                </a:solidFill>
                <a:latin typeface="+mn-lt"/>
                <a:ea typeface="+mn-ea"/>
                <a:cs typeface="Arial"/>
              </a:rPr>
              <a:t>薪酬套改测算</a:t>
            </a:r>
            <a:endParaRPr kumimoji="1" lang="zh-CN" altLang="zh-CN" sz="2000" b="1">
              <a:solidFill>
                <a:schemeClr val="tx1"/>
              </a:solidFill>
              <a:latin typeface="+mn-lt"/>
              <a:ea typeface="+mn-ea"/>
              <a:cs typeface="Arial"/>
            </a:endParaRPr>
          </a:p>
        </p:txBody>
      </p:sp>
      <p:sp>
        <p:nvSpPr>
          <p:cNvPr id="21" name="AutoShape 24"/>
          <p:cNvSpPr>
            <a:spLocks noChangeArrowheads="1"/>
          </p:cNvSpPr>
          <p:nvPr/>
        </p:nvSpPr>
        <p:spPr bwMode="auto">
          <a:xfrm>
            <a:off x="3005990" y="5450256"/>
            <a:ext cx="630237" cy="643040"/>
          </a:xfrm>
          <a:prstGeom prst="homePlate">
            <a:avLst>
              <a:gd name="adj" fmla="val 32435"/>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ctr"/>
            <a:r>
              <a:rPr kumimoji="1" lang="en-US" altLang="zh-CN" sz="2000" b="1" smtClean="0">
                <a:solidFill>
                  <a:schemeClr val="tx1"/>
                </a:solidFill>
                <a:latin typeface="+mn-lt"/>
                <a:ea typeface="+mn-ea"/>
                <a:cs typeface="Arial"/>
              </a:rPr>
              <a:t>5</a:t>
            </a:r>
            <a:endParaRPr kumimoji="1" lang="en-US" altLang="zh-CN" sz="2000" b="1">
              <a:solidFill>
                <a:schemeClr val="tx1"/>
              </a:solidFill>
              <a:latin typeface="+mn-lt"/>
              <a:ea typeface="+mn-ea"/>
              <a:cs typeface="Arial"/>
            </a:endParaRPr>
          </a:p>
        </p:txBody>
      </p:sp>
      <p:sp>
        <p:nvSpPr>
          <p:cNvPr id="22" name="Rectangle 23"/>
          <p:cNvSpPr>
            <a:spLocks noChangeArrowheads="1"/>
          </p:cNvSpPr>
          <p:nvPr/>
        </p:nvSpPr>
        <p:spPr bwMode="auto">
          <a:xfrm>
            <a:off x="3713218" y="5454458"/>
            <a:ext cx="5061966" cy="638838"/>
          </a:xfrm>
          <a:prstGeom prst="rect">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sz="2000" b="1" smtClean="0">
                <a:cs typeface="Arial"/>
              </a:rPr>
              <a:t>待决策点</a:t>
            </a:r>
            <a:endParaRPr kumimoji="1" lang="zh-CN" altLang="zh-CN" sz="2000" b="1">
              <a:solidFill>
                <a:schemeClr val="tx1"/>
              </a:solidFill>
              <a:latin typeface="+mn-lt"/>
              <a:ea typeface="+mn-ea"/>
              <a:cs typeface="Arial"/>
            </a:endParaRPr>
          </a:p>
        </p:txBody>
      </p:sp>
    </p:spTree>
    <p:custDataLst>
      <p:tags r:id="rId6"/>
    </p:custDataLst>
    <p:extLst>
      <p:ext uri="{BB962C8B-B14F-4D97-AF65-F5344CB8AC3E}">
        <p14:creationId xmlns:p14="http://schemas.microsoft.com/office/powerpoint/2010/main" val="3900520112"/>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标题 9"/>
          <p:cNvSpPr>
            <a:spLocks noGrp="1"/>
          </p:cNvSpPr>
          <p:nvPr>
            <p:ph type="title"/>
          </p:nvPr>
        </p:nvSpPr>
        <p:spPr/>
        <p:txBody>
          <a:bodyPr>
            <a:normAutofit/>
          </a:bodyPr>
          <a:lstStyle/>
          <a:p>
            <a:r>
              <a:rPr lang="zh-CN" altLang="en-US" sz="2200" smtClean="0">
                <a:latin typeface="宋体" panose="02010600030101010101" pitchFamily="2" charset="-122"/>
                <a:ea typeface="宋体" panose="02010600030101010101" pitchFamily="2" charset="-122"/>
              </a:rPr>
              <a:t>报告总体思路</a:t>
            </a:r>
            <a:endParaRPr lang="zh-CN" altLang="en-US" sz="2200">
              <a:latin typeface="宋体" panose="02010600030101010101" pitchFamily="2" charset="-122"/>
              <a:ea typeface="宋体" panose="02010600030101010101" pitchFamily="2" charset="-122"/>
            </a:endParaRPr>
          </a:p>
        </p:txBody>
      </p:sp>
      <p:sp>
        <p:nvSpPr>
          <p:cNvPr id="4" name="页脚占位符 3"/>
          <p:cNvSpPr>
            <a:spLocks noGrp="1"/>
          </p:cNvSpPr>
          <p:nvPr>
            <p:ph type="ftr" sz="quarter" idx="11"/>
          </p:nvPr>
        </p:nvSpPr>
        <p:spPr/>
        <p:txBody>
          <a:bodyPr/>
          <a:lstStyle/>
          <a:p>
            <a:r>
              <a:rPr lang="en-GB" smtClean="0">
                <a:latin typeface="宋体" panose="02010600030101010101" pitchFamily="2" charset="-122"/>
                <a:ea typeface="宋体" panose="02010600030101010101" pitchFamily="2" charset="-122"/>
              </a:rPr>
              <a:t>towerswatson.com</a:t>
            </a:r>
            <a:endParaRPr lang="en-GB">
              <a:latin typeface="宋体" panose="02010600030101010101" pitchFamily="2" charset="-122"/>
              <a:ea typeface="宋体" panose="02010600030101010101" pitchFamily="2" charset="-122"/>
            </a:endParaRPr>
          </a:p>
        </p:txBody>
      </p:sp>
      <p:sp>
        <p:nvSpPr>
          <p:cNvPr id="6" name="灯片编号占位符 5"/>
          <p:cNvSpPr>
            <a:spLocks noGrp="1"/>
          </p:cNvSpPr>
          <p:nvPr>
            <p:ph type="sldNum" sz="quarter" idx="12"/>
          </p:nvPr>
        </p:nvSpPr>
        <p:spPr/>
        <p:txBody>
          <a:bodyPr/>
          <a:lstStyle/>
          <a:p>
            <a:fld id="{830D4EF1-2FB9-4CDA-AD22-D945B346B2F0}" type="slidenum">
              <a:rPr lang="en-GB" smtClean="0">
                <a:latin typeface="宋体" panose="02010600030101010101" pitchFamily="2" charset="-122"/>
                <a:ea typeface="宋体" panose="02010600030101010101" pitchFamily="2" charset="-122"/>
              </a:rPr>
              <a:t>5</a:t>
            </a:fld>
            <a:endParaRPr lang="en-GB">
              <a:latin typeface="宋体" panose="02010600030101010101" pitchFamily="2" charset="-122"/>
              <a:ea typeface="宋体" panose="02010600030101010101" pitchFamily="2" charset="-122"/>
            </a:endParaRPr>
          </a:p>
        </p:txBody>
      </p:sp>
      <p:sp>
        <p:nvSpPr>
          <p:cNvPr id="5" name="日期占位符 4"/>
          <p:cNvSpPr>
            <a:spLocks noGrp="1"/>
          </p:cNvSpPr>
          <p:nvPr>
            <p:ph type="dt" sz="half" idx="10"/>
          </p:nvPr>
        </p:nvSpPr>
        <p:spPr/>
        <p:txBody>
          <a:bodyPr/>
          <a:lstStyle/>
          <a:p>
            <a:r>
              <a:rPr lang="en-US" smtClean="0">
                <a:latin typeface="宋体" panose="02010600030101010101" pitchFamily="2" charset="-122"/>
                <a:ea typeface="宋体" panose="02010600030101010101" pitchFamily="2" charset="-122"/>
              </a:rPr>
              <a:t>© 2014 Towers Watson. All rights reserved. Proprietary and Confidential. For Towers Watson and Towers Watson client use only.</a:t>
            </a:r>
            <a:endParaRPr lang="en-GB">
              <a:latin typeface="宋体" panose="02010600030101010101" pitchFamily="2" charset="-122"/>
              <a:ea typeface="宋体" panose="02010600030101010101" pitchFamily="2" charset="-122"/>
            </a:endParaRPr>
          </a:p>
        </p:txBody>
      </p:sp>
      <p:sp>
        <p:nvSpPr>
          <p:cNvPr id="11" name="Rectangle 440"/>
          <p:cNvSpPr>
            <a:spLocks noChangeArrowheads="1"/>
          </p:cNvSpPr>
          <p:nvPr/>
        </p:nvSpPr>
        <p:spPr bwMode="auto">
          <a:xfrm>
            <a:off x="6300192" y="1529999"/>
            <a:ext cx="2362200" cy="4164486"/>
          </a:xfrm>
          <a:prstGeom prst="rect">
            <a:avLst/>
          </a:prstGeom>
          <a:solidFill>
            <a:srgbClr val="FFFFFF"/>
          </a:solidFill>
          <a:ln w="9525" algn="ctr">
            <a:solidFill>
              <a:srgbClr val="000000"/>
            </a:solidFill>
            <a:miter lim="800000"/>
          </a:ln>
          <a:effectLst>
            <a:outerShdw dist="107763" dir="2700000" algn="ctr" rotWithShape="0">
              <a:srgbClr val="808080">
                <a:alpha val="50000"/>
              </a:srgbClr>
            </a:outerShdw>
          </a:effectLst>
        </p:spPr>
        <p:txBody>
          <a:bodyPr wrap="none"/>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2075" indent="-92075" eaLnBrk="0" hangingPunct="0">
              <a:spcBef>
                <a:spcPct val="0"/>
              </a:spcBef>
              <a:buClrTx/>
              <a:buSzTx/>
              <a:buFontTx/>
              <a:buNone/>
            </a:pPr>
            <a:endParaRPr lang="en-US" altLang="zh-CN" sz="1400" b="0" u="sng">
              <a:latin typeface="宋体" panose="02010600030101010101" pitchFamily="2" charset="-122"/>
              <a:ea typeface="宋体" panose="02010600030101010101" pitchFamily="2" charset="-122"/>
              <a:cs typeface="Arial"/>
            </a:endParaRPr>
          </a:p>
        </p:txBody>
      </p:sp>
      <p:sp>
        <p:nvSpPr>
          <p:cNvPr id="12" name="AutoShape 441"/>
          <p:cNvSpPr>
            <a:spLocks noChangeArrowheads="1"/>
          </p:cNvSpPr>
          <p:nvPr/>
        </p:nvSpPr>
        <p:spPr bwMode="auto">
          <a:xfrm rot="5400000">
            <a:off x="4642594" y="3279800"/>
            <a:ext cx="2730500" cy="279400"/>
          </a:xfrm>
          <a:prstGeom prst="triangle">
            <a:avLst>
              <a:gd name="adj" fmla="val 50000"/>
            </a:avLst>
          </a:prstGeom>
          <a:solidFill>
            <a:schemeClr val="folHlink"/>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a:latin typeface="宋体" panose="02010600030101010101" pitchFamily="2" charset="-122"/>
              <a:ea typeface="宋体" panose="02010600030101010101" pitchFamily="2" charset="-122"/>
            </a:endParaRPr>
          </a:p>
        </p:txBody>
      </p:sp>
      <p:sp>
        <p:nvSpPr>
          <p:cNvPr id="13" name="Oval 442"/>
          <p:cNvSpPr>
            <a:spLocks noChangeArrowheads="1"/>
          </p:cNvSpPr>
          <p:nvPr/>
        </p:nvSpPr>
        <p:spPr bwMode="auto">
          <a:xfrm>
            <a:off x="6156176" y="1442046"/>
            <a:ext cx="258763" cy="258762"/>
          </a:xfrm>
          <a:prstGeom prst="ellipse">
            <a:avLst/>
          </a:prstGeom>
          <a:solidFill>
            <a:schemeClr val="accent2"/>
          </a:solidFill>
          <a:ln>
            <a:noFill/>
          </a:ln>
          <a:effectLst/>
          <a:extLst>
            <a:ext uri="{91240B29-F687-4F45-9708-019B960494DF}">
              <a14:hiddenLine xmlns:a14="http://schemas.microsoft.com/office/drawing/2010/main" w="9525" algn="ctr">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buClrTx/>
              <a:buSzTx/>
              <a:buFontTx/>
              <a:buNone/>
            </a:pPr>
            <a:r>
              <a:rPr lang="en-US" altLang="zh-CN" sz="1800" smtClean="0">
                <a:solidFill>
                  <a:schemeClr val="bg1"/>
                </a:solidFill>
                <a:latin typeface="宋体" panose="02010600030101010101" pitchFamily="2" charset="-122"/>
                <a:ea typeface="宋体" panose="02010600030101010101" pitchFamily="2" charset="-122"/>
                <a:cs typeface="Arial"/>
              </a:rPr>
              <a:t>3</a:t>
            </a:r>
            <a:endParaRPr lang="en-US" altLang="zh-CN" sz="1800">
              <a:solidFill>
                <a:schemeClr val="bg1"/>
              </a:solidFill>
              <a:latin typeface="宋体" panose="02010600030101010101" pitchFamily="2" charset="-122"/>
              <a:ea typeface="宋体" panose="02010600030101010101" pitchFamily="2" charset="-122"/>
              <a:cs typeface="Arial"/>
            </a:endParaRPr>
          </a:p>
        </p:txBody>
      </p:sp>
      <p:sp>
        <p:nvSpPr>
          <p:cNvPr id="14" name="Rectangle 443"/>
          <p:cNvSpPr>
            <a:spLocks noChangeArrowheads="1"/>
          </p:cNvSpPr>
          <p:nvPr/>
        </p:nvSpPr>
        <p:spPr bwMode="auto">
          <a:xfrm>
            <a:off x="3295104" y="1597371"/>
            <a:ext cx="2357016" cy="4091520"/>
          </a:xfrm>
          <a:prstGeom prst="rect">
            <a:avLst/>
          </a:prstGeom>
          <a:solidFill>
            <a:srgbClr val="FFFFFF"/>
          </a:solidFill>
          <a:ln w="9525" algn="ctr">
            <a:solidFill>
              <a:srgbClr val="000000"/>
            </a:solidFill>
            <a:miter lim="800000"/>
          </a:ln>
          <a:effectLst>
            <a:outerShdw dist="107763" dir="2700000" algn="ctr" rotWithShape="0">
              <a:srgbClr val="808080">
                <a:alpha val="50000"/>
              </a:srgbClr>
            </a:outerShdw>
          </a:effectLst>
        </p:spPr>
        <p:txBody>
          <a:bodyPr wrap="square"/>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2075" indent="-92075" eaLnBrk="0" hangingPunct="0">
              <a:spcBef>
                <a:spcPct val="0"/>
              </a:spcBef>
              <a:buClrTx/>
              <a:buSzTx/>
            </a:pPr>
            <a:r>
              <a:rPr lang="zh-CN" altLang="en-US" sz="1400" b="0" u="sng">
                <a:latin typeface="宋体" panose="02010600030101010101" pitchFamily="2" charset="-122"/>
                <a:ea typeface="宋体" panose="02010600030101010101" pitchFamily="2" charset="-122"/>
                <a:cs typeface="Arial"/>
              </a:rPr>
              <a:t>影响薪酬策略制定因素</a:t>
            </a:r>
            <a:r>
              <a:rPr lang="zh-CN" altLang="en-US" sz="1400" b="0" u="sng" smtClean="0">
                <a:latin typeface="宋体" panose="02010600030101010101" pitchFamily="2" charset="-122"/>
                <a:ea typeface="宋体" panose="02010600030101010101" pitchFamily="2" charset="-122"/>
                <a:cs typeface="Arial"/>
              </a:rPr>
              <a:t>：</a:t>
            </a:r>
            <a:endParaRPr lang="en-US" altLang="zh-CN" sz="1400" b="0" u="sng" smtClean="0">
              <a:latin typeface="宋体" panose="02010600030101010101" pitchFamily="2" charset="-122"/>
              <a:ea typeface="宋体" panose="02010600030101010101" pitchFamily="2" charset="-122"/>
              <a:cs typeface="Arial"/>
            </a:endParaRPr>
          </a:p>
          <a:p>
            <a:pPr marL="92075" indent="-92075" eaLnBrk="0" hangingPunct="0">
              <a:spcBef>
                <a:spcPct val="0"/>
              </a:spcBef>
              <a:buClrTx/>
              <a:buSzTx/>
            </a:pPr>
            <a:endParaRPr lang="en-US" altLang="zh-CN" sz="1400" u="sng">
              <a:latin typeface="+mn-ea"/>
              <a:cs typeface="Arial"/>
            </a:endParaRPr>
          </a:p>
          <a:p>
            <a:pPr marL="285750" indent="-285750" eaLnBrk="0" hangingPunct="0">
              <a:spcBef>
                <a:spcPts val="600"/>
              </a:spcBef>
              <a:spcAft>
                <a:spcPts val="600"/>
              </a:spcAft>
              <a:buFont typeface="Arial" pitchFamily="34" charset="0"/>
              <a:buChar char="•"/>
            </a:pPr>
            <a:r>
              <a:rPr lang="zh-CN" altLang="en-US" sz="1400" smtClean="0">
                <a:latin typeface="+mn-ea"/>
                <a:cs typeface="Arial"/>
              </a:rPr>
              <a:t>行业变化</a:t>
            </a:r>
            <a:endParaRPr lang="en-US" altLang="zh-CN" sz="1400" smtClean="0">
              <a:latin typeface="+mn-ea"/>
              <a:cs typeface="Arial"/>
            </a:endParaRPr>
          </a:p>
          <a:p>
            <a:pPr marL="285750" indent="-285750" eaLnBrk="0" hangingPunct="0">
              <a:spcBef>
                <a:spcPts val="600"/>
              </a:spcBef>
              <a:spcAft>
                <a:spcPts val="600"/>
              </a:spcAft>
              <a:buFont typeface="Arial" pitchFamily="34" charset="0"/>
              <a:buChar char="•"/>
            </a:pPr>
            <a:r>
              <a:rPr lang="en-US" altLang="zh-CN" sz="1400" smtClean="0">
                <a:latin typeface="+mn-ea"/>
                <a:cs typeface="Arial"/>
              </a:rPr>
              <a:t>SMQ</a:t>
            </a:r>
            <a:r>
              <a:rPr lang="zh-CN" altLang="en-US" sz="1400" smtClean="0">
                <a:latin typeface="+mn-ea"/>
                <a:cs typeface="Arial"/>
              </a:rPr>
              <a:t>业务发展</a:t>
            </a:r>
            <a:r>
              <a:rPr lang="zh-CN" altLang="en-US" sz="1400">
                <a:latin typeface="+mn-ea"/>
                <a:cs typeface="Arial"/>
              </a:rPr>
              <a:t>目标</a:t>
            </a:r>
            <a:endParaRPr lang="en-US" altLang="zh-CN" sz="1400">
              <a:latin typeface="+mn-ea"/>
              <a:cs typeface="Arial"/>
            </a:endParaRPr>
          </a:p>
          <a:p>
            <a:pPr marL="285750" indent="-285750" eaLnBrk="0" hangingPunct="0">
              <a:spcBef>
                <a:spcPts val="600"/>
              </a:spcBef>
              <a:spcAft>
                <a:spcPts val="600"/>
              </a:spcAft>
              <a:buFont typeface="Arial" pitchFamily="34" charset="0"/>
              <a:buChar char="•"/>
            </a:pPr>
            <a:r>
              <a:rPr lang="zh-CN" altLang="en-US" sz="1400">
                <a:latin typeface="+mn-ea"/>
                <a:cs typeface="Arial"/>
              </a:rPr>
              <a:t>人才状况</a:t>
            </a:r>
            <a:endParaRPr lang="en-US" altLang="zh-CN" sz="1400">
              <a:latin typeface="+mn-ea"/>
              <a:cs typeface="Arial"/>
            </a:endParaRPr>
          </a:p>
          <a:p>
            <a:pPr marL="285750" indent="-285750" eaLnBrk="0" hangingPunct="0">
              <a:spcBef>
                <a:spcPts val="600"/>
              </a:spcBef>
              <a:spcAft>
                <a:spcPts val="600"/>
              </a:spcAft>
              <a:buFont typeface="Arial" pitchFamily="34" charset="0"/>
              <a:buChar char="•"/>
            </a:pPr>
            <a:r>
              <a:rPr lang="zh-CN" altLang="en-US" sz="1400">
                <a:latin typeface="+mn-ea"/>
                <a:cs typeface="Arial"/>
              </a:rPr>
              <a:t>薪酬总量</a:t>
            </a:r>
            <a:r>
              <a:rPr lang="zh-CN" altLang="en-US" sz="1400" smtClean="0">
                <a:latin typeface="+mn-ea"/>
                <a:cs typeface="Arial"/>
              </a:rPr>
              <a:t>控制</a:t>
            </a:r>
            <a:endParaRPr lang="en-US" altLang="zh-CN" sz="1400">
              <a:latin typeface="+mn-ea"/>
              <a:cs typeface="Arial"/>
            </a:endParaRPr>
          </a:p>
        </p:txBody>
      </p:sp>
      <p:sp>
        <p:nvSpPr>
          <p:cNvPr id="15" name="AutoShape 444"/>
          <p:cNvSpPr>
            <a:spLocks noChangeArrowheads="1"/>
          </p:cNvSpPr>
          <p:nvPr/>
        </p:nvSpPr>
        <p:spPr bwMode="auto">
          <a:xfrm>
            <a:off x="2666256" y="3217887"/>
            <a:ext cx="609600" cy="557213"/>
          </a:xfrm>
          <a:prstGeom prst="plus">
            <a:avLst>
              <a:gd name="adj" fmla="val 30884"/>
            </a:avLst>
          </a:prstGeom>
          <a:solidFill>
            <a:schemeClr val="folHlink"/>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a:latin typeface="宋体" panose="02010600030101010101" pitchFamily="2" charset="-122"/>
              <a:ea typeface="宋体" panose="02010600030101010101" pitchFamily="2" charset="-122"/>
            </a:endParaRPr>
          </a:p>
        </p:txBody>
      </p:sp>
      <p:sp>
        <p:nvSpPr>
          <p:cNvPr id="16" name="Oval 446"/>
          <p:cNvSpPr>
            <a:spLocks noChangeArrowheads="1"/>
          </p:cNvSpPr>
          <p:nvPr/>
        </p:nvSpPr>
        <p:spPr bwMode="auto">
          <a:xfrm>
            <a:off x="3161109" y="1484784"/>
            <a:ext cx="258763" cy="258762"/>
          </a:xfrm>
          <a:prstGeom prst="ellipse">
            <a:avLst/>
          </a:prstGeom>
          <a:solidFill>
            <a:schemeClr val="accent2"/>
          </a:solidFill>
          <a:ln>
            <a:noFill/>
          </a:ln>
          <a:effectLst/>
          <a:extLst>
            <a:ext uri="{91240B29-F687-4F45-9708-019B960494DF}">
              <a14:hiddenLine xmlns:a14="http://schemas.microsoft.com/office/drawing/2010/main" w="9525" algn="ctr">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buClrTx/>
              <a:buSzTx/>
              <a:buFontTx/>
              <a:buNone/>
            </a:pPr>
            <a:r>
              <a:rPr lang="en-US" altLang="zh-CN" sz="1800">
                <a:solidFill>
                  <a:schemeClr val="bg1"/>
                </a:solidFill>
                <a:latin typeface="宋体" panose="02010600030101010101" pitchFamily="2" charset="-122"/>
                <a:ea typeface="宋体" panose="02010600030101010101" pitchFamily="2" charset="-122"/>
                <a:cs typeface="Arial"/>
              </a:rPr>
              <a:t>2</a:t>
            </a:r>
          </a:p>
        </p:txBody>
      </p:sp>
      <p:sp>
        <p:nvSpPr>
          <p:cNvPr id="17" name="Rectangle 448"/>
          <p:cNvSpPr>
            <a:spLocks noChangeArrowheads="1"/>
          </p:cNvSpPr>
          <p:nvPr/>
        </p:nvSpPr>
        <p:spPr bwMode="auto">
          <a:xfrm>
            <a:off x="358205" y="1583815"/>
            <a:ext cx="2195513" cy="4107652"/>
          </a:xfrm>
          <a:prstGeom prst="rect">
            <a:avLst/>
          </a:prstGeom>
          <a:solidFill>
            <a:srgbClr val="FFFFFF"/>
          </a:solidFill>
          <a:ln w="9525" algn="ctr">
            <a:solidFill>
              <a:srgbClr val="000000"/>
            </a:solidFill>
            <a:miter lim="800000"/>
          </a:ln>
          <a:effectLst>
            <a:outerShdw dist="107763" dir="2700000" algn="ctr" rotWithShape="0">
              <a:srgbClr val="808080">
                <a:alpha val="50000"/>
              </a:srgbClr>
            </a:outerShdw>
          </a:effectLst>
        </p:spPr>
        <p:txBody>
          <a:bodyPr wrap="none"/>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2075" indent="-92075" eaLnBrk="0" hangingPunct="0">
              <a:spcBef>
                <a:spcPct val="0"/>
              </a:spcBef>
              <a:buClrTx/>
              <a:buSzTx/>
              <a:buFontTx/>
              <a:buNone/>
            </a:pPr>
            <a:endParaRPr lang="en-US" altLang="zh-CN" sz="1400">
              <a:latin typeface="宋体" panose="02010600030101010101" pitchFamily="2" charset="-122"/>
              <a:ea typeface="宋体" panose="02010600030101010101" pitchFamily="2" charset="-122"/>
              <a:cs typeface="Arial"/>
            </a:endParaRPr>
          </a:p>
        </p:txBody>
      </p:sp>
      <p:sp>
        <p:nvSpPr>
          <p:cNvPr id="18" name="Oval 449"/>
          <p:cNvSpPr>
            <a:spLocks noChangeArrowheads="1"/>
          </p:cNvSpPr>
          <p:nvPr/>
        </p:nvSpPr>
        <p:spPr bwMode="auto">
          <a:xfrm>
            <a:off x="208781" y="1442046"/>
            <a:ext cx="258763" cy="258762"/>
          </a:xfrm>
          <a:prstGeom prst="ellipse">
            <a:avLst/>
          </a:prstGeom>
          <a:solidFill>
            <a:schemeClr val="accent2"/>
          </a:solidFill>
          <a:ln>
            <a:noFill/>
          </a:ln>
          <a:effectLst/>
          <a:extLst>
            <a:ext uri="{91240B29-F687-4F45-9708-019B960494DF}">
              <a14:hiddenLine xmlns:a14="http://schemas.microsoft.com/office/drawing/2010/main" w="9525" algn="ctr">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buClrTx/>
              <a:buSzTx/>
              <a:buFontTx/>
              <a:buNone/>
            </a:pPr>
            <a:r>
              <a:rPr lang="en-US" altLang="zh-CN" sz="1800">
                <a:solidFill>
                  <a:schemeClr val="bg1"/>
                </a:solidFill>
                <a:latin typeface="宋体" panose="02010600030101010101" pitchFamily="2" charset="-122"/>
                <a:ea typeface="宋体" panose="02010600030101010101" pitchFamily="2" charset="-122"/>
                <a:cs typeface="Arial"/>
              </a:rPr>
              <a:t>1</a:t>
            </a:r>
          </a:p>
        </p:txBody>
      </p:sp>
      <p:sp>
        <p:nvSpPr>
          <p:cNvPr id="21" name="矩形 20"/>
          <p:cNvSpPr/>
          <p:nvPr/>
        </p:nvSpPr>
        <p:spPr>
          <a:xfrm>
            <a:off x="6386763" y="1584088"/>
            <a:ext cx="2419645" cy="392722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2075" indent="-92075" eaLnBrk="0" hangingPunct="0">
              <a:spcBef>
                <a:spcPct val="0"/>
              </a:spcBef>
              <a:buClrTx/>
              <a:buSzTx/>
              <a:buFontTx/>
              <a:buNone/>
            </a:pPr>
            <a:r>
              <a:rPr lang="zh-CN" altLang="en-US" sz="1400" u="sng">
                <a:latin typeface="宋体" panose="02010600030101010101" pitchFamily="2" charset="-122"/>
                <a:ea typeface="宋体" panose="02010600030101010101" pitchFamily="2" charset="-122"/>
                <a:cs typeface="Arial"/>
              </a:rPr>
              <a:t>薪酬策略及方案建议</a:t>
            </a:r>
            <a:r>
              <a:rPr lang="en-US" altLang="zh-CN" sz="1400" u="sng" smtClean="0">
                <a:latin typeface="宋体" panose="02010600030101010101" pitchFamily="2" charset="-122"/>
                <a:ea typeface="宋体" panose="02010600030101010101" pitchFamily="2" charset="-122"/>
                <a:cs typeface="Arial"/>
              </a:rPr>
              <a:t>:</a:t>
            </a:r>
          </a:p>
          <a:p>
            <a:pPr eaLnBrk="0" hangingPunct="0">
              <a:lnSpc>
                <a:spcPct val="105000"/>
              </a:lnSpc>
              <a:buClrTx/>
              <a:buSzTx/>
            </a:pPr>
            <a:endParaRPr lang="en-US" altLang="zh-CN" sz="1400" u="sng">
              <a:latin typeface="宋体" panose="02010600030101010101" pitchFamily="2" charset="-122"/>
              <a:ea typeface="宋体" panose="02010600030101010101" pitchFamily="2" charset="-122"/>
              <a:cs typeface="Arial"/>
            </a:endParaRPr>
          </a:p>
          <a:p>
            <a:pPr marL="285750" indent="-285750" eaLnBrk="0" hangingPunct="0">
              <a:lnSpc>
                <a:spcPct val="105000"/>
              </a:lnSpc>
              <a:buClrTx/>
              <a:buSzTx/>
              <a:buFont typeface="Arial" pitchFamily="34" charset="0"/>
              <a:buChar char="•"/>
            </a:pPr>
            <a:r>
              <a:rPr lang="zh-CN" altLang="zh-CN" sz="1400" smtClean="0">
                <a:latin typeface="宋体" panose="02010600030101010101" pitchFamily="2" charset="-122"/>
                <a:ea typeface="宋体" panose="02010600030101010101" pitchFamily="2" charset="-122"/>
                <a:cs typeface="Arial"/>
              </a:rPr>
              <a:t>薪</a:t>
            </a:r>
            <a:r>
              <a:rPr lang="zh-CN" altLang="zh-CN" sz="1400">
                <a:latin typeface="宋体" panose="02010600030101010101" pitchFamily="2" charset="-122"/>
                <a:ea typeface="宋体" panose="02010600030101010101" pitchFamily="2" charset="-122"/>
                <a:cs typeface="Arial"/>
              </a:rPr>
              <a:t>酬策略；</a:t>
            </a:r>
            <a:endParaRPr lang="en-US" altLang="zh-CN" sz="1400">
              <a:latin typeface="宋体" panose="02010600030101010101" pitchFamily="2" charset="-122"/>
              <a:ea typeface="宋体" panose="02010600030101010101" pitchFamily="2" charset="-122"/>
              <a:cs typeface="Arial"/>
            </a:endParaRPr>
          </a:p>
          <a:p>
            <a:pPr marL="285750" indent="-285750" eaLnBrk="0" hangingPunct="0">
              <a:lnSpc>
                <a:spcPct val="105000"/>
              </a:lnSpc>
              <a:buClrTx/>
              <a:buSzTx/>
              <a:buFont typeface="Arial" pitchFamily="34" charset="0"/>
              <a:buChar char="•"/>
            </a:pPr>
            <a:r>
              <a:rPr lang="zh-CN" altLang="zh-CN" sz="1400">
                <a:latin typeface="宋体" panose="02010600030101010101" pitchFamily="2" charset="-122"/>
                <a:ea typeface="宋体" panose="02010600030101010101" pitchFamily="2" charset="-122"/>
                <a:cs typeface="Arial"/>
              </a:rPr>
              <a:t>薪资表，含薪级、薪档、级差、档差、带宽、重叠度等；</a:t>
            </a:r>
            <a:endParaRPr lang="en-US" altLang="zh-CN" sz="1400">
              <a:latin typeface="宋体" panose="02010600030101010101" pitchFamily="2" charset="-122"/>
              <a:ea typeface="宋体" panose="02010600030101010101" pitchFamily="2" charset="-122"/>
              <a:cs typeface="Arial"/>
            </a:endParaRPr>
          </a:p>
          <a:p>
            <a:pPr marL="285750" indent="-285750" eaLnBrk="0" hangingPunct="0">
              <a:lnSpc>
                <a:spcPct val="105000"/>
              </a:lnSpc>
              <a:buClrTx/>
              <a:buSzTx/>
              <a:buFont typeface="Arial" pitchFamily="34" charset="0"/>
              <a:buChar char="•"/>
            </a:pPr>
            <a:r>
              <a:rPr lang="zh-CN" altLang="zh-CN" sz="1400">
                <a:latin typeface="宋体" panose="02010600030101010101" pitchFamily="2" charset="-122"/>
                <a:ea typeface="宋体" panose="02010600030101010101" pitchFamily="2" charset="-122"/>
                <a:cs typeface="Arial"/>
              </a:rPr>
              <a:t>薪酬项目及结构，并包含薪资构成、各职等固定部分与浮动部分的比例；</a:t>
            </a:r>
            <a:endParaRPr lang="en-US" altLang="zh-CN" sz="1400">
              <a:latin typeface="宋体" panose="02010600030101010101" pitchFamily="2" charset="-122"/>
              <a:ea typeface="宋体" panose="02010600030101010101" pitchFamily="2" charset="-122"/>
              <a:cs typeface="Arial"/>
            </a:endParaRPr>
          </a:p>
          <a:p>
            <a:pPr marL="285750" indent="-285750" eaLnBrk="0" hangingPunct="0">
              <a:lnSpc>
                <a:spcPct val="105000"/>
              </a:lnSpc>
              <a:buClrTx/>
              <a:buSzTx/>
              <a:buFont typeface="Arial" pitchFamily="34" charset="0"/>
              <a:buChar char="•"/>
            </a:pPr>
            <a:r>
              <a:rPr lang="zh-CN" altLang="en-US" sz="1400">
                <a:latin typeface="宋体" panose="02010600030101010101" pitchFamily="2" charset="-122"/>
                <a:ea typeface="宋体" panose="02010600030101010101" pitchFamily="2" charset="-122"/>
                <a:cs typeface="Arial"/>
              </a:rPr>
              <a:t>目标绩效奖金</a:t>
            </a:r>
            <a:r>
              <a:rPr lang="zh-CN" altLang="zh-CN" sz="1400">
                <a:latin typeface="宋体" panose="02010600030101010101" pitchFamily="2" charset="-122"/>
                <a:ea typeface="宋体" panose="02010600030101010101" pitchFamily="2" charset="-122"/>
                <a:cs typeface="Arial"/>
              </a:rPr>
              <a:t>与绩效的链接方式与机制；</a:t>
            </a:r>
            <a:endParaRPr lang="en-US" altLang="zh-CN" sz="1400">
              <a:latin typeface="宋体" panose="02010600030101010101" pitchFamily="2" charset="-122"/>
              <a:ea typeface="宋体" panose="02010600030101010101" pitchFamily="2" charset="-122"/>
              <a:cs typeface="Arial"/>
            </a:endParaRPr>
          </a:p>
          <a:p>
            <a:pPr marL="285750" indent="-285750" eaLnBrk="0" hangingPunct="0">
              <a:lnSpc>
                <a:spcPct val="105000"/>
              </a:lnSpc>
              <a:buClrTx/>
              <a:buSzTx/>
              <a:buFont typeface="Arial" pitchFamily="34" charset="0"/>
              <a:buChar char="•"/>
            </a:pPr>
            <a:r>
              <a:rPr lang="zh-CN" altLang="zh-CN" sz="1400">
                <a:latin typeface="宋体" panose="02010600030101010101" pitchFamily="2" charset="-122"/>
                <a:ea typeface="宋体" panose="02010600030101010101" pitchFamily="2" charset="-122"/>
                <a:cs typeface="Arial"/>
              </a:rPr>
              <a:t>定薪和调薪的原则与方法；</a:t>
            </a:r>
            <a:endParaRPr lang="en-US" altLang="zh-CN" sz="1400">
              <a:latin typeface="宋体" panose="02010600030101010101" pitchFamily="2" charset="-122"/>
              <a:ea typeface="宋体" panose="02010600030101010101" pitchFamily="2" charset="-122"/>
              <a:cs typeface="Arial"/>
            </a:endParaRPr>
          </a:p>
          <a:p>
            <a:pPr marL="285750" indent="-285750" eaLnBrk="0" hangingPunct="0">
              <a:lnSpc>
                <a:spcPct val="105000"/>
              </a:lnSpc>
              <a:buClrTx/>
              <a:buSzTx/>
              <a:buFont typeface="Arial" pitchFamily="34" charset="0"/>
              <a:buChar char="•"/>
            </a:pPr>
            <a:r>
              <a:rPr lang="zh-CN" altLang="zh-CN" sz="1400">
                <a:latin typeface="宋体" panose="02010600030101010101" pitchFamily="2" charset="-122"/>
                <a:ea typeface="宋体" panose="02010600030101010101" pitchFamily="2" charset="-122"/>
                <a:cs typeface="Arial"/>
              </a:rPr>
              <a:t>薪酬套改的原则、工具和测算模板；</a:t>
            </a:r>
            <a:endParaRPr lang="en-US" altLang="zh-CN" sz="1400">
              <a:latin typeface="宋体" panose="02010600030101010101" pitchFamily="2" charset="-122"/>
              <a:ea typeface="宋体" panose="02010600030101010101" pitchFamily="2" charset="-122"/>
              <a:cs typeface="Arial"/>
            </a:endParaRPr>
          </a:p>
          <a:p>
            <a:pPr marL="285750" indent="-285750" eaLnBrk="0" hangingPunct="0">
              <a:lnSpc>
                <a:spcPct val="105000"/>
              </a:lnSpc>
              <a:buClrTx/>
              <a:buSzTx/>
              <a:buFont typeface="Arial" pitchFamily="34" charset="0"/>
              <a:buChar char="•"/>
            </a:pPr>
            <a:r>
              <a:rPr lang="zh-CN" altLang="zh-CN" sz="1400">
                <a:latin typeface="宋体" panose="02010600030101010101" pitchFamily="2" charset="-122"/>
                <a:ea typeface="宋体" panose="02010600030101010101" pitchFamily="2" charset="-122"/>
                <a:cs typeface="Arial"/>
              </a:rPr>
              <a:t>薪酬管理制度</a:t>
            </a:r>
            <a:endParaRPr lang="en-US" altLang="zh-CN" sz="1400" u="sng">
              <a:latin typeface="宋体" panose="02010600030101010101" pitchFamily="2" charset="-122"/>
              <a:ea typeface="宋体" panose="02010600030101010101" pitchFamily="2" charset="-122"/>
              <a:cs typeface="Arial"/>
            </a:endParaRPr>
          </a:p>
        </p:txBody>
      </p:sp>
      <p:sp>
        <p:nvSpPr>
          <p:cNvPr id="2" name="TextBox 1"/>
          <p:cNvSpPr txBox="1"/>
          <p:nvPr/>
        </p:nvSpPr>
        <p:spPr>
          <a:xfrm>
            <a:off x="358205" y="1700808"/>
            <a:ext cx="2195513" cy="358098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05000"/>
              </a:lnSpc>
              <a:spcBef>
                <a:spcPct val="0"/>
              </a:spcBef>
            </a:pPr>
            <a:r>
              <a:rPr lang="zh-CN" altLang="en-US" sz="1400" u="sng">
                <a:latin typeface="宋体" panose="02010600030101010101" pitchFamily="2" charset="-122"/>
                <a:ea typeface="宋体" panose="02010600030101010101" pitchFamily="2" charset="-122"/>
                <a:cs typeface="Arial"/>
              </a:rPr>
              <a:t>薪酬体系</a:t>
            </a:r>
            <a:r>
              <a:rPr lang="zh-CN" altLang="en-US" sz="1400" u="sng" smtClean="0">
                <a:latin typeface="宋体" panose="02010600030101010101" pitchFamily="2" charset="-122"/>
                <a:ea typeface="宋体" panose="02010600030101010101" pitchFamily="2" charset="-122"/>
                <a:cs typeface="Arial"/>
              </a:rPr>
              <a:t>现状审视：</a:t>
            </a:r>
            <a:endParaRPr lang="en-US" altLang="zh-CN" sz="1400" u="sng">
              <a:solidFill>
                <a:srgbClr val="0070C0"/>
              </a:solidFill>
              <a:latin typeface="宋体" panose="02010600030101010101" pitchFamily="2" charset="-122"/>
              <a:ea typeface="宋体" panose="02010600030101010101" pitchFamily="2" charset="-122"/>
              <a:cs typeface="Arial"/>
            </a:endParaRPr>
          </a:p>
          <a:p>
            <a:pPr marL="108000" indent="-285750" eaLnBrk="0" hangingPunct="0">
              <a:lnSpc>
                <a:spcPct val="105000"/>
              </a:lnSpc>
              <a:spcBef>
                <a:spcPct val="0"/>
              </a:spcBef>
              <a:buFont typeface="Arial" pitchFamily="34" charset="0"/>
              <a:buChar char="•"/>
            </a:pPr>
            <a:endParaRPr lang="en-US" altLang="zh-CN" sz="1400">
              <a:latin typeface="宋体" panose="02010600030101010101" pitchFamily="2" charset="-122"/>
              <a:ea typeface="宋体" panose="02010600030101010101" pitchFamily="2" charset="-122"/>
              <a:cs typeface="Arial"/>
            </a:endParaRPr>
          </a:p>
          <a:p>
            <a:pPr marL="285750" indent="-285750" eaLnBrk="0" hangingPunct="0">
              <a:lnSpc>
                <a:spcPct val="105000"/>
              </a:lnSpc>
              <a:spcBef>
                <a:spcPts val="600"/>
              </a:spcBef>
              <a:spcAft>
                <a:spcPts val="600"/>
              </a:spcAft>
              <a:buFont typeface="Arial" pitchFamily="34" charset="0"/>
              <a:buChar char="•"/>
            </a:pPr>
            <a:r>
              <a:rPr lang="zh-CN" altLang="en-US" sz="1400" smtClean="0">
                <a:latin typeface="+mn-ea"/>
                <a:cs typeface="Arial"/>
              </a:rPr>
              <a:t>薪酬理念</a:t>
            </a:r>
            <a:endParaRPr lang="en-US" altLang="zh-CN" sz="1400" smtClean="0">
              <a:latin typeface="+mn-ea"/>
              <a:cs typeface="Arial"/>
            </a:endParaRPr>
          </a:p>
          <a:p>
            <a:pPr marL="285750" indent="-285750" eaLnBrk="0" hangingPunct="0">
              <a:lnSpc>
                <a:spcPct val="105000"/>
              </a:lnSpc>
              <a:spcBef>
                <a:spcPts val="600"/>
              </a:spcBef>
              <a:spcAft>
                <a:spcPts val="600"/>
              </a:spcAft>
              <a:buFont typeface="Arial" pitchFamily="34" charset="0"/>
              <a:buChar char="•"/>
            </a:pPr>
            <a:r>
              <a:rPr lang="zh-CN" altLang="en-US" sz="1400" smtClean="0">
                <a:latin typeface="+mn-ea"/>
                <a:cs typeface="Arial"/>
              </a:rPr>
              <a:t>管理</a:t>
            </a:r>
            <a:r>
              <a:rPr lang="zh-CN" altLang="en-US" sz="1400">
                <a:latin typeface="+mn-ea"/>
                <a:cs typeface="Arial"/>
              </a:rPr>
              <a:t>人员薪酬水平市场</a:t>
            </a:r>
            <a:r>
              <a:rPr lang="zh-CN" altLang="en-US" sz="1400" smtClean="0">
                <a:latin typeface="+mn-ea"/>
                <a:cs typeface="Arial"/>
              </a:rPr>
              <a:t>竞争力</a:t>
            </a:r>
            <a:endParaRPr lang="en-US" altLang="zh-CN" sz="1400" smtClean="0">
              <a:latin typeface="+mn-ea"/>
              <a:cs typeface="Arial"/>
            </a:endParaRPr>
          </a:p>
          <a:p>
            <a:pPr marL="285750" indent="-285750" eaLnBrk="0" hangingPunct="0">
              <a:lnSpc>
                <a:spcPct val="105000"/>
              </a:lnSpc>
              <a:spcBef>
                <a:spcPts val="600"/>
              </a:spcBef>
              <a:spcAft>
                <a:spcPts val="600"/>
              </a:spcAft>
              <a:buFont typeface="Arial" pitchFamily="34" charset="0"/>
              <a:buChar char="•"/>
            </a:pPr>
            <a:r>
              <a:rPr lang="zh-CN" altLang="en-US" sz="1400" smtClean="0">
                <a:latin typeface="+mn-ea"/>
                <a:cs typeface="Arial"/>
              </a:rPr>
              <a:t>薪酬策略</a:t>
            </a:r>
            <a:endParaRPr lang="en-US" altLang="zh-CN" sz="1400" smtClean="0">
              <a:latin typeface="+mn-ea"/>
              <a:cs typeface="Arial"/>
            </a:endParaRPr>
          </a:p>
          <a:p>
            <a:pPr marL="285750" indent="-285750" eaLnBrk="0" hangingPunct="0">
              <a:lnSpc>
                <a:spcPct val="105000"/>
              </a:lnSpc>
              <a:spcBef>
                <a:spcPts val="600"/>
              </a:spcBef>
              <a:spcAft>
                <a:spcPts val="600"/>
              </a:spcAft>
              <a:buFont typeface="Arial" pitchFamily="34" charset="0"/>
              <a:buChar char="•"/>
            </a:pPr>
            <a:r>
              <a:rPr lang="zh-CN" altLang="en-US" sz="1400">
                <a:latin typeface="+mn-ea"/>
                <a:cs typeface="Arial"/>
              </a:rPr>
              <a:t>薪酬结构</a:t>
            </a:r>
            <a:endParaRPr lang="en-US" altLang="zh-CN" sz="1400">
              <a:latin typeface="+mn-ea"/>
              <a:cs typeface="Arial"/>
            </a:endParaRPr>
          </a:p>
          <a:p>
            <a:pPr marL="285750" indent="-285750" eaLnBrk="0" hangingPunct="0">
              <a:lnSpc>
                <a:spcPct val="105000"/>
              </a:lnSpc>
              <a:spcBef>
                <a:spcPts val="600"/>
              </a:spcBef>
              <a:spcAft>
                <a:spcPts val="600"/>
              </a:spcAft>
              <a:buFont typeface="Arial" pitchFamily="34" charset="0"/>
              <a:buChar char="•"/>
            </a:pPr>
            <a:r>
              <a:rPr lang="zh-CN" altLang="en-US" sz="1400" smtClean="0">
                <a:latin typeface="+mn-ea"/>
                <a:cs typeface="Arial"/>
              </a:rPr>
              <a:t>浮动薪酬与绩效的链接</a:t>
            </a:r>
            <a:endParaRPr lang="en-US" altLang="zh-CN" sz="1400" smtClean="0">
              <a:latin typeface="+mn-ea"/>
              <a:cs typeface="Arial"/>
            </a:endParaRPr>
          </a:p>
          <a:p>
            <a:pPr marL="285750" indent="-285750" eaLnBrk="0" hangingPunct="0">
              <a:lnSpc>
                <a:spcPct val="105000"/>
              </a:lnSpc>
              <a:spcBef>
                <a:spcPts val="600"/>
              </a:spcBef>
              <a:spcAft>
                <a:spcPts val="600"/>
              </a:spcAft>
              <a:buFont typeface="Arial" pitchFamily="34" charset="0"/>
              <a:buChar char="•"/>
            </a:pPr>
            <a:endParaRPr lang="en-US" altLang="zh-CN" sz="1400" smtClean="0">
              <a:latin typeface="+mn-ea"/>
              <a:cs typeface="Arial"/>
            </a:endParaRPr>
          </a:p>
          <a:p>
            <a:pPr marL="285750" indent="-285750" eaLnBrk="0" hangingPunct="0">
              <a:lnSpc>
                <a:spcPct val="105000"/>
              </a:lnSpc>
              <a:spcBef>
                <a:spcPts val="600"/>
              </a:spcBef>
              <a:spcAft>
                <a:spcPts val="600"/>
              </a:spcAft>
              <a:buFont typeface="Arial" pitchFamily="34" charset="0"/>
              <a:buChar char="•"/>
            </a:pPr>
            <a:endParaRPr lang="en-US" altLang="zh-CN" sz="1400" smtClean="0">
              <a:latin typeface="+mn-ea"/>
              <a:cs typeface="Arial"/>
            </a:endParaRPr>
          </a:p>
        </p:txBody>
      </p:sp>
    </p:spTree>
    <p:extLst>
      <p:ext uri="{BB962C8B-B14F-4D97-AF65-F5344CB8AC3E}">
        <p14:creationId xmlns:p14="http://schemas.microsoft.com/office/powerpoint/2010/main" val="147886871"/>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custDataLst>
              <p:tags r:id="rId2"/>
            </p:custDataLst>
          </p:nvPr>
        </p:nvSpPr>
        <p:spPr/>
        <p:txBody>
          <a:bodyPr>
            <a:normAutofit/>
          </a:bodyPr>
          <a:lstStyle/>
          <a:p>
            <a:r>
              <a:rPr lang="zh-CN" altLang="en-US" sz="2200"/>
              <a:t>目录</a:t>
            </a:r>
            <a:endParaRPr lang="en-GB" sz="2200"/>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9" name="Path"/>
          <p:cNvSpPr/>
          <p:nvPr/>
        </p:nvSpPr>
        <p:spPr>
          <a:xfrm>
            <a:off x="3275856" y="6560408"/>
            <a:ext cx="5570444"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endParaRPr lang="en-GB" sz="600">
              <a:solidFill>
                <a:schemeClr val="tx1"/>
              </a:solidFill>
            </a:endParaRPr>
          </a:p>
        </p:txBody>
      </p:sp>
      <p:sp>
        <p:nvSpPr>
          <p:cNvPr id="6" name="Slide Number Placeholder 5"/>
          <p:cNvSpPr>
            <a:spLocks noGrp="1"/>
          </p:cNvSpPr>
          <p:nvPr>
            <p:ph type="sldNum" sz="quarter" idx="12"/>
          </p:nvPr>
        </p:nvSpPr>
        <p:spPr/>
        <p:txBody>
          <a:bodyPr/>
          <a:lstStyle/>
          <a:p>
            <a:fld id="{830D4EF1-2FB9-4CDA-AD22-D945B346B2F0}" type="slidenum">
              <a:rPr lang="en-GB" smtClean="0"/>
              <a:t>6</a:t>
            </a:fld>
            <a:endParaRPr lang="en-GB"/>
          </a:p>
        </p:txBody>
      </p:sp>
      <p:sp>
        <p:nvSpPr>
          <p:cNvPr id="4" name="Footer Placeholder 3"/>
          <p:cNvSpPr>
            <a:spLocks noGrp="1"/>
          </p:cNvSpPr>
          <p:nvPr>
            <p:ph type="ftr" sz="quarter" idx="11"/>
          </p:nvPr>
        </p:nvSpPr>
        <p:spPr/>
        <p:txBody>
          <a:bodyPr/>
          <a:lstStyle/>
          <a:p>
            <a:r>
              <a:rPr lang="en-GB" smtClean="0"/>
              <a:t>towerswatson.com</a:t>
            </a:r>
            <a:endParaRPr lang="en-GB"/>
          </a:p>
        </p:txBody>
      </p:sp>
      <p:grpSp>
        <p:nvGrpSpPr>
          <p:cNvPr id="15" name="Group 14"/>
          <p:cNvGrpSpPr/>
          <p:nvPr/>
        </p:nvGrpSpPr>
        <p:grpSpPr>
          <a:xfrm>
            <a:off x="342678" y="1484784"/>
            <a:ext cx="2265362" cy="4683457"/>
            <a:chOff x="560388" y="1970088"/>
            <a:chExt cx="2265362" cy="3606800"/>
          </a:xfrm>
        </p:grpSpPr>
        <p:pic>
          <p:nvPicPr>
            <p:cNvPr id="1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0388" y="1970088"/>
              <a:ext cx="2257425"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3"/>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77850" y="3181350"/>
              <a:ext cx="2247900" cy="1181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4"/>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65150" y="4405313"/>
              <a:ext cx="2247900" cy="1171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8" name="AutoShape 21"/>
          <p:cNvSpPr>
            <a:spLocks noChangeArrowheads="1"/>
          </p:cNvSpPr>
          <p:nvPr/>
        </p:nvSpPr>
        <p:spPr bwMode="auto">
          <a:xfrm>
            <a:off x="2987824" y="1553855"/>
            <a:ext cx="630237" cy="643040"/>
          </a:xfrm>
          <a:prstGeom prst="homePlate">
            <a:avLst>
              <a:gd name="adj" fmla="val 32435"/>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ctr"/>
            <a:r>
              <a:rPr kumimoji="1" lang="en-US" altLang="zh-CN" sz="2000" b="1">
                <a:cs typeface="Arial"/>
              </a:rPr>
              <a:t>1</a:t>
            </a:r>
          </a:p>
        </p:txBody>
      </p:sp>
      <p:sp>
        <p:nvSpPr>
          <p:cNvPr id="10" name="AutoShape 22"/>
          <p:cNvSpPr>
            <a:spLocks noChangeArrowheads="1"/>
          </p:cNvSpPr>
          <p:nvPr/>
        </p:nvSpPr>
        <p:spPr bwMode="auto">
          <a:xfrm>
            <a:off x="2987824" y="2491097"/>
            <a:ext cx="630237" cy="643040"/>
          </a:xfrm>
          <a:prstGeom prst="homePlate">
            <a:avLst>
              <a:gd name="adj" fmla="val 32435"/>
            </a:avLst>
          </a:prstGeom>
          <a:solidFill>
            <a:schemeClr val="accent2"/>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lgn="ctr">
              <a:spcBef>
                <a:spcPct val="0"/>
              </a:spcBef>
              <a:tabLst>
                <a:tab pos="182563"/>
              </a:tabLst>
            </a:pPr>
            <a:r>
              <a:rPr kumimoji="1" lang="en-US" altLang="zh-CN" sz="2000" b="1">
                <a:solidFill>
                  <a:schemeClr val="bg1"/>
                </a:solidFill>
                <a:cs typeface="Arial"/>
              </a:rPr>
              <a:t>2</a:t>
            </a:r>
          </a:p>
        </p:txBody>
      </p:sp>
      <p:sp>
        <p:nvSpPr>
          <p:cNvPr id="11" name="AutoShape 24"/>
          <p:cNvSpPr>
            <a:spLocks noChangeArrowheads="1"/>
          </p:cNvSpPr>
          <p:nvPr/>
        </p:nvSpPr>
        <p:spPr bwMode="auto">
          <a:xfrm>
            <a:off x="3000524" y="3461960"/>
            <a:ext cx="630237" cy="643040"/>
          </a:xfrm>
          <a:prstGeom prst="homePlate">
            <a:avLst>
              <a:gd name="adj" fmla="val 32435"/>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ctr"/>
            <a:r>
              <a:rPr kumimoji="1" lang="en-US" altLang="zh-CN" sz="2000" b="1">
                <a:solidFill>
                  <a:schemeClr val="tx1"/>
                </a:solidFill>
                <a:latin typeface="+mn-lt"/>
                <a:ea typeface="+mn-ea"/>
                <a:cs typeface="Arial"/>
              </a:rPr>
              <a:t>3</a:t>
            </a:r>
          </a:p>
        </p:txBody>
      </p:sp>
      <p:sp>
        <p:nvSpPr>
          <p:cNvPr id="12" name="Rectangle 19"/>
          <p:cNvSpPr>
            <a:spLocks noChangeArrowheads="1"/>
          </p:cNvSpPr>
          <p:nvPr/>
        </p:nvSpPr>
        <p:spPr bwMode="auto">
          <a:xfrm>
            <a:off x="3699024" y="2495299"/>
            <a:ext cx="5061966" cy="638838"/>
          </a:xfrm>
          <a:prstGeom prst="rect">
            <a:avLst/>
          </a:prstGeom>
          <a:solidFill>
            <a:schemeClr val="accent2"/>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ct val="0"/>
              </a:spcBef>
              <a:tabLst>
                <a:tab pos="182563"/>
              </a:tabLst>
            </a:pPr>
            <a:r>
              <a:rPr kumimoji="1" lang="zh-CN" altLang="en-US" sz="2000" b="1">
                <a:solidFill>
                  <a:schemeClr val="bg1"/>
                </a:solidFill>
                <a:cs typeface="Arial"/>
              </a:rPr>
              <a:t>薪酬现状诊断</a:t>
            </a:r>
            <a:endParaRPr kumimoji="1" lang="zh-CN" altLang="zh-CN" sz="2000" b="1">
              <a:solidFill>
                <a:schemeClr val="bg1"/>
              </a:solidFill>
              <a:cs typeface="Arial"/>
            </a:endParaRPr>
          </a:p>
        </p:txBody>
      </p:sp>
      <p:sp>
        <p:nvSpPr>
          <p:cNvPr id="13" name="Rectangle 20"/>
          <p:cNvSpPr>
            <a:spLocks noChangeArrowheads="1"/>
          </p:cNvSpPr>
          <p:nvPr/>
        </p:nvSpPr>
        <p:spPr bwMode="auto">
          <a:xfrm>
            <a:off x="3699024" y="1553855"/>
            <a:ext cx="5061966" cy="640939"/>
          </a:xfrm>
          <a:prstGeom prst="rect">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sz="2000" b="1">
                <a:cs typeface="Arial"/>
              </a:rPr>
              <a:t>报告总体思路</a:t>
            </a:r>
            <a:endParaRPr kumimoji="1" lang="zh-CN" altLang="zh-CN" sz="2000" b="1">
              <a:cs typeface="Arial"/>
            </a:endParaRPr>
          </a:p>
        </p:txBody>
      </p:sp>
      <p:sp>
        <p:nvSpPr>
          <p:cNvPr id="14" name="Rectangle 23"/>
          <p:cNvSpPr>
            <a:spLocks noChangeArrowheads="1"/>
          </p:cNvSpPr>
          <p:nvPr/>
        </p:nvSpPr>
        <p:spPr bwMode="auto">
          <a:xfrm>
            <a:off x="3707752" y="3466163"/>
            <a:ext cx="5061966" cy="638838"/>
          </a:xfrm>
          <a:prstGeom prst="rect">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sz="2000" b="1" smtClean="0">
                <a:solidFill>
                  <a:schemeClr val="tx1"/>
                </a:solidFill>
                <a:latin typeface="+mn-lt"/>
                <a:ea typeface="+mn-ea"/>
                <a:cs typeface="Arial"/>
              </a:rPr>
              <a:t>薪酬体系优化建议</a:t>
            </a:r>
            <a:endParaRPr kumimoji="1" lang="zh-CN" altLang="zh-CN" sz="2000" b="1">
              <a:solidFill>
                <a:schemeClr val="tx1"/>
              </a:solidFill>
              <a:latin typeface="+mn-lt"/>
              <a:ea typeface="+mn-ea"/>
              <a:cs typeface="Arial"/>
            </a:endParaRPr>
          </a:p>
        </p:txBody>
      </p:sp>
      <p:sp>
        <p:nvSpPr>
          <p:cNvPr id="19" name="AutoShape 24"/>
          <p:cNvSpPr>
            <a:spLocks noChangeArrowheads="1"/>
          </p:cNvSpPr>
          <p:nvPr/>
        </p:nvSpPr>
        <p:spPr bwMode="auto">
          <a:xfrm>
            <a:off x="3005990" y="4442144"/>
            <a:ext cx="630237" cy="643040"/>
          </a:xfrm>
          <a:prstGeom prst="homePlate">
            <a:avLst>
              <a:gd name="adj" fmla="val 32435"/>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ctr"/>
            <a:r>
              <a:rPr kumimoji="1" lang="en-US" altLang="zh-CN" sz="2000" b="1" smtClean="0">
                <a:solidFill>
                  <a:schemeClr val="tx1"/>
                </a:solidFill>
                <a:latin typeface="+mn-lt"/>
                <a:ea typeface="+mn-ea"/>
                <a:cs typeface="Arial"/>
              </a:rPr>
              <a:t>4</a:t>
            </a:r>
            <a:endParaRPr kumimoji="1" lang="en-US" altLang="zh-CN" sz="2000" b="1">
              <a:solidFill>
                <a:schemeClr val="tx1"/>
              </a:solidFill>
              <a:latin typeface="+mn-lt"/>
              <a:ea typeface="+mn-ea"/>
              <a:cs typeface="Arial"/>
            </a:endParaRPr>
          </a:p>
        </p:txBody>
      </p:sp>
      <p:sp>
        <p:nvSpPr>
          <p:cNvPr id="20" name="Rectangle 23"/>
          <p:cNvSpPr>
            <a:spLocks noChangeArrowheads="1"/>
          </p:cNvSpPr>
          <p:nvPr/>
        </p:nvSpPr>
        <p:spPr bwMode="auto">
          <a:xfrm>
            <a:off x="3713218" y="4446346"/>
            <a:ext cx="5061966" cy="638838"/>
          </a:xfrm>
          <a:prstGeom prst="rect">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sz="2000" b="1" smtClean="0">
                <a:solidFill>
                  <a:schemeClr val="tx1"/>
                </a:solidFill>
                <a:latin typeface="+mn-lt"/>
                <a:ea typeface="+mn-ea"/>
                <a:cs typeface="Arial"/>
              </a:rPr>
              <a:t>薪酬套改测算</a:t>
            </a:r>
            <a:endParaRPr kumimoji="1" lang="zh-CN" altLang="zh-CN" sz="2000" b="1">
              <a:solidFill>
                <a:schemeClr val="tx1"/>
              </a:solidFill>
              <a:latin typeface="+mn-lt"/>
              <a:ea typeface="+mn-ea"/>
              <a:cs typeface="Arial"/>
            </a:endParaRPr>
          </a:p>
        </p:txBody>
      </p:sp>
      <p:sp>
        <p:nvSpPr>
          <p:cNvPr id="21" name="AutoShape 24"/>
          <p:cNvSpPr>
            <a:spLocks noChangeArrowheads="1"/>
          </p:cNvSpPr>
          <p:nvPr/>
        </p:nvSpPr>
        <p:spPr bwMode="auto">
          <a:xfrm>
            <a:off x="3005990" y="5450256"/>
            <a:ext cx="630237" cy="643040"/>
          </a:xfrm>
          <a:prstGeom prst="homePlate">
            <a:avLst>
              <a:gd name="adj" fmla="val 32435"/>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ctr"/>
            <a:r>
              <a:rPr kumimoji="1" lang="en-US" altLang="zh-CN" sz="2000" b="1" smtClean="0">
                <a:solidFill>
                  <a:schemeClr val="tx1"/>
                </a:solidFill>
                <a:latin typeface="+mn-lt"/>
                <a:ea typeface="+mn-ea"/>
                <a:cs typeface="Arial"/>
              </a:rPr>
              <a:t>5</a:t>
            </a:r>
            <a:endParaRPr kumimoji="1" lang="en-US" altLang="zh-CN" sz="2000" b="1">
              <a:solidFill>
                <a:schemeClr val="tx1"/>
              </a:solidFill>
              <a:latin typeface="+mn-lt"/>
              <a:ea typeface="+mn-ea"/>
              <a:cs typeface="Arial"/>
            </a:endParaRPr>
          </a:p>
        </p:txBody>
      </p:sp>
      <p:sp>
        <p:nvSpPr>
          <p:cNvPr id="22" name="Rectangle 23"/>
          <p:cNvSpPr>
            <a:spLocks noChangeArrowheads="1"/>
          </p:cNvSpPr>
          <p:nvPr/>
        </p:nvSpPr>
        <p:spPr bwMode="auto">
          <a:xfrm>
            <a:off x="3713218" y="5454458"/>
            <a:ext cx="5061966" cy="638838"/>
          </a:xfrm>
          <a:prstGeom prst="rect">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sz="2000" b="1" smtClean="0">
                <a:cs typeface="Arial"/>
              </a:rPr>
              <a:t>待决策点</a:t>
            </a:r>
            <a:endParaRPr kumimoji="1" lang="zh-CN" altLang="zh-CN" sz="2000" b="1">
              <a:solidFill>
                <a:schemeClr val="tx1"/>
              </a:solidFill>
              <a:latin typeface="+mn-lt"/>
              <a:ea typeface="+mn-ea"/>
              <a:cs typeface="Arial"/>
            </a:endParaRPr>
          </a:p>
        </p:txBody>
      </p:sp>
    </p:spTree>
    <p:custDataLst>
      <p:tags r:id="rId6"/>
    </p:custDataLst>
    <p:extLst>
      <p:ext uri="{BB962C8B-B14F-4D97-AF65-F5344CB8AC3E}">
        <p14:creationId xmlns:p14="http://schemas.microsoft.com/office/powerpoint/2010/main" val="2100771021"/>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7</a:t>
            </a:fld>
            <a:endParaRPr lang="en-GB"/>
          </a:p>
        </p:txBody>
      </p:sp>
      <p:sp>
        <p:nvSpPr>
          <p:cNvPr id="7" name="Rectangle 2"/>
          <p:cNvSpPr>
            <a:spLocks noGrp="1" noChangeArrowheads="1"/>
          </p:cNvSpPr>
          <p:nvPr>
            <p:ph type="title" idx="4294967295"/>
          </p:nvPr>
        </p:nvSpPr>
        <p:spPr>
          <a:xfrm>
            <a:off x="451339" y="260351"/>
            <a:ext cx="8109438" cy="981075"/>
          </a:xfrm>
          <a:noFill/>
          <a:extLst>
            <a:ext uri="{91240B29-F687-4F45-9708-019B960494DF}">
              <a14:hiddenLine xmlns:a14="http://schemas.microsoft.com/office/drawing/2010/main" w="0" cap="flat" cmpd="sng" algn="ctr">
                <a:solidFill>
                  <a:srgbClr val="000000"/>
                </a:solidFill>
                <a:prstDash val="solid"/>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a:bodyPr>
          <a:lstStyle/>
          <a:p>
            <a:pPr eaLnBrk="1" hangingPunct="1"/>
            <a:r>
              <a:rPr lang="zh-CN" altLang="en-US" sz="2200" smtClean="0">
                <a:latin typeface="宋体" panose="02010600030101010101" pitchFamily="2" charset="-122"/>
                <a:ea typeface="宋体" panose="02010600030101010101" pitchFamily="2" charset="-122"/>
                <a:cs typeface="Arial"/>
              </a:rPr>
              <a:t>审计数据口径</a:t>
            </a:r>
            <a:endParaRPr lang="zh-CN" altLang="en-GB" sz="2200" smtClean="0">
              <a:latin typeface="宋体" panose="02010600030101010101" pitchFamily="2" charset="-122"/>
              <a:ea typeface="宋体" panose="02010600030101010101" pitchFamily="2" charset="-122"/>
              <a:cs typeface="Arial"/>
            </a:endParaRPr>
          </a:p>
        </p:txBody>
      </p:sp>
      <p:sp>
        <p:nvSpPr>
          <p:cNvPr id="8" name="TextBox 7"/>
          <p:cNvSpPr txBox="1"/>
          <p:nvPr/>
        </p:nvSpPr>
        <p:spPr>
          <a:xfrm>
            <a:off x="395536" y="1196752"/>
            <a:ext cx="8424935" cy="4585871"/>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b="1">
                <a:latin typeface="宋体" panose="02010600030101010101" pitchFamily="2" charset="-122"/>
                <a:ea typeface="宋体" panose="02010600030101010101" pitchFamily="2" charset="-122"/>
              </a:rPr>
              <a:t>统计</a:t>
            </a:r>
            <a:r>
              <a:rPr lang="zh-CN" altLang="en-US" b="1" smtClean="0">
                <a:latin typeface="宋体" panose="02010600030101010101" pitchFamily="2" charset="-122"/>
                <a:ea typeface="宋体" panose="02010600030101010101" pitchFamily="2" charset="-122"/>
              </a:rPr>
              <a:t>口径</a:t>
            </a:r>
            <a:endParaRPr lang="en-US" altLang="zh-CN" b="1" smtClean="0">
              <a:latin typeface="宋体" panose="02010600030101010101" pitchFamily="2" charset="-122"/>
              <a:ea typeface="宋体" panose="02010600030101010101" pitchFamily="2" charset="-122"/>
            </a:endParaRPr>
          </a:p>
          <a:p>
            <a:pPr>
              <a:defRPr/>
            </a:pPr>
            <a:endParaRPr lang="en-US" altLang="zh-CN" b="1">
              <a:latin typeface="宋体" panose="02010600030101010101" pitchFamily="2" charset="-122"/>
              <a:ea typeface="宋体" panose="02010600030101010101" pitchFamily="2" charset="-122"/>
            </a:endParaRPr>
          </a:p>
          <a:p>
            <a:pPr marL="342900" indent="-342900">
              <a:buClr>
                <a:schemeClr val="accent2"/>
              </a:buClr>
              <a:buFont typeface="Wingdings" pitchFamily="2" charset="2"/>
              <a:buChar char="Ø"/>
              <a:defRPr/>
            </a:pPr>
            <a:r>
              <a:rPr lang="zh-CN" altLang="en-US" sz="1600" b="1" smtClean="0">
                <a:latin typeface="宋体" panose="02010600030101010101" pitchFamily="2" charset="-122"/>
                <a:ea typeface="宋体" panose="02010600030101010101" pitchFamily="2" charset="-122"/>
              </a:rPr>
              <a:t>总固定现金收入（</a:t>
            </a:r>
            <a:r>
              <a:rPr lang="en-US" altLang="zh-CN" sz="1600" b="1">
                <a:latin typeface="宋体" panose="02010600030101010101" pitchFamily="2" charset="-122"/>
                <a:ea typeface="宋体" panose="02010600030101010101" pitchFamily="2" charset="-122"/>
              </a:rPr>
              <a:t>TGC)=</a:t>
            </a:r>
            <a:r>
              <a:rPr lang="zh-CN" altLang="en-US" sz="1600" b="1">
                <a:latin typeface="宋体" panose="02010600030101010101" pitchFamily="2" charset="-122"/>
                <a:ea typeface="宋体" panose="02010600030101010101" pitchFamily="2" charset="-122"/>
              </a:rPr>
              <a:t>年度基本工资（</a:t>
            </a:r>
            <a:r>
              <a:rPr lang="en-US" altLang="zh-CN" sz="1600" b="1">
                <a:latin typeface="宋体" panose="02010600030101010101" pitchFamily="2" charset="-122"/>
                <a:ea typeface="宋体" panose="02010600030101010101" pitchFamily="2" charset="-122"/>
              </a:rPr>
              <a:t>12</a:t>
            </a:r>
            <a:r>
              <a:rPr lang="zh-CN" altLang="en-US" sz="1600" b="1">
                <a:latin typeface="宋体" panose="02010600030101010101" pitchFamily="2" charset="-122"/>
                <a:ea typeface="宋体" panose="02010600030101010101" pitchFamily="2" charset="-122"/>
              </a:rPr>
              <a:t>薪）</a:t>
            </a:r>
            <a:r>
              <a:rPr lang="en-US" altLang="zh-CN" sz="1600" b="1" smtClean="0">
                <a:latin typeface="宋体" panose="02010600030101010101" pitchFamily="2" charset="-122"/>
                <a:ea typeface="宋体" panose="02010600030101010101" pitchFamily="2" charset="-122"/>
              </a:rPr>
              <a:t>+</a:t>
            </a:r>
            <a:r>
              <a:rPr lang="zh-CN" altLang="en-US" sz="1600" b="1" smtClean="0">
                <a:latin typeface="宋体" panose="02010600030101010101" pitchFamily="2" charset="-122"/>
                <a:ea typeface="宋体" panose="02010600030101010101" pitchFamily="2" charset="-122"/>
              </a:rPr>
              <a:t>其他</a:t>
            </a:r>
            <a:r>
              <a:rPr lang="zh-CN" altLang="en-US" sz="1600" b="1">
                <a:latin typeface="宋体" panose="02010600030101010101" pitchFamily="2" charset="-122"/>
                <a:ea typeface="宋体" panose="02010600030101010101" pitchFamily="2" charset="-122"/>
              </a:rPr>
              <a:t>现金补贴</a:t>
            </a:r>
            <a:endParaRPr lang="en-US" altLang="zh-CN" sz="1600" b="1">
              <a:latin typeface="宋体" panose="02010600030101010101" pitchFamily="2" charset="-122"/>
              <a:ea typeface="宋体" panose="02010600030101010101" pitchFamily="2" charset="-122"/>
            </a:endParaRPr>
          </a:p>
          <a:p>
            <a:pPr marL="742950" lvl="1" indent="-285750">
              <a:buClr>
                <a:schemeClr val="accent2"/>
              </a:buClr>
              <a:buFont typeface="Arial" pitchFamily="34" charset="0"/>
              <a:buChar char="•"/>
              <a:defRPr/>
            </a:pPr>
            <a:endParaRPr lang="en-US" altLang="zh-CN" sz="1600" smtClean="0">
              <a:latin typeface="宋体" panose="02010600030101010101" pitchFamily="2" charset="-122"/>
              <a:ea typeface="宋体" panose="02010600030101010101" pitchFamily="2" charset="-122"/>
            </a:endParaRPr>
          </a:p>
          <a:p>
            <a:pPr marL="742950" lvl="1" indent="-285750">
              <a:buClr>
                <a:schemeClr val="accent2"/>
              </a:buClr>
              <a:buFont typeface="Arial" pitchFamily="34" charset="0"/>
              <a:buChar char="•"/>
              <a:defRPr/>
            </a:pPr>
            <a:r>
              <a:rPr lang="zh-CN" altLang="en-US" sz="1600" smtClean="0">
                <a:latin typeface="宋体" panose="02010600030101010101" pitchFamily="2" charset="-122"/>
                <a:ea typeface="宋体" panose="02010600030101010101" pitchFamily="2" charset="-122"/>
              </a:rPr>
              <a:t>年度</a:t>
            </a:r>
            <a:r>
              <a:rPr lang="zh-CN" altLang="en-US" sz="1600">
                <a:latin typeface="宋体" panose="02010600030101010101" pitchFamily="2" charset="-122"/>
                <a:ea typeface="宋体" panose="02010600030101010101" pitchFamily="2" charset="-122"/>
              </a:rPr>
              <a:t>固定</a:t>
            </a:r>
            <a:r>
              <a:rPr lang="zh-CN" altLang="en-US" sz="1600" smtClean="0">
                <a:latin typeface="宋体" panose="02010600030101010101" pitchFamily="2" charset="-122"/>
                <a:ea typeface="宋体" panose="02010600030101010101" pitchFamily="2" charset="-122"/>
              </a:rPr>
              <a:t>工资</a:t>
            </a:r>
            <a:r>
              <a:rPr lang="en-US" altLang="zh-CN" sz="1600" smtClean="0">
                <a:latin typeface="宋体" panose="02010600030101010101" pitchFamily="2" charset="-122"/>
                <a:ea typeface="宋体" panose="02010600030101010101" pitchFamily="2" charset="-122"/>
              </a:rPr>
              <a:t>=</a:t>
            </a:r>
            <a:r>
              <a:rPr lang="zh-CN" altLang="en-US" sz="1600" smtClean="0">
                <a:latin typeface="宋体" panose="02010600030101010101" pitchFamily="2" charset="-122"/>
                <a:ea typeface="宋体" panose="02010600030101010101" pitchFamily="2" charset="-122"/>
              </a:rPr>
              <a:t>月度固定工资*</a:t>
            </a:r>
            <a:r>
              <a:rPr lang="en-US" altLang="zh-CN" sz="1600" smtClean="0">
                <a:latin typeface="宋体" panose="02010600030101010101" pitchFamily="2" charset="-122"/>
                <a:ea typeface="宋体" panose="02010600030101010101" pitchFamily="2" charset="-122"/>
              </a:rPr>
              <a:t>12</a:t>
            </a:r>
          </a:p>
          <a:p>
            <a:pPr marL="742950" lvl="1" indent="-285750">
              <a:buClr>
                <a:schemeClr val="accent2"/>
              </a:buClr>
              <a:buFont typeface="Arial" pitchFamily="34" charset="0"/>
              <a:buChar char="•"/>
              <a:defRPr/>
            </a:pPr>
            <a:r>
              <a:rPr lang="zh-CN" altLang="en-US" sz="1600" smtClean="0">
                <a:latin typeface="宋体" panose="02010600030101010101" pitchFamily="2" charset="-122"/>
                <a:ea typeface="宋体" panose="02010600030101010101" pitchFamily="2" charset="-122"/>
              </a:rPr>
              <a:t>其他</a:t>
            </a:r>
            <a:r>
              <a:rPr lang="zh-CN" altLang="en-US" sz="1600">
                <a:latin typeface="宋体" panose="02010600030101010101" pitchFamily="2" charset="-122"/>
                <a:ea typeface="宋体" panose="02010600030101010101" pitchFamily="2" charset="-122"/>
              </a:rPr>
              <a:t>现金</a:t>
            </a:r>
            <a:r>
              <a:rPr lang="zh-CN" altLang="en-US" sz="1600" smtClean="0">
                <a:latin typeface="宋体" panose="02010600030101010101" pitchFamily="2" charset="-122"/>
                <a:ea typeface="宋体" panose="02010600030101010101" pitchFamily="2" charset="-122"/>
              </a:rPr>
              <a:t>补贴包含：过节费、高温补贴、文具费、房补、工龄工资及其他</a:t>
            </a:r>
            <a:endParaRPr lang="en-US" altLang="zh-CN" sz="1600">
              <a:latin typeface="宋体" panose="02010600030101010101" pitchFamily="2" charset="-122"/>
              <a:ea typeface="宋体" panose="02010600030101010101" pitchFamily="2" charset="-122"/>
            </a:endParaRPr>
          </a:p>
          <a:p>
            <a:pPr lvl="1">
              <a:defRPr/>
            </a:pPr>
            <a:endParaRPr lang="en-US" altLang="zh-CN" sz="1600">
              <a:latin typeface="宋体" panose="02010600030101010101" pitchFamily="2" charset="-122"/>
              <a:ea typeface="宋体" panose="02010600030101010101" pitchFamily="2" charset="-122"/>
            </a:endParaRPr>
          </a:p>
          <a:p>
            <a:pPr marL="285750" lvl="1" indent="-285750">
              <a:buClr>
                <a:schemeClr val="accent2"/>
              </a:buClr>
              <a:buFont typeface="Wingdings" pitchFamily="2" charset="2"/>
              <a:buChar char="Ø"/>
              <a:defRPr/>
            </a:pPr>
            <a:r>
              <a:rPr lang="zh-CN" altLang="en-US" sz="1600" b="1" smtClean="0">
                <a:latin typeface="宋体" panose="02010600030101010101" pitchFamily="2" charset="-122"/>
                <a:ea typeface="宋体" panose="02010600030101010101" pitchFamily="2" charset="-122"/>
              </a:rPr>
              <a:t>总现金收入（</a:t>
            </a:r>
            <a:r>
              <a:rPr lang="en-US" altLang="zh-CN" sz="1600" b="1">
                <a:latin typeface="宋体" panose="02010600030101010101" pitchFamily="2" charset="-122"/>
                <a:ea typeface="宋体" panose="02010600030101010101" pitchFamily="2" charset="-122"/>
              </a:rPr>
              <a:t>TCC)=</a:t>
            </a:r>
            <a:r>
              <a:rPr lang="zh-CN" altLang="en-US" sz="1600" b="1" smtClean="0">
                <a:latin typeface="宋体" panose="02010600030101010101" pitchFamily="2" charset="-122"/>
                <a:ea typeface="宋体" panose="02010600030101010101" pitchFamily="2" charset="-122"/>
              </a:rPr>
              <a:t>年度总固定现金收入</a:t>
            </a:r>
            <a:r>
              <a:rPr lang="en-US" altLang="zh-CN" sz="1600" b="1" smtClean="0">
                <a:latin typeface="宋体" panose="02010600030101010101" pitchFamily="2" charset="-122"/>
                <a:ea typeface="宋体" panose="02010600030101010101" pitchFamily="2" charset="-122"/>
              </a:rPr>
              <a:t>+</a:t>
            </a:r>
            <a:r>
              <a:rPr lang="zh-CN" altLang="en-US" sz="1600" b="1" smtClean="0">
                <a:latin typeface="宋体" panose="02010600030101010101" pitchFamily="2" charset="-122"/>
                <a:ea typeface="宋体" panose="02010600030101010101" pitchFamily="2" charset="-122"/>
              </a:rPr>
              <a:t>综合激励奖</a:t>
            </a:r>
            <a:r>
              <a:rPr lang="en-US" altLang="zh-CN" sz="1600" b="1" smtClean="0">
                <a:latin typeface="宋体" panose="02010600030101010101" pitchFamily="2" charset="-122"/>
                <a:ea typeface="宋体" panose="02010600030101010101" pitchFamily="2" charset="-122"/>
              </a:rPr>
              <a:t>+</a:t>
            </a:r>
            <a:r>
              <a:rPr lang="zh-CN" altLang="en-US" sz="1600" b="1" smtClean="0">
                <a:latin typeface="宋体" panose="02010600030101010101" pitchFamily="2" charset="-122"/>
                <a:ea typeface="宋体" panose="02010600030101010101" pitchFamily="2" charset="-122"/>
              </a:rPr>
              <a:t>季度奖金</a:t>
            </a:r>
            <a:r>
              <a:rPr lang="en-US" altLang="zh-CN" sz="1600" b="1" smtClean="0">
                <a:latin typeface="宋体" panose="02010600030101010101" pitchFamily="2" charset="-122"/>
                <a:ea typeface="宋体" panose="02010600030101010101" pitchFamily="2" charset="-122"/>
              </a:rPr>
              <a:t>+</a:t>
            </a:r>
            <a:r>
              <a:rPr lang="zh-CN" altLang="en-US" sz="1600" b="1" smtClean="0">
                <a:latin typeface="宋体" panose="02010600030101010101" pitchFamily="2" charset="-122"/>
                <a:ea typeface="宋体" panose="02010600030101010101" pitchFamily="2" charset="-122"/>
              </a:rPr>
              <a:t>年度绩效奖</a:t>
            </a:r>
            <a:r>
              <a:rPr lang="en-US" altLang="zh-CN" sz="1600" b="1" smtClean="0">
                <a:latin typeface="宋体" panose="02010600030101010101" pitchFamily="2" charset="-122"/>
                <a:ea typeface="宋体" panose="02010600030101010101" pitchFamily="2" charset="-122"/>
              </a:rPr>
              <a:t>+</a:t>
            </a:r>
            <a:r>
              <a:rPr lang="zh-CN" altLang="en-US" sz="1600" b="1" smtClean="0">
                <a:latin typeface="宋体" panose="02010600030101010101" pitchFamily="2" charset="-122"/>
                <a:ea typeface="宋体" panose="02010600030101010101" pitchFamily="2" charset="-122"/>
              </a:rPr>
              <a:t>年度考核奖</a:t>
            </a:r>
            <a:endParaRPr lang="en-US" altLang="zh-CN" sz="1600" b="1" smtClean="0">
              <a:latin typeface="宋体" panose="02010600030101010101" pitchFamily="2" charset="-122"/>
              <a:ea typeface="宋体" panose="02010600030101010101" pitchFamily="2" charset="-122"/>
            </a:endParaRPr>
          </a:p>
          <a:p>
            <a:pPr lvl="1">
              <a:buClr>
                <a:schemeClr val="accent2"/>
              </a:buClr>
              <a:defRPr/>
            </a:pPr>
            <a:endParaRPr lang="en-US" altLang="zh-CN" sz="1600" smtClean="0">
              <a:latin typeface="宋体" panose="02010600030101010101" pitchFamily="2" charset="-122"/>
              <a:ea typeface="宋体" panose="02010600030101010101" pitchFamily="2" charset="-122"/>
            </a:endParaRPr>
          </a:p>
          <a:p>
            <a:pPr marL="742950" lvl="1" indent="-285750">
              <a:buClr>
                <a:schemeClr val="accent2"/>
              </a:buClr>
              <a:buFont typeface="Arial" pitchFamily="34" charset="0"/>
              <a:buChar char="•"/>
              <a:defRPr/>
            </a:pPr>
            <a:r>
              <a:rPr lang="zh-CN" altLang="en-US" sz="1600" smtClean="0">
                <a:latin typeface="宋体" panose="02010600030101010101" pitchFamily="2" charset="-122"/>
                <a:ea typeface="宋体" panose="02010600030101010101" pitchFamily="2" charset="-122"/>
              </a:rPr>
              <a:t>综合激励奖</a:t>
            </a:r>
            <a:r>
              <a:rPr lang="en-US" altLang="zh-CN" sz="1600" smtClean="0">
                <a:latin typeface="宋体" panose="02010600030101010101" pitchFamily="2" charset="-122"/>
                <a:ea typeface="宋体" panose="02010600030101010101" pitchFamily="2" charset="-122"/>
              </a:rPr>
              <a:t>=</a:t>
            </a:r>
            <a:r>
              <a:rPr lang="zh-CN" altLang="en-US" sz="1600" smtClean="0">
                <a:latin typeface="宋体" panose="02010600030101010101" pitchFamily="2" charset="-122"/>
                <a:ea typeface="宋体" panose="02010600030101010101" pitchFamily="2" charset="-122"/>
              </a:rPr>
              <a:t>（干部）岗位绩效奖金</a:t>
            </a:r>
            <a:r>
              <a:rPr lang="en-US" altLang="zh-CN" sz="1600" smtClean="0">
                <a:latin typeface="宋体" panose="02010600030101010101" pitchFamily="2" charset="-122"/>
                <a:ea typeface="宋体" panose="02010600030101010101" pitchFamily="2" charset="-122"/>
              </a:rPr>
              <a:t>+</a:t>
            </a:r>
            <a:r>
              <a:rPr lang="zh-CN" altLang="en-US" sz="1600" smtClean="0">
                <a:latin typeface="宋体" panose="02010600030101010101" pitchFamily="2" charset="-122"/>
                <a:ea typeface="宋体" panose="02010600030101010101" pitchFamily="2" charset="-122"/>
              </a:rPr>
              <a:t>产值奖金</a:t>
            </a:r>
            <a:endParaRPr lang="en-US" altLang="zh-CN" sz="1600" smtClean="0">
              <a:latin typeface="宋体" panose="02010600030101010101" pitchFamily="2" charset="-122"/>
              <a:ea typeface="宋体" panose="02010600030101010101" pitchFamily="2" charset="-122"/>
            </a:endParaRPr>
          </a:p>
          <a:p>
            <a:pPr lvl="1">
              <a:buClr>
                <a:schemeClr val="accent2"/>
              </a:buClr>
              <a:defRPr/>
            </a:pPr>
            <a:endParaRPr lang="en-US" altLang="zh-CN" sz="1600" smtClean="0">
              <a:latin typeface="宋体" panose="02010600030101010101" pitchFamily="2" charset="-122"/>
              <a:ea typeface="宋体" panose="02010600030101010101" pitchFamily="2" charset="-122"/>
            </a:endParaRPr>
          </a:p>
          <a:p>
            <a:pPr marL="342900" indent="-342900">
              <a:buClr>
                <a:schemeClr val="accent2"/>
              </a:buClr>
              <a:buFont typeface="Wingdings" pitchFamily="2" charset="2"/>
              <a:buChar char="Ø"/>
              <a:defRPr/>
            </a:pPr>
            <a:r>
              <a:rPr lang="zh-CN" altLang="en-US" sz="1600" b="1" smtClean="0">
                <a:latin typeface="宋体" panose="02010600030101010101" pitchFamily="2" charset="-122"/>
                <a:ea typeface="宋体" panose="02010600030101010101" pitchFamily="2" charset="-122"/>
              </a:rPr>
              <a:t>薪酬水平市场竞争力描述：</a:t>
            </a:r>
            <a:r>
              <a:rPr lang="en-US" altLang="zh-CN" sz="1600" b="1" smtClean="0">
                <a:latin typeface="宋体" panose="02010600030101010101" pitchFamily="2" charset="-122"/>
                <a:ea typeface="宋体" panose="02010600030101010101" pitchFamily="2" charset="-122"/>
              </a:rPr>
              <a:t> </a:t>
            </a:r>
          </a:p>
          <a:p>
            <a:pPr marL="342900" indent="-342900">
              <a:buClr>
                <a:schemeClr val="accent2"/>
              </a:buClr>
              <a:buFont typeface="Wingdings" pitchFamily="2" charset="2"/>
              <a:buChar char="Ø"/>
              <a:defRPr/>
            </a:pPr>
            <a:endParaRPr lang="en-US" altLang="zh-CN" sz="1600" b="1" smtClean="0">
              <a:latin typeface="宋体" panose="02010600030101010101" pitchFamily="2" charset="-122"/>
              <a:ea typeface="宋体" panose="02010600030101010101" pitchFamily="2" charset="-122"/>
            </a:endParaRPr>
          </a:p>
          <a:p>
            <a:pPr marL="742950" lvl="1" indent="-285750">
              <a:buClr>
                <a:schemeClr val="accent2"/>
              </a:buClr>
              <a:buFont typeface="Arial" pitchFamily="34" charset="0"/>
              <a:buChar char="•"/>
              <a:defRPr/>
            </a:pPr>
            <a:r>
              <a:rPr lang="zh-CN" altLang="en-US" sz="1600">
                <a:latin typeface="宋体" panose="02010600030101010101" pitchFamily="2" charset="-122"/>
                <a:ea typeface="宋体" panose="02010600030101010101" pitchFamily="2" charset="-122"/>
              </a:rPr>
              <a:t>薪酬水平超过市场</a:t>
            </a:r>
            <a:r>
              <a:rPr lang="en-US" altLang="zh-CN" sz="1600">
                <a:latin typeface="宋体" panose="02010600030101010101" pitchFamily="2" charset="-122"/>
                <a:ea typeface="宋体" panose="02010600030101010101" pitchFamily="2" charset="-122"/>
              </a:rPr>
              <a:t>P90 ,</a:t>
            </a:r>
            <a:r>
              <a:rPr lang="zh-CN" altLang="en-US" sz="1600">
                <a:latin typeface="宋体" panose="02010600030101010101" pitchFamily="2" charset="-122"/>
                <a:ea typeface="宋体" panose="02010600030101010101" pitchFamily="2" charset="-122"/>
              </a:rPr>
              <a:t>具有高市场薪酬竞争力</a:t>
            </a:r>
            <a:endParaRPr lang="en-US" altLang="zh-CN" sz="1600">
              <a:latin typeface="宋体" panose="02010600030101010101" pitchFamily="2" charset="-122"/>
              <a:ea typeface="宋体" panose="02010600030101010101" pitchFamily="2" charset="-122"/>
            </a:endParaRPr>
          </a:p>
          <a:p>
            <a:pPr marL="742950" lvl="1" indent="-285750">
              <a:buClr>
                <a:schemeClr val="accent2"/>
              </a:buClr>
              <a:buFont typeface="Arial" pitchFamily="34" charset="0"/>
              <a:buChar char="•"/>
              <a:defRPr/>
            </a:pPr>
            <a:r>
              <a:rPr lang="zh-CN" altLang="en-US" sz="1600">
                <a:latin typeface="宋体" panose="02010600030101010101" pitchFamily="2" charset="-122"/>
                <a:ea typeface="宋体" panose="02010600030101010101" pitchFamily="2" charset="-122"/>
              </a:rPr>
              <a:t>薪酬水平超过市场</a:t>
            </a:r>
            <a:r>
              <a:rPr lang="en-US" altLang="zh-CN" sz="1600">
                <a:latin typeface="宋体" panose="02010600030101010101" pitchFamily="2" charset="-122"/>
                <a:ea typeface="宋体" panose="02010600030101010101" pitchFamily="2" charset="-122"/>
              </a:rPr>
              <a:t>P75</a:t>
            </a:r>
            <a:r>
              <a:rPr lang="zh-CN" altLang="en-US" sz="1600">
                <a:latin typeface="宋体" panose="02010600030101010101" pitchFamily="2" charset="-122"/>
                <a:ea typeface="宋体" panose="02010600030101010101" pitchFamily="2" charset="-122"/>
              </a:rPr>
              <a:t>，具有较高市场竞争力</a:t>
            </a:r>
            <a:endParaRPr lang="en-US" altLang="zh-CN" sz="1600">
              <a:latin typeface="宋体" panose="02010600030101010101" pitchFamily="2" charset="-122"/>
              <a:ea typeface="宋体" panose="02010600030101010101" pitchFamily="2" charset="-122"/>
            </a:endParaRPr>
          </a:p>
          <a:p>
            <a:pPr marL="742950" lvl="1" indent="-285750">
              <a:buClr>
                <a:schemeClr val="accent2"/>
              </a:buClr>
              <a:buFont typeface="Arial" pitchFamily="34" charset="0"/>
              <a:buChar char="•"/>
              <a:defRPr/>
            </a:pPr>
            <a:r>
              <a:rPr lang="zh-CN" altLang="en-US" sz="1600">
                <a:latin typeface="宋体" panose="02010600030101010101" pitchFamily="2" charset="-122"/>
                <a:ea typeface="宋体" panose="02010600030101010101" pitchFamily="2" charset="-122"/>
              </a:rPr>
              <a:t>薪酬水平达到市场</a:t>
            </a:r>
            <a:r>
              <a:rPr lang="en-US" altLang="zh-CN" sz="1600">
                <a:latin typeface="宋体" panose="02010600030101010101" pitchFamily="2" charset="-122"/>
                <a:ea typeface="宋体" panose="02010600030101010101" pitchFamily="2" charset="-122"/>
              </a:rPr>
              <a:t>P50</a:t>
            </a:r>
            <a:r>
              <a:rPr lang="zh-CN" altLang="en-US" sz="1600">
                <a:latin typeface="宋体" panose="02010600030101010101" pitchFamily="2" charset="-122"/>
                <a:ea typeface="宋体" panose="02010600030101010101" pitchFamily="2" charset="-122"/>
              </a:rPr>
              <a:t>，具有一定市场竞争力</a:t>
            </a:r>
            <a:endParaRPr lang="en-US" altLang="zh-CN" sz="1600">
              <a:latin typeface="宋体" panose="02010600030101010101" pitchFamily="2" charset="-122"/>
              <a:ea typeface="宋体" panose="02010600030101010101" pitchFamily="2" charset="-122"/>
            </a:endParaRPr>
          </a:p>
          <a:p>
            <a:pPr marL="742950" lvl="1" indent="-285750">
              <a:buClr>
                <a:schemeClr val="accent2"/>
              </a:buClr>
              <a:buFont typeface="Arial" pitchFamily="34" charset="0"/>
              <a:buChar char="•"/>
              <a:defRPr/>
            </a:pPr>
            <a:r>
              <a:rPr lang="zh-CN" altLang="en-US" sz="1600">
                <a:latin typeface="宋体" panose="02010600030101010101" pitchFamily="2" charset="-122"/>
                <a:ea typeface="宋体" panose="02010600030101010101" pitchFamily="2" charset="-122"/>
              </a:rPr>
              <a:t>薪酬水平低于市场</a:t>
            </a:r>
            <a:r>
              <a:rPr lang="en-US" altLang="zh-CN" sz="1600">
                <a:latin typeface="宋体" panose="02010600030101010101" pitchFamily="2" charset="-122"/>
                <a:ea typeface="宋体" panose="02010600030101010101" pitchFamily="2" charset="-122"/>
              </a:rPr>
              <a:t>P50</a:t>
            </a:r>
            <a:r>
              <a:rPr lang="zh-CN" altLang="en-US" sz="1600">
                <a:latin typeface="宋体" panose="02010600030101010101" pitchFamily="2" charset="-122"/>
                <a:ea typeface="宋体" panose="02010600030101010101" pitchFamily="2" charset="-122"/>
              </a:rPr>
              <a:t>，薪酬水平市场竞争力较低</a:t>
            </a:r>
            <a:endParaRPr lang="en-US" altLang="zh-CN" sz="1600">
              <a:latin typeface="宋体" panose="02010600030101010101" pitchFamily="2" charset="-122"/>
              <a:ea typeface="宋体" panose="02010600030101010101" pitchFamily="2" charset="-122"/>
            </a:endParaRPr>
          </a:p>
          <a:p>
            <a:pPr marL="742950" lvl="1" indent="-285750">
              <a:buClr>
                <a:schemeClr val="accent2"/>
              </a:buClr>
              <a:buFont typeface="Arial" pitchFamily="34" charset="0"/>
              <a:buChar char="•"/>
              <a:defRPr/>
            </a:pPr>
            <a:r>
              <a:rPr lang="zh-CN" altLang="en-US" sz="1600">
                <a:latin typeface="宋体" panose="02010600030101010101" pitchFamily="2" charset="-122"/>
                <a:ea typeface="宋体" panose="02010600030101010101" pitchFamily="2" charset="-122"/>
              </a:rPr>
              <a:t>薪酬水平低于市场</a:t>
            </a:r>
            <a:r>
              <a:rPr lang="en-US" altLang="zh-CN" sz="1600">
                <a:latin typeface="宋体" panose="02010600030101010101" pitchFamily="2" charset="-122"/>
                <a:ea typeface="宋体" panose="02010600030101010101" pitchFamily="2" charset="-122"/>
              </a:rPr>
              <a:t>P25</a:t>
            </a:r>
            <a:r>
              <a:rPr lang="zh-CN" altLang="en-US" sz="1600">
                <a:latin typeface="宋体" panose="02010600030101010101" pitchFamily="2" charset="-122"/>
                <a:ea typeface="宋体" panose="02010600030101010101" pitchFamily="2" charset="-122"/>
              </a:rPr>
              <a:t>，薪酬水平市场竞争力低</a:t>
            </a:r>
            <a:endParaRPr lang="en-US" altLang="zh-CN" sz="1600">
              <a:latin typeface="宋体" panose="02010600030101010101" pitchFamily="2" charset="-122"/>
              <a:ea typeface="宋体" panose="02010600030101010101" pitchFamily="2" charset="-122"/>
            </a:endParaRPr>
          </a:p>
        </p:txBody>
      </p:sp>
    </p:spTree>
    <p:extLst>
      <p:ext uri="{BB962C8B-B14F-4D97-AF65-F5344CB8AC3E}">
        <p14:creationId xmlns:p14="http://schemas.microsoft.com/office/powerpoint/2010/main" val="2213195931"/>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395536" y="188640"/>
            <a:ext cx="8352928" cy="738932"/>
          </a:xfrm>
        </p:spPr>
        <p:txBody>
          <a:bodyPr>
            <a:noAutofit/>
          </a:bodyPr>
          <a:lstStyle/>
          <a:p>
            <a:r>
              <a:rPr lang="zh-CN" altLang="en-US" sz="2200" smtClean="0"/>
              <a:t>通过前期沟通及分析，韬睿惠悦发现</a:t>
            </a:r>
            <a:r>
              <a:rPr lang="en-US" altLang="zh-CN" sz="2200" smtClean="0"/>
              <a:t>SMQ </a:t>
            </a:r>
            <a:r>
              <a:rPr lang="zh-CN" altLang="en-US" sz="2200"/>
              <a:t>薪</a:t>
            </a:r>
            <a:r>
              <a:rPr lang="zh-CN" altLang="en-US" sz="2200" smtClean="0"/>
              <a:t>酬管理现状存在以下核心问题</a:t>
            </a:r>
            <a:endParaRPr lang="en-US" sz="2200">
              <a:latin typeface="+mn-ea"/>
              <a:ea typeface="+mn-ea"/>
            </a:endParaRPr>
          </a:p>
        </p:txBody>
      </p:sp>
      <p:sp>
        <p:nvSpPr>
          <p:cNvPr id="4" name="Footer Placeholder 3"/>
          <p:cNvSpPr>
            <a:spLocks noGrp="1"/>
          </p:cNvSpPr>
          <p:nvPr>
            <p:ph type="ftr" sz="quarter" idx="11"/>
          </p:nvPr>
        </p:nvSpPr>
        <p:spPr>
          <a:xfrm>
            <a:off x="179512" y="6442304"/>
            <a:ext cx="1584176" cy="216024"/>
          </a:xfrm>
        </p:spPr>
        <p:txBody>
          <a:bodyPr/>
          <a:lstStyle/>
          <a:p>
            <a:r>
              <a:rPr lang="en-GB" smtClean="0"/>
              <a:t>towerswatson.com</a:t>
            </a:r>
            <a:endParaRPr lang="en-GB"/>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Slide Number Placeholder 5"/>
          <p:cNvSpPr>
            <a:spLocks noGrp="1"/>
          </p:cNvSpPr>
          <p:nvPr>
            <p:ph type="sldNum" sz="quarter" idx="12"/>
          </p:nvPr>
        </p:nvSpPr>
        <p:spPr>
          <a:xfrm>
            <a:off x="8388480" y="6323752"/>
            <a:ext cx="504000" cy="273600"/>
          </a:xfrm>
        </p:spPr>
        <p:txBody>
          <a:bodyPr/>
          <a:lstStyle/>
          <a:p>
            <a:fld id="{830D4EF1-2FB9-4CDA-AD22-D945B346B2F0}" type="slidenum">
              <a:rPr lang="en-GB" smtClean="0"/>
              <a:t>8</a:t>
            </a:fld>
            <a:endParaRPr lang="en-GB"/>
          </a:p>
        </p:txBody>
      </p:sp>
      <p:sp>
        <p:nvSpPr>
          <p:cNvPr id="13" name="TextBox 12"/>
          <p:cNvSpPr txBox="1"/>
          <p:nvPr/>
        </p:nvSpPr>
        <p:spPr>
          <a:xfrm>
            <a:off x="1837249" y="911217"/>
            <a:ext cx="3166799"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诊断发现</a:t>
            </a:r>
            <a:endParaRPr lang="en-US" b="1"/>
          </a:p>
        </p:txBody>
      </p:sp>
      <p:sp>
        <p:nvSpPr>
          <p:cNvPr id="14" name="TextBox 13"/>
          <p:cNvSpPr txBox="1"/>
          <p:nvPr/>
        </p:nvSpPr>
        <p:spPr>
          <a:xfrm>
            <a:off x="5292080" y="908720"/>
            <a:ext cx="3454499"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初步建议</a:t>
            </a:r>
            <a:endParaRPr lang="en-US" b="1"/>
          </a:p>
        </p:txBody>
      </p:sp>
      <p:sp>
        <p:nvSpPr>
          <p:cNvPr id="15" name="TextBox 14"/>
          <p:cNvSpPr txBox="1"/>
          <p:nvPr/>
        </p:nvSpPr>
        <p:spPr>
          <a:xfrm>
            <a:off x="1640857" y="1313472"/>
            <a:ext cx="3240359" cy="73866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9538" indent="-109538">
              <a:buFont typeface="Arial" pitchFamily="34" charset="0"/>
              <a:buChar char="•"/>
            </a:pPr>
            <a:r>
              <a:rPr lang="zh-CN" altLang="en-US" sz="1400">
                <a:latin typeface="宋体" panose="02010600030101010101" pitchFamily="2" charset="-122"/>
                <a:ea typeface="宋体" panose="02010600030101010101" pitchFamily="2" charset="-122"/>
              </a:rPr>
              <a:t>尚未建立以岗位价值为基础的薪酬</a:t>
            </a:r>
            <a:r>
              <a:rPr lang="zh-CN" altLang="en-US" sz="1400" smtClean="0">
                <a:latin typeface="宋体" panose="02010600030101010101" pitchFamily="2" charset="-122"/>
                <a:ea typeface="宋体" panose="02010600030101010101" pitchFamily="2" charset="-122"/>
              </a:rPr>
              <a:t>体系</a:t>
            </a:r>
            <a:r>
              <a:rPr lang="zh-CN" altLang="en-US" sz="1400" smtClean="0">
                <a:solidFill>
                  <a:srgbClr val="0070C0"/>
                </a:solidFill>
                <a:latin typeface="宋体" panose="02010600030101010101" pitchFamily="2" charset="-122"/>
                <a:ea typeface="宋体" panose="02010600030101010101" pitchFamily="2" charset="-122"/>
              </a:rPr>
              <a:t>，</a:t>
            </a:r>
            <a:r>
              <a:rPr lang="zh-CN" altLang="en-US" sz="1400" smtClean="0">
                <a:latin typeface="宋体" panose="02010600030101010101" pitchFamily="2" charset="-122"/>
                <a:ea typeface="宋体" panose="02010600030101010101" pitchFamily="2" charset="-122"/>
              </a:rPr>
              <a:t>未能</a:t>
            </a:r>
            <a:r>
              <a:rPr lang="zh-CN" altLang="en-US" sz="1400">
                <a:latin typeface="宋体" panose="02010600030101010101" pitchFamily="2" charset="-122"/>
                <a:ea typeface="宋体" panose="02010600030101010101" pitchFamily="2" charset="-122"/>
              </a:rPr>
              <a:t>体现各岗位对公司的价值贡献差异</a:t>
            </a:r>
            <a:endParaRPr lang="en-US" sz="1400">
              <a:latin typeface="宋体" panose="02010600030101010101" pitchFamily="2" charset="-122"/>
              <a:ea typeface="宋体" panose="02010600030101010101" pitchFamily="2" charset="-122"/>
            </a:endParaRPr>
          </a:p>
        </p:txBody>
      </p:sp>
      <p:sp>
        <p:nvSpPr>
          <p:cNvPr id="16" name="TextBox 15"/>
          <p:cNvSpPr txBox="1"/>
          <p:nvPr/>
        </p:nvSpPr>
        <p:spPr>
          <a:xfrm>
            <a:off x="5305728" y="1313472"/>
            <a:ext cx="3528392" cy="52322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9538" indent="-109538">
              <a:buFont typeface="Arial" pitchFamily="34" charset="0"/>
              <a:buChar char="•"/>
            </a:pPr>
            <a:r>
              <a:rPr lang="zh-CN" altLang="en-US" sz="1400">
                <a:latin typeface="宋体" panose="02010600030101010101" pitchFamily="2" charset="-122"/>
                <a:ea typeface="宋体" panose="02010600030101010101" pitchFamily="2" charset="-122"/>
              </a:rPr>
              <a:t>建立“以岗定级，以级定薪”的薪酬体系，以体现各岗位对公司的价值贡献差异</a:t>
            </a:r>
            <a:endParaRPr lang="en-US" sz="1400">
              <a:latin typeface="宋体" panose="02010600030101010101" pitchFamily="2" charset="-122"/>
              <a:ea typeface="宋体" panose="02010600030101010101" pitchFamily="2" charset="-122"/>
            </a:endParaRPr>
          </a:p>
        </p:txBody>
      </p:sp>
      <p:sp>
        <p:nvSpPr>
          <p:cNvPr id="17" name="TextBox 16"/>
          <p:cNvSpPr txBox="1"/>
          <p:nvPr/>
        </p:nvSpPr>
        <p:spPr>
          <a:xfrm>
            <a:off x="1640858" y="2185119"/>
            <a:ext cx="3289234"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9538" indent="-109538">
              <a:buFont typeface="Arial" pitchFamily="34" charset="0"/>
              <a:buChar char="•"/>
            </a:pPr>
            <a:r>
              <a:rPr lang="zh-CN" altLang="en-US" sz="1400" smtClean="0">
                <a:latin typeface="宋体" panose="02010600030101010101" pitchFamily="2" charset="-122"/>
                <a:ea typeface="宋体" panose="02010600030101010101" pitchFamily="2" charset="-122"/>
              </a:rPr>
              <a:t>管理人员薪酬的市场竞争力低</a:t>
            </a:r>
            <a:endParaRPr lang="en-US" altLang="zh-CN" sz="1400" smtClean="0">
              <a:latin typeface="宋体" panose="02010600030101010101" pitchFamily="2" charset="-122"/>
              <a:ea typeface="宋体" panose="02010600030101010101" pitchFamily="2" charset="-122"/>
            </a:endParaRPr>
          </a:p>
        </p:txBody>
      </p:sp>
      <p:sp>
        <p:nvSpPr>
          <p:cNvPr id="18" name="TextBox 17"/>
          <p:cNvSpPr txBox="1"/>
          <p:nvPr/>
        </p:nvSpPr>
        <p:spPr>
          <a:xfrm>
            <a:off x="5305727" y="2105560"/>
            <a:ext cx="3528393" cy="52322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9538" indent="-109538">
              <a:buFont typeface="Arial" pitchFamily="34" charset="0"/>
              <a:buChar char="•"/>
            </a:pPr>
            <a:r>
              <a:rPr lang="zh-CN" altLang="en-US" sz="1400">
                <a:latin typeface="宋体" panose="02010600030101010101" pitchFamily="2" charset="-122"/>
                <a:ea typeface="宋体" panose="02010600030101010101" pitchFamily="2" charset="-122"/>
              </a:rPr>
              <a:t>打破事业单位对在编人员薪酬的管理规定，与市场薪酬有效对接</a:t>
            </a:r>
            <a:endParaRPr lang="en-US" sz="1400">
              <a:latin typeface="宋体" panose="02010600030101010101" pitchFamily="2" charset="-122"/>
              <a:ea typeface="宋体" panose="02010600030101010101" pitchFamily="2" charset="-122"/>
            </a:endParaRPr>
          </a:p>
        </p:txBody>
      </p:sp>
      <p:sp>
        <p:nvSpPr>
          <p:cNvPr id="19" name="TextBox 18"/>
          <p:cNvSpPr txBox="1"/>
          <p:nvPr/>
        </p:nvSpPr>
        <p:spPr>
          <a:xfrm>
            <a:off x="1640858" y="2924944"/>
            <a:ext cx="3211510" cy="307777"/>
          </a:xfrm>
          <a:prstGeom prst="rect">
            <a:avLst/>
          </a:prstGeom>
          <a:noFill/>
        </p:spPr>
        <p:txBody>
          <a:bodyPr wrap="square" rtlCol="0">
            <a:spAutoFit/>
          </a:bodyPr>
          <a:lstStyle>
            <a:defPPr>
              <a:defRPr lang="en-US"/>
            </a:defPPr>
            <a:lvl1pPr marL="109538" indent="-109538" algn="l" defTabSz="914400" rtl="0" eaLnBrk="1" latinLnBrk="0" hangingPunct="1">
              <a:buFont typeface="Arial" pitchFamily="34" charset="0"/>
              <a:buChar char="•"/>
              <a:defRPr sz="1400" kern="1200">
                <a:solidFill>
                  <a:schemeClr val="tx1"/>
                </a:solidFill>
                <a:latin typeface="宋体" panose="02010600030101010101" pitchFamily="2" charset="-122"/>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薪酬策略导向性尚未明晰</a:t>
            </a:r>
          </a:p>
        </p:txBody>
      </p:sp>
      <p:sp>
        <p:nvSpPr>
          <p:cNvPr id="20" name="TextBox 19"/>
          <p:cNvSpPr txBox="1"/>
          <p:nvPr/>
        </p:nvSpPr>
        <p:spPr>
          <a:xfrm>
            <a:off x="5305727" y="2705740"/>
            <a:ext cx="3528393" cy="738664"/>
          </a:xfrm>
          <a:prstGeom prst="rect">
            <a:avLst/>
          </a:prstGeom>
          <a:noFill/>
        </p:spPr>
        <p:txBody>
          <a:bodyPr wrap="square" rtlCol="0">
            <a:spAutoFit/>
          </a:bodyPr>
          <a:lstStyle>
            <a:defPPr>
              <a:defRPr lang="en-US"/>
            </a:defPPr>
            <a:lvl1pPr marL="109538" indent="-109538" algn="l" defTabSz="914400" rtl="0" eaLnBrk="1" latinLnBrk="0" hangingPunct="1">
              <a:buFont typeface="Arial" pitchFamily="34" charset="0"/>
              <a:buChar char="•"/>
              <a:defRPr sz="1400" kern="1200">
                <a:solidFill>
                  <a:schemeClr val="tx1"/>
                </a:solidFill>
                <a:latin typeface="宋体" panose="02010600030101010101" pitchFamily="2" charset="-122"/>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建议根据行业变化、公司发展现状、人才现状及业务发展目标等因素</a:t>
            </a:r>
            <a:r>
              <a:rPr lang="zh-CN" altLang="en-US" smtClean="0"/>
              <a:t>，</a:t>
            </a:r>
            <a:r>
              <a:rPr lang="zh-CN" altLang="en-US"/>
              <a:t>明确薪酬水平定位、薪酬倾斜人群，薪酬结构策略等</a:t>
            </a:r>
            <a:endParaRPr lang="en-US" altLang="zh-CN"/>
          </a:p>
        </p:txBody>
      </p:sp>
      <p:sp>
        <p:nvSpPr>
          <p:cNvPr id="21" name="TextBox 20"/>
          <p:cNvSpPr txBox="1"/>
          <p:nvPr/>
        </p:nvSpPr>
        <p:spPr>
          <a:xfrm>
            <a:off x="1654506" y="3510605"/>
            <a:ext cx="3456382" cy="523220"/>
          </a:xfrm>
          <a:prstGeom prst="rect">
            <a:avLst/>
          </a:prstGeom>
          <a:noFill/>
        </p:spPr>
        <p:txBody>
          <a:bodyPr wrap="square" rtlCol="0">
            <a:spAutoFit/>
          </a:bodyPr>
          <a:lstStyle>
            <a:defPPr>
              <a:defRPr lang="en-US"/>
            </a:defPPr>
            <a:lvl1pPr marL="109538" indent="-109538" algn="l" defTabSz="914400" rtl="0" eaLnBrk="1" latinLnBrk="0" hangingPunct="1">
              <a:buFont typeface="Arial" pitchFamily="34" charset="0"/>
              <a:buChar char="•"/>
              <a:defRPr sz="1400" kern="1200">
                <a:solidFill>
                  <a:schemeClr val="tx1"/>
                </a:solidFill>
                <a:latin typeface="宋体" panose="02010600030101010101" pitchFamily="2" charset="-122"/>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在编和非在编，以及各个部室薪酬结构的相关规定各不相同，导致管理复杂</a:t>
            </a:r>
          </a:p>
        </p:txBody>
      </p:sp>
      <p:sp>
        <p:nvSpPr>
          <p:cNvPr id="22" name="TextBox 21"/>
          <p:cNvSpPr txBox="1"/>
          <p:nvPr/>
        </p:nvSpPr>
        <p:spPr>
          <a:xfrm>
            <a:off x="5305727" y="3510605"/>
            <a:ext cx="3528393" cy="523220"/>
          </a:xfrm>
          <a:prstGeom prst="rect">
            <a:avLst/>
          </a:prstGeom>
          <a:noFill/>
        </p:spPr>
        <p:txBody>
          <a:bodyPr wrap="square" rtlCol="0">
            <a:spAutoFit/>
          </a:bodyPr>
          <a:lstStyle>
            <a:defPPr>
              <a:defRPr lang="en-US"/>
            </a:defPPr>
            <a:lvl1pPr marL="109538" indent="-109538" algn="l" defTabSz="914400" rtl="0" eaLnBrk="1" latinLnBrk="0" hangingPunct="1">
              <a:buFont typeface="Arial" pitchFamily="34" charset="0"/>
              <a:buChar char="•"/>
              <a:defRPr sz="1400" kern="1200">
                <a:solidFill>
                  <a:schemeClr val="tx1"/>
                </a:solidFill>
                <a:latin typeface="宋体" panose="02010600030101010101" pitchFamily="2" charset="-122"/>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建议在编和非在编员工用同一套薪酬体系，以保证内部公平性</a:t>
            </a:r>
            <a:endParaRPr lang="en-US" altLang="zh-CN"/>
          </a:p>
        </p:txBody>
      </p:sp>
      <p:sp>
        <p:nvSpPr>
          <p:cNvPr id="3" name="矩形 2"/>
          <p:cNvSpPr/>
          <p:nvPr/>
        </p:nvSpPr>
        <p:spPr>
          <a:xfrm>
            <a:off x="385656" y="1354416"/>
            <a:ext cx="1152128" cy="6771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chemeClr val="bg1"/>
                </a:solidFill>
                <a:latin typeface="宋体" panose="02010600030101010101" pitchFamily="2" charset="-122"/>
                <a:ea typeface="宋体" panose="02010600030101010101" pitchFamily="2" charset="-122"/>
              </a:rPr>
              <a:t>薪酬理念</a:t>
            </a:r>
            <a:endParaRPr lang="zh-CN" altLang="en-US" b="1">
              <a:solidFill>
                <a:schemeClr val="bg1"/>
              </a:solidFill>
              <a:latin typeface="宋体" panose="02010600030101010101" pitchFamily="2" charset="-122"/>
              <a:ea typeface="宋体" panose="02010600030101010101" pitchFamily="2" charset="-122"/>
            </a:endParaRPr>
          </a:p>
        </p:txBody>
      </p:sp>
      <p:sp>
        <p:nvSpPr>
          <p:cNvPr id="27" name="矩形 26"/>
          <p:cNvSpPr/>
          <p:nvPr/>
        </p:nvSpPr>
        <p:spPr>
          <a:xfrm>
            <a:off x="385656" y="2134024"/>
            <a:ext cx="1152128" cy="50347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chemeClr val="bg1"/>
                </a:solidFill>
                <a:latin typeface="宋体" panose="02010600030101010101" pitchFamily="2" charset="-122"/>
                <a:ea typeface="宋体" panose="02010600030101010101" pitchFamily="2" charset="-122"/>
              </a:rPr>
              <a:t>薪酬水平</a:t>
            </a:r>
            <a:endParaRPr lang="zh-CN" altLang="en-US" b="1">
              <a:solidFill>
                <a:schemeClr val="bg1"/>
              </a:solidFill>
              <a:latin typeface="宋体" panose="02010600030101010101" pitchFamily="2" charset="-122"/>
              <a:ea typeface="宋体" panose="02010600030101010101" pitchFamily="2" charset="-122"/>
            </a:endParaRPr>
          </a:p>
        </p:txBody>
      </p:sp>
      <p:sp>
        <p:nvSpPr>
          <p:cNvPr id="28" name="矩形 27"/>
          <p:cNvSpPr/>
          <p:nvPr/>
        </p:nvSpPr>
        <p:spPr>
          <a:xfrm>
            <a:off x="385656" y="2733036"/>
            <a:ext cx="1152128" cy="6771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chemeClr val="bg1"/>
                </a:solidFill>
                <a:latin typeface="宋体" panose="02010600030101010101" pitchFamily="2" charset="-122"/>
                <a:ea typeface="宋体" panose="02010600030101010101" pitchFamily="2" charset="-122"/>
              </a:rPr>
              <a:t>薪酬策略</a:t>
            </a:r>
            <a:endParaRPr lang="zh-CN" altLang="en-US" b="1">
              <a:solidFill>
                <a:schemeClr val="bg1"/>
              </a:solidFill>
              <a:latin typeface="宋体" panose="02010600030101010101" pitchFamily="2" charset="-122"/>
              <a:ea typeface="宋体" panose="02010600030101010101" pitchFamily="2" charset="-122"/>
            </a:endParaRPr>
          </a:p>
        </p:txBody>
      </p:sp>
      <p:sp>
        <p:nvSpPr>
          <p:cNvPr id="29" name="矩形 28"/>
          <p:cNvSpPr/>
          <p:nvPr/>
        </p:nvSpPr>
        <p:spPr>
          <a:xfrm>
            <a:off x="385656" y="3510605"/>
            <a:ext cx="1152128" cy="10719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chemeClr val="bg1"/>
                </a:solidFill>
                <a:latin typeface="宋体" panose="02010600030101010101" pitchFamily="2" charset="-122"/>
                <a:ea typeface="宋体" panose="02010600030101010101" pitchFamily="2" charset="-122"/>
              </a:rPr>
              <a:t>薪酬</a:t>
            </a:r>
            <a:r>
              <a:rPr lang="zh-CN" altLang="en-US" b="1">
                <a:solidFill>
                  <a:schemeClr val="bg1"/>
                </a:solidFill>
                <a:latin typeface="宋体" panose="02010600030101010101" pitchFamily="2" charset="-122"/>
                <a:ea typeface="宋体" panose="02010600030101010101" pitchFamily="2" charset="-122"/>
              </a:rPr>
              <a:t>结构</a:t>
            </a:r>
          </a:p>
        </p:txBody>
      </p:sp>
      <p:sp>
        <p:nvSpPr>
          <p:cNvPr id="30" name="TextBox 29"/>
          <p:cNvSpPr txBox="1"/>
          <p:nvPr/>
        </p:nvSpPr>
        <p:spPr>
          <a:xfrm>
            <a:off x="1640858" y="4070712"/>
            <a:ext cx="3240359" cy="52698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9538" indent="-109538">
              <a:buFont typeface="Arial" pitchFamily="34" charset="0"/>
              <a:buChar char="•"/>
            </a:pPr>
            <a:r>
              <a:rPr lang="zh-CN" altLang="en-US" sz="1400">
                <a:latin typeface="宋体" panose="02010600030101010101" pitchFamily="2" charset="-122"/>
                <a:ea typeface="宋体" panose="02010600030101010101" pitchFamily="2" charset="-122"/>
              </a:rPr>
              <a:t>业务部室和专业部室的业务人员薪</a:t>
            </a:r>
            <a:r>
              <a:rPr lang="zh-CN" altLang="en-US" sz="1400" smtClean="0">
                <a:latin typeface="宋体" panose="02010600030101010101" pitchFamily="2" charset="-122"/>
                <a:ea typeface="宋体" panose="02010600030101010101" pitchFamily="2" charset="-122"/>
              </a:rPr>
              <a:t>酬结构</a:t>
            </a:r>
            <a:r>
              <a:rPr lang="zh-CN" altLang="en-US" sz="1400">
                <a:latin typeface="宋体" panose="02010600030101010101" pitchFamily="2" charset="-122"/>
                <a:ea typeface="宋体" panose="02010600030101010101" pitchFamily="2" charset="-122"/>
              </a:rPr>
              <a:t>管理规定</a:t>
            </a:r>
            <a:r>
              <a:rPr lang="zh-CN" altLang="en-US" sz="1400" smtClean="0">
                <a:latin typeface="宋体" panose="02010600030101010101" pitchFamily="2" charset="-122"/>
                <a:ea typeface="宋体" panose="02010600030101010101" pitchFamily="2" charset="-122"/>
              </a:rPr>
              <a:t>不</a:t>
            </a:r>
            <a:r>
              <a:rPr lang="zh-CN" altLang="en-US" sz="1400">
                <a:latin typeface="宋体" panose="02010600030101010101" pitchFamily="2" charset="-122"/>
                <a:ea typeface="宋体" panose="02010600030101010101" pitchFamily="2" charset="-122"/>
              </a:rPr>
              <a:t>一致</a:t>
            </a:r>
            <a:endParaRPr lang="en-US" sz="1400">
              <a:latin typeface="宋体" panose="02010600030101010101" pitchFamily="2" charset="-122"/>
              <a:ea typeface="宋体" panose="02010600030101010101" pitchFamily="2" charset="-122"/>
            </a:endParaRPr>
          </a:p>
        </p:txBody>
      </p:sp>
      <p:sp>
        <p:nvSpPr>
          <p:cNvPr id="31" name="TextBox 30"/>
          <p:cNvSpPr txBox="1"/>
          <p:nvPr/>
        </p:nvSpPr>
        <p:spPr>
          <a:xfrm>
            <a:off x="5305728" y="4070712"/>
            <a:ext cx="3528392" cy="523220"/>
          </a:xfrm>
          <a:prstGeom prst="rect">
            <a:avLst/>
          </a:prstGeom>
          <a:noFill/>
        </p:spPr>
        <p:txBody>
          <a:bodyPr wrap="square" rtlCol="0">
            <a:spAutoFit/>
          </a:bodyPr>
          <a:lstStyle>
            <a:defPPr>
              <a:defRPr lang="en-US"/>
            </a:defPPr>
            <a:lvl1pPr marL="109538" indent="-109538" algn="l" defTabSz="914400" rtl="0" eaLnBrk="1" latinLnBrk="0" hangingPunct="1">
              <a:buFont typeface="Arial" pitchFamily="34" charset="0"/>
              <a:buChar char="•"/>
              <a:defRPr sz="1400" kern="1200">
                <a:solidFill>
                  <a:schemeClr val="tx1"/>
                </a:solidFill>
                <a:latin typeface="宋体" panose="02010600030101010101" pitchFamily="2" charset="-122"/>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建议所有业务人员都采用同一套薪酬体系，以保证内部公平性</a:t>
            </a:r>
            <a:endParaRPr lang="en-US" altLang="zh-CN"/>
          </a:p>
        </p:txBody>
      </p:sp>
      <p:sp>
        <p:nvSpPr>
          <p:cNvPr id="32" name="矩形 31"/>
          <p:cNvSpPr/>
          <p:nvPr/>
        </p:nvSpPr>
        <p:spPr>
          <a:xfrm>
            <a:off x="1640857" y="4786428"/>
            <a:ext cx="3437268"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9538" indent="-109538">
              <a:buFont typeface="Arial" pitchFamily="34" charset="0"/>
              <a:buChar char="•"/>
            </a:pPr>
            <a:r>
              <a:rPr lang="zh-CN" altLang="en-US" sz="1400">
                <a:latin typeface="宋体" panose="02010600030101010101" pitchFamily="2" charset="-122"/>
                <a:ea typeface="宋体" panose="02010600030101010101" pitchFamily="2" charset="-122"/>
              </a:rPr>
              <a:t>激励理念和方向与院的发展战略不匹配</a:t>
            </a:r>
          </a:p>
        </p:txBody>
      </p:sp>
      <p:sp>
        <p:nvSpPr>
          <p:cNvPr id="33" name="矩形 32"/>
          <p:cNvSpPr/>
          <p:nvPr/>
        </p:nvSpPr>
        <p:spPr>
          <a:xfrm>
            <a:off x="5286612" y="4714420"/>
            <a:ext cx="3547507" cy="73866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9538" indent="-109538">
              <a:buFont typeface="Arial" pitchFamily="34" charset="0"/>
              <a:buChar char="•"/>
            </a:pPr>
            <a:r>
              <a:rPr lang="zh-CN" altLang="en-US" sz="1400">
                <a:latin typeface="宋体" panose="02010600030101010101" pitchFamily="2" charset="-122"/>
                <a:ea typeface="宋体" panose="02010600030101010101" pitchFamily="2" charset="-122"/>
              </a:rPr>
              <a:t>建议</a:t>
            </a:r>
            <a:r>
              <a:rPr lang="en-US" altLang="zh-CN" sz="1400">
                <a:latin typeface="宋体" panose="02010600030101010101" pitchFamily="2" charset="-122"/>
                <a:ea typeface="宋体" panose="02010600030101010101" pitchFamily="2" charset="-122"/>
              </a:rPr>
              <a:t>SMQ</a:t>
            </a:r>
            <a:r>
              <a:rPr lang="zh-CN" altLang="en-US" sz="1400">
                <a:latin typeface="宋体" panose="02010600030101010101" pitchFamily="2" charset="-122"/>
                <a:ea typeface="宋体" panose="02010600030101010101" pitchFamily="2" charset="-122"/>
              </a:rPr>
              <a:t>未来浮动激励不仅与产值的绝对增长相链接，同时以利润增长等经营指标作为浮动激励的依据和标准</a:t>
            </a:r>
            <a:endParaRPr lang="en-US" altLang="zh-CN" sz="1400">
              <a:latin typeface="宋体" panose="02010600030101010101" pitchFamily="2" charset="-122"/>
              <a:ea typeface="宋体" panose="02010600030101010101" pitchFamily="2" charset="-122"/>
            </a:endParaRPr>
          </a:p>
        </p:txBody>
      </p:sp>
      <p:sp>
        <p:nvSpPr>
          <p:cNvPr id="34" name="矩形 33"/>
          <p:cNvSpPr/>
          <p:nvPr/>
        </p:nvSpPr>
        <p:spPr>
          <a:xfrm>
            <a:off x="1640856" y="5442290"/>
            <a:ext cx="3289235" cy="73866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9538" indent="-109538">
              <a:buFont typeface="Arial" pitchFamily="34" charset="0"/>
              <a:buChar char="•"/>
            </a:pPr>
            <a:r>
              <a:rPr lang="zh-CN" altLang="en-US" sz="1400">
                <a:latin typeface="宋体" panose="02010600030101010101" pitchFamily="2" charset="-122"/>
                <a:ea typeface="宋体" panose="02010600030101010101" pitchFamily="2" charset="-122"/>
              </a:rPr>
              <a:t>绩效考核的评价体系不够科学、合理，同时考核系数差异不大，导致激励力度不到位，未能体现激励的差异性</a:t>
            </a:r>
          </a:p>
        </p:txBody>
      </p:sp>
      <p:sp>
        <p:nvSpPr>
          <p:cNvPr id="35" name="矩形 34"/>
          <p:cNvSpPr/>
          <p:nvPr/>
        </p:nvSpPr>
        <p:spPr>
          <a:xfrm>
            <a:off x="5314695" y="5453085"/>
            <a:ext cx="3519424" cy="95410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9538" indent="-109538">
              <a:buFont typeface="Arial" pitchFamily="34" charset="0"/>
              <a:buChar char="•"/>
            </a:pPr>
            <a:r>
              <a:rPr lang="zh-CN" altLang="en-US" sz="1400">
                <a:latin typeface="宋体" panose="02010600030101010101" pitchFamily="2" charset="-122"/>
                <a:ea typeface="宋体" panose="02010600030101010101" pitchFamily="2" charset="-122"/>
              </a:rPr>
              <a:t>建议</a:t>
            </a:r>
            <a:r>
              <a:rPr lang="en-US" altLang="zh-CN" sz="1400">
                <a:latin typeface="宋体" panose="02010600030101010101" pitchFamily="2" charset="-122"/>
                <a:ea typeface="宋体" panose="02010600030101010101" pitchFamily="2" charset="-122"/>
              </a:rPr>
              <a:t>SMQ</a:t>
            </a:r>
            <a:r>
              <a:rPr lang="zh-CN" altLang="en-US" sz="1400">
                <a:latin typeface="宋体" panose="02010600030101010101" pitchFamily="2" charset="-122"/>
                <a:ea typeface="宋体" panose="02010600030101010101" pitchFamily="2" charset="-122"/>
              </a:rPr>
              <a:t>根据岗位职责及各岗位所在业务的要求设计较为科学合理的绩效体系，并设定具备激励性的绩效系数，将绩效结果与奖金进行挂钩</a:t>
            </a:r>
            <a:endParaRPr lang="en-US" altLang="zh-CN" sz="1400">
              <a:latin typeface="宋体" panose="02010600030101010101" pitchFamily="2" charset="-122"/>
              <a:ea typeface="宋体" panose="02010600030101010101" pitchFamily="2" charset="-122"/>
            </a:endParaRPr>
          </a:p>
        </p:txBody>
      </p:sp>
      <p:sp>
        <p:nvSpPr>
          <p:cNvPr id="36" name="矩形 35"/>
          <p:cNvSpPr/>
          <p:nvPr/>
        </p:nvSpPr>
        <p:spPr>
          <a:xfrm>
            <a:off x="385656" y="4714420"/>
            <a:ext cx="1152128" cy="16927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chemeClr val="bg1"/>
                </a:solidFill>
                <a:latin typeface="宋体" panose="02010600030101010101" pitchFamily="2" charset="-122"/>
                <a:ea typeface="宋体" panose="02010600030101010101" pitchFamily="2" charset="-122"/>
              </a:rPr>
              <a:t>浮动薪酬与绩效的链接</a:t>
            </a:r>
            <a:endParaRPr lang="zh-CN" altLang="en-US" b="1">
              <a:solidFill>
                <a:schemeClr val="bg1"/>
              </a:solidFill>
              <a:latin typeface="宋体" panose="02010600030101010101" pitchFamily="2" charset="-122"/>
              <a:ea typeface="宋体" panose="02010600030101010101" pitchFamily="2" charset="-122"/>
            </a:endParaRPr>
          </a:p>
        </p:txBody>
      </p:sp>
      <p:sp>
        <p:nvSpPr>
          <p:cNvPr id="44" name="矩形 43"/>
          <p:cNvSpPr/>
          <p:nvPr/>
        </p:nvSpPr>
        <p:spPr>
          <a:xfrm>
            <a:off x="1654506" y="1354416"/>
            <a:ext cx="3349542" cy="5052776"/>
          </a:xfrm>
          <a:prstGeom prst="rect">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矩形 44"/>
          <p:cNvSpPr/>
          <p:nvPr/>
        </p:nvSpPr>
        <p:spPr>
          <a:xfrm>
            <a:off x="5264784" y="1354416"/>
            <a:ext cx="3699704" cy="5052776"/>
          </a:xfrm>
          <a:prstGeom prst="rect">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6" name="虚尾箭头 45"/>
          <p:cNvSpPr/>
          <p:nvPr/>
        </p:nvSpPr>
        <p:spPr>
          <a:xfrm>
            <a:off x="4716016" y="836712"/>
            <a:ext cx="792088" cy="443199"/>
          </a:xfrm>
          <a:prstGeom prst="stripedRightArrow">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4149490698"/>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395536" y="188640"/>
            <a:ext cx="8352928" cy="1080120"/>
          </a:xfrm>
        </p:spPr>
        <p:txBody>
          <a:bodyPr>
            <a:noAutofit/>
          </a:bodyPr>
          <a:lstStyle/>
          <a:p>
            <a:r>
              <a:rPr lang="en-US" altLang="zh-CN" sz="2200" smtClean="0"/>
              <a:t>1.</a:t>
            </a:r>
            <a:r>
              <a:rPr lang="zh-CN" altLang="en-US" sz="2200" smtClean="0"/>
              <a:t>尚未</a:t>
            </a:r>
            <a:r>
              <a:rPr lang="zh-CN" altLang="en-US" sz="2200"/>
              <a:t>建立以岗位价值为基础的薪酬</a:t>
            </a:r>
            <a:r>
              <a:rPr lang="zh-CN" altLang="en-US" sz="2200" smtClean="0"/>
              <a:t>体系，而是按</a:t>
            </a:r>
            <a:r>
              <a:rPr lang="zh-CN" altLang="en-US" sz="2200"/>
              <a:t>政府规定或者学历</a:t>
            </a:r>
            <a:r>
              <a:rPr lang="en-US" altLang="zh-CN" sz="2200" smtClean="0"/>
              <a:t>/</a:t>
            </a:r>
            <a:r>
              <a:rPr lang="zh-CN" altLang="en-US" sz="2200" smtClean="0"/>
              <a:t>职称</a:t>
            </a:r>
            <a:r>
              <a:rPr lang="zh-CN" altLang="en-US" sz="2200"/>
              <a:t>等因素</a:t>
            </a:r>
            <a:r>
              <a:rPr lang="zh-CN" altLang="en-US" sz="2200" smtClean="0"/>
              <a:t>进行固定工资的设定，</a:t>
            </a:r>
            <a:r>
              <a:rPr lang="zh-CN" altLang="en-US" sz="2200"/>
              <a:t>无法有效体现</a:t>
            </a:r>
            <a:r>
              <a:rPr lang="zh-CN" altLang="en-US" sz="2200" smtClean="0"/>
              <a:t>各岗位对公司的价值贡献差异</a:t>
            </a:r>
            <a:endParaRPr lang="zh-CN" altLang="en-US" sz="2200"/>
          </a:p>
        </p:txBody>
      </p:sp>
      <p:sp>
        <p:nvSpPr>
          <p:cNvPr id="3" name="页脚占位符 2"/>
          <p:cNvSpPr>
            <a:spLocks noGrp="1"/>
          </p:cNvSpPr>
          <p:nvPr>
            <p:ph type="ftr" sz="quarter" idx="11"/>
          </p:nvPr>
        </p:nvSpPr>
        <p:spPr>
          <a:xfrm>
            <a:off x="395536" y="6379193"/>
            <a:ext cx="1584176" cy="280831"/>
          </a:xfrm>
        </p:spPr>
        <p:txBody>
          <a:bodyPr/>
          <a:lstStyle/>
          <a:p>
            <a:r>
              <a:rPr lang="en-GB" smtClean="0"/>
              <a:t>towerswatson.com</a:t>
            </a:r>
            <a:endParaRPr lang="en-GB"/>
          </a:p>
        </p:txBody>
      </p:sp>
      <p:sp>
        <p:nvSpPr>
          <p:cNvPr id="4" name="灯片编号占位符 3"/>
          <p:cNvSpPr>
            <a:spLocks noGrp="1"/>
          </p:cNvSpPr>
          <p:nvPr>
            <p:ph type="sldNum" sz="quarter" idx="12"/>
          </p:nvPr>
        </p:nvSpPr>
        <p:spPr>
          <a:xfrm>
            <a:off x="8254800" y="6155232"/>
            <a:ext cx="504000" cy="355680"/>
          </a:xfrm>
        </p:spPr>
        <p:txBody>
          <a:bodyPr/>
          <a:lstStyle/>
          <a:p>
            <a:fld id="{830D4EF1-2FB9-4CDA-AD22-D945B346B2F0}" type="slidenum">
              <a:rPr lang="en-GB" smtClean="0"/>
              <a:t>9</a:t>
            </a:fld>
            <a:endParaRPr lang="en-GB"/>
          </a:p>
        </p:txBody>
      </p:sp>
      <p:sp>
        <p:nvSpPr>
          <p:cNvPr id="5" name="日期占位符 4"/>
          <p:cNvSpPr>
            <a:spLocks noGrp="1"/>
          </p:cNvSpPr>
          <p:nvPr>
            <p:ph type="dt" sz="half" idx="10"/>
          </p:nvPr>
        </p:nvSpPr>
        <p:spPr>
          <a:xfrm>
            <a:off x="3203999" y="6379200"/>
            <a:ext cx="5580000" cy="280800"/>
          </a:xfrm>
        </p:spPr>
        <p:txBody>
          <a:bodyPr/>
          <a:lstStyle/>
          <a:p>
            <a:r>
              <a:rPr lang="en-US" smtClean="0"/>
              <a:t>© 2014 Towers Watson. All rights reserved. Proprietary and Confidential. For Towers Watson and Towers Watson client use only.</a:t>
            </a:r>
            <a:endParaRPr lang="en-GB"/>
          </a:p>
        </p:txBody>
      </p:sp>
      <p:cxnSp>
        <p:nvCxnSpPr>
          <p:cNvPr id="18" name="Straight Connector 17"/>
          <p:cNvCxnSpPr/>
          <p:nvPr/>
        </p:nvCxnSpPr>
        <p:spPr>
          <a:xfrm>
            <a:off x="467544" y="1782108"/>
            <a:ext cx="3816424" cy="0"/>
          </a:xfrm>
          <a:prstGeom prst="line">
            <a:avLst/>
          </a:prstGeom>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755576" y="1340768"/>
            <a:ext cx="2952328"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行业最佳实践</a:t>
            </a:r>
            <a:endParaRPr lang="en-US" b="1"/>
          </a:p>
        </p:txBody>
      </p:sp>
      <p:graphicFrame>
        <p:nvGraphicFramePr>
          <p:cNvPr id="20" name="Table 19"/>
          <p:cNvGraphicFramePr>
            <a:graphicFrameLocks noGrp="1"/>
          </p:cNvGraphicFramePr>
          <p:nvPr>
            <p:extLst>
              <p:ext uri="{D42A27DB-BD31-4B8C-83A1-F6EECF244321}">
                <p14:modId xmlns:p14="http://schemas.microsoft.com/office/powerpoint/2010/main" val="2054274502"/>
              </p:ext>
            </p:extLst>
          </p:nvPr>
        </p:nvGraphicFramePr>
        <p:xfrm>
          <a:off x="394759" y="1934249"/>
          <a:ext cx="3889212" cy="3169920"/>
        </p:xfrm>
        <a:graphic>
          <a:graphicData uri="http://schemas.openxmlformats.org/drawingml/2006/table">
            <a:tbl>
              <a:tblPr firstRow="1" bandRow="1">
                <a:tableStyleId>{5C22544A-7EE6-4342-B048-85BDC9FD1C3A}</a:tableStyleId>
              </a:tblPr>
              <a:tblGrid>
                <a:gridCol w="434445"/>
                <a:gridCol w="571923"/>
                <a:gridCol w="737472"/>
                <a:gridCol w="737472"/>
                <a:gridCol w="625195"/>
                <a:gridCol w="782705"/>
              </a:tblGrid>
              <a:tr h="498824">
                <a:tc>
                  <a:txBody>
                    <a:bodyPr vert="horz" wrap="square"/>
                    <a:lstStyle/>
                    <a:p>
                      <a:pPr algn="ctr"/>
                      <a:r>
                        <a:rPr lang="en-US" altLang="zh-CN" sz="1400" smtClean="0">
                          <a:latin typeface="宋体" panose="02010600030101010101" pitchFamily="2" charset="-122"/>
                          <a:ea typeface="宋体" panose="02010600030101010101" pitchFamily="2" charset="-122"/>
                        </a:rPr>
                        <a:t>GGS</a:t>
                      </a:r>
                      <a:endParaRPr lang="en-US" sz="14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a:r>
                        <a:rPr lang="zh-CN" altLang="en-US" sz="1400" smtClean="0">
                          <a:latin typeface="宋体" panose="02010600030101010101" pitchFamily="2" charset="-122"/>
                          <a:ea typeface="宋体" panose="02010600030101010101" pitchFamily="2" charset="-122"/>
                        </a:rPr>
                        <a:t>职等段</a:t>
                      </a:r>
                      <a:endParaRPr lang="en-US" sz="14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gridSpan="3">
                  <a:txBody>
                    <a:bodyPr vert="horz" wrap="square"/>
                    <a:lstStyle/>
                    <a:p>
                      <a:pPr algn="ctr"/>
                      <a:r>
                        <a:rPr lang="zh-CN" altLang="en-US" sz="1400" smtClean="0">
                          <a:latin typeface="宋体" panose="02010600030101010101" pitchFamily="2" charset="-122"/>
                          <a:ea typeface="宋体" panose="02010600030101010101" pitchFamily="2" charset="-122"/>
                        </a:rPr>
                        <a:t>岗位</a:t>
                      </a:r>
                      <a:endParaRPr lang="en-US" sz="14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vert="horz" wrap="square"/>
                    <a:lstStyle/>
                    <a:p>
                      <a:endParaRPr lang="en-US"/>
                    </a:p>
                  </a:txBody>
                  <a:tcPr/>
                </a:tc>
                <a:tc hMerge="1">
                  <a:txBody>
                    <a:bodyPr vert="horz" wrap="square"/>
                    <a:lstStyle/>
                    <a:p>
                      <a:endParaRPr lang="en-US"/>
                    </a:p>
                  </a:txBody>
                  <a:tcPr/>
                </a:tc>
                <a:tc>
                  <a:txBody>
                    <a:bodyPr vert="horz" wrap="square"/>
                    <a:lstStyle/>
                    <a:p>
                      <a:pPr algn="ctr"/>
                      <a:r>
                        <a:rPr lang="zh-CN" altLang="en-US" sz="1400" smtClean="0">
                          <a:latin typeface="宋体" panose="02010600030101010101" pitchFamily="2" charset="-122"/>
                          <a:ea typeface="宋体" panose="02010600030101010101" pitchFamily="2" charset="-122"/>
                        </a:rPr>
                        <a:t>薪酬带宽</a:t>
                      </a:r>
                      <a:endParaRPr lang="en-US" sz="14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40139">
                <a:tc>
                  <a:txBody>
                    <a:bodyPr vert="horz" wrap="square"/>
                    <a:lstStyle/>
                    <a:p>
                      <a:r>
                        <a:rPr lang="en-US" altLang="zh-CN" sz="1200" smtClean="0">
                          <a:latin typeface="宋体" panose="02010600030101010101" pitchFamily="2" charset="-122"/>
                          <a:ea typeface="宋体" panose="02010600030101010101" pitchFamily="2" charset="-122"/>
                        </a:rPr>
                        <a:t>16</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vert="horz" wrap="square"/>
                    <a:lstStyle/>
                    <a:p>
                      <a:pPr algn="ctr"/>
                      <a:r>
                        <a:rPr lang="en-US" sz="1200" smtClean="0">
                          <a:latin typeface="宋体" panose="02010600030101010101" pitchFamily="2" charset="-122"/>
                          <a:ea typeface="宋体" panose="02010600030101010101" pitchFamily="2" charset="-122"/>
                        </a:rPr>
                        <a:t>P6</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r>
                        <a:rPr lang="zh-CN" altLang="en-US" sz="1200" smtClean="0">
                          <a:latin typeface="宋体" panose="02010600030101010101" pitchFamily="2" charset="-122"/>
                          <a:ea typeface="宋体" panose="02010600030101010101" pitchFamily="2" charset="-122"/>
                        </a:rPr>
                        <a:t>专家</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r>
                        <a:rPr lang="en-US" altLang="zh-CN" sz="1200" smtClean="0">
                          <a:latin typeface="宋体" panose="02010600030101010101" pitchFamily="2" charset="-122"/>
                          <a:ea typeface="宋体" panose="02010600030101010101" pitchFamily="2" charset="-122"/>
                        </a:rPr>
                        <a:t>【</a:t>
                      </a:r>
                      <a:r>
                        <a:rPr lang="en-US" sz="1200" smtClean="0">
                          <a:latin typeface="宋体" panose="02010600030101010101" pitchFamily="2" charset="-122"/>
                          <a:ea typeface="宋体" panose="02010600030101010101" pitchFamily="2" charset="-122"/>
                        </a:rPr>
                        <a:t>50000</a:t>
                      </a:r>
                      <a:r>
                        <a:rPr lang="zh-CN" altLang="en-US" sz="1200" smtClean="0">
                          <a:latin typeface="宋体" panose="02010600030101010101" pitchFamily="2" charset="-122"/>
                          <a:ea typeface="宋体" panose="02010600030101010101" pitchFamily="2" charset="-122"/>
                        </a:rPr>
                        <a:t>，</a:t>
                      </a:r>
                      <a:r>
                        <a:rPr lang="en-US" altLang="zh-CN" sz="1200" smtClean="0">
                          <a:latin typeface="宋体" panose="02010600030101010101" pitchFamily="2" charset="-122"/>
                          <a:ea typeface="宋体" panose="02010600030101010101" pitchFamily="2" charset="-122"/>
                        </a:rPr>
                        <a:t>90000】</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616195">
                <a:tc>
                  <a:txBody>
                    <a:bodyPr vert="horz" wrap="square"/>
                    <a:lstStyle/>
                    <a:p>
                      <a:r>
                        <a:rPr lang="en-US" altLang="zh-CN" sz="1200" smtClean="0">
                          <a:latin typeface="宋体" panose="02010600030101010101" pitchFamily="2" charset="-122"/>
                          <a:ea typeface="宋体" panose="02010600030101010101" pitchFamily="2" charset="-122"/>
                        </a:rPr>
                        <a:t>15</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vert="horz" wrap="square"/>
                    <a:lstStyle/>
                    <a:p>
                      <a:endParaRPr lang="en-US">
                        <a:latin typeface="+mn-ea"/>
                        <a:ea typeface="+mn-ea"/>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r>
                        <a:rPr lang="zh-CN" altLang="en-US" sz="1200" smtClean="0">
                          <a:latin typeface="宋体" panose="02010600030101010101" pitchFamily="2" charset="-122"/>
                          <a:ea typeface="宋体" panose="02010600030101010101" pitchFamily="2" charset="-122"/>
                        </a:rPr>
                        <a:t>资深人事专员</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r>
                        <a:rPr lang="zh-CN" altLang="en-US" sz="1200" smtClean="0">
                          <a:latin typeface="宋体" panose="02010600030101010101" pitchFamily="2" charset="-122"/>
                          <a:ea typeface="宋体" panose="02010600030101010101" pitchFamily="2" charset="-122"/>
                        </a:rPr>
                        <a:t>资深设计师</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r>
                        <a:rPr lang="en-US" altLang="zh-CN" sz="1200" smtClean="0">
                          <a:latin typeface="宋体" panose="02010600030101010101" pitchFamily="2" charset="-122"/>
                          <a:ea typeface="宋体" panose="02010600030101010101" pitchFamily="2" charset="-122"/>
                        </a:rPr>
                        <a:t>【38000,70000】</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40139">
                <a:tc>
                  <a:txBody>
                    <a:bodyPr vert="horz" wrap="square"/>
                    <a:lstStyle/>
                    <a:p>
                      <a:r>
                        <a:rPr lang="en-US" altLang="zh-CN" sz="1200" smtClean="0">
                          <a:latin typeface="宋体" panose="02010600030101010101" pitchFamily="2" charset="-122"/>
                          <a:ea typeface="宋体" panose="02010600030101010101" pitchFamily="2" charset="-122"/>
                        </a:rPr>
                        <a:t>14</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vert="horz" wrap="square"/>
                    <a:lstStyle/>
                    <a:p>
                      <a:pPr algn="ctr"/>
                      <a:r>
                        <a:rPr lang="en-US" sz="1200" smtClean="0">
                          <a:latin typeface="宋体" panose="02010600030101010101" pitchFamily="2" charset="-122"/>
                          <a:ea typeface="宋体" panose="02010600030101010101" pitchFamily="2" charset="-122"/>
                        </a:rPr>
                        <a:t>P5</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r>
                        <a:rPr lang="zh-CN" altLang="en-US" sz="1200" smtClean="0">
                          <a:latin typeface="宋体" panose="02010600030101010101" pitchFamily="2" charset="-122"/>
                          <a:ea typeface="宋体" panose="02010600030101010101" pitchFamily="2" charset="-122"/>
                        </a:rPr>
                        <a:t>高级工程师</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r>
                        <a:rPr lang="en-US" altLang="zh-CN" sz="1200" smtClean="0">
                          <a:latin typeface="宋体" panose="02010600030101010101" pitchFamily="2" charset="-122"/>
                          <a:ea typeface="宋体" panose="02010600030101010101" pitchFamily="2" charset="-122"/>
                        </a:rPr>
                        <a:t>【33000,56000】</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616195">
                <a:tc>
                  <a:txBody>
                    <a:bodyPr vert="horz" wrap="square"/>
                    <a:lstStyle/>
                    <a:p>
                      <a:r>
                        <a:rPr lang="en-US" altLang="zh-CN" sz="1200" smtClean="0">
                          <a:latin typeface="宋体" panose="02010600030101010101" pitchFamily="2" charset="-122"/>
                          <a:ea typeface="宋体" panose="02010600030101010101" pitchFamily="2" charset="-122"/>
                        </a:rPr>
                        <a:t>13</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vert="horz" wrap="square"/>
                    <a:lstStyle/>
                    <a:p>
                      <a:endParaRPr lang="en-US">
                        <a:latin typeface="+mn-ea"/>
                        <a:ea typeface="+mn-ea"/>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r>
                        <a:rPr lang="zh-CN" altLang="en-US" sz="1200" smtClean="0">
                          <a:latin typeface="宋体" panose="02010600030101010101" pitchFamily="2" charset="-122"/>
                          <a:ea typeface="宋体" panose="02010600030101010101" pitchFamily="2" charset="-122"/>
                        </a:rPr>
                        <a:t>高级薪酬专员</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r>
                        <a:rPr lang="zh-CN" altLang="en-US" sz="1200" smtClean="0">
                          <a:latin typeface="宋体" panose="02010600030101010101" pitchFamily="2" charset="-122"/>
                          <a:ea typeface="宋体" panose="02010600030101010101" pitchFamily="2" charset="-122"/>
                        </a:rPr>
                        <a:t>高级设计师</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r>
                        <a:rPr lang="en-US" altLang="zh-CN" sz="1200" smtClean="0">
                          <a:latin typeface="宋体" panose="02010600030101010101" pitchFamily="2" charset="-122"/>
                          <a:ea typeface="宋体" panose="02010600030101010101" pitchFamily="2" charset="-122"/>
                        </a:rPr>
                        <a:t>【25000,43000】</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40139">
                <a:tc>
                  <a:txBody>
                    <a:bodyPr vert="horz" wrap="square"/>
                    <a:lstStyle/>
                    <a:p>
                      <a:r>
                        <a:rPr lang="en-US" sz="1200" smtClean="0">
                          <a:latin typeface="宋体" panose="02010600030101010101" pitchFamily="2" charset="-122"/>
                          <a:ea typeface="宋体" panose="02010600030101010101" pitchFamily="2" charset="-122"/>
                        </a:rPr>
                        <a:t>12</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pPr algn="ctr"/>
                      <a:r>
                        <a:rPr lang="en-US" sz="1200" smtClean="0">
                          <a:latin typeface="宋体" panose="02010600030101010101" pitchFamily="2" charset="-122"/>
                          <a:ea typeface="宋体" panose="02010600030101010101" pitchFamily="2" charset="-122"/>
                        </a:rPr>
                        <a:t>P4</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r>
                        <a:rPr lang="zh-CN" altLang="en-US" sz="1200" smtClean="0">
                          <a:latin typeface="宋体" panose="02010600030101010101" pitchFamily="2" charset="-122"/>
                          <a:ea typeface="宋体" panose="02010600030101010101" pitchFamily="2" charset="-122"/>
                        </a:rPr>
                        <a:t>培训专员</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r>
                        <a:rPr lang="zh-CN" altLang="en-US" sz="1200" smtClean="0">
                          <a:latin typeface="宋体" panose="02010600030101010101" pitchFamily="2" charset="-122"/>
                          <a:ea typeface="宋体" panose="02010600030101010101" pitchFamily="2" charset="-122"/>
                        </a:rPr>
                        <a:t>设计师</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p>
                      <a:r>
                        <a:rPr lang="en-US" altLang="zh-CN" sz="1200" smtClean="0">
                          <a:latin typeface="宋体" panose="02010600030101010101" pitchFamily="2" charset="-122"/>
                          <a:ea typeface="宋体" panose="02010600030101010101" pitchFamily="2" charset="-122"/>
                        </a:rPr>
                        <a:t>【19000,33000】</a:t>
                      </a:r>
                      <a:endParaRPr lang="en-US" sz="1200">
                        <a:latin typeface="宋体" panose="02010600030101010101" pitchFamily="2" charset="-122"/>
                        <a:ea typeface="宋体" panose="02010600030101010101" pitchFamily="2"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bl>
          </a:graphicData>
        </a:graphic>
      </p:graphicFrame>
      <p:cxnSp>
        <p:nvCxnSpPr>
          <p:cNvPr id="22" name="Straight Connector 21"/>
          <p:cNvCxnSpPr/>
          <p:nvPr/>
        </p:nvCxnSpPr>
        <p:spPr>
          <a:xfrm>
            <a:off x="4860032" y="1791400"/>
            <a:ext cx="3816424" cy="0"/>
          </a:xfrm>
          <a:prstGeom prst="line">
            <a:avLst/>
          </a:prstGeom>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5148064" y="1350060"/>
            <a:ext cx="2952328"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问题现状</a:t>
            </a:r>
            <a:endParaRPr lang="en-US" b="1"/>
          </a:p>
        </p:txBody>
      </p:sp>
      <p:sp>
        <p:nvSpPr>
          <p:cNvPr id="26" name="Isosceles Triangle 25"/>
          <p:cNvSpPr/>
          <p:nvPr/>
        </p:nvSpPr>
        <p:spPr>
          <a:xfrm rot="10800000">
            <a:off x="2646170" y="5224759"/>
            <a:ext cx="4427715" cy="146236"/>
          </a:xfrm>
          <a:prstGeom prst="triangl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8" name="Rectangle 27"/>
          <p:cNvSpPr/>
          <p:nvPr/>
        </p:nvSpPr>
        <p:spPr>
          <a:xfrm>
            <a:off x="395536" y="5472521"/>
            <a:ext cx="1080120" cy="836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t>初步优化建议</a:t>
            </a:r>
            <a:endParaRPr lang="en-US" b="1"/>
          </a:p>
        </p:txBody>
      </p:sp>
      <p:sp>
        <p:nvSpPr>
          <p:cNvPr id="29" name="Rectangle 28"/>
          <p:cNvSpPr/>
          <p:nvPr/>
        </p:nvSpPr>
        <p:spPr>
          <a:xfrm>
            <a:off x="1547664" y="5472521"/>
            <a:ext cx="7200800" cy="8368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mtClean="0">
                <a:solidFill>
                  <a:schemeClr val="tx1"/>
                </a:solidFill>
                <a:latin typeface="宋体" panose="02010600030101010101" pitchFamily="2" charset="-122"/>
                <a:ea typeface="宋体" panose="02010600030101010101" pitchFamily="2" charset="-122"/>
              </a:rPr>
              <a:t>建议</a:t>
            </a:r>
            <a:r>
              <a:rPr lang="en-US" altLang="zh-CN" smtClean="0">
                <a:solidFill>
                  <a:schemeClr val="tx1"/>
                </a:solidFill>
                <a:latin typeface="宋体" panose="02010600030101010101" pitchFamily="2" charset="-122"/>
                <a:ea typeface="宋体" panose="02010600030101010101" pitchFamily="2" charset="-122"/>
              </a:rPr>
              <a:t>SMQ</a:t>
            </a:r>
            <a:r>
              <a:rPr lang="zh-CN" altLang="en-US" smtClean="0">
                <a:solidFill>
                  <a:schemeClr val="tx1"/>
                </a:solidFill>
                <a:latin typeface="宋体" panose="02010600030101010101" pitchFamily="2" charset="-122"/>
                <a:ea typeface="宋体" panose="02010600030101010101" pitchFamily="2" charset="-122"/>
              </a:rPr>
              <a:t>建立“以岗定级，以级定薪”的薪酬体系，以体现各岗位对公司的价值贡献差异。</a:t>
            </a:r>
            <a:endParaRPr lang="en-US">
              <a:solidFill>
                <a:schemeClr val="tx1"/>
              </a:solidFill>
              <a:latin typeface="宋体" panose="02010600030101010101" pitchFamily="2" charset="-122"/>
              <a:ea typeface="宋体" panose="02010600030101010101" pitchFamily="2" charset="-122"/>
            </a:endParaRPr>
          </a:p>
        </p:txBody>
      </p:sp>
      <p:sp>
        <p:nvSpPr>
          <p:cNvPr id="6" name="矩形 5"/>
          <p:cNvSpPr/>
          <p:nvPr/>
        </p:nvSpPr>
        <p:spPr>
          <a:xfrm>
            <a:off x="4804136" y="1916832"/>
            <a:ext cx="3944328" cy="3385542"/>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r>
              <a:rPr lang="zh-CN" altLang="en-US" sz="1600" b="1" smtClean="0">
                <a:solidFill>
                  <a:srgbClr val="000000"/>
                </a:solidFill>
                <a:latin typeface="宋体" panose="02010600030101010101" pitchFamily="2" charset="-122"/>
                <a:ea typeface="宋体" panose="02010600030101010101" pitchFamily="2" charset="-122"/>
              </a:rPr>
              <a:t>在编人员固定部分工资：</a:t>
            </a:r>
            <a:r>
              <a:rPr lang="zh-CN" altLang="en-US" sz="1600" b="1">
                <a:solidFill>
                  <a:srgbClr val="000000"/>
                </a:solidFill>
                <a:latin typeface="宋体" panose="02010600030101010101" pitchFamily="2" charset="-122"/>
                <a:ea typeface="宋体" panose="02010600030101010101" pitchFamily="2" charset="-122"/>
              </a:rPr>
              <a:t>（政府发文规定</a:t>
            </a:r>
            <a:r>
              <a:rPr lang="zh-CN" altLang="en-US" sz="1600" b="1" smtClean="0">
                <a:solidFill>
                  <a:srgbClr val="000000"/>
                </a:solidFill>
                <a:latin typeface="宋体" panose="02010600030101010101" pitchFamily="2" charset="-122"/>
                <a:ea typeface="宋体" panose="02010600030101010101" pitchFamily="2" charset="-122"/>
              </a:rPr>
              <a:t>）</a:t>
            </a:r>
            <a:endParaRPr lang="en-US" altLang="zh-CN" sz="1600" b="1" smtClean="0">
              <a:solidFill>
                <a:srgbClr val="000000"/>
              </a:solidFill>
              <a:latin typeface="宋体" panose="02010600030101010101" pitchFamily="2" charset="-122"/>
              <a:ea typeface="宋体" panose="02010600030101010101" pitchFamily="2" charset="-122"/>
            </a:endParaRPr>
          </a:p>
          <a:p>
            <a:pPr marL="285750" indent="-285750" fontAlgn="ctr">
              <a:buFont typeface="Arial" pitchFamily="34" charset="0"/>
              <a:buChar char="•"/>
            </a:pPr>
            <a:endParaRPr lang="en-US" altLang="zh-CN" sz="1400" smtClean="0">
              <a:solidFill>
                <a:srgbClr val="000000"/>
              </a:solidFill>
              <a:latin typeface="宋体" panose="02010600030101010101" pitchFamily="2" charset="-122"/>
              <a:ea typeface="宋体" panose="02010600030101010101" pitchFamily="2" charset="-122"/>
            </a:endParaRPr>
          </a:p>
          <a:p>
            <a:pPr marL="285750" indent="-285750" fontAlgn="ctr">
              <a:buFont typeface="Arial" pitchFamily="34" charset="0"/>
              <a:buChar char="•"/>
            </a:pPr>
            <a:r>
              <a:rPr lang="zh-CN" altLang="en-US" sz="1400" smtClean="0">
                <a:solidFill>
                  <a:srgbClr val="000000"/>
                </a:solidFill>
                <a:latin typeface="宋体" panose="02010600030101010101" pitchFamily="2" charset="-122"/>
                <a:ea typeface="宋体" panose="02010600030101010101" pitchFamily="2" charset="-122"/>
              </a:rPr>
              <a:t>固定</a:t>
            </a:r>
            <a:r>
              <a:rPr lang="zh-CN" altLang="en-US" sz="1400">
                <a:solidFill>
                  <a:srgbClr val="000000"/>
                </a:solidFill>
                <a:latin typeface="宋体" panose="02010600030101010101" pitchFamily="2" charset="-122"/>
                <a:ea typeface="宋体" panose="02010600030101010101" pitchFamily="2" charset="-122"/>
              </a:rPr>
              <a:t>部分为财政工资</a:t>
            </a:r>
            <a:r>
              <a:rPr lang="zh-CN" altLang="en-US" sz="1400" smtClean="0">
                <a:solidFill>
                  <a:srgbClr val="000000"/>
                </a:solidFill>
                <a:latin typeface="宋体" panose="02010600030101010101" pitchFamily="2" charset="-122"/>
                <a:ea typeface="宋体" panose="02010600030101010101" pitchFamily="2" charset="-122"/>
              </a:rPr>
              <a:t>；</a:t>
            </a:r>
            <a:endParaRPr lang="en-US" altLang="zh-CN" sz="1400" smtClean="0">
              <a:solidFill>
                <a:srgbClr val="000000"/>
              </a:solidFill>
              <a:latin typeface="宋体" panose="02010600030101010101" pitchFamily="2" charset="-122"/>
              <a:ea typeface="宋体" panose="02010600030101010101" pitchFamily="2" charset="-122"/>
            </a:endParaRPr>
          </a:p>
          <a:p>
            <a:pPr marL="285750" indent="-285750" fontAlgn="ctr">
              <a:buFont typeface="Arial" pitchFamily="34" charset="0"/>
              <a:buChar char="•"/>
            </a:pPr>
            <a:r>
              <a:rPr lang="zh-CN" altLang="en-US" sz="1400" smtClean="0">
                <a:solidFill>
                  <a:srgbClr val="000000"/>
                </a:solidFill>
                <a:latin typeface="宋体" panose="02010600030101010101" pitchFamily="2" charset="-122"/>
                <a:ea typeface="宋体" panose="02010600030101010101" pitchFamily="2" charset="-122"/>
              </a:rPr>
              <a:t>财政</a:t>
            </a:r>
            <a:r>
              <a:rPr lang="zh-CN" altLang="en-US" sz="1400">
                <a:solidFill>
                  <a:srgbClr val="000000"/>
                </a:solidFill>
                <a:latin typeface="宋体" panose="02010600030101010101" pitchFamily="2" charset="-122"/>
                <a:ea typeface="宋体" panose="02010600030101010101" pitchFamily="2" charset="-122"/>
              </a:rPr>
              <a:t>工资</a:t>
            </a:r>
            <a:r>
              <a:rPr lang="en-US" altLang="zh-CN" sz="1400">
                <a:solidFill>
                  <a:srgbClr val="000000"/>
                </a:solidFill>
                <a:latin typeface="宋体" panose="02010600030101010101" pitchFamily="2" charset="-122"/>
                <a:ea typeface="宋体" panose="02010600030101010101" pitchFamily="2" charset="-122"/>
              </a:rPr>
              <a:t>=</a:t>
            </a:r>
            <a:r>
              <a:rPr lang="zh-CN" altLang="en-US" sz="1400">
                <a:solidFill>
                  <a:srgbClr val="000000"/>
                </a:solidFill>
                <a:latin typeface="宋体" panose="02010600030101010101" pitchFamily="2" charset="-122"/>
                <a:ea typeface="宋体" panose="02010600030101010101" pitchFamily="2" charset="-122"/>
              </a:rPr>
              <a:t>全国工资（岗位工资</a:t>
            </a:r>
            <a:r>
              <a:rPr lang="en-US" altLang="zh-CN" sz="1400">
                <a:solidFill>
                  <a:srgbClr val="000000"/>
                </a:solidFill>
                <a:latin typeface="宋体" panose="02010600030101010101" pitchFamily="2" charset="-122"/>
                <a:ea typeface="宋体" panose="02010600030101010101" pitchFamily="2" charset="-122"/>
              </a:rPr>
              <a:t>+</a:t>
            </a:r>
            <a:r>
              <a:rPr lang="zh-CN" altLang="en-US" sz="1400">
                <a:solidFill>
                  <a:srgbClr val="000000"/>
                </a:solidFill>
                <a:latin typeface="宋体" panose="02010600030101010101" pitchFamily="2" charset="-122"/>
                <a:ea typeface="宋体" panose="02010600030101010101" pitchFamily="2" charset="-122"/>
              </a:rPr>
              <a:t>薪级工资）</a:t>
            </a:r>
            <a:r>
              <a:rPr lang="en-US" altLang="zh-CN" sz="1400">
                <a:solidFill>
                  <a:srgbClr val="000000"/>
                </a:solidFill>
                <a:latin typeface="宋体" panose="02010600030101010101" pitchFamily="2" charset="-122"/>
                <a:ea typeface="宋体" panose="02010600030101010101" pitchFamily="2" charset="-122"/>
              </a:rPr>
              <a:t>+</a:t>
            </a:r>
            <a:r>
              <a:rPr lang="zh-CN" altLang="en-US" sz="1400">
                <a:solidFill>
                  <a:srgbClr val="000000"/>
                </a:solidFill>
                <a:latin typeface="宋体" panose="02010600030101010101" pitchFamily="2" charset="-122"/>
                <a:ea typeface="宋体" panose="02010600030101010101" pitchFamily="2" charset="-122"/>
              </a:rPr>
              <a:t>特区津贴</a:t>
            </a:r>
            <a:r>
              <a:rPr lang="en-US" altLang="zh-CN" sz="1400">
                <a:solidFill>
                  <a:srgbClr val="000000"/>
                </a:solidFill>
                <a:latin typeface="宋体" panose="02010600030101010101" pitchFamily="2" charset="-122"/>
                <a:ea typeface="宋体" panose="02010600030101010101" pitchFamily="2" charset="-122"/>
              </a:rPr>
              <a:t>+</a:t>
            </a:r>
            <a:r>
              <a:rPr lang="zh-CN" altLang="en-US" sz="1400">
                <a:solidFill>
                  <a:srgbClr val="000000"/>
                </a:solidFill>
                <a:latin typeface="宋体" panose="02010600030101010101" pitchFamily="2" charset="-122"/>
                <a:ea typeface="宋体" panose="02010600030101010101" pitchFamily="2" charset="-122"/>
              </a:rPr>
              <a:t>基础</a:t>
            </a:r>
            <a:r>
              <a:rPr lang="zh-CN" altLang="en-US" sz="1400" smtClean="0">
                <a:solidFill>
                  <a:srgbClr val="000000"/>
                </a:solidFill>
                <a:latin typeface="宋体" panose="02010600030101010101" pitchFamily="2" charset="-122"/>
                <a:ea typeface="宋体" panose="02010600030101010101" pitchFamily="2" charset="-122"/>
              </a:rPr>
              <a:t>津贴</a:t>
            </a:r>
            <a:endParaRPr lang="en-US" altLang="zh-CN" sz="1400" smtClean="0">
              <a:solidFill>
                <a:srgbClr val="000000"/>
              </a:solidFill>
              <a:latin typeface="宋体" panose="02010600030101010101" pitchFamily="2" charset="-122"/>
              <a:ea typeface="宋体" panose="02010600030101010101" pitchFamily="2" charset="-122"/>
            </a:endParaRPr>
          </a:p>
          <a:p>
            <a:pPr marL="285750" indent="-285750" fontAlgn="ctr">
              <a:buFont typeface="Arial" pitchFamily="34" charset="0"/>
              <a:buChar char="•"/>
            </a:pPr>
            <a:endParaRPr lang="en-US" altLang="zh-CN" sz="1400">
              <a:solidFill>
                <a:srgbClr val="000000"/>
              </a:solidFill>
              <a:latin typeface="宋体" panose="02010600030101010101" pitchFamily="2" charset="-122"/>
              <a:ea typeface="宋体" panose="02010600030101010101" pitchFamily="2" charset="-122"/>
            </a:endParaRPr>
          </a:p>
          <a:p>
            <a:pPr fontAlgn="ctr"/>
            <a:r>
              <a:rPr lang="zh-CN" altLang="en-US" sz="1600" b="1" smtClean="0">
                <a:solidFill>
                  <a:srgbClr val="000000"/>
                </a:solidFill>
                <a:latin typeface="宋体" panose="02010600030101010101" pitchFamily="2" charset="-122"/>
                <a:ea typeface="宋体" panose="02010600030101010101" pitchFamily="2" charset="-122"/>
              </a:rPr>
              <a:t>非在编人员固定部分工资：</a:t>
            </a:r>
            <a:endParaRPr lang="en-US" altLang="zh-CN" sz="1600" b="1" smtClean="0">
              <a:solidFill>
                <a:srgbClr val="000000"/>
              </a:solidFill>
              <a:latin typeface="宋体" panose="02010600030101010101" pitchFamily="2" charset="-122"/>
              <a:ea typeface="宋体" panose="02010600030101010101" pitchFamily="2" charset="-122"/>
            </a:endParaRPr>
          </a:p>
          <a:p>
            <a:pPr marL="285750" indent="-285750" fontAlgn="ctr">
              <a:buFont typeface="Arial" pitchFamily="34" charset="0"/>
              <a:buChar char="•"/>
            </a:pPr>
            <a:r>
              <a:rPr lang="zh-CN" altLang="en-US" sz="1400" smtClean="0">
                <a:solidFill>
                  <a:srgbClr val="000000"/>
                </a:solidFill>
                <a:latin typeface="宋体" panose="02010600030101010101" pitchFamily="2" charset="-122"/>
                <a:ea typeface="宋体" panose="02010600030101010101" pitchFamily="2" charset="-122"/>
              </a:rPr>
              <a:t>固定</a:t>
            </a:r>
            <a:r>
              <a:rPr lang="zh-CN" altLang="en-US" sz="1400">
                <a:solidFill>
                  <a:srgbClr val="000000"/>
                </a:solidFill>
                <a:latin typeface="宋体" panose="02010600030101010101" pitchFamily="2" charset="-122"/>
                <a:ea typeface="宋体" panose="02010600030101010101" pitchFamily="2" charset="-122"/>
              </a:rPr>
              <a:t>部分</a:t>
            </a:r>
            <a:r>
              <a:rPr lang="en-US" altLang="zh-CN" sz="1400">
                <a:solidFill>
                  <a:srgbClr val="000000"/>
                </a:solidFill>
                <a:latin typeface="宋体" panose="02010600030101010101" pitchFamily="2" charset="-122"/>
                <a:ea typeface="宋体" panose="02010600030101010101" pitchFamily="2" charset="-122"/>
              </a:rPr>
              <a:t>=</a:t>
            </a:r>
            <a:r>
              <a:rPr lang="zh-CN" altLang="en-US" sz="1400">
                <a:solidFill>
                  <a:srgbClr val="000000"/>
                </a:solidFill>
                <a:latin typeface="宋体" panose="02010600030101010101" pitchFamily="2" charset="-122"/>
                <a:ea typeface="宋体" panose="02010600030101010101" pitchFamily="2" charset="-122"/>
              </a:rPr>
              <a:t>固定工资</a:t>
            </a:r>
            <a:r>
              <a:rPr lang="en-US" altLang="zh-CN" sz="1400">
                <a:solidFill>
                  <a:srgbClr val="000000"/>
                </a:solidFill>
                <a:latin typeface="宋体" panose="02010600030101010101" pitchFamily="2" charset="-122"/>
                <a:ea typeface="宋体" panose="02010600030101010101" pitchFamily="2" charset="-122"/>
              </a:rPr>
              <a:t>+</a:t>
            </a:r>
            <a:r>
              <a:rPr lang="zh-CN" altLang="en-US" sz="1400">
                <a:solidFill>
                  <a:srgbClr val="000000"/>
                </a:solidFill>
                <a:latin typeface="宋体" panose="02010600030101010101" pitchFamily="2" charset="-122"/>
                <a:ea typeface="宋体" panose="02010600030101010101" pitchFamily="2" charset="-122"/>
              </a:rPr>
              <a:t>工龄工资</a:t>
            </a:r>
            <a:r>
              <a:rPr lang="zh-CN" altLang="en-US" sz="1400" smtClean="0">
                <a:solidFill>
                  <a:srgbClr val="000000"/>
                </a:solidFill>
                <a:latin typeface="宋体" panose="02010600030101010101" pitchFamily="2" charset="-122"/>
                <a:ea typeface="宋体" panose="02010600030101010101" pitchFamily="2" charset="-122"/>
              </a:rPr>
              <a:t>；</a:t>
            </a:r>
            <a:endParaRPr lang="en-US" altLang="zh-CN" sz="1400" smtClean="0">
              <a:solidFill>
                <a:srgbClr val="000000"/>
              </a:solidFill>
              <a:latin typeface="宋体" panose="02010600030101010101" pitchFamily="2" charset="-122"/>
              <a:ea typeface="宋体" panose="02010600030101010101" pitchFamily="2" charset="-122"/>
            </a:endParaRPr>
          </a:p>
          <a:p>
            <a:pPr marL="285750" indent="-285750" fontAlgn="ctr">
              <a:buFont typeface="Arial" pitchFamily="34" charset="0"/>
              <a:buChar char="•"/>
            </a:pPr>
            <a:r>
              <a:rPr lang="zh-CN" altLang="en-US" sz="1400" smtClean="0">
                <a:solidFill>
                  <a:srgbClr val="000000"/>
                </a:solidFill>
                <a:latin typeface="宋体" panose="02010600030101010101" pitchFamily="2" charset="-122"/>
                <a:ea typeface="宋体" panose="02010600030101010101" pitchFamily="2" charset="-122"/>
              </a:rPr>
              <a:t>固定</a:t>
            </a:r>
            <a:r>
              <a:rPr lang="zh-CN" altLang="en-US" sz="1400">
                <a:solidFill>
                  <a:srgbClr val="000000"/>
                </a:solidFill>
                <a:latin typeface="宋体" panose="02010600030101010101" pitchFamily="2" charset="-122"/>
                <a:ea typeface="宋体" panose="02010600030101010101" pitchFamily="2" charset="-122"/>
              </a:rPr>
              <a:t>工资根据学历</a:t>
            </a:r>
            <a:r>
              <a:rPr lang="en-US" altLang="zh-CN" sz="1400">
                <a:solidFill>
                  <a:srgbClr val="000000"/>
                </a:solidFill>
                <a:latin typeface="宋体" panose="02010600030101010101" pitchFamily="2" charset="-122"/>
                <a:ea typeface="宋体" panose="02010600030101010101" pitchFamily="2" charset="-122"/>
              </a:rPr>
              <a:t>/</a:t>
            </a:r>
            <a:r>
              <a:rPr lang="zh-CN" altLang="en-US" sz="1400">
                <a:solidFill>
                  <a:srgbClr val="000000"/>
                </a:solidFill>
                <a:latin typeface="宋体" panose="02010600030101010101" pitchFamily="2" charset="-122"/>
                <a:ea typeface="宋体" panose="02010600030101010101" pitchFamily="2" charset="-122"/>
              </a:rPr>
              <a:t>职称评定（本科以下</a:t>
            </a:r>
            <a:r>
              <a:rPr lang="en-US" altLang="zh-CN" sz="1400">
                <a:solidFill>
                  <a:srgbClr val="000000"/>
                </a:solidFill>
                <a:latin typeface="宋体" panose="02010600030101010101" pitchFamily="2" charset="-122"/>
                <a:ea typeface="宋体" panose="02010600030101010101" pitchFamily="2" charset="-122"/>
              </a:rPr>
              <a:t>800</a:t>
            </a:r>
            <a:r>
              <a:rPr lang="zh-CN" altLang="en-US" sz="1400">
                <a:solidFill>
                  <a:srgbClr val="000000"/>
                </a:solidFill>
                <a:latin typeface="宋体" panose="02010600030101010101" pitchFamily="2" charset="-122"/>
                <a:ea typeface="宋体" panose="02010600030101010101" pitchFamily="2" charset="-122"/>
              </a:rPr>
              <a:t>，本科</a:t>
            </a:r>
            <a:r>
              <a:rPr lang="en-US" altLang="zh-CN" sz="1400">
                <a:solidFill>
                  <a:srgbClr val="000000"/>
                </a:solidFill>
                <a:latin typeface="宋体" panose="02010600030101010101" pitchFamily="2" charset="-122"/>
                <a:ea typeface="宋体" panose="02010600030101010101" pitchFamily="2" charset="-122"/>
              </a:rPr>
              <a:t>1000</a:t>
            </a:r>
            <a:r>
              <a:rPr lang="zh-CN" altLang="en-US" sz="1400">
                <a:solidFill>
                  <a:srgbClr val="000000"/>
                </a:solidFill>
                <a:latin typeface="宋体" panose="02010600030101010101" pitchFamily="2" charset="-122"/>
                <a:ea typeface="宋体" panose="02010600030101010101" pitchFamily="2" charset="-122"/>
              </a:rPr>
              <a:t>，硕士</a:t>
            </a:r>
            <a:r>
              <a:rPr lang="en-US" altLang="zh-CN" sz="1400">
                <a:solidFill>
                  <a:srgbClr val="000000"/>
                </a:solidFill>
                <a:latin typeface="宋体" panose="02010600030101010101" pitchFamily="2" charset="-122"/>
                <a:ea typeface="宋体" panose="02010600030101010101" pitchFamily="2" charset="-122"/>
              </a:rPr>
              <a:t>2700</a:t>
            </a:r>
            <a:r>
              <a:rPr lang="zh-CN" altLang="en-US" sz="1400">
                <a:solidFill>
                  <a:srgbClr val="000000"/>
                </a:solidFill>
                <a:latin typeface="宋体" panose="02010600030101010101" pitchFamily="2" charset="-122"/>
                <a:ea typeface="宋体" panose="02010600030101010101" pitchFamily="2" charset="-122"/>
              </a:rPr>
              <a:t>，博士</a:t>
            </a:r>
            <a:r>
              <a:rPr lang="en-US" altLang="zh-CN" sz="1400">
                <a:solidFill>
                  <a:srgbClr val="000000"/>
                </a:solidFill>
                <a:latin typeface="宋体" panose="02010600030101010101" pitchFamily="2" charset="-122"/>
                <a:ea typeface="宋体" panose="02010600030101010101" pitchFamily="2" charset="-122"/>
              </a:rPr>
              <a:t>3600</a:t>
            </a:r>
            <a:r>
              <a:rPr lang="zh-CN" altLang="en-US" sz="1400" smtClean="0">
                <a:solidFill>
                  <a:srgbClr val="000000"/>
                </a:solidFill>
                <a:latin typeface="宋体" panose="02010600030101010101" pitchFamily="2" charset="-122"/>
                <a:ea typeface="宋体" panose="02010600030101010101" pitchFamily="2" charset="-122"/>
              </a:rPr>
              <a:t>）；</a:t>
            </a:r>
            <a:endParaRPr lang="en-US" altLang="zh-CN" sz="1400">
              <a:solidFill>
                <a:srgbClr val="000000"/>
              </a:solidFill>
              <a:latin typeface="宋体" panose="02010600030101010101" pitchFamily="2" charset="-122"/>
              <a:ea typeface="宋体" panose="02010600030101010101" pitchFamily="2" charset="-122"/>
            </a:endParaRPr>
          </a:p>
          <a:p>
            <a:pPr marL="285750" indent="-285750" fontAlgn="ctr">
              <a:buFont typeface="Arial" pitchFamily="34" charset="0"/>
              <a:buChar char="•"/>
            </a:pPr>
            <a:r>
              <a:rPr lang="zh-CN" altLang="en-US" sz="1400" smtClean="0">
                <a:solidFill>
                  <a:srgbClr val="000000"/>
                </a:solidFill>
                <a:latin typeface="宋体" panose="02010600030101010101" pitchFamily="2" charset="-122"/>
                <a:ea typeface="宋体" panose="02010600030101010101" pitchFamily="2" charset="-122"/>
              </a:rPr>
              <a:t>工龄工资</a:t>
            </a:r>
            <a:r>
              <a:rPr lang="zh-CN" altLang="en-US" sz="1400">
                <a:solidFill>
                  <a:srgbClr val="000000"/>
                </a:solidFill>
                <a:latin typeface="宋体" panose="02010600030101010101" pitchFamily="2" charset="-122"/>
                <a:ea typeface="宋体" panose="02010600030101010101" pitchFamily="2" charset="-122"/>
              </a:rPr>
              <a:t>：</a:t>
            </a:r>
            <a:r>
              <a:rPr lang="en-US" altLang="zh-CN" sz="1400">
                <a:solidFill>
                  <a:srgbClr val="000000"/>
                </a:solidFill>
                <a:latin typeface="宋体" panose="02010600030101010101" pitchFamily="2" charset="-122"/>
                <a:ea typeface="宋体" panose="02010600030101010101" pitchFamily="2" charset="-122"/>
              </a:rPr>
              <a:t>1-5</a:t>
            </a:r>
            <a:r>
              <a:rPr lang="zh-CN" altLang="en-US" sz="1400">
                <a:solidFill>
                  <a:srgbClr val="000000"/>
                </a:solidFill>
                <a:latin typeface="宋体" panose="02010600030101010101" pitchFamily="2" charset="-122"/>
                <a:ea typeface="宋体" panose="02010600030101010101" pitchFamily="2" charset="-122"/>
              </a:rPr>
              <a:t>年</a:t>
            </a:r>
            <a:r>
              <a:rPr lang="en-US" altLang="zh-CN" sz="1400">
                <a:solidFill>
                  <a:srgbClr val="000000"/>
                </a:solidFill>
                <a:latin typeface="宋体" panose="02010600030101010101" pitchFamily="2" charset="-122"/>
                <a:ea typeface="宋体" panose="02010600030101010101" pitchFamily="2" charset="-122"/>
              </a:rPr>
              <a:t>20</a:t>
            </a:r>
            <a:r>
              <a:rPr lang="zh-CN" altLang="en-US" sz="1400">
                <a:solidFill>
                  <a:srgbClr val="000000"/>
                </a:solidFill>
                <a:latin typeface="宋体" panose="02010600030101010101" pitchFamily="2" charset="-122"/>
                <a:ea typeface="宋体" panose="02010600030101010101" pitchFamily="2" charset="-122"/>
              </a:rPr>
              <a:t>元</a:t>
            </a:r>
            <a:r>
              <a:rPr lang="en-US" altLang="zh-CN" sz="1400">
                <a:solidFill>
                  <a:srgbClr val="000000"/>
                </a:solidFill>
                <a:latin typeface="宋体" panose="02010600030101010101" pitchFamily="2" charset="-122"/>
                <a:ea typeface="宋体" panose="02010600030101010101" pitchFamily="2" charset="-122"/>
              </a:rPr>
              <a:t>/</a:t>
            </a:r>
            <a:r>
              <a:rPr lang="zh-CN" altLang="en-US" sz="1400">
                <a:solidFill>
                  <a:srgbClr val="000000"/>
                </a:solidFill>
                <a:latin typeface="宋体" panose="02010600030101010101" pitchFamily="2" charset="-122"/>
                <a:ea typeface="宋体" panose="02010600030101010101" pitchFamily="2" charset="-122"/>
              </a:rPr>
              <a:t>月</a:t>
            </a:r>
            <a:r>
              <a:rPr lang="en-US" altLang="zh-CN" sz="1400">
                <a:solidFill>
                  <a:srgbClr val="000000"/>
                </a:solidFill>
                <a:latin typeface="宋体" panose="02010600030101010101" pitchFamily="2" charset="-122"/>
                <a:ea typeface="宋体" panose="02010600030101010101" pitchFamily="2" charset="-122"/>
              </a:rPr>
              <a:t>,5-10</a:t>
            </a:r>
            <a:r>
              <a:rPr lang="zh-CN" altLang="en-US" sz="1400" smtClean="0">
                <a:solidFill>
                  <a:srgbClr val="000000"/>
                </a:solidFill>
                <a:latin typeface="宋体" panose="02010600030101010101" pitchFamily="2" charset="-122"/>
                <a:ea typeface="宋体" panose="02010600030101010101" pitchFamily="2" charset="-122"/>
              </a:rPr>
              <a:t>年</a:t>
            </a:r>
            <a:r>
              <a:rPr lang="en-US" altLang="zh-CN" sz="1400" smtClean="0">
                <a:solidFill>
                  <a:srgbClr val="000000"/>
                </a:solidFill>
                <a:latin typeface="宋体" panose="02010600030101010101" pitchFamily="2" charset="-122"/>
                <a:ea typeface="宋体" panose="02010600030101010101" pitchFamily="2" charset="-122"/>
              </a:rPr>
              <a:t>30</a:t>
            </a:r>
            <a:r>
              <a:rPr lang="zh-CN" altLang="en-US" sz="1400">
                <a:solidFill>
                  <a:srgbClr val="000000"/>
                </a:solidFill>
                <a:latin typeface="宋体" panose="02010600030101010101" pitchFamily="2" charset="-122"/>
                <a:ea typeface="宋体" panose="02010600030101010101" pitchFamily="2" charset="-122"/>
              </a:rPr>
              <a:t>元</a:t>
            </a:r>
            <a:r>
              <a:rPr lang="en-US" altLang="zh-CN" sz="1400">
                <a:solidFill>
                  <a:srgbClr val="000000"/>
                </a:solidFill>
                <a:latin typeface="宋体" panose="02010600030101010101" pitchFamily="2" charset="-122"/>
                <a:ea typeface="宋体" panose="02010600030101010101" pitchFamily="2" charset="-122"/>
              </a:rPr>
              <a:t>/</a:t>
            </a:r>
            <a:r>
              <a:rPr lang="zh-CN" altLang="en-US" sz="1400">
                <a:solidFill>
                  <a:srgbClr val="000000"/>
                </a:solidFill>
                <a:latin typeface="宋体" panose="02010600030101010101" pitchFamily="2" charset="-122"/>
                <a:ea typeface="宋体" panose="02010600030101010101" pitchFamily="2" charset="-122"/>
              </a:rPr>
              <a:t>月</a:t>
            </a:r>
            <a:r>
              <a:rPr lang="en-US" altLang="zh-CN" sz="1400">
                <a:solidFill>
                  <a:srgbClr val="000000"/>
                </a:solidFill>
                <a:latin typeface="宋体" panose="02010600030101010101" pitchFamily="2" charset="-122"/>
                <a:ea typeface="宋体" panose="02010600030101010101" pitchFamily="2" charset="-122"/>
              </a:rPr>
              <a:t>,</a:t>
            </a:r>
            <a:r>
              <a:rPr lang="en-US" altLang="zh-CN" sz="1400" smtClean="0">
                <a:solidFill>
                  <a:srgbClr val="000000"/>
                </a:solidFill>
                <a:latin typeface="宋体" panose="02010600030101010101" pitchFamily="2" charset="-122"/>
                <a:ea typeface="宋体" panose="02010600030101010101" pitchFamily="2" charset="-122"/>
              </a:rPr>
              <a:t>10</a:t>
            </a:r>
            <a:r>
              <a:rPr lang="zh-CN" altLang="en-US" sz="1400" smtClean="0">
                <a:solidFill>
                  <a:srgbClr val="000000"/>
                </a:solidFill>
                <a:latin typeface="宋体" panose="02010600030101010101" pitchFamily="2" charset="-122"/>
                <a:ea typeface="宋体" panose="02010600030101010101" pitchFamily="2" charset="-122"/>
              </a:rPr>
              <a:t>年以上</a:t>
            </a:r>
            <a:r>
              <a:rPr lang="en-US" altLang="zh-CN" sz="1400" smtClean="0">
                <a:solidFill>
                  <a:srgbClr val="000000"/>
                </a:solidFill>
                <a:latin typeface="宋体" panose="02010600030101010101" pitchFamily="2" charset="-122"/>
                <a:ea typeface="宋体" panose="02010600030101010101" pitchFamily="2" charset="-122"/>
              </a:rPr>
              <a:t>40</a:t>
            </a:r>
            <a:r>
              <a:rPr lang="zh-CN" altLang="en-US" sz="1400" smtClean="0">
                <a:solidFill>
                  <a:srgbClr val="000000"/>
                </a:solidFill>
                <a:latin typeface="宋体" panose="02010600030101010101" pitchFamily="2" charset="-122"/>
                <a:ea typeface="宋体" panose="02010600030101010101" pitchFamily="2" charset="-122"/>
              </a:rPr>
              <a:t>元</a:t>
            </a:r>
            <a:r>
              <a:rPr lang="en-US" altLang="zh-CN" sz="1400">
                <a:solidFill>
                  <a:srgbClr val="000000"/>
                </a:solidFill>
                <a:latin typeface="宋体" panose="02010600030101010101" pitchFamily="2" charset="-122"/>
                <a:ea typeface="宋体" panose="02010600030101010101" pitchFamily="2" charset="-122"/>
              </a:rPr>
              <a:t>/</a:t>
            </a:r>
            <a:r>
              <a:rPr lang="zh-CN" altLang="en-US" sz="1400" smtClean="0">
                <a:solidFill>
                  <a:srgbClr val="000000"/>
                </a:solidFill>
                <a:latin typeface="宋体" panose="02010600030101010101" pitchFamily="2" charset="-122"/>
                <a:ea typeface="宋体" panose="02010600030101010101" pitchFamily="2" charset="-122"/>
              </a:rPr>
              <a:t>月；</a:t>
            </a:r>
            <a:endParaRPr lang="en-US" altLang="zh-CN" sz="1400" smtClean="0">
              <a:solidFill>
                <a:srgbClr val="000000"/>
              </a:solidFill>
              <a:latin typeface="宋体" panose="02010600030101010101" pitchFamily="2" charset="-122"/>
              <a:ea typeface="宋体" panose="02010600030101010101" pitchFamily="2" charset="-122"/>
            </a:endParaRPr>
          </a:p>
          <a:p>
            <a:pPr marL="285750" indent="-285750" fontAlgn="ctr">
              <a:buFont typeface="Arial" pitchFamily="34" charset="0"/>
              <a:buChar char="•"/>
            </a:pPr>
            <a:r>
              <a:rPr lang="zh-CN" altLang="en-US" sz="1400" smtClean="0">
                <a:solidFill>
                  <a:srgbClr val="000000"/>
                </a:solidFill>
                <a:latin typeface="宋体" panose="02010600030101010101" pitchFamily="2" charset="-122"/>
                <a:ea typeface="宋体" panose="02010600030101010101" pitchFamily="2" charset="-122"/>
              </a:rPr>
              <a:t>个别</a:t>
            </a:r>
            <a:r>
              <a:rPr lang="zh-CN" altLang="en-US" sz="1400">
                <a:solidFill>
                  <a:srgbClr val="000000"/>
                </a:solidFill>
                <a:latin typeface="宋体" panose="02010600030101010101" pitchFamily="2" charset="-122"/>
                <a:ea typeface="宋体" panose="02010600030101010101" pitchFamily="2" charset="-122"/>
              </a:rPr>
              <a:t>项目有政府的扶持政策，具体见政府发文；</a:t>
            </a:r>
          </a:p>
          <a:p>
            <a:pPr fontAlgn="ctr"/>
            <a:endParaRPr lang="zh-CN" altLang="en-US" sz="1400">
              <a:solidFill>
                <a:srgbClr val="000000"/>
              </a:solidFill>
              <a:latin typeface="宋体" panose="02010600030101010101" pitchFamily="2" charset="-122"/>
              <a:ea typeface="宋体" panose="02010600030101010101" pitchFamily="2" charset="-122"/>
            </a:endParaRPr>
          </a:p>
        </p:txBody>
      </p:sp>
    </p:spTree>
    <p:extLst>
      <p:ext uri="{BB962C8B-B14F-4D97-AF65-F5344CB8AC3E}">
        <p14:creationId xmlns:p14="http://schemas.microsoft.com/office/powerpoint/2010/main" val="2212032593"/>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395536" y="44624"/>
            <a:ext cx="8352928" cy="1296144"/>
          </a:xfrm>
        </p:spPr>
        <p:txBody>
          <a:bodyPr>
            <a:normAutofit/>
          </a:bodyPr>
          <a:lstStyle/>
          <a:p>
            <a:r>
              <a:rPr lang="en-US" altLang="zh-CN" sz="2200" smtClean="0"/>
              <a:t>2.</a:t>
            </a:r>
            <a:r>
              <a:rPr lang="zh-CN" altLang="en-US" sz="2200" smtClean="0"/>
              <a:t>对标高科技行业</a:t>
            </a:r>
            <a:r>
              <a:rPr lang="zh-CN" altLang="en-US" sz="2200" smtClean="0">
                <a:latin typeface="+mn-ea"/>
                <a:ea typeface="+mn-ea"/>
              </a:rPr>
              <a:t>，</a:t>
            </a:r>
            <a:r>
              <a:rPr lang="en-US" altLang="zh-CN" sz="2200" smtClean="0">
                <a:latin typeface="+mn-ea"/>
                <a:ea typeface="+mn-ea"/>
              </a:rPr>
              <a:t>SMQ</a:t>
            </a:r>
            <a:r>
              <a:rPr lang="zh-CN" altLang="en-US" sz="2200" smtClean="0">
                <a:latin typeface="+mn-ea"/>
                <a:ea typeface="+mn-ea"/>
              </a:rPr>
              <a:t>管理层</a:t>
            </a:r>
            <a:r>
              <a:rPr lang="zh-CN" altLang="en-US" sz="2200">
                <a:latin typeface="+mn-ea"/>
                <a:ea typeface="+mn-ea"/>
              </a:rPr>
              <a:t>（</a:t>
            </a:r>
            <a:r>
              <a:rPr lang="en-US" altLang="zh-CN" sz="2200">
                <a:latin typeface="+mn-ea"/>
                <a:ea typeface="+mn-ea"/>
              </a:rPr>
              <a:t>10-17</a:t>
            </a:r>
            <a:r>
              <a:rPr lang="zh-CN" altLang="en-US" sz="2200"/>
              <a:t>级</a:t>
            </a:r>
            <a:r>
              <a:rPr lang="zh-CN" altLang="en-US" sz="2200" smtClean="0"/>
              <a:t>）的总现金收入市场竞争力</a:t>
            </a:r>
            <a:r>
              <a:rPr lang="zh-CN" altLang="en-US" sz="2200"/>
              <a:t>较低，并且随着职级越高竞争力越</a:t>
            </a:r>
            <a:r>
              <a:rPr lang="zh-CN" altLang="en-US" sz="2200" smtClean="0"/>
              <a:t>低，固定薪酬的显性化不足，对比市场浮动占比过高</a:t>
            </a:r>
            <a:endParaRPr lang="zh-CN" altLang="en-US" sz="2200"/>
          </a:p>
        </p:txBody>
      </p:sp>
      <p:sp>
        <p:nvSpPr>
          <p:cNvPr id="4" name="页脚占位符 3"/>
          <p:cNvSpPr>
            <a:spLocks noGrp="1"/>
          </p:cNvSpPr>
          <p:nvPr>
            <p:ph type="ftr" sz="quarter" idx="11"/>
          </p:nvPr>
        </p:nvSpPr>
        <p:spPr>
          <a:xfrm>
            <a:off x="395536" y="6513200"/>
            <a:ext cx="1584176" cy="216024"/>
          </a:xfrm>
        </p:spPr>
        <p:txBody>
          <a:bodyPr/>
          <a:lstStyle/>
          <a:p>
            <a:r>
              <a:rPr lang="en-GB" smtClean="0"/>
              <a:t>towerswatson.com</a:t>
            </a:r>
            <a:endParaRPr lang="en-GB"/>
          </a:p>
        </p:txBody>
      </p:sp>
      <p:sp>
        <p:nvSpPr>
          <p:cNvPr id="5" name="日期占位符 4"/>
          <p:cNvSpPr>
            <a:spLocks noGrp="1"/>
          </p:cNvSpPr>
          <p:nvPr>
            <p:ph type="dt" sz="half" idx="10"/>
          </p:nvPr>
        </p:nvSpPr>
        <p:spPr>
          <a:xfrm>
            <a:off x="3203849" y="6512240"/>
            <a:ext cx="5578410" cy="216000"/>
          </a:xfrm>
        </p:spPr>
        <p:txBody>
          <a:bodyPr/>
          <a:lstStyle/>
          <a:p>
            <a:r>
              <a:rPr lang="en-US" smtClean="0"/>
              <a:t>© 2014 Towers Watson. All rights reserved. Proprietary and Confidential. For Towers Watson and Towers Watson client use only.</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10</a:t>
            </a:fld>
            <a:endParaRPr lang="en-GB"/>
          </a:p>
        </p:txBody>
      </p:sp>
      <p:sp>
        <p:nvSpPr>
          <p:cNvPr id="10" name="矩形 9"/>
          <p:cNvSpPr/>
          <p:nvPr/>
        </p:nvSpPr>
        <p:spPr>
          <a:xfrm>
            <a:off x="5148064" y="1377944"/>
            <a:ext cx="2160240" cy="288032"/>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latin typeface="宋体" panose="02010600030101010101" pitchFamily="2" charset="-122"/>
                <a:ea typeface="宋体" panose="02010600030101010101" pitchFamily="2" charset="-122"/>
              </a:rPr>
              <a:t>总固定现金收入</a:t>
            </a:r>
            <a:endParaRPr lang="zh-CN" altLang="en-US" sz="1600" b="1">
              <a:latin typeface="宋体" panose="02010600030101010101" pitchFamily="2" charset="-122"/>
              <a:ea typeface="宋体" panose="02010600030101010101" pitchFamily="2" charset="-122"/>
            </a:endParaRPr>
          </a:p>
        </p:txBody>
      </p:sp>
      <p:sp>
        <p:nvSpPr>
          <p:cNvPr id="11" name="矩形 10"/>
          <p:cNvSpPr/>
          <p:nvPr/>
        </p:nvSpPr>
        <p:spPr>
          <a:xfrm>
            <a:off x="755576" y="1347849"/>
            <a:ext cx="2160240" cy="288032"/>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latin typeface="宋体" panose="02010600030101010101" pitchFamily="2" charset="-122"/>
                <a:ea typeface="宋体" panose="02010600030101010101" pitchFamily="2" charset="-122"/>
              </a:rPr>
              <a:t>总现金收入</a:t>
            </a:r>
            <a:endParaRPr lang="zh-CN" altLang="en-US" sz="1600" b="1">
              <a:latin typeface="宋体" panose="02010600030101010101" pitchFamily="2" charset="-122"/>
              <a:ea typeface="宋体" panose="02010600030101010101" pitchFamily="2" charset="-122"/>
            </a:endParaRPr>
          </a:p>
        </p:txBody>
      </p:sp>
      <p:sp>
        <p:nvSpPr>
          <p:cNvPr id="3" name="Rectangle 2"/>
          <p:cNvSpPr/>
          <p:nvPr/>
        </p:nvSpPr>
        <p:spPr>
          <a:xfrm>
            <a:off x="327296" y="4510544"/>
            <a:ext cx="720080" cy="20005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说明</a:t>
            </a:r>
            <a:endParaRPr lang="en-US" b="1"/>
          </a:p>
        </p:txBody>
      </p:sp>
      <p:sp>
        <p:nvSpPr>
          <p:cNvPr id="14" name="TextBox 13"/>
          <p:cNvSpPr txBox="1"/>
          <p:nvPr/>
        </p:nvSpPr>
        <p:spPr>
          <a:xfrm>
            <a:off x="1115616" y="4510544"/>
            <a:ext cx="7776864" cy="2000548"/>
          </a:xfrm>
          <a:prstGeom prst="rect">
            <a:avLst/>
          </a:prstGeom>
          <a:solidFill>
            <a:schemeClr val="bg1">
              <a:lumMod val="85000"/>
            </a:schemeClr>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b="1" smtClean="0">
                <a:latin typeface="+mn-ea"/>
              </a:rPr>
              <a:t>总固定现金收入：</a:t>
            </a:r>
            <a:endParaRPr lang="en-US" sz="1400" b="1" smtClean="0">
              <a:latin typeface="+mn-ea"/>
            </a:endParaRPr>
          </a:p>
          <a:p>
            <a:pPr marL="285750" indent="-285750">
              <a:buFont typeface="Arial" pitchFamily="34" charset="0"/>
              <a:buChar char="•"/>
            </a:pPr>
            <a:r>
              <a:rPr lang="en-US" sz="1400" smtClean="0">
                <a:latin typeface="+mn-ea"/>
              </a:rPr>
              <a:t>GGS</a:t>
            </a:r>
            <a:r>
              <a:rPr lang="en-US" altLang="zh-CN" sz="1400" smtClean="0">
                <a:latin typeface="+mn-ea"/>
              </a:rPr>
              <a:t>11-17 (</a:t>
            </a:r>
            <a:r>
              <a:rPr lang="zh-CN" altLang="en-US" sz="1400" smtClean="0">
                <a:latin typeface="+mn-ea"/>
              </a:rPr>
              <a:t>高管</a:t>
            </a:r>
            <a:r>
              <a:rPr lang="zh-CN" altLang="en-US" sz="1400">
                <a:latin typeface="+mn-ea"/>
              </a:rPr>
              <a:t>）</a:t>
            </a:r>
            <a:r>
              <a:rPr lang="zh-CN" altLang="en-US" sz="1400" smtClean="0">
                <a:latin typeface="+mn-ea"/>
              </a:rPr>
              <a:t>总固定现金收入市场竞争力低，低于行业</a:t>
            </a:r>
            <a:r>
              <a:rPr lang="en-US" altLang="zh-CN" sz="1400" smtClean="0">
                <a:latin typeface="+mn-ea"/>
              </a:rPr>
              <a:t>P10</a:t>
            </a:r>
            <a:r>
              <a:rPr lang="zh-CN" altLang="en-US" sz="1400" smtClean="0">
                <a:latin typeface="+mn-ea"/>
              </a:rPr>
              <a:t>；</a:t>
            </a:r>
            <a:endParaRPr lang="en-US" altLang="zh-CN" sz="1400" smtClean="0">
              <a:latin typeface="+mn-ea"/>
            </a:endParaRPr>
          </a:p>
          <a:p>
            <a:pPr marL="285750" indent="-285750">
              <a:buFont typeface="Arial" pitchFamily="34" charset="0"/>
              <a:buChar char="•"/>
            </a:pPr>
            <a:r>
              <a:rPr lang="en-US" sz="1400" smtClean="0">
                <a:latin typeface="+mn-ea"/>
              </a:rPr>
              <a:t>GGS10</a:t>
            </a:r>
            <a:r>
              <a:rPr lang="zh-CN" altLang="en-US" sz="1400" smtClean="0">
                <a:latin typeface="+mn-ea"/>
              </a:rPr>
              <a:t>（部长助理）总固定现金收入处于行业</a:t>
            </a:r>
            <a:r>
              <a:rPr lang="en-US" altLang="zh-CN" sz="1400" smtClean="0">
                <a:latin typeface="+mn-ea"/>
              </a:rPr>
              <a:t>P25</a:t>
            </a:r>
            <a:r>
              <a:rPr lang="zh-CN" altLang="en-US" sz="1400" smtClean="0">
                <a:latin typeface="+mn-ea"/>
              </a:rPr>
              <a:t>的位置，市场竞争力较低；</a:t>
            </a:r>
            <a:endParaRPr lang="en-US" altLang="zh-CN" sz="1400" smtClean="0">
              <a:latin typeface="+mn-ea"/>
            </a:endParaRPr>
          </a:p>
          <a:p>
            <a:r>
              <a:rPr lang="zh-CN" altLang="en-US" sz="1400" b="1" smtClean="0">
                <a:latin typeface="+mn-ea"/>
              </a:rPr>
              <a:t>总现金收入：</a:t>
            </a:r>
            <a:endParaRPr lang="en-US" sz="1400" b="1" smtClean="0">
              <a:latin typeface="+mn-ea"/>
            </a:endParaRPr>
          </a:p>
          <a:p>
            <a:pPr marL="285750" indent="-285750">
              <a:buFont typeface="Arial" pitchFamily="34" charset="0"/>
              <a:buChar char="•"/>
            </a:pPr>
            <a:r>
              <a:rPr lang="en-US" sz="1400" smtClean="0">
                <a:latin typeface="+mn-ea"/>
              </a:rPr>
              <a:t>GGS14</a:t>
            </a:r>
            <a:r>
              <a:rPr lang="en-US" altLang="zh-CN" sz="1400" smtClean="0">
                <a:latin typeface="+mn-ea"/>
              </a:rPr>
              <a:t>-17 (</a:t>
            </a:r>
            <a:r>
              <a:rPr lang="zh-CN" altLang="en-US" sz="1400" smtClean="0">
                <a:latin typeface="+mn-ea"/>
              </a:rPr>
              <a:t>部长级及以上）总现金收入处于行业</a:t>
            </a:r>
            <a:r>
              <a:rPr lang="en-US" altLang="zh-CN" sz="1400" smtClean="0">
                <a:latin typeface="+mn-ea"/>
              </a:rPr>
              <a:t>P25-P10</a:t>
            </a:r>
            <a:r>
              <a:rPr lang="zh-CN" altLang="en-US" sz="1400" smtClean="0">
                <a:latin typeface="+mn-ea"/>
              </a:rPr>
              <a:t>之间，市场竞争力低；</a:t>
            </a:r>
            <a:endParaRPr lang="en-US" altLang="zh-CN" sz="1400" smtClean="0">
              <a:latin typeface="+mn-ea"/>
            </a:endParaRPr>
          </a:p>
          <a:p>
            <a:pPr marL="285750" indent="-285750">
              <a:buFont typeface="Arial" pitchFamily="34" charset="0"/>
              <a:buChar char="•"/>
            </a:pPr>
            <a:r>
              <a:rPr lang="en-US" sz="1400" smtClean="0">
                <a:latin typeface="+mn-ea"/>
              </a:rPr>
              <a:t>GGS</a:t>
            </a:r>
            <a:r>
              <a:rPr lang="en-US" altLang="zh-CN" sz="1400" smtClean="0">
                <a:latin typeface="+mn-ea"/>
              </a:rPr>
              <a:t>12</a:t>
            </a:r>
            <a:r>
              <a:rPr lang="zh-CN" altLang="en-US" sz="1400" smtClean="0">
                <a:latin typeface="+mn-ea"/>
              </a:rPr>
              <a:t>（副部长）总现金收入处于行业</a:t>
            </a:r>
            <a:r>
              <a:rPr lang="en-US" altLang="zh-CN" sz="1400" smtClean="0">
                <a:latin typeface="+mn-ea"/>
              </a:rPr>
              <a:t>P75</a:t>
            </a:r>
            <a:r>
              <a:rPr lang="zh-CN" altLang="en-US" sz="1400" smtClean="0">
                <a:latin typeface="+mn-ea"/>
              </a:rPr>
              <a:t>的位置，具有较高的市场竞争力；</a:t>
            </a:r>
            <a:endParaRPr lang="en-US" altLang="zh-CN" sz="1400" smtClean="0">
              <a:latin typeface="+mn-ea"/>
            </a:endParaRPr>
          </a:p>
          <a:p>
            <a:pPr marL="285750" indent="-285750">
              <a:buFont typeface="Arial" pitchFamily="34" charset="0"/>
              <a:buChar char="•"/>
            </a:pPr>
            <a:r>
              <a:rPr lang="en-US" sz="1400" smtClean="0">
                <a:latin typeface="+mn-ea"/>
              </a:rPr>
              <a:t>GGS10</a:t>
            </a:r>
            <a:r>
              <a:rPr lang="zh-CN" altLang="en-US" sz="1400" smtClean="0">
                <a:latin typeface="+mn-ea"/>
              </a:rPr>
              <a:t>（部长助理）总现金收入处于行业</a:t>
            </a:r>
            <a:r>
              <a:rPr lang="en-US" altLang="zh-CN" sz="1400" smtClean="0">
                <a:latin typeface="+mn-ea"/>
              </a:rPr>
              <a:t>P90</a:t>
            </a:r>
            <a:r>
              <a:rPr lang="zh-CN" altLang="en-US" sz="1400" smtClean="0">
                <a:latin typeface="+mn-ea"/>
              </a:rPr>
              <a:t>的位置，具有高市场竞争力</a:t>
            </a:r>
            <a:endParaRPr lang="en-US" altLang="zh-CN" sz="1400">
              <a:latin typeface="+mn-ea"/>
            </a:endParaRPr>
          </a:p>
          <a:p>
            <a:pPr marL="285750" indent="-285750">
              <a:buFont typeface="Arial" pitchFamily="34" charset="0"/>
              <a:buChar char="•"/>
            </a:pPr>
            <a:endParaRPr lang="en-US" sz="1200">
              <a:latin typeface="+mn-ea"/>
            </a:endParaRPr>
          </a:p>
          <a:p>
            <a:r>
              <a:rPr lang="zh-CN" altLang="en-US" sz="1200" smtClean="0">
                <a:latin typeface="+mn-ea"/>
              </a:rPr>
              <a:t>注：数据来源：</a:t>
            </a:r>
            <a:r>
              <a:rPr lang="en-US" altLang="zh-CN" sz="1200" smtClean="0">
                <a:latin typeface="+mn-ea"/>
              </a:rPr>
              <a:t>SMQ</a:t>
            </a:r>
            <a:r>
              <a:rPr lang="zh-CN" altLang="en-US" sz="1200" smtClean="0">
                <a:latin typeface="+mn-ea"/>
              </a:rPr>
              <a:t>提供</a:t>
            </a:r>
            <a:endParaRPr lang="en-US" sz="1200">
              <a:latin typeface="+mn-ea"/>
            </a:endParaRPr>
          </a:p>
        </p:txBody>
      </p:sp>
      <p:graphicFrame>
        <p:nvGraphicFramePr>
          <p:cNvPr id="15" name="图表 14"/>
          <p:cNvGraphicFramePr/>
          <p:nvPr>
            <p:extLst>
              <p:ext uri="{D42A27DB-BD31-4B8C-83A1-F6EECF244321}">
                <p14:modId xmlns:p14="http://schemas.microsoft.com/office/powerpoint/2010/main" val="1411300976"/>
              </p:ext>
            </p:extLst>
          </p:nvPr>
        </p:nvGraphicFramePr>
        <p:xfrm>
          <a:off x="4427984" y="1664275"/>
          <a:ext cx="4427984" cy="2933700"/>
        </p:xfrm>
        <a:graphic>
          <a:graphicData uri="http://schemas.openxmlformats.org/drawingml/2006/chart">
            <c:chart xmlns:c="http://schemas.openxmlformats.org/drawingml/2006/chart" r:id="rId2"/>
          </a:graphicData>
        </a:graphic>
      </p:graphicFrame>
      <p:graphicFrame>
        <p:nvGraphicFramePr>
          <p:cNvPr id="16" name="图表 15"/>
          <p:cNvGraphicFramePr/>
          <p:nvPr>
            <p:extLst>
              <p:ext uri="{D42A27DB-BD31-4B8C-83A1-F6EECF244321}">
                <p14:modId xmlns:p14="http://schemas.microsoft.com/office/powerpoint/2010/main" val="2647702417"/>
              </p:ext>
            </p:extLst>
          </p:nvPr>
        </p:nvGraphicFramePr>
        <p:xfrm>
          <a:off x="-110069" y="1606884"/>
          <a:ext cx="5042109" cy="2981325"/>
        </p:xfrm>
        <a:graphic>
          <a:graphicData uri="http://schemas.openxmlformats.org/drawingml/2006/chart">
            <c:chart xmlns:c="http://schemas.openxmlformats.org/drawingml/2006/chart" r:id="rId3"/>
          </a:graphicData>
        </a:graphic>
      </p:graphicFrame>
      <p:sp>
        <p:nvSpPr>
          <p:cNvPr id="13" name="灯片编号占位符 5"/>
          <p:cNvSpPr txBox="1"/>
          <p:nvPr/>
        </p:nvSpPr>
        <p:spPr>
          <a:xfrm>
            <a:off x="8460432" y="6487276"/>
            <a:ext cx="504000" cy="273600"/>
          </a:xfrm>
          <a:prstGeom prst="rect">
            <a:avLst/>
          </a:prstGeom>
        </p:spPr>
        <p:txBody>
          <a:bodyPr vert="horz" lIns="91440" tIns="45720" rIns="0" bIns="45720" rtlCol="0" anchor="b" anchorCtr="0"/>
          <a:lstStyle>
            <a:defPPr>
              <a:defRPr lang="en-US"/>
            </a:defPPr>
            <a:lvl1pPr marL="0" algn="r" defTabSz="914400" rtl="0" eaLnBrk="1" latinLnBrk="0" hangingPunct="1">
              <a:defRPr sz="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30D4EF1-2FB9-4CDA-AD22-D945B346B2F0}" type="slidenum">
              <a:rPr lang="en-GB" smtClean="0"/>
              <a:t>10</a:t>
            </a:fld>
            <a:endParaRPr lang="en-GB"/>
          </a:p>
        </p:txBody>
      </p:sp>
    </p:spTree>
    <p:extLst>
      <p:ext uri="{BB962C8B-B14F-4D97-AF65-F5344CB8AC3E}">
        <p14:creationId xmlns:p14="http://schemas.microsoft.com/office/powerpoint/2010/main" val="958192013"/>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11</a:t>
            </a:fld>
            <a:endParaRPr lang="en-GB"/>
          </a:p>
        </p:txBody>
      </p:sp>
      <p:sp>
        <p:nvSpPr>
          <p:cNvPr id="7" name="标题 1"/>
          <p:cNvSpPr txBox="1"/>
          <p:nvPr/>
        </p:nvSpPr>
        <p:spPr>
          <a:xfrm>
            <a:off x="395536" y="116632"/>
            <a:ext cx="8352928" cy="720080"/>
          </a:xfrm>
          <a:prstGeom prst="rect">
            <a:avLst/>
          </a:prstGeom>
        </p:spPr>
        <p:txBody>
          <a:bodyPr>
            <a:normAutofit fontScale="97500"/>
          </a:bodyPr>
          <a:lstStyle>
            <a:defPPr>
              <a:defRPr lang="en-US"/>
            </a:defPPr>
            <a:lvl1pPr marL="0" algn="l" defTabSz="914400" rtl="0" eaLnBrk="1" latinLnBrk="0" hangingPunct="1">
              <a:spcBef>
                <a:spcPct val="0"/>
              </a:spcBef>
              <a:buNone/>
              <a:defRPr sz="2400" b="1" kern="1200">
                <a:solidFill>
                  <a:schemeClr val="bg2"/>
                </a:solidFill>
                <a:latin typeface="+mj-lt"/>
                <a:ea typeface="+mj-ea"/>
                <a:cs typeface="+mj-cs"/>
              </a:defRPr>
            </a:lvl1pPr>
            <a:lvl2pPr marL="457200" algn="l" defTabSz="914400" rtl="0" eaLnBrk="1" latinLnBrk="0" hangingPunct="1">
              <a:defRPr sz="1800" kern="1200">
                <a:solidFill>
                  <a:schemeClr val="tx2"/>
                </a:solidFill>
                <a:latin typeface="+mn-lt"/>
                <a:ea typeface="+mn-ea"/>
                <a:cs typeface="+mn-cs"/>
              </a:defRPr>
            </a:lvl2pPr>
            <a:lvl3pPr marL="914400" algn="l" defTabSz="914400" rtl="0" eaLnBrk="1" latinLnBrk="0" hangingPunct="1">
              <a:defRPr sz="1800" kern="1200">
                <a:solidFill>
                  <a:schemeClr val="tx2"/>
                </a:solidFill>
                <a:latin typeface="+mn-lt"/>
                <a:ea typeface="+mn-ea"/>
                <a:cs typeface="+mn-cs"/>
              </a:defRPr>
            </a:lvl3pPr>
            <a:lvl4pPr marL="1371600" algn="l" defTabSz="914400" rtl="0" eaLnBrk="1" latinLnBrk="0" hangingPunct="1">
              <a:defRPr sz="1800" kern="1200">
                <a:solidFill>
                  <a:schemeClr val="tx2"/>
                </a:solidFill>
                <a:latin typeface="+mn-lt"/>
                <a:ea typeface="+mn-ea"/>
                <a:cs typeface="+mn-cs"/>
              </a:defRPr>
            </a:lvl4pPr>
            <a:lvl5pPr marL="1828800" algn="l" defTabSz="914400" rtl="0" eaLnBrk="1" latinLnBrk="0" hangingPunct="1">
              <a:defRPr sz="1800" kern="1200">
                <a:solidFill>
                  <a:schemeClr val="tx2"/>
                </a:solidFill>
                <a:latin typeface="+mn-lt"/>
                <a:ea typeface="+mn-ea"/>
                <a:cs typeface="+mn-cs"/>
              </a:defRPr>
            </a:lvl5pPr>
            <a:lvl6pPr marL="2286000" algn="l" defTabSz="914400" rtl="0" eaLnBrk="1" latinLnBrk="0" hangingPunct="1">
              <a:defRPr sz="1800" kern="1200">
                <a:solidFill>
                  <a:schemeClr val="tx2"/>
                </a:solidFill>
                <a:latin typeface="+mn-lt"/>
                <a:ea typeface="+mn-ea"/>
                <a:cs typeface="+mn-cs"/>
              </a:defRPr>
            </a:lvl6pPr>
            <a:lvl7pPr marL="2743200" algn="l" defTabSz="914400" rtl="0" eaLnBrk="1" latinLnBrk="0" hangingPunct="1">
              <a:defRPr sz="1800" kern="1200">
                <a:solidFill>
                  <a:schemeClr val="tx2"/>
                </a:solidFill>
                <a:latin typeface="+mn-lt"/>
                <a:ea typeface="+mn-ea"/>
                <a:cs typeface="+mn-cs"/>
              </a:defRPr>
            </a:lvl7pPr>
            <a:lvl8pPr marL="3200400" algn="l" defTabSz="914400" rtl="0" eaLnBrk="1" latinLnBrk="0" hangingPunct="1">
              <a:defRPr sz="1800" kern="1200">
                <a:solidFill>
                  <a:schemeClr val="tx2"/>
                </a:solidFill>
                <a:latin typeface="+mn-lt"/>
                <a:ea typeface="+mn-ea"/>
                <a:cs typeface="+mn-cs"/>
              </a:defRPr>
            </a:lvl8pPr>
            <a:lvl9pPr marL="3657600" algn="l" defTabSz="914400" rtl="0" eaLnBrk="1" latinLnBrk="0" hangingPunct="1">
              <a:defRPr sz="1800" kern="1200">
                <a:solidFill>
                  <a:schemeClr val="tx2"/>
                </a:solidFill>
                <a:latin typeface="+mn-lt"/>
                <a:ea typeface="+mn-ea"/>
                <a:cs typeface="+mn-cs"/>
              </a:defRPr>
            </a:lvl9pPr>
          </a:lstStyle>
          <a:p>
            <a:r>
              <a:rPr lang="en-US" altLang="zh-CN" sz="2200" smtClean="0">
                <a:latin typeface="宋体" panose="02010600030101010101" pitchFamily="2" charset="-122"/>
                <a:ea typeface="宋体" panose="02010600030101010101" pitchFamily="2" charset="-122"/>
              </a:rPr>
              <a:t>3.SMQ</a:t>
            </a:r>
            <a:r>
              <a:rPr lang="zh-CN" altLang="en-US" sz="2200" smtClean="0">
                <a:latin typeface="宋体" panose="02010600030101010101" pitchFamily="2" charset="-122"/>
                <a:ea typeface="宋体" panose="02010600030101010101" pitchFamily="2" charset="-122"/>
              </a:rPr>
              <a:t>目前的薪</a:t>
            </a:r>
            <a:r>
              <a:rPr lang="zh-CN" altLang="en-US" sz="2200">
                <a:latin typeface="宋体" panose="02010600030101010101" pitchFamily="2" charset="-122"/>
                <a:ea typeface="宋体" panose="02010600030101010101" pitchFamily="2" charset="-122"/>
              </a:rPr>
              <a:t>酬策略导向</a:t>
            </a:r>
            <a:r>
              <a:rPr lang="zh-CN" altLang="en-US" sz="2200" smtClean="0">
                <a:latin typeface="宋体" panose="02010600030101010101" pitchFamily="2" charset="-122"/>
                <a:ea typeface="宋体" panose="02010600030101010101" pitchFamily="2" charset="-122"/>
              </a:rPr>
              <a:t>性尚未明晰</a:t>
            </a:r>
            <a:endParaRPr lang="zh-CN" altLang="en-US" sz="2200">
              <a:latin typeface="宋体" panose="02010600030101010101" pitchFamily="2" charset="-122"/>
              <a:ea typeface="宋体" panose="02010600030101010101" pitchFamily="2" charset="-122"/>
            </a:endParaRPr>
          </a:p>
        </p:txBody>
      </p:sp>
      <p:sp>
        <p:nvSpPr>
          <p:cNvPr id="8" name="矩形 9"/>
          <p:cNvSpPr/>
          <p:nvPr/>
        </p:nvSpPr>
        <p:spPr>
          <a:xfrm>
            <a:off x="1259632" y="908720"/>
            <a:ext cx="2160240" cy="28803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a:solidFill>
                  <a:schemeClr val="tx1"/>
                </a:solidFill>
                <a:latin typeface="宋体" panose="02010600030101010101" pitchFamily="2" charset="-122"/>
                <a:ea typeface="宋体" panose="02010600030101010101" pitchFamily="2" charset="-122"/>
              </a:rPr>
              <a:t>薪</a:t>
            </a:r>
            <a:r>
              <a:rPr lang="zh-CN" altLang="en-US" sz="1600" b="1" smtClean="0">
                <a:solidFill>
                  <a:schemeClr val="tx1"/>
                </a:solidFill>
                <a:latin typeface="宋体" panose="02010600030101010101" pitchFamily="2" charset="-122"/>
                <a:ea typeface="宋体" panose="02010600030101010101" pitchFamily="2" charset="-122"/>
              </a:rPr>
              <a:t>酬策略</a:t>
            </a:r>
            <a:r>
              <a:rPr lang="zh-CN" altLang="en-US" sz="1600" b="1">
                <a:solidFill>
                  <a:schemeClr val="tx1"/>
                </a:solidFill>
                <a:latin typeface="宋体" panose="02010600030101010101" pitchFamily="2" charset="-122"/>
                <a:ea typeface="宋体" panose="02010600030101010101" pitchFamily="2" charset="-122"/>
              </a:rPr>
              <a:t>现状</a:t>
            </a:r>
          </a:p>
        </p:txBody>
      </p:sp>
      <p:sp>
        <p:nvSpPr>
          <p:cNvPr id="9" name="Rectangle 4"/>
          <p:cNvSpPr/>
          <p:nvPr/>
        </p:nvSpPr>
        <p:spPr>
          <a:xfrm>
            <a:off x="395536" y="1412776"/>
            <a:ext cx="3672408" cy="489654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10" name="矩形 9"/>
          <p:cNvSpPr/>
          <p:nvPr/>
        </p:nvSpPr>
        <p:spPr>
          <a:xfrm>
            <a:off x="5652120" y="908720"/>
            <a:ext cx="2160240" cy="288032"/>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bg1"/>
                </a:solidFill>
                <a:latin typeface="宋体" panose="02010600030101010101" pitchFamily="2" charset="-122"/>
                <a:ea typeface="宋体" panose="02010600030101010101" pitchFamily="2" charset="-122"/>
              </a:rPr>
              <a:t>初步优化建议</a:t>
            </a:r>
            <a:endParaRPr lang="zh-CN" altLang="en-US" sz="1600" b="1">
              <a:solidFill>
                <a:schemeClr val="bg1"/>
              </a:solidFill>
              <a:latin typeface="宋体" panose="02010600030101010101" pitchFamily="2" charset="-122"/>
              <a:ea typeface="宋体" panose="02010600030101010101" pitchFamily="2" charset="-122"/>
            </a:endParaRPr>
          </a:p>
        </p:txBody>
      </p:sp>
      <p:sp>
        <p:nvSpPr>
          <p:cNvPr id="11" name="Rectangle 6"/>
          <p:cNvSpPr/>
          <p:nvPr/>
        </p:nvSpPr>
        <p:spPr>
          <a:xfrm>
            <a:off x="4355976" y="1268760"/>
            <a:ext cx="4536504" cy="556319"/>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12" name="TextBox 11"/>
          <p:cNvSpPr txBox="1"/>
          <p:nvPr/>
        </p:nvSpPr>
        <p:spPr>
          <a:xfrm>
            <a:off x="4511755" y="1301859"/>
            <a:ext cx="4104456" cy="52322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建议</a:t>
            </a:r>
            <a:r>
              <a:rPr lang="en-US" altLang="zh-CN" sz="1400" smtClean="0"/>
              <a:t>SMQ</a:t>
            </a:r>
            <a:r>
              <a:rPr lang="zh-CN" altLang="en-US" sz="1400" smtClean="0"/>
              <a:t>根据行业变化、公司发展现状、人才现状及业务发展目标等因素，确定薪酬策略的导向性</a:t>
            </a:r>
            <a:endParaRPr lang="en-US" sz="1400"/>
          </a:p>
        </p:txBody>
      </p:sp>
      <p:sp>
        <p:nvSpPr>
          <p:cNvPr id="13" name="TextBox 12"/>
          <p:cNvSpPr txBox="1"/>
          <p:nvPr/>
        </p:nvSpPr>
        <p:spPr>
          <a:xfrm>
            <a:off x="539552" y="1628800"/>
            <a:ext cx="3312368" cy="403187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latin typeface="宋体" panose="02010600030101010101" pitchFamily="2" charset="-122"/>
                <a:ea typeface="宋体" panose="02010600030101010101" pitchFamily="2" charset="-122"/>
              </a:rPr>
              <a:t>访谈摘要：</a:t>
            </a:r>
            <a:endParaRPr lang="en-US" altLang="zh-CN" sz="1600" b="1" smtClean="0">
              <a:latin typeface="宋体" panose="02010600030101010101" pitchFamily="2" charset="-122"/>
              <a:ea typeface="宋体" panose="02010600030101010101" pitchFamily="2" charset="-122"/>
            </a:endParaRPr>
          </a:p>
          <a:p>
            <a:endParaRPr lang="en-US" altLang="zh-CN" sz="1600" smtClean="0"/>
          </a:p>
          <a:p>
            <a:pPr marL="285750" indent="-285750">
              <a:buFont typeface="Arial" pitchFamily="34" charset="0"/>
              <a:buChar char="•"/>
            </a:pPr>
            <a:r>
              <a:rPr lang="zh-CN" altLang="en-US" sz="1400"/>
              <a:t>“</a:t>
            </a:r>
            <a:r>
              <a:rPr lang="zh-CN" altLang="zh-CN" sz="1400" smtClean="0"/>
              <a:t>原来</a:t>
            </a:r>
            <a:r>
              <a:rPr lang="zh-CN" altLang="zh-CN" sz="1400"/>
              <a:t>采取的</a:t>
            </a:r>
            <a:r>
              <a:rPr lang="zh-CN" altLang="en-US" sz="1400"/>
              <a:t>薪酬差异化设置的</a:t>
            </a:r>
            <a:r>
              <a:rPr lang="zh-CN" altLang="zh-CN" sz="1400"/>
              <a:t>目的是什么？没有什么目的，就是随机一做，全国都在</a:t>
            </a:r>
            <a:r>
              <a:rPr lang="zh-CN" altLang="zh-CN" sz="1400" smtClean="0"/>
              <a:t>采用</a:t>
            </a:r>
            <a:r>
              <a:rPr lang="zh-CN" altLang="en-US" sz="1400" smtClean="0"/>
              <a:t>”</a:t>
            </a:r>
            <a:endParaRPr lang="en-US" altLang="zh-CN" sz="1400" smtClean="0"/>
          </a:p>
          <a:p>
            <a:pPr marL="285750" indent="-285750">
              <a:buFont typeface="Arial" pitchFamily="34" charset="0"/>
              <a:buChar char="•"/>
            </a:pPr>
            <a:endParaRPr lang="en-US" altLang="zh-CN" sz="1400" smtClean="0">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400" smtClean="0">
                <a:latin typeface="宋体" panose="02010600030101010101" pitchFamily="2" charset="-122"/>
                <a:ea typeface="宋体" panose="02010600030101010101" pitchFamily="2" charset="-122"/>
              </a:rPr>
              <a:t>“目前薪酬策略</a:t>
            </a:r>
            <a:r>
              <a:rPr lang="zh-CN" altLang="zh-CN" sz="1400"/>
              <a:t>暂未明确</a:t>
            </a:r>
            <a:r>
              <a:rPr lang="zh-CN" altLang="zh-CN" sz="1400" smtClean="0"/>
              <a:t>导向</a:t>
            </a:r>
            <a:r>
              <a:rPr lang="zh-CN" altLang="en-US" sz="1400" smtClean="0"/>
              <a:t>”</a:t>
            </a:r>
            <a:endParaRPr lang="en-US" altLang="zh-CN" sz="1400" smtClean="0"/>
          </a:p>
          <a:p>
            <a:pPr marL="285750" indent="-285750">
              <a:buFont typeface="Arial" pitchFamily="34" charset="0"/>
              <a:buChar char="•"/>
            </a:pPr>
            <a:endParaRPr lang="en-US" altLang="zh-CN" sz="1400">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400" smtClean="0">
                <a:latin typeface="宋体" panose="02010600030101010101" pitchFamily="2" charset="-122"/>
                <a:ea typeface="宋体" panose="02010600030101010101" pitchFamily="2" charset="-122"/>
              </a:rPr>
              <a:t>“薪酬涨幅程度</a:t>
            </a:r>
            <a:r>
              <a:rPr lang="zh-CN" altLang="zh-CN" sz="1400"/>
              <a:t>暂无规划，财政委仅限制在编。每年预计会增加多少人，再预计会增长多少薪</a:t>
            </a:r>
            <a:r>
              <a:rPr lang="zh-CN" altLang="zh-CN" sz="1400" smtClean="0"/>
              <a:t>酬</a:t>
            </a:r>
            <a:r>
              <a:rPr lang="zh-CN" altLang="en-US" sz="1400" smtClean="0"/>
              <a:t>”</a:t>
            </a:r>
            <a:endParaRPr lang="en-US" altLang="zh-CN" sz="1400" smtClean="0"/>
          </a:p>
          <a:p>
            <a:pPr marL="285750" indent="-285750">
              <a:buFont typeface="Arial" pitchFamily="34" charset="0"/>
              <a:buChar char="•"/>
            </a:pPr>
            <a:endParaRPr lang="en-US" altLang="zh-CN" sz="1400">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400" smtClean="0">
                <a:latin typeface="宋体" panose="02010600030101010101" pitchFamily="2" charset="-122"/>
                <a:ea typeface="宋体" panose="02010600030101010101" pitchFamily="2" charset="-122"/>
              </a:rPr>
              <a:t>“</a:t>
            </a:r>
            <a:r>
              <a:rPr lang="zh-CN" altLang="zh-CN" sz="1400"/>
              <a:t>从</a:t>
            </a:r>
            <a:r>
              <a:rPr lang="en-GB" altLang="zh-CN" sz="1400"/>
              <a:t>12</a:t>
            </a:r>
            <a:r>
              <a:rPr lang="zh-CN" altLang="zh-CN" sz="1400"/>
              <a:t>年</a:t>
            </a:r>
            <a:r>
              <a:rPr lang="en-GB" altLang="zh-CN" sz="1400"/>
              <a:t>12</a:t>
            </a:r>
            <a:r>
              <a:rPr lang="zh-CN" altLang="zh-CN" sz="1400"/>
              <a:t>月全部控制薪酬了，不能超过多少倍，就算业绩再好也不能涨，如果全国涨了，能涨一点</a:t>
            </a:r>
            <a:r>
              <a:rPr lang="zh-CN" altLang="zh-CN" sz="1400" smtClean="0"/>
              <a:t>。</a:t>
            </a:r>
            <a:r>
              <a:rPr lang="zh-CN" altLang="en-US" sz="1400" smtClean="0"/>
              <a:t>”</a:t>
            </a:r>
            <a:endParaRPr lang="en-US" altLang="zh-CN" sz="1400" smtClean="0"/>
          </a:p>
          <a:p>
            <a:endParaRPr lang="en-US" altLang="zh-CN" sz="1400">
              <a:latin typeface="宋体" panose="02010600030101010101" pitchFamily="2" charset="-122"/>
              <a:ea typeface="宋体" panose="02010600030101010101" pitchFamily="2" charset="-122"/>
            </a:endParaRPr>
          </a:p>
          <a:p>
            <a:endParaRPr lang="en-US" altLang="zh-CN" sz="1400">
              <a:latin typeface="宋体" panose="02010600030101010101" pitchFamily="2" charset="-122"/>
              <a:ea typeface="宋体" panose="02010600030101010101" pitchFamily="2" charset="-122"/>
            </a:endParaRPr>
          </a:p>
          <a:p>
            <a:endParaRPr lang="zh-CN" altLang="en-US" sz="1400">
              <a:latin typeface="宋体" panose="02010600030101010101" pitchFamily="2" charset="-122"/>
              <a:ea typeface="宋体" panose="02010600030101010101" pitchFamily="2" charset="-122"/>
            </a:endParaRPr>
          </a:p>
        </p:txBody>
      </p:sp>
      <p:graphicFrame>
        <p:nvGraphicFramePr>
          <p:cNvPr id="14" name="Group 125"/>
          <p:cNvGraphicFramePr>
            <a:graphicFrameLocks noGrp="1"/>
          </p:cNvGraphicFramePr>
          <p:nvPr>
            <p:extLst>
              <p:ext uri="{D42A27DB-BD31-4B8C-83A1-F6EECF244321}">
                <p14:modId xmlns:p14="http://schemas.microsoft.com/office/powerpoint/2010/main" val="3539416188"/>
              </p:ext>
            </p:extLst>
          </p:nvPr>
        </p:nvGraphicFramePr>
        <p:xfrm>
          <a:off x="4455280" y="4396168"/>
          <a:ext cx="4320479" cy="1837295"/>
        </p:xfrm>
        <a:graphic>
          <a:graphicData uri="http://schemas.openxmlformats.org/drawingml/2006/table">
            <a:tbl>
              <a:tblPr>
                <a:tableStyleId>{775DCB02-9BB8-47FD-8907-85C794F793BA}</a:tableStyleId>
              </a:tblPr>
              <a:tblGrid>
                <a:gridCol w="731885"/>
                <a:gridCol w="797652"/>
                <a:gridCol w="981467"/>
                <a:gridCol w="758866"/>
                <a:gridCol w="1050609"/>
              </a:tblGrid>
              <a:tr h="485846">
                <a:tc>
                  <a:txBody>
                    <a:bodyPr vert="horz" wrap="square"/>
                    <a:lstStyle/>
                    <a:p>
                      <a:pPr marL="0" marR="0" lvl="0" indent="0" algn="ctr" defTabSz="914400" rtl="0" eaLnBrk="0" fontAlgn="base" latinLnBrk="0" hangingPunct="0">
                        <a:lnSpc>
                          <a:spcPct val="100000"/>
                        </a:lnSpc>
                        <a:spcBef>
                          <a:spcPct val="20000"/>
                        </a:spcBef>
                        <a:spcAft>
                          <a:spcPts val="600"/>
                        </a:spcAft>
                        <a:buClr>
                          <a:srgbClr val="E65032"/>
                        </a:buClr>
                        <a:buSzPct val="60000"/>
                        <a:buFont typeface="Wingdings" pitchFamily="2" charset="2"/>
                        <a:buNone/>
                      </a:pPr>
                      <a:r>
                        <a:rPr kumimoji="0" lang="zh-CN" altLang="en-US" sz="1100" b="1" u="none" strike="noStrike" cap="none" normalizeH="0" baseline="0" smtClean="0">
                          <a:ln>
                            <a:noFill/>
                          </a:ln>
                          <a:effectLst/>
                        </a:rPr>
                        <a:t>职级</a:t>
                      </a:r>
                      <a:endParaRPr kumimoji="0" lang="zh-CN" altLang="en-US" sz="1100" b="1"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 latinLnBrk="0" hangingPunct="0">
                        <a:lnSpc>
                          <a:spcPct val="100000"/>
                        </a:lnSpc>
                        <a:spcBef>
                          <a:spcPct val="0"/>
                        </a:spcBef>
                        <a:spcAft>
                          <a:spcPts val="600"/>
                        </a:spcAft>
                        <a:buClrTx/>
                        <a:buSzTx/>
                        <a:buFontTx/>
                        <a:buNone/>
                      </a:pPr>
                      <a:r>
                        <a:rPr kumimoji="0" lang="zh-CN" altLang="en-US" sz="1100" b="1" u="none" strike="noStrike" cap="none" normalizeH="0" baseline="0" smtClean="0">
                          <a:ln>
                            <a:noFill/>
                          </a:ln>
                          <a:effectLst/>
                        </a:rPr>
                        <a:t>带宽</a:t>
                      </a:r>
                      <a:endParaRPr kumimoji="0" lang="zh-CN" altLang="en-US" sz="1100" b="1"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 latinLnBrk="0" hangingPunct="0">
                        <a:lnSpc>
                          <a:spcPct val="100000"/>
                        </a:lnSpc>
                        <a:spcBef>
                          <a:spcPct val="0"/>
                        </a:spcBef>
                        <a:spcAft>
                          <a:spcPts val="600"/>
                        </a:spcAft>
                        <a:buClrTx/>
                        <a:buSzTx/>
                        <a:buFontTx/>
                        <a:buNone/>
                      </a:pPr>
                      <a:r>
                        <a:rPr kumimoji="0" lang="zh-CN" altLang="en-US" sz="1100" b="1" u="none" strike="noStrike" cap="none" normalizeH="0" baseline="0" smtClean="0">
                          <a:ln>
                            <a:noFill/>
                          </a:ln>
                          <a:effectLst/>
                        </a:rPr>
                        <a:t>固薪中位值市场定位</a:t>
                      </a:r>
                      <a:endParaRPr kumimoji="0" lang="zh-CN" altLang="en-US" sz="1100" b="1"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ase" latinLnBrk="0" hangingPunct="0">
                        <a:lnSpc>
                          <a:spcPct val="100000"/>
                        </a:lnSpc>
                        <a:spcBef>
                          <a:spcPct val="20000"/>
                        </a:spcBef>
                        <a:spcAft>
                          <a:spcPts val="600"/>
                        </a:spcAft>
                        <a:buClr>
                          <a:srgbClr val="E65032"/>
                        </a:buClr>
                        <a:buSzPct val="60000"/>
                        <a:buFont typeface="Wingdings" pitchFamily="2" charset="2"/>
                        <a:buNone/>
                      </a:pPr>
                      <a:r>
                        <a:rPr kumimoji="0" lang="zh-CN" altLang="en-US" sz="1100" b="1" u="none" strike="noStrike" cap="none" normalizeH="0" baseline="0" smtClean="0">
                          <a:ln>
                            <a:noFill/>
                          </a:ln>
                          <a:effectLst/>
                        </a:rPr>
                        <a:t>浮动比例</a:t>
                      </a:r>
                      <a:endParaRPr kumimoji="0" lang="zh-CN" altLang="en-US" sz="1100" b="1"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 latinLnBrk="0" hangingPunct="0">
                        <a:lnSpc>
                          <a:spcPct val="100000"/>
                        </a:lnSpc>
                        <a:spcBef>
                          <a:spcPct val="0"/>
                        </a:spcBef>
                        <a:spcAft>
                          <a:spcPts val="600"/>
                        </a:spcAft>
                        <a:buClrTx/>
                        <a:buSzTx/>
                        <a:buFontTx/>
                        <a:buNone/>
                      </a:pPr>
                      <a:r>
                        <a:rPr kumimoji="0" lang="zh-CN" altLang="en-US" sz="1100" b="1" u="none" strike="noStrike" cap="none" normalizeH="0" baseline="0" smtClean="0">
                          <a:ln>
                            <a:noFill/>
                          </a:ln>
                          <a:effectLst/>
                        </a:rPr>
                        <a:t>全薪市场</a:t>
                      </a:r>
                    </a:p>
                    <a:p>
                      <a:pPr marL="0" marR="0" lvl="0" indent="0" algn="ctr" defTabSz="914400" rtl="0" eaLnBrk="0" fontAlgn="b" latinLnBrk="0" hangingPunct="0">
                        <a:lnSpc>
                          <a:spcPct val="100000"/>
                        </a:lnSpc>
                        <a:spcBef>
                          <a:spcPct val="0"/>
                        </a:spcBef>
                        <a:spcAft>
                          <a:spcPts val="600"/>
                        </a:spcAft>
                        <a:buClrTx/>
                        <a:buSzTx/>
                        <a:buFontTx/>
                        <a:buNone/>
                      </a:pPr>
                      <a:r>
                        <a:rPr kumimoji="0" lang="zh-CN" altLang="en-US" sz="1100" b="1" u="none" strike="noStrike" cap="none" normalizeH="0" baseline="0" smtClean="0">
                          <a:ln>
                            <a:noFill/>
                          </a:ln>
                          <a:effectLst/>
                        </a:rPr>
                        <a:t>定位区间</a:t>
                      </a:r>
                      <a:endParaRPr kumimoji="0" lang="zh-CN" altLang="en-US" sz="1100" b="1"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r>
              <a:tr h="273664">
                <a:tc>
                  <a:txBody>
                    <a:bodyPr vert="horz" wrap="square"/>
                    <a:lstStyle/>
                    <a:p>
                      <a:pPr marL="0" marR="0" lvl="0" indent="0" algn="ctr" defTabSz="914400" rtl="0" eaLnBrk="0" fontAlgn="base" latinLnBrk="0" hangingPunct="0">
                        <a:lnSpc>
                          <a:spcPct val="100000"/>
                        </a:lnSpc>
                        <a:spcBef>
                          <a:spcPct val="20000"/>
                        </a:spcBef>
                        <a:spcAft>
                          <a:spcPts val="600"/>
                        </a:spcAft>
                        <a:buClr>
                          <a:srgbClr val="E65032"/>
                        </a:buClr>
                        <a:buSzPct val="60000"/>
                        <a:buFont typeface="Wingdings" pitchFamily="2" charset="2"/>
                        <a:buNone/>
                      </a:pPr>
                      <a:r>
                        <a:rPr kumimoji="0" lang="en-US" altLang="zh-CN" sz="1000" u="none" strike="noStrike" cap="none" normalizeH="0" baseline="0" smtClean="0">
                          <a:ln>
                            <a:noFill/>
                          </a:ln>
                          <a:effectLst/>
                        </a:rPr>
                        <a:t>16-18</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 latinLnBrk="0" hangingPunct="0">
                        <a:lnSpc>
                          <a:spcPct val="60000"/>
                        </a:lnSpc>
                        <a:spcBef>
                          <a:spcPct val="0"/>
                        </a:spcBef>
                        <a:spcAft>
                          <a:spcPts val="600"/>
                        </a:spcAft>
                        <a:buClrTx/>
                        <a:buSzTx/>
                        <a:buFontTx/>
                        <a:buNone/>
                      </a:pPr>
                      <a:r>
                        <a:rPr kumimoji="0" lang="en-US" altLang="zh-CN" sz="1000" u="none" strike="noStrike" cap="none" normalizeH="0" baseline="0" smtClean="0">
                          <a:ln>
                            <a:noFill/>
                          </a:ln>
                          <a:effectLst/>
                        </a:rPr>
                        <a:t>70%</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ase" latinLnBrk="0" hangingPunct="0">
                        <a:lnSpc>
                          <a:spcPct val="100000"/>
                        </a:lnSpc>
                        <a:spcBef>
                          <a:spcPct val="20000"/>
                        </a:spcBef>
                        <a:spcAft>
                          <a:spcPts val="600"/>
                        </a:spcAft>
                        <a:buClr>
                          <a:srgbClr val="E65032"/>
                        </a:buClr>
                        <a:buSzPct val="60000"/>
                        <a:buFont typeface="Wingdings" pitchFamily="2" charset="2"/>
                        <a:buNone/>
                      </a:pPr>
                      <a:r>
                        <a:rPr kumimoji="0" lang="en-US" altLang="zh-CN" sz="1000" u="none" strike="noStrike" cap="none" normalizeH="0" baseline="0" smtClean="0">
                          <a:ln>
                            <a:noFill/>
                          </a:ln>
                          <a:effectLst/>
                        </a:rPr>
                        <a:t>P75</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ctr" latinLnBrk="0" hangingPunct="0">
                        <a:lnSpc>
                          <a:spcPct val="100000"/>
                        </a:lnSpc>
                        <a:spcBef>
                          <a:spcPct val="0"/>
                        </a:spcBef>
                        <a:spcAft>
                          <a:spcPts val="600"/>
                        </a:spcAft>
                        <a:buClrTx/>
                        <a:buSzTx/>
                        <a:buFontTx/>
                        <a:buNone/>
                      </a:pPr>
                      <a:r>
                        <a:rPr kumimoji="0" lang="en-US" altLang="zh-CN" sz="1000" u="none" strike="noStrike" cap="none" normalizeH="0" baseline="0" smtClean="0">
                          <a:ln>
                            <a:noFill/>
                          </a:ln>
                          <a:effectLst/>
                        </a:rPr>
                        <a:t>60%</a:t>
                      </a:r>
                      <a:endParaRPr kumimoji="0" lang="en-US" altLang="zh-CN" sz="1000" b="0" i="0" u="none" strike="noStrike" cap="none" normalizeH="0" baseline="0" smtClean="0">
                        <a:ln>
                          <a:noFill/>
                        </a:ln>
                        <a:effectLst/>
                        <a:latin typeface="Arial" pitchFamily="34" charset="0"/>
                        <a:ea typeface="宋体" panose="02010600030101010101" pitchFamily="2" charset="-122"/>
                      </a:endParaRPr>
                    </a:p>
                  </a:txBody>
                  <a:tcPr marL="0" marR="0" marT="0" marB="0" anchor="ctr" horzOverflow="overflow">
                    <a:solidFill>
                      <a:schemeClr val="bg1"/>
                    </a:solidFill>
                  </a:tcPr>
                </a:tc>
                <a:tc>
                  <a:txBody>
                    <a:bodyPr vert="horz" wrap="square"/>
                    <a:lstStyle/>
                    <a:p>
                      <a:pPr marL="0" marR="0" lvl="0" indent="0" algn="ctr" defTabSz="914400" rtl="0" eaLnBrk="0" fontAlgn="b" latinLnBrk="0" hangingPunct="0">
                        <a:lnSpc>
                          <a:spcPct val="60000"/>
                        </a:lnSpc>
                        <a:spcBef>
                          <a:spcPct val="0"/>
                        </a:spcBef>
                        <a:spcAft>
                          <a:spcPts val="600"/>
                        </a:spcAft>
                        <a:buClrTx/>
                        <a:buSzTx/>
                        <a:buFontTx/>
                        <a:buNone/>
                      </a:pPr>
                      <a:r>
                        <a:rPr kumimoji="0" lang="en-US" altLang="zh-CN" sz="1000" u="none" strike="noStrike" cap="none" normalizeH="0" baseline="0" smtClean="0">
                          <a:ln>
                            <a:noFill/>
                          </a:ln>
                          <a:effectLst/>
                        </a:rPr>
                        <a:t>P50-P90</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r>
              <a:tr h="292408">
                <a:tc>
                  <a:txBody>
                    <a:bodyPr vert="horz" wrap="square"/>
                    <a:lstStyle/>
                    <a:p>
                      <a:pPr marL="0" marR="0" lvl="0" indent="0" algn="ctr" defTabSz="914400" rtl="0" eaLnBrk="0" fontAlgn="base" latinLnBrk="0" hangingPunct="0">
                        <a:lnSpc>
                          <a:spcPct val="100000"/>
                        </a:lnSpc>
                        <a:spcBef>
                          <a:spcPct val="20000"/>
                        </a:spcBef>
                        <a:spcAft>
                          <a:spcPts val="600"/>
                        </a:spcAft>
                        <a:buClr>
                          <a:srgbClr val="E65032"/>
                        </a:buClr>
                        <a:buSzPct val="60000"/>
                        <a:buFont typeface="Wingdings" pitchFamily="2" charset="2"/>
                        <a:buNone/>
                      </a:pPr>
                      <a:r>
                        <a:rPr kumimoji="0" lang="en-US" altLang="zh-CN" sz="1000" u="none" strike="noStrike" cap="none" normalizeH="0" baseline="0" smtClean="0">
                          <a:ln>
                            <a:noFill/>
                          </a:ln>
                          <a:effectLst/>
                        </a:rPr>
                        <a:t>14-15</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 latinLnBrk="0" hangingPunct="0">
                        <a:lnSpc>
                          <a:spcPct val="60000"/>
                        </a:lnSpc>
                        <a:spcBef>
                          <a:spcPct val="0"/>
                        </a:spcBef>
                        <a:spcAft>
                          <a:spcPts val="600"/>
                        </a:spcAft>
                        <a:buClrTx/>
                        <a:buSzTx/>
                        <a:buFontTx/>
                        <a:buNone/>
                      </a:pPr>
                      <a:r>
                        <a:rPr kumimoji="0" lang="en-US" altLang="zh-CN" sz="1000" u="none" strike="noStrike" cap="none" normalizeH="0" baseline="0" smtClean="0">
                          <a:ln>
                            <a:noFill/>
                          </a:ln>
                          <a:effectLst/>
                        </a:rPr>
                        <a:t>60%</a:t>
                      </a:r>
                      <a:endParaRPr kumimoji="0" lang="zh-CN" altLang="en-US"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ase" latinLnBrk="0" hangingPunct="0">
                        <a:lnSpc>
                          <a:spcPct val="100000"/>
                        </a:lnSpc>
                        <a:spcBef>
                          <a:spcPct val="20000"/>
                        </a:spcBef>
                        <a:spcAft>
                          <a:spcPts val="600"/>
                        </a:spcAft>
                        <a:buClr>
                          <a:srgbClr val="E65032"/>
                        </a:buClr>
                        <a:buSzPct val="60000"/>
                        <a:buFont typeface="Wingdings" pitchFamily="2" charset="2"/>
                        <a:buNone/>
                      </a:pPr>
                      <a:r>
                        <a:rPr kumimoji="0" lang="en-US" altLang="zh-CN" sz="1000" u="none" strike="noStrike" cap="none" normalizeH="0" baseline="0" smtClean="0">
                          <a:ln>
                            <a:noFill/>
                          </a:ln>
                          <a:effectLst/>
                        </a:rPr>
                        <a:t>P60</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ctr" latinLnBrk="0" hangingPunct="0">
                        <a:lnSpc>
                          <a:spcPct val="100000"/>
                        </a:lnSpc>
                        <a:spcBef>
                          <a:spcPct val="0"/>
                        </a:spcBef>
                        <a:spcAft>
                          <a:spcPts val="600"/>
                        </a:spcAft>
                        <a:buClrTx/>
                        <a:buSzTx/>
                        <a:buFontTx/>
                        <a:buNone/>
                      </a:pPr>
                      <a:r>
                        <a:rPr kumimoji="0" lang="en-US" altLang="zh-CN" sz="1000" u="none" strike="noStrike" cap="none" normalizeH="0" baseline="0" smtClean="0">
                          <a:ln>
                            <a:noFill/>
                          </a:ln>
                          <a:effectLst/>
                        </a:rPr>
                        <a:t>50%</a:t>
                      </a:r>
                      <a:endParaRPr kumimoji="0" lang="zh-CN" altLang="en-US" sz="1000" b="0" i="0" u="none" strike="noStrike" cap="none" normalizeH="0" baseline="0" smtClean="0">
                        <a:ln>
                          <a:noFill/>
                        </a:ln>
                        <a:effectLst/>
                        <a:latin typeface="Arial" pitchFamily="34" charset="0"/>
                        <a:ea typeface="宋体" panose="02010600030101010101" pitchFamily="2" charset="-122"/>
                      </a:endParaRPr>
                    </a:p>
                  </a:txBody>
                  <a:tcPr marL="0" marR="0" marT="0" marB="0" anchor="ctr" horzOverflow="overflow">
                    <a:solidFill>
                      <a:schemeClr val="bg1"/>
                    </a:solidFill>
                  </a:tcPr>
                </a:tc>
                <a:tc>
                  <a:txBody>
                    <a:bodyPr vert="horz" wrap="square"/>
                    <a:lstStyle/>
                    <a:p>
                      <a:pPr marL="0" marR="0" lvl="0" indent="0" algn="ctr" defTabSz="914400" rtl="0" eaLnBrk="0" fontAlgn="b" latinLnBrk="0" hangingPunct="0">
                        <a:lnSpc>
                          <a:spcPct val="60000"/>
                        </a:lnSpc>
                        <a:spcBef>
                          <a:spcPct val="0"/>
                        </a:spcBef>
                        <a:spcAft>
                          <a:spcPts val="600"/>
                        </a:spcAft>
                        <a:buClrTx/>
                        <a:buSzTx/>
                        <a:buFontTx/>
                        <a:buNone/>
                      </a:pPr>
                      <a:r>
                        <a:rPr kumimoji="0" lang="en-US" altLang="zh-CN" sz="1000" u="none" strike="noStrike" cap="none" normalizeH="0" baseline="0" smtClean="0">
                          <a:ln>
                            <a:noFill/>
                          </a:ln>
                          <a:effectLst/>
                        </a:rPr>
                        <a:t>P50-P75</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r>
              <a:tr h="236175">
                <a:tc>
                  <a:txBody>
                    <a:bodyPr vert="horz" wrap="square"/>
                    <a:lstStyle/>
                    <a:p>
                      <a:pPr marL="0" marR="0" lvl="0" indent="0" algn="ctr" defTabSz="914400" rtl="0" eaLnBrk="0" fontAlgn="base" latinLnBrk="0" hangingPunct="0">
                        <a:lnSpc>
                          <a:spcPct val="100000"/>
                        </a:lnSpc>
                        <a:spcBef>
                          <a:spcPct val="20000"/>
                        </a:spcBef>
                        <a:spcAft>
                          <a:spcPts val="600"/>
                        </a:spcAft>
                        <a:buClr>
                          <a:srgbClr val="E65032"/>
                        </a:buClr>
                        <a:buSzPct val="60000"/>
                        <a:buFont typeface="Wingdings" pitchFamily="2" charset="2"/>
                        <a:buNone/>
                      </a:pPr>
                      <a:r>
                        <a:rPr kumimoji="0" lang="en-US" altLang="zh-CN" sz="1000" u="none" strike="noStrike" cap="none" normalizeH="0" baseline="0" smtClean="0">
                          <a:ln>
                            <a:noFill/>
                          </a:ln>
                          <a:effectLst/>
                        </a:rPr>
                        <a:t>11-13</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 latinLnBrk="0" hangingPunct="0">
                        <a:lnSpc>
                          <a:spcPct val="60000"/>
                        </a:lnSpc>
                        <a:spcBef>
                          <a:spcPct val="0"/>
                        </a:spcBef>
                        <a:spcAft>
                          <a:spcPts val="600"/>
                        </a:spcAft>
                        <a:buClrTx/>
                        <a:buSzTx/>
                        <a:buFontTx/>
                        <a:buNone/>
                      </a:pPr>
                      <a:r>
                        <a:rPr kumimoji="0" lang="en-US" altLang="zh-CN" sz="1000" u="none" strike="noStrike" cap="none" normalizeH="0" baseline="0" smtClean="0">
                          <a:ln>
                            <a:noFill/>
                          </a:ln>
                          <a:effectLst/>
                        </a:rPr>
                        <a:t>50%</a:t>
                      </a:r>
                      <a:endParaRPr kumimoji="0" lang="zh-CN" altLang="en-US"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ase" latinLnBrk="0" hangingPunct="0">
                        <a:lnSpc>
                          <a:spcPct val="100000"/>
                        </a:lnSpc>
                        <a:spcBef>
                          <a:spcPct val="20000"/>
                        </a:spcBef>
                        <a:spcAft>
                          <a:spcPts val="600"/>
                        </a:spcAft>
                        <a:buClr>
                          <a:srgbClr val="E65032"/>
                        </a:buClr>
                        <a:buSzPct val="60000"/>
                        <a:buFont typeface="Wingdings" pitchFamily="2" charset="2"/>
                        <a:buNone/>
                      </a:pPr>
                      <a:r>
                        <a:rPr kumimoji="0" lang="en-US" altLang="zh-CN" sz="1000" u="none" strike="noStrike" cap="none" normalizeH="0" baseline="0" smtClean="0">
                          <a:ln>
                            <a:noFill/>
                          </a:ln>
                          <a:effectLst/>
                        </a:rPr>
                        <a:t>P50</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ctr" latinLnBrk="0" hangingPunct="0">
                        <a:lnSpc>
                          <a:spcPct val="100000"/>
                        </a:lnSpc>
                        <a:spcBef>
                          <a:spcPct val="0"/>
                        </a:spcBef>
                        <a:spcAft>
                          <a:spcPts val="600"/>
                        </a:spcAft>
                        <a:buClrTx/>
                        <a:buSzTx/>
                        <a:buFontTx/>
                        <a:buNone/>
                      </a:pPr>
                      <a:r>
                        <a:rPr kumimoji="0" lang="en-US" altLang="zh-CN" sz="1000" u="none" strike="noStrike" cap="none" normalizeH="0" baseline="0" smtClean="0">
                          <a:ln>
                            <a:noFill/>
                          </a:ln>
                          <a:effectLst/>
                        </a:rPr>
                        <a:t>38%</a:t>
                      </a:r>
                      <a:endParaRPr kumimoji="0" lang="zh-CN" altLang="en-US" sz="1000" b="0" i="0" u="none" strike="noStrike" cap="none" normalizeH="0" baseline="0" smtClean="0">
                        <a:ln>
                          <a:noFill/>
                        </a:ln>
                        <a:effectLst/>
                        <a:latin typeface="Arial" pitchFamily="34" charset="0"/>
                        <a:ea typeface="宋体" panose="02010600030101010101" pitchFamily="2" charset="-122"/>
                      </a:endParaRPr>
                    </a:p>
                  </a:txBody>
                  <a:tcPr marL="0" marR="0" marT="0" marB="0" anchor="ctr" horzOverflow="overflow">
                    <a:solidFill>
                      <a:schemeClr val="bg1"/>
                    </a:solidFill>
                  </a:tcPr>
                </a:tc>
                <a:tc>
                  <a:txBody>
                    <a:bodyPr vert="horz" wrap="square"/>
                    <a:lstStyle/>
                    <a:p>
                      <a:pPr marL="0" marR="0" lvl="0" indent="0" algn="ctr" defTabSz="914400" rtl="0" eaLnBrk="0" fontAlgn="b" latinLnBrk="0" hangingPunct="0">
                        <a:lnSpc>
                          <a:spcPct val="60000"/>
                        </a:lnSpc>
                        <a:spcBef>
                          <a:spcPct val="0"/>
                        </a:spcBef>
                        <a:spcAft>
                          <a:spcPts val="600"/>
                        </a:spcAft>
                        <a:buClrTx/>
                        <a:buSzTx/>
                        <a:buFontTx/>
                        <a:buNone/>
                      </a:pPr>
                      <a:r>
                        <a:rPr kumimoji="0" lang="en-US" altLang="zh-CN" sz="1000" u="none" strike="noStrike" cap="none" normalizeH="0" baseline="0" smtClean="0">
                          <a:ln>
                            <a:noFill/>
                          </a:ln>
                          <a:effectLst/>
                        </a:rPr>
                        <a:t>P25-P50</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r>
              <a:tr h="271790">
                <a:tc>
                  <a:txBody>
                    <a:bodyPr vert="horz" wrap="square"/>
                    <a:lstStyle/>
                    <a:p>
                      <a:pPr marL="0" marR="0" lvl="0" indent="0" algn="ctr" defTabSz="914400" rtl="0" eaLnBrk="0" fontAlgn="base" latinLnBrk="0" hangingPunct="0">
                        <a:lnSpc>
                          <a:spcPct val="100000"/>
                        </a:lnSpc>
                        <a:spcBef>
                          <a:spcPct val="20000"/>
                        </a:spcBef>
                        <a:spcAft>
                          <a:spcPts val="600"/>
                        </a:spcAft>
                        <a:buClr>
                          <a:srgbClr val="E65032"/>
                        </a:buClr>
                        <a:buSzPct val="60000"/>
                        <a:buFont typeface="Wingdings" pitchFamily="2" charset="2"/>
                        <a:buNone/>
                      </a:pPr>
                      <a:r>
                        <a:rPr kumimoji="0" lang="en-US" altLang="zh-CN" sz="1000" u="none" strike="noStrike" cap="none" normalizeH="0" baseline="0" smtClean="0">
                          <a:ln>
                            <a:noFill/>
                          </a:ln>
                          <a:effectLst/>
                        </a:rPr>
                        <a:t>7-10</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 latinLnBrk="0" hangingPunct="0">
                        <a:lnSpc>
                          <a:spcPct val="60000"/>
                        </a:lnSpc>
                        <a:spcBef>
                          <a:spcPct val="0"/>
                        </a:spcBef>
                        <a:spcAft>
                          <a:spcPts val="600"/>
                        </a:spcAft>
                        <a:buClrTx/>
                        <a:buSzTx/>
                        <a:buFontTx/>
                        <a:buNone/>
                      </a:pPr>
                      <a:r>
                        <a:rPr kumimoji="0" lang="en-US" altLang="zh-CN" sz="1000" u="none" strike="noStrike" cap="none" normalizeH="0" baseline="0" smtClean="0">
                          <a:ln>
                            <a:noFill/>
                          </a:ln>
                          <a:effectLst/>
                        </a:rPr>
                        <a:t>40%</a:t>
                      </a:r>
                      <a:endParaRPr kumimoji="0" lang="zh-CN" altLang="en-US"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ase" latinLnBrk="0" hangingPunct="0">
                        <a:lnSpc>
                          <a:spcPct val="100000"/>
                        </a:lnSpc>
                        <a:spcBef>
                          <a:spcPct val="20000"/>
                        </a:spcBef>
                        <a:spcAft>
                          <a:spcPts val="600"/>
                        </a:spcAft>
                        <a:buClr>
                          <a:srgbClr val="E65032"/>
                        </a:buClr>
                        <a:buSzPct val="60000"/>
                        <a:buFont typeface="Wingdings" pitchFamily="2" charset="2"/>
                        <a:buNone/>
                      </a:pPr>
                      <a:r>
                        <a:rPr kumimoji="0" lang="en-US" altLang="zh-CN" sz="1000" u="none" strike="noStrike" cap="none" normalizeH="0" baseline="0" smtClean="0">
                          <a:ln>
                            <a:noFill/>
                          </a:ln>
                          <a:effectLst/>
                        </a:rPr>
                        <a:t>P40</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ctr" latinLnBrk="0" hangingPunct="0">
                        <a:lnSpc>
                          <a:spcPct val="100000"/>
                        </a:lnSpc>
                        <a:spcBef>
                          <a:spcPct val="0"/>
                        </a:spcBef>
                        <a:spcAft>
                          <a:spcPts val="600"/>
                        </a:spcAft>
                        <a:buClrTx/>
                        <a:buSzTx/>
                        <a:buFontTx/>
                        <a:buNone/>
                      </a:pPr>
                      <a:r>
                        <a:rPr kumimoji="0" lang="en-US" altLang="zh-CN" sz="1000" u="none" strike="noStrike" cap="none" normalizeH="0" baseline="0" smtClean="0">
                          <a:ln>
                            <a:noFill/>
                          </a:ln>
                          <a:effectLst/>
                        </a:rPr>
                        <a:t>22%-25%</a:t>
                      </a:r>
                      <a:endParaRPr kumimoji="0" lang="zh-CN" altLang="en-US" sz="1000" b="0" i="0" u="none" strike="noStrike" cap="none" normalizeH="0" baseline="0" smtClean="0">
                        <a:ln>
                          <a:noFill/>
                        </a:ln>
                        <a:effectLst/>
                        <a:latin typeface="Arial" pitchFamily="34" charset="0"/>
                        <a:ea typeface="宋体" panose="02010600030101010101" pitchFamily="2" charset="-122"/>
                      </a:endParaRPr>
                    </a:p>
                  </a:txBody>
                  <a:tcPr marL="0" marR="0" marT="0" marB="0" anchor="ctr" horzOverflow="overflow">
                    <a:solidFill>
                      <a:schemeClr val="bg1"/>
                    </a:solidFill>
                  </a:tcPr>
                </a:tc>
                <a:tc>
                  <a:txBody>
                    <a:bodyPr vert="horz" wrap="square"/>
                    <a:lstStyle/>
                    <a:p>
                      <a:pPr marL="0" marR="0" lvl="0" indent="0" algn="ctr" defTabSz="914400" rtl="0" eaLnBrk="0" fontAlgn="b" latinLnBrk="0" hangingPunct="0">
                        <a:lnSpc>
                          <a:spcPct val="60000"/>
                        </a:lnSpc>
                        <a:spcBef>
                          <a:spcPct val="0"/>
                        </a:spcBef>
                        <a:spcAft>
                          <a:spcPts val="600"/>
                        </a:spcAft>
                        <a:buClrTx/>
                        <a:buSzTx/>
                        <a:buFontTx/>
                        <a:buNone/>
                      </a:pPr>
                      <a:r>
                        <a:rPr kumimoji="0" lang="en-US" altLang="zh-CN" sz="1000" u="none" strike="noStrike" cap="none" normalizeH="0" baseline="0" smtClean="0">
                          <a:ln>
                            <a:noFill/>
                          </a:ln>
                          <a:effectLst/>
                        </a:rPr>
                        <a:t>P25-P40</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r>
              <a:tr h="277412">
                <a:tc>
                  <a:txBody>
                    <a:bodyPr vert="horz" wrap="square"/>
                    <a:lstStyle/>
                    <a:p>
                      <a:pPr marL="0" marR="0" lvl="0" indent="0" algn="ctr" defTabSz="914400" rtl="0" eaLnBrk="0" fontAlgn="base" latinLnBrk="0" hangingPunct="0">
                        <a:lnSpc>
                          <a:spcPct val="100000"/>
                        </a:lnSpc>
                        <a:spcBef>
                          <a:spcPct val="20000"/>
                        </a:spcBef>
                        <a:spcAft>
                          <a:spcPts val="600"/>
                        </a:spcAft>
                        <a:buClr>
                          <a:srgbClr val="E65032"/>
                        </a:buClr>
                        <a:buSzPct val="60000"/>
                        <a:buFont typeface="Wingdings" pitchFamily="2" charset="2"/>
                        <a:buNone/>
                      </a:pPr>
                      <a:r>
                        <a:rPr kumimoji="0" lang="en-US" altLang="zh-CN" sz="1000" u="none" strike="noStrike" cap="none" normalizeH="0" baseline="0" smtClean="0">
                          <a:ln>
                            <a:noFill/>
                          </a:ln>
                          <a:effectLst/>
                        </a:rPr>
                        <a:t>1-6</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 latinLnBrk="0" hangingPunct="0">
                        <a:lnSpc>
                          <a:spcPct val="60000"/>
                        </a:lnSpc>
                        <a:spcBef>
                          <a:spcPct val="0"/>
                        </a:spcBef>
                        <a:spcAft>
                          <a:spcPts val="600"/>
                        </a:spcAft>
                        <a:buClrTx/>
                        <a:buSzTx/>
                        <a:buFontTx/>
                        <a:buNone/>
                      </a:pPr>
                      <a:r>
                        <a:rPr kumimoji="0" lang="en-US" altLang="zh-CN" sz="1000" u="none" strike="noStrike" cap="none" normalizeH="0" baseline="0" smtClean="0">
                          <a:ln>
                            <a:noFill/>
                          </a:ln>
                          <a:effectLst/>
                        </a:rPr>
                        <a:t>30%</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ase" latinLnBrk="0" hangingPunct="0">
                        <a:lnSpc>
                          <a:spcPct val="100000"/>
                        </a:lnSpc>
                        <a:spcBef>
                          <a:spcPct val="20000"/>
                        </a:spcBef>
                        <a:spcAft>
                          <a:spcPts val="600"/>
                        </a:spcAft>
                        <a:buClr>
                          <a:srgbClr val="E65032"/>
                        </a:buClr>
                        <a:buSzPct val="60000"/>
                        <a:buFont typeface="Wingdings" pitchFamily="2" charset="2"/>
                        <a:buNone/>
                      </a:pPr>
                      <a:r>
                        <a:rPr kumimoji="0" lang="en-US" altLang="zh-CN" sz="1000" u="none" strike="noStrike" cap="none" normalizeH="0" baseline="0" smtClean="0">
                          <a:ln>
                            <a:noFill/>
                          </a:ln>
                          <a:effectLst/>
                        </a:rPr>
                        <a:t>P30</a:t>
                      </a:r>
                      <a:endParaRPr kumimoji="0" lang="en-US" altLang="zh-CN"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 latinLnBrk="0" hangingPunct="0">
                        <a:lnSpc>
                          <a:spcPct val="60000"/>
                        </a:lnSpc>
                        <a:spcBef>
                          <a:spcPct val="0"/>
                        </a:spcBef>
                        <a:spcAft>
                          <a:spcPts val="600"/>
                        </a:spcAft>
                        <a:buClrTx/>
                        <a:buSzTx/>
                        <a:buFontTx/>
                        <a:buNone/>
                      </a:pPr>
                      <a:r>
                        <a:rPr kumimoji="0" lang="en-US" altLang="zh-CN" sz="1000" u="none" strike="noStrike" cap="none" normalizeH="0" baseline="0" smtClean="0">
                          <a:ln>
                            <a:noFill/>
                          </a:ln>
                          <a:effectLst/>
                        </a:rPr>
                        <a:t>17-20%</a:t>
                      </a:r>
                      <a:endParaRPr kumimoji="0" lang="zh-CN" altLang="en-US"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c>
                  <a:txBody>
                    <a:bodyPr vert="horz" wrap="square"/>
                    <a:lstStyle/>
                    <a:p>
                      <a:pPr marL="0" marR="0" lvl="0" indent="0" algn="ctr" defTabSz="914400" rtl="0" eaLnBrk="0" fontAlgn="b" latinLnBrk="0" hangingPunct="0">
                        <a:lnSpc>
                          <a:spcPct val="60000"/>
                        </a:lnSpc>
                        <a:spcBef>
                          <a:spcPct val="0"/>
                        </a:spcBef>
                        <a:spcAft>
                          <a:spcPts val="600"/>
                        </a:spcAft>
                        <a:buClrTx/>
                        <a:buSzTx/>
                        <a:buFontTx/>
                        <a:buNone/>
                      </a:pPr>
                      <a:r>
                        <a:rPr kumimoji="0" lang="en-US" altLang="zh-CN" sz="1000" u="none" strike="noStrike" cap="none" normalizeH="0" baseline="0" smtClean="0">
                          <a:ln>
                            <a:noFill/>
                          </a:ln>
                          <a:effectLst/>
                        </a:rPr>
                        <a:t>P25-P30</a:t>
                      </a:r>
                      <a:endParaRPr kumimoji="0" lang="zh-CN" altLang="en-US" sz="1000" b="0" i="0" u="none" strike="noStrike" cap="none" normalizeH="0" baseline="0" smtClean="0">
                        <a:ln>
                          <a:noFill/>
                        </a:ln>
                        <a:effectLst/>
                        <a:latin typeface="Arial" pitchFamily="34" charset="0"/>
                        <a:ea typeface="楷体_GB2312" pitchFamily="49" charset="-122"/>
                      </a:endParaRPr>
                    </a:p>
                  </a:txBody>
                  <a:tcPr marL="0" marR="0" marT="0" marB="0" anchor="ctr" horzOverflow="overflow">
                    <a:solidFill>
                      <a:schemeClr val="bg1"/>
                    </a:solidFill>
                  </a:tcPr>
                </a:tc>
              </a:tr>
            </a:tbl>
          </a:graphicData>
        </a:graphic>
      </p:graphicFrame>
      <p:sp>
        <p:nvSpPr>
          <p:cNvPr id="15" name="Oval 12"/>
          <p:cNvSpPr/>
          <p:nvPr/>
        </p:nvSpPr>
        <p:spPr bwMode="auto">
          <a:xfrm>
            <a:off x="6066961" y="4855512"/>
            <a:ext cx="795647" cy="1401288"/>
          </a:xfrm>
          <a:prstGeom prst="ellipse">
            <a:avLst/>
          </a:prstGeom>
          <a:noFill/>
          <a:ln w="9525" cap="flat" cmpd="sng" algn="ctr">
            <a:solidFill>
              <a:schemeClr val="accent2"/>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400" b="0" i="0" u="none" strike="noStrike" cap="none" normalizeH="0" baseline="0" smtClean="0">
              <a:ln>
                <a:noFill/>
              </a:ln>
              <a:solidFill>
                <a:schemeClr val="tx1"/>
              </a:solidFill>
              <a:effectLst/>
              <a:latin typeface="Arial"/>
              <a:ea typeface="楷体_GB2312" pitchFamily="49" charset="-122"/>
              <a:cs typeface="Arial"/>
            </a:endParaRPr>
          </a:p>
        </p:txBody>
      </p:sp>
      <p:sp>
        <p:nvSpPr>
          <p:cNvPr id="16" name="Rectangle 8"/>
          <p:cNvSpPr/>
          <p:nvPr/>
        </p:nvSpPr>
        <p:spPr>
          <a:xfrm>
            <a:off x="4373392" y="2407240"/>
            <a:ext cx="4536504" cy="1902059"/>
          </a:xfrm>
          <a:prstGeom prst="rect">
            <a:avLst/>
          </a:prstGeom>
          <a:solidFill>
            <a:schemeClr val="bg2">
              <a:lumMod val="40000"/>
              <a:lumOff val="60000"/>
            </a:schemeClr>
          </a:solid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7800" indent="-177800">
              <a:spcBef>
                <a:spcPct val="10000"/>
              </a:spcBef>
              <a:spcAft>
                <a:spcPct val="10000"/>
              </a:spcAft>
              <a:buClr>
                <a:schemeClr val="accent2"/>
              </a:buClr>
              <a:buSzPct val="80000"/>
              <a:buFont typeface="Wingdings" pitchFamily="2" charset="2"/>
              <a:buChar char="Ø"/>
            </a:pPr>
            <a:r>
              <a:rPr lang="zh-CN" altLang="en-US" sz="1400">
                <a:latin typeface="宋体" panose="02010600030101010101" pitchFamily="2" charset="-122"/>
                <a:ea typeface="宋体" panose="02010600030101010101" pitchFamily="2" charset="-122"/>
              </a:rPr>
              <a:t>体现内部公平性与外部竞争性，以确保固薪水平具有一定的竞争力，同时全薪具有较高的市场竞争力</a:t>
            </a:r>
          </a:p>
          <a:p>
            <a:pPr lvl="1" indent="-165100">
              <a:spcBef>
                <a:spcPct val="10000"/>
              </a:spcBef>
              <a:spcAft>
                <a:spcPct val="10000"/>
              </a:spcAft>
              <a:buClr>
                <a:schemeClr val="accent2"/>
              </a:buClr>
              <a:buFontTx/>
              <a:buChar char="•"/>
            </a:pPr>
            <a:r>
              <a:rPr lang="zh-CN" altLang="en-US" sz="1400">
                <a:latin typeface="宋体" panose="02010600030101010101" pitchFamily="2" charset="-122"/>
                <a:ea typeface="宋体" panose="02010600030101010101" pitchFamily="2" charset="-122"/>
              </a:rPr>
              <a:t>在成本可控范围内，提高收入稳定性，保持固薪水平具备市场中位值的竞争力，以强化固薪对岗位任职者的任职资格的奖励，有利于吸引和保留人才</a:t>
            </a:r>
          </a:p>
          <a:p>
            <a:pPr lvl="1" indent="-165100">
              <a:spcBef>
                <a:spcPct val="10000"/>
              </a:spcBef>
              <a:spcAft>
                <a:spcPct val="10000"/>
              </a:spcAft>
              <a:buClr>
                <a:schemeClr val="accent2"/>
              </a:buClr>
              <a:buFontTx/>
              <a:buChar char="•"/>
            </a:pPr>
            <a:r>
              <a:rPr lang="zh-CN" altLang="en-US" sz="1400">
                <a:latin typeface="宋体" panose="02010600030101010101" pitchFamily="2" charset="-122"/>
                <a:ea typeface="宋体" panose="02010600030101010101" pitchFamily="2" charset="-122"/>
              </a:rPr>
              <a:t>加大浮动薪酬的激励力度</a:t>
            </a:r>
            <a:r>
              <a:rPr lang="zh-CN" altLang="en-US" sz="1400" smtClean="0">
                <a:latin typeface="宋体" panose="02010600030101010101" pitchFamily="2" charset="-122"/>
                <a:ea typeface="宋体" panose="02010600030101010101" pitchFamily="2" charset="-122"/>
              </a:rPr>
              <a:t>，核心关键岗位全</a:t>
            </a:r>
            <a:r>
              <a:rPr lang="zh-CN" altLang="en-US" sz="1400">
                <a:latin typeface="宋体" panose="02010600030101010101" pitchFamily="2" charset="-122"/>
                <a:ea typeface="宋体" panose="02010600030101010101" pitchFamily="2" charset="-122"/>
              </a:rPr>
              <a:t>薪的市场竞争力可达</a:t>
            </a:r>
            <a:r>
              <a:rPr lang="en-US" altLang="zh-CN" sz="1400">
                <a:latin typeface="宋体" panose="02010600030101010101" pitchFamily="2" charset="-122"/>
                <a:ea typeface="宋体" panose="02010600030101010101" pitchFamily="2" charset="-122"/>
              </a:rPr>
              <a:t>P75-P90</a:t>
            </a:r>
            <a:r>
              <a:rPr lang="zh-CN" altLang="en-US" sz="1400">
                <a:latin typeface="宋体" panose="02010600030101010101" pitchFamily="2" charset="-122"/>
                <a:ea typeface="宋体" panose="02010600030101010101" pitchFamily="2" charset="-122"/>
              </a:rPr>
              <a:t>，拉动公司业绩的增长</a:t>
            </a:r>
          </a:p>
        </p:txBody>
      </p:sp>
      <p:sp>
        <p:nvSpPr>
          <p:cNvPr id="17" name="矩形 9"/>
          <p:cNvSpPr/>
          <p:nvPr/>
        </p:nvSpPr>
        <p:spPr>
          <a:xfrm>
            <a:off x="5652120" y="1988840"/>
            <a:ext cx="2160240" cy="288032"/>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tx1"/>
                </a:solidFill>
                <a:latin typeface="宋体" panose="02010600030101010101" pitchFamily="2" charset="-122"/>
                <a:ea typeface="宋体" panose="02010600030101010101" pitchFamily="2" charset="-122"/>
              </a:rPr>
              <a:t>行业优秀实践</a:t>
            </a:r>
            <a:endParaRPr lang="zh-CN" altLang="en-US" sz="1600" b="1">
              <a:solidFill>
                <a:schemeClr val="tx1"/>
              </a:solidFill>
              <a:latin typeface="宋体" panose="02010600030101010101" pitchFamily="2" charset="-122"/>
              <a:ea typeface="宋体" panose="02010600030101010101" pitchFamily="2" charset="-122"/>
            </a:endParaRPr>
          </a:p>
        </p:txBody>
      </p:sp>
      <p:sp>
        <p:nvSpPr>
          <p:cNvPr id="18" name="矩形 17"/>
          <p:cNvSpPr/>
          <p:nvPr/>
        </p:nvSpPr>
        <p:spPr>
          <a:xfrm>
            <a:off x="4373392" y="2407240"/>
            <a:ext cx="4519088" cy="3902080"/>
          </a:xfrm>
          <a:prstGeom prst="rect">
            <a:avLst/>
          </a:prstGeom>
          <a:noFill/>
          <a:ln>
            <a:solidFill>
              <a:schemeClr val="bg2">
                <a:lumMod val="40000"/>
                <a:lumOff val="6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3042079803"/>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12</a:t>
            </a:fld>
            <a:endParaRPr lang="en-GB"/>
          </a:p>
        </p:txBody>
      </p:sp>
      <p:sp>
        <p:nvSpPr>
          <p:cNvPr id="7" name="标题 8"/>
          <p:cNvSpPr>
            <a:spLocks noGrp="1"/>
          </p:cNvSpPr>
          <p:nvPr>
            <p:ph type="title"/>
          </p:nvPr>
        </p:nvSpPr>
        <p:spPr>
          <a:xfrm>
            <a:off x="395536" y="116632"/>
            <a:ext cx="8352928" cy="936104"/>
          </a:xfrm>
        </p:spPr>
        <p:txBody>
          <a:bodyPr>
            <a:normAutofit/>
          </a:bodyPr>
          <a:lstStyle/>
          <a:p>
            <a:r>
              <a:rPr lang="en-US" altLang="zh-CN" sz="2200" smtClean="0"/>
              <a:t>4.</a:t>
            </a:r>
            <a:r>
              <a:rPr lang="zh-CN" altLang="en-US" sz="2200" smtClean="0"/>
              <a:t>在编</a:t>
            </a:r>
            <a:r>
              <a:rPr lang="zh-CN" altLang="en-US" sz="2200"/>
              <a:t>和非</a:t>
            </a:r>
            <a:r>
              <a:rPr lang="zh-CN" altLang="en-US" sz="2200" smtClean="0"/>
              <a:t>在编薪酬结构不同，各个</a:t>
            </a:r>
            <a:r>
              <a:rPr lang="zh-CN" altLang="en-US" sz="2200"/>
              <a:t>部</a:t>
            </a:r>
            <a:r>
              <a:rPr lang="zh-CN" altLang="en-US" sz="2200" smtClean="0"/>
              <a:t>室的薪酬计算方式也各</a:t>
            </a:r>
            <a:r>
              <a:rPr lang="zh-CN" altLang="en-US" sz="2200"/>
              <a:t>不相同，导致管理复杂</a:t>
            </a:r>
            <a:endParaRPr lang="zh-CN" altLang="en-US" sz="2200">
              <a:solidFill>
                <a:srgbClr val="0070C0"/>
              </a:solidFill>
            </a:endParaRPr>
          </a:p>
        </p:txBody>
      </p:sp>
      <p:graphicFrame>
        <p:nvGraphicFramePr>
          <p:cNvPr id="8" name="表格 7"/>
          <p:cNvGraphicFramePr>
            <a:graphicFrameLocks noGrp="1"/>
          </p:cNvGraphicFramePr>
          <p:nvPr>
            <p:extLst>
              <p:ext uri="{D42A27DB-BD31-4B8C-83A1-F6EECF244321}">
                <p14:modId xmlns:p14="http://schemas.microsoft.com/office/powerpoint/2010/main" val="1248879079"/>
              </p:ext>
            </p:extLst>
          </p:nvPr>
        </p:nvGraphicFramePr>
        <p:xfrm>
          <a:off x="1026192" y="1124744"/>
          <a:ext cx="7632847" cy="1874520"/>
        </p:xfrm>
        <a:graphic>
          <a:graphicData uri="http://schemas.openxmlformats.org/drawingml/2006/table">
            <a:tbl>
              <a:tblPr firstRow="1" bandRow="1">
                <a:tableStyleId>{7DF18680-E054-41AD-8BC1-D1AEF772440D}</a:tableStyleId>
              </a:tblPr>
              <a:tblGrid>
                <a:gridCol w="720080"/>
                <a:gridCol w="6912767"/>
              </a:tblGrid>
              <a:tr h="370840">
                <a:tc>
                  <a:txBody>
                    <a:bodyPr vert="horz" wrap="square"/>
                    <a:lstStyle/>
                    <a:p>
                      <a:r>
                        <a:rPr lang="zh-CN" altLang="en-US" sz="1400" smtClean="0">
                          <a:solidFill>
                            <a:schemeClr val="tx1"/>
                          </a:solidFill>
                          <a:latin typeface="宋体" panose="02010600030101010101" pitchFamily="2" charset="-122"/>
                          <a:ea typeface="宋体" panose="02010600030101010101" pitchFamily="2" charset="-122"/>
                        </a:rPr>
                        <a:t>在编</a:t>
                      </a:r>
                      <a:endParaRPr lang="zh-CN" altLang="en-US" sz="1400">
                        <a:solidFill>
                          <a:schemeClr val="tx1"/>
                        </a:solidFill>
                        <a:latin typeface="宋体" panose="02010600030101010101" pitchFamily="2" charset="-122"/>
                        <a:ea typeface="宋体" panose="02010600030101010101" pitchFamily="2" charset="-122"/>
                      </a:endParaRPr>
                    </a:p>
                  </a:txBody>
                  <a:tcPr/>
                </a:tc>
                <a:tc>
                  <a:txBody>
                    <a:bodyPr vert="horz" wrap="square"/>
                    <a:lstStyle/>
                    <a:p>
                      <a:pPr marL="285750" indent="-285750" fontAlgn="ctr">
                        <a:buFont typeface="Arial" pitchFamily="34" charset="0"/>
                        <a:buChar char="•"/>
                      </a:pPr>
                      <a:r>
                        <a:rPr lang="zh-CN" altLang="en-US" sz="1200" smtClean="0">
                          <a:solidFill>
                            <a:srgbClr val="000000"/>
                          </a:solidFill>
                          <a:latin typeface="宋体" panose="02010600030101010101" pitchFamily="2" charset="-122"/>
                          <a:ea typeface="宋体" panose="02010600030101010101" pitchFamily="2" charset="-122"/>
                        </a:rPr>
                        <a:t>固定部分为财政工资；</a:t>
                      </a:r>
                      <a:endParaRPr lang="en-US" altLang="zh-CN" sz="1200" smtClean="0">
                        <a:solidFill>
                          <a:srgbClr val="000000"/>
                        </a:solidFill>
                        <a:latin typeface="宋体" panose="02010600030101010101" pitchFamily="2" charset="-122"/>
                        <a:ea typeface="宋体" panose="02010600030101010101" pitchFamily="2" charset="-122"/>
                      </a:endParaRPr>
                    </a:p>
                    <a:p>
                      <a:pPr marL="285750" indent="-285750" fontAlgn="ctr">
                        <a:buFont typeface="Arial" pitchFamily="34" charset="0"/>
                        <a:buChar char="•"/>
                      </a:pPr>
                      <a:r>
                        <a:rPr lang="zh-CN" altLang="en-US" sz="1200" smtClean="0">
                          <a:solidFill>
                            <a:srgbClr val="000000"/>
                          </a:solidFill>
                          <a:latin typeface="宋体" panose="02010600030101010101" pitchFamily="2" charset="-122"/>
                          <a:ea typeface="宋体" panose="02010600030101010101" pitchFamily="2" charset="-122"/>
                        </a:rPr>
                        <a:t>财政工资</a:t>
                      </a:r>
                      <a:r>
                        <a:rPr lang="en-US" altLang="zh-CN" sz="1200" smtClean="0">
                          <a:solidFill>
                            <a:srgbClr val="000000"/>
                          </a:solidFill>
                          <a:latin typeface="宋体" panose="02010600030101010101" pitchFamily="2" charset="-122"/>
                          <a:ea typeface="宋体" panose="02010600030101010101" pitchFamily="2" charset="-122"/>
                        </a:rPr>
                        <a:t>=</a:t>
                      </a:r>
                      <a:r>
                        <a:rPr lang="zh-CN" altLang="en-US" sz="1200" smtClean="0">
                          <a:solidFill>
                            <a:srgbClr val="000000"/>
                          </a:solidFill>
                          <a:latin typeface="宋体" panose="02010600030101010101" pitchFamily="2" charset="-122"/>
                          <a:ea typeface="宋体" panose="02010600030101010101" pitchFamily="2" charset="-122"/>
                        </a:rPr>
                        <a:t>全国工资（岗位工资</a:t>
                      </a:r>
                      <a:r>
                        <a:rPr lang="en-US" altLang="zh-CN" sz="1200" smtClean="0">
                          <a:solidFill>
                            <a:srgbClr val="000000"/>
                          </a:solidFill>
                          <a:latin typeface="宋体" panose="02010600030101010101" pitchFamily="2" charset="-122"/>
                          <a:ea typeface="宋体" panose="02010600030101010101" pitchFamily="2" charset="-122"/>
                        </a:rPr>
                        <a:t>+</a:t>
                      </a:r>
                      <a:r>
                        <a:rPr lang="zh-CN" altLang="en-US" sz="1200" smtClean="0">
                          <a:solidFill>
                            <a:srgbClr val="000000"/>
                          </a:solidFill>
                          <a:latin typeface="宋体" panose="02010600030101010101" pitchFamily="2" charset="-122"/>
                          <a:ea typeface="宋体" panose="02010600030101010101" pitchFamily="2" charset="-122"/>
                        </a:rPr>
                        <a:t>薪级工资）</a:t>
                      </a:r>
                      <a:r>
                        <a:rPr lang="en-US" altLang="zh-CN" sz="1200" smtClean="0">
                          <a:solidFill>
                            <a:srgbClr val="000000"/>
                          </a:solidFill>
                          <a:latin typeface="宋体" panose="02010600030101010101" pitchFamily="2" charset="-122"/>
                          <a:ea typeface="宋体" panose="02010600030101010101" pitchFamily="2" charset="-122"/>
                        </a:rPr>
                        <a:t>+</a:t>
                      </a:r>
                      <a:r>
                        <a:rPr lang="zh-CN" altLang="en-US" sz="1200" smtClean="0">
                          <a:solidFill>
                            <a:srgbClr val="000000"/>
                          </a:solidFill>
                          <a:latin typeface="宋体" panose="02010600030101010101" pitchFamily="2" charset="-122"/>
                          <a:ea typeface="宋体" panose="02010600030101010101" pitchFamily="2" charset="-122"/>
                        </a:rPr>
                        <a:t>特区津贴</a:t>
                      </a:r>
                      <a:r>
                        <a:rPr lang="en-US" altLang="zh-CN" sz="1200" smtClean="0">
                          <a:solidFill>
                            <a:srgbClr val="000000"/>
                          </a:solidFill>
                          <a:latin typeface="宋体" panose="02010600030101010101" pitchFamily="2" charset="-122"/>
                          <a:ea typeface="宋体" panose="02010600030101010101" pitchFamily="2" charset="-122"/>
                        </a:rPr>
                        <a:t>+</a:t>
                      </a:r>
                      <a:r>
                        <a:rPr lang="zh-CN" altLang="en-US" sz="1200" smtClean="0">
                          <a:solidFill>
                            <a:srgbClr val="000000"/>
                          </a:solidFill>
                          <a:latin typeface="宋体" panose="02010600030101010101" pitchFamily="2" charset="-122"/>
                          <a:ea typeface="宋体" panose="02010600030101010101" pitchFamily="2" charset="-122"/>
                        </a:rPr>
                        <a:t>基础津贴</a:t>
                      </a:r>
                    </a:p>
                  </a:txBody>
                  <a:tcPr/>
                </a:tc>
              </a:tr>
              <a:tr h="370840">
                <a:tc>
                  <a:txBody>
                    <a:bodyPr vert="horz" wrap="square"/>
                    <a:lstStyle/>
                    <a:p>
                      <a:endParaRPr lang="en-US" altLang="zh-CN" sz="1400" b="1" smtClean="0">
                        <a:solidFill>
                          <a:schemeClr val="tx1"/>
                        </a:solidFill>
                        <a:latin typeface="宋体" panose="02010600030101010101" pitchFamily="2" charset="-122"/>
                        <a:ea typeface="宋体" panose="02010600030101010101" pitchFamily="2" charset="-122"/>
                      </a:endParaRPr>
                    </a:p>
                    <a:p>
                      <a:endParaRPr lang="en-US" altLang="zh-CN" sz="1400" b="1" smtClean="0">
                        <a:solidFill>
                          <a:schemeClr val="tx1"/>
                        </a:solidFill>
                        <a:latin typeface="宋体" panose="02010600030101010101" pitchFamily="2" charset="-122"/>
                        <a:ea typeface="宋体" panose="02010600030101010101" pitchFamily="2" charset="-122"/>
                      </a:endParaRPr>
                    </a:p>
                    <a:p>
                      <a:endParaRPr lang="en-US" altLang="zh-CN" sz="1400" b="1" smtClean="0">
                        <a:solidFill>
                          <a:schemeClr val="tx1"/>
                        </a:solidFill>
                        <a:latin typeface="宋体" panose="02010600030101010101" pitchFamily="2" charset="-122"/>
                        <a:ea typeface="宋体" panose="02010600030101010101" pitchFamily="2" charset="-122"/>
                      </a:endParaRPr>
                    </a:p>
                    <a:p>
                      <a:r>
                        <a:rPr lang="zh-CN" altLang="en-US" sz="1400" b="1" smtClean="0">
                          <a:solidFill>
                            <a:schemeClr val="tx1"/>
                          </a:solidFill>
                          <a:latin typeface="宋体" panose="02010600030101010101" pitchFamily="2" charset="-122"/>
                          <a:ea typeface="宋体" panose="02010600030101010101" pitchFamily="2" charset="-122"/>
                        </a:rPr>
                        <a:t>非在编</a:t>
                      </a:r>
                      <a:endParaRPr lang="zh-CN" altLang="en-US" sz="1400" b="1">
                        <a:solidFill>
                          <a:schemeClr val="tx1"/>
                        </a:solidFill>
                        <a:latin typeface="宋体" panose="02010600030101010101" pitchFamily="2" charset="-122"/>
                        <a:ea typeface="宋体" panose="02010600030101010101" pitchFamily="2" charset="-122"/>
                      </a:endParaRPr>
                    </a:p>
                  </a:txBody>
                  <a:tcPr/>
                </a:tc>
                <a:tc>
                  <a:txBody>
                    <a:bodyPr vert="horz" wrap="square"/>
                    <a:lstStyle/>
                    <a:p>
                      <a:r>
                        <a:rPr lang="zh-CN" altLang="en-US" sz="1200" smtClean="0">
                          <a:solidFill>
                            <a:srgbClr val="000000"/>
                          </a:solidFill>
                          <a:latin typeface="宋体" panose="02010600030101010101" pitchFamily="2" charset="-122"/>
                          <a:ea typeface="宋体" panose="02010600030101010101" pitchFamily="2" charset="-122"/>
                        </a:rPr>
                        <a:t>管理部室和部分业务人员</a:t>
                      </a:r>
                      <a:endParaRPr lang="en-US" altLang="zh-CN" sz="1200" smtClean="0">
                        <a:solidFill>
                          <a:srgbClr val="000000"/>
                        </a:solidFill>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200" smtClean="0">
                          <a:solidFill>
                            <a:srgbClr val="000000"/>
                          </a:solidFill>
                          <a:latin typeface="宋体" panose="02010600030101010101" pitchFamily="2" charset="-122"/>
                          <a:ea typeface="宋体" panose="02010600030101010101" pitchFamily="2" charset="-122"/>
                        </a:rPr>
                        <a:t>固定工资</a:t>
                      </a:r>
                      <a:r>
                        <a:rPr lang="en-US" altLang="zh-CN" sz="1200" smtClean="0">
                          <a:solidFill>
                            <a:srgbClr val="000000"/>
                          </a:solidFill>
                          <a:latin typeface="宋体" panose="02010600030101010101" pitchFamily="2" charset="-122"/>
                          <a:ea typeface="宋体" panose="02010600030101010101" pitchFamily="2" charset="-122"/>
                        </a:rPr>
                        <a:t>=</a:t>
                      </a:r>
                      <a:r>
                        <a:rPr lang="zh-CN" altLang="en-US" sz="1200" smtClean="0">
                          <a:solidFill>
                            <a:srgbClr val="000000"/>
                          </a:solidFill>
                          <a:latin typeface="宋体" panose="02010600030101010101" pitchFamily="2" charset="-122"/>
                          <a:ea typeface="宋体" panose="02010600030101010101" pitchFamily="2" charset="-122"/>
                        </a:rPr>
                        <a:t>基本工资</a:t>
                      </a:r>
                      <a:r>
                        <a:rPr lang="en-US" altLang="zh-CN" sz="1200" smtClean="0">
                          <a:solidFill>
                            <a:srgbClr val="000000"/>
                          </a:solidFill>
                          <a:latin typeface="宋体" panose="02010600030101010101" pitchFamily="2" charset="-122"/>
                          <a:ea typeface="宋体" panose="02010600030101010101" pitchFamily="2" charset="-122"/>
                        </a:rPr>
                        <a:t>+</a:t>
                      </a:r>
                      <a:r>
                        <a:rPr lang="zh-CN" altLang="en-US" sz="1200" smtClean="0">
                          <a:solidFill>
                            <a:srgbClr val="000000"/>
                          </a:solidFill>
                          <a:latin typeface="宋体" panose="02010600030101010101" pitchFamily="2" charset="-122"/>
                          <a:ea typeface="宋体" panose="02010600030101010101" pitchFamily="2" charset="-122"/>
                        </a:rPr>
                        <a:t>岗位工资</a:t>
                      </a:r>
                      <a:r>
                        <a:rPr lang="en-US" altLang="zh-CN" sz="1200" smtClean="0">
                          <a:solidFill>
                            <a:srgbClr val="000000"/>
                          </a:solidFill>
                          <a:latin typeface="宋体" panose="02010600030101010101" pitchFamily="2" charset="-122"/>
                          <a:ea typeface="宋体" panose="02010600030101010101" pitchFamily="2" charset="-122"/>
                        </a:rPr>
                        <a:t>+</a:t>
                      </a:r>
                      <a:r>
                        <a:rPr lang="zh-CN" altLang="en-US" sz="1200" smtClean="0">
                          <a:solidFill>
                            <a:srgbClr val="000000"/>
                          </a:solidFill>
                          <a:latin typeface="宋体" panose="02010600030101010101" pitchFamily="2" charset="-122"/>
                          <a:ea typeface="宋体" panose="02010600030101010101" pitchFamily="2" charset="-122"/>
                        </a:rPr>
                        <a:t>奖金</a:t>
                      </a:r>
                      <a:r>
                        <a:rPr lang="en-US" altLang="zh-CN" sz="1200" smtClean="0">
                          <a:solidFill>
                            <a:srgbClr val="000000"/>
                          </a:solidFill>
                          <a:latin typeface="宋体" panose="02010600030101010101" pitchFamily="2" charset="-122"/>
                          <a:ea typeface="宋体" panose="02010600030101010101" pitchFamily="2" charset="-122"/>
                        </a:rPr>
                        <a:t>+</a:t>
                      </a:r>
                      <a:r>
                        <a:rPr lang="zh-CN" altLang="en-US" sz="1200" smtClean="0">
                          <a:solidFill>
                            <a:srgbClr val="000000"/>
                          </a:solidFill>
                          <a:latin typeface="宋体" panose="02010600030101010101" pitchFamily="2" charset="-122"/>
                          <a:ea typeface="宋体" panose="02010600030101010101" pitchFamily="2" charset="-122"/>
                        </a:rPr>
                        <a:t>工龄工资</a:t>
                      </a:r>
                      <a:endParaRPr lang="en-US" altLang="zh-CN" sz="1200" smtClean="0">
                        <a:solidFill>
                          <a:srgbClr val="000000"/>
                        </a:solidFill>
                        <a:latin typeface="宋体" panose="02010600030101010101" pitchFamily="2" charset="-122"/>
                        <a:ea typeface="宋体" panose="02010600030101010101" pitchFamily="2" charset="-122"/>
                      </a:endParaRPr>
                    </a:p>
                    <a:p>
                      <a:pPr marL="0" indent="0">
                        <a:buFont typeface="Arial" pitchFamily="34" charset="0"/>
                        <a:buNone/>
                      </a:pPr>
                      <a:endParaRPr lang="en-US" altLang="zh-CN" sz="300" smtClean="0">
                        <a:solidFill>
                          <a:srgbClr val="000000"/>
                        </a:solidFill>
                        <a:latin typeface="宋体" panose="02010600030101010101" pitchFamily="2" charset="-122"/>
                        <a:ea typeface="宋体" panose="02010600030101010101" pitchFamily="2" charset="-122"/>
                      </a:endParaRPr>
                    </a:p>
                    <a:p>
                      <a:r>
                        <a:rPr lang="zh-CN" altLang="en-US" sz="1200" smtClean="0">
                          <a:solidFill>
                            <a:srgbClr val="000000"/>
                          </a:solidFill>
                          <a:latin typeface="宋体" panose="02010600030101010101" pitchFamily="2" charset="-122"/>
                          <a:ea typeface="宋体" panose="02010600030101010101" pitchFamily="2" charset="-122"/>
                        </a:rPr>
                        <a:t>其他非在编人员</a:t>
                      </a:r>
                      <a:endParaRPr lang="en-US" altLang="zh-CN" sz="1200" smtClean="0">
                        <a:solidFill>
                          <a:srgbClr val="000000"/>
                        </a:solidFill>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200" smtClean="0">
                          <a:solidFill>
                            <a:srgbClr val="000000"/>
                          </a:solidFill>
                          <a:latin typeface="宋体" panose="02010600030101010101" pitchFamily="2" charset="-122"/>
                          <a:ea typeface="宋体" panose="02010600030101010101" pitchFamily="2" charset="-122"/>
                        </a:rPr>
                        <a:t>固定部分</a:t>
                      </a:r>
                      <a:r>
                        <a:rPr lang="en-US" altLang="zh-CN" sz="1200" smtClean="0">
                          <a:solidFill>
                            <a:srgbClr val="000000"/>
                          </a:solidFill>
                          <a:latin typeface="宋体" panose="02010600030101010101" pitchFamily="2" charset="-122"/>
                          <a:ea typeface="宋体" panose="02010600030101010101" pitchFamily="2" charset="-122"/>
                        </a:rPr>
                        <a:t>=</a:t>
                      </a:r>
                      <a:r>
                        <a:rPr lang="zh-CN" altLang="en-US" sz="1200" smtClean="0">
                          <a:solidFill>
                            <a:srgbClr val="000000"/>
                          </a:solidFill>
                          <a:latin typeface="宋体" panose="02010600030101010101" pitchFamily="2" charset="-122"/>
                          <a:ea typeface="宋体" panose="02010600030101010101" pitchFamily="2" charset="-122"/>
                        </a:rPr>
                        <a:t>固定工资</a:t>
                      </a:r>
                      <a:r>
                        <a:rPr lang="en-US" altLang="zh-CN" sz="1200" smtClean="0">
                          <a:solidFill>
                            <a:srgbClr val="000000"/>
                          </a:solidFill>
                          <a:latin typeface="宋体" panose="02010600030101010101" pitchFamily="2" charset="-122"/>
                          <a:ea typeface="宋体" panose="02010600030101010101" pitchFamily="2" charset="-122"/>
                        </a:rPr>
                        <a:t>+</a:t>
                      </a:r>
                      <a:r>
                        <a:rPr lang="zh-CN" altLang="en-US" sz="1200" smtClean="0">
                          <a:solidFill>
                            <a:srgbClr val="000000"/>
                          </a:solidFill>
                          <a:latin typeface="宋体" panose="02010600030101010101" pitchFamily="2" charset="-122"/>
                          <a:ea typeface="宋体" panose="02010600030101010101" pitchFamily="2" charset="-122"/>
                        </a:rPr>
                        <a:t>工龄工资</a:t>
                      </a:r>
                      <a:endParaRPr lang="en-US" altLang="zh-CN" sz="1200" smtClean="0">
                        <a:solidFill>
                          <a:srgbClr val="000000"/>
                        </a:solidFill>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200" smtClean="0">
                          <a:solidFill>
                            <a:srgbClr val="000000"/>
                          </a:solidFill>
                          <a:latin typeface="宋体" panose="02010600030101010101" pitchFamily="2" charset="-122"/>
                          <a:ea typeface="宋体" panose="02010600030101010101" pitchFamily="2" charset="-122"/>
                        </a:rPr>
                        <a:t>固定工资根据学历</a:t>
                      </a:r>
                      <a:r>
                        <a:rPr lang="en-US" altLang="zh-CN" sz="1200" smtClean="0">
                          <a:solidFill>
                            <a:srgbClr val="000000"/>
                          </a:solidFill>
                          <a:latin typeface="宋体" panose="02010600030101010101" pitchFamily="2" charset="-122"/>
                          <a:ea typeface="宋体" panose="02010600030101010101" pitchFamily="2" charset="-122"/>
                        </a:rPr>
                        <a:t>/</a:t>
                      </a:r>
                      <a:r>
                        <a:rPr lang="zh-CN" altLang="en-US" sz="1200" smtClean="0">
                          <a:solidFill>
                            <a:srgbClr val="000000"/>
                          </a:solidFill>
                          <a:latin typeface="宋体" panose="02010600030101010101" pitchFamily="2" charset="-122"/>
                          <a:ea typeface="宋体" panose="02010600030101010101" pitchFamily="2" charset="-122"/>
                        </a:rPr>
                        <a:t>职称评定（本科以下</a:t>
                      </a:r>
                      <a:r>
                        <a:rPr lang="en-US" altLang="zh-CN" sz="1200" smtClean="0">
                          <a:solidFill>
                            <a:srgbClr val="000000"/>
                          </a:solidFill>
                          <a:latin typeface="宋体" panose="02010600030101010101" pitchFamily="2" charset="-122"/>
                          <a:ea typeface="宋体" panose="02010600030101010101" pitchFamily="2" charset="-122"/>
                        </a:rPr>
                        <a:t>800</a:t>
                      </a:r>
                      <a:r>
                        <a:rPr lang="zh-CN" altLang="en-US" sz="1200" smtClean="0">
                          <a:solidFill>
                            <a:srgbClr val="000000"/>
                          </a:solidFill>
                          <a:latin typeface="宋体" panose="02010600030101010101" pitchFamily="2" charset="-122"/>
                          <a:ea typeface="宋体" panose="02010600030101010101" pitchFamily="2" charset="-122"/>
                        </a:rPr>
                        <a:t>，本科</a:t>
                      </a:r>
                      <a:r>
                        <a:rPr lang="en-US" altLang="zh-CN" sz="1200" smtClean="0">
                          <a:solidFill>
                            <a:srgbClr val="000000"/>
                          </a:solidFill>
                          <a:latin typeface="宋体" panose="02010600030101010101" pitchFamily="2" charset="-122"/>
                          <a:ea typeface="宋体" panose="02010600030101010101" pitchFamily="2" charset="-122"/>
                        </a:rPr>
                        <a:t>1000</a:t>
                      </a:r>
                      <a:r>
                        <a:rPr lang="zh-CN" altLang="en-US" sz="1200" smtClean="0">
                          <a:solidFill>
                            <a:srgbClr val="000000"/>
                          </a:solidFill>
                          <a:latin typeface="宋体" panose="02010600030101010101" pitchFamily="2" charset="-122"/>
                          <a:ea typeface="宋体" panose="02010600030101010101" pitchFamily="2" charset="-122"/>
                        </a:rPr>
                        <a:t>，硕士</a:t>
                      </a:r>
                      <a:r>
                        <a:rPr lang="en-US" altLang="zh-CN" sz="1200" smtClean="0">
                          <a:solidFill>
                            <a:srgbClr val="000000"/>
                          </a:solidFill>
                          <a:latin typeface="宋体" panose="02010600030101010101" pitchFamily="2" charset="-122"/>
                          <a:ea typeface="宋体" panose="02010600030101010101" pitchFamily="2" charset="-122"/>
                        </a:rPr>
                        <a:t>2700</a:t>
                      </a:r>
                      <a:r>
                        <a:rPr lang="zh-CN" altLang="en-US" sz="1200" smtClean="0">
                          <a:solidFill>
                            <a:srgbClr val="000000"/>
                          </a:solidFill>
                          <a:latin typeface="宋体" panose="02010600030101010101" pitchFamily="2" charset="-122"/>
                          <a:ea typeface="宋体" panose="02010600030101010101" pitchFamily="2" charset="-122"/>
                        </a:rPr>
                        <a:t>，博士</a:t>
                      </a:r>
                      <a:r>
                        <a:rPr lang="en-US" altLang="zh-CN" sz="1200" smtClean="0">
                          <a:solidFill>
                            <a:srgbClr val="000000"/>
                          </a:solidFill>
                          <a:latin typeface="宋体" panose="02010600030101010101" pitchFamily="2" charset="-122"/>
                          <a:ea typeface="宋体" panose="02010600030101010101" pitchFamily="2" charset="-122"/>
                        </a:rPr>
                        <a:t>3600</a:t>
                      </a:r>
                      <a:r>
                        <a:rPr lang="zh-CN" altLang="en-US" sz="1200" smtClean="0">
                          <a:solidFill>
                            <a:srgbClr val="000000"/>
                          </a:solidFill>
                          <a:latin typeface="宋体" panose="02010600030101010101" pitchFamily="2" charset="-122"/>
                          <a:ea typeface="宋体" panose="02010600030101010101" pitchFamily="2" charset="-122"/>
                        </a:rPr>
                        <a:t>）</a:t>
                      </a:r>
                      <a:endParaRPr lang="en-US" altLang="zh-CN" sz="1200" smtClean="0">
                        <a:solidFill>
                          <a:srgbClr val="000000"/>
                        </a:solidFill>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200" smtClean="0">
                          <a:solidFill>
                            <a:srgbClr val="000000"/>
                          </a:solidFill>
                          <a:latin typeface="宋体" panose="02010600030101010101" pitchFamily="2" charset="-122"/>
                          <a:ea typeface="宋体" panose="02010600030101010101" pitchFamily="2" charset="-122"/>
                        </a:rPr>
                        <a:t>工龄工资：</a:t>
                      </a:r>
                      <a:r>
                        <a:rPr lang="en-US" altLang="zh-CN" sz="1200" smtClean="0">
                          <a:solidFill>
                            <a:srgbClr val="000000"/>
                          </a:solidFill>
                          <a:latin typeface="宋体" panose="02010600030101010101" pitchFamily="2" charset="-122"/>
                          <a:ea typeface="宋体" panose="02010600030101010101" pitchFamily="2" charset="-122"/>
                        </a:rPr>
                        <a:t>1-5</a:t>
                      </a:r>
                      <a:r>
                        <a:rPr lang="zh-CN" altLang="en-US" sz="1200" smtClean="0">
                          <a:solidFill>
                            <a:srgbClr val="000000"/>
                          </a:solidFill>
                          <a:latin typeface="宋体" panose="02010600030101010101" pitchFamily="2" charset="-122"/>
                          <a:ea typeface="宋体" panose="02010600030101010101" pitchFamily="2" charset="-122"/>
                        </a:rPr>
                        <a:t>年</a:t>
                      </a:r>
                      <a:r>
                        <a:rPr lang="en-US" altLang="zh-CN" sz="1200" smtClean="0">
                          <a:solidFill>
                            <a:srgbClr val="000000"/>
                          </a:solidFill>
                          <a:latin typeface="宋体" panose="02010600030101010101" pitchFamily="2" charset="-122"/>
                          <a:ea typeface="宋体" panose="02010600030101010101" pitchFamily="2" charset="-122"/>
                        </a:rPr>
                        <a:t>20</a:t>
                      </a:r>
                      <a:r>
                        <a:rPr lang="zh-CN" altLang="en-US" sz="1200" smtClean="0">
                          <a:solidFill>
                            <a:srgbClr val="000000"/>
                          </a:solidFill>
                          <a:latin typeface="宋体" panose="02010600030101010101" pitchFamily="2" charset="-122"/>
                          <a:ea typeface="宋体" panose="02010600030101010101" pitchFamily="2" charset="-122"/>
                        </a:rPr>
                        <a:t>元</a:t>
                      </a:r>
                      <a:r>
                        <a:rPr lang="en-US" altLang="zh-CN" sz="1200" smtClean="0">
                          <a:solidFill>
                            <a:srgbClr val="000000"/>
                          </a:solidFill>
                          <a:latin typeface="宋体" panose="02010600030101010101" pitchFamily="2" charset="-122"/>
                          <a:ea typeface="宋体" panose="02010600030101010101" pitchFamily="2" charset="-122"/>
                        </a:rPr>
                        <a:t>/</a:t>
                      </a:r>
                      <a:r>
                        <a:rPr lang="zh-CN" altLang="en-US" sz="1200" smtClean="0">
                          <a:solidFill>
                            <a:srgbClr val="000000"/>
                          </a:solidFill>
                          <a:latin typeface="宋体" panose="02010600030101010101" pitchFamily="2" charset="-122"/>
                          <a:ea typeface="宋体" panose="02010600030101010101" pitchFamily="2" charset="-122"/>
                        </a:rPr>
                        <a:t>月</a:t>
                      </a:r>
                      <a:r>
                        <a:rPr lang="en-US" altLang="zh-CN" sz="1200" smtClean="0">
                          <a:solidFill>
                            <a:srgbClr val="000000"/>
                          </a:solidFill>
                          <a:latin typeface="宋体" panose="02010600030101010101" pitchFamily="2" charset="-122"/>
                          <a:ea typeface="宋体" panose="02010600030101010101" pitchFamily="2" charset="-122"/>
                        </a:rPr>
                        <a:t>,5-10</a:t>
                      </a:r>
                      <a:r>
                        <a:rPr lang="zh-CN" altLang="en-US" sz="1200" smtClean="0">
                          <a:solidFill>
                            <a:srgbClr val="000000"/>
                          </a:solidFill>
                          <a:latin typeface="宋体" panose="02010600030101010101" pitchFamily="2" charset="-122"/>
                          <a:ea typeface="宋体" panose="02010600030101010101" pitchFamily="2" charset="-122"/>
                        </a:rPr>
                        <a:t>年</a:t>
                      </a:r>
                      <a:r>
                        <a:rPr lang="en-US" altLang="zh-CN" sz="1200" smtClean="0">
                          <a:solidFill>
                            <a:srgbClr val="000000"/>
                          </a:solidFill>
                          <a:latin typeface="宋体" panose="02010600030101010101" pitchFamily="2" charset="-122"/>
                          <a:ea typeface="宋体" panose="02010600030101010101" pitchFamily="2" charset="-122"/>
                        </a:rPr>
                        <a:t>30</a:t>
                      </a:r>
                      <a:r>
                        <a:rPr lang="zh-CN" altLang="en-US" sz="1200" smtClean="0">
                          <a:solidFill>
                            <a:srgbClr val="000000"/>
                          </a:solidFill>
                          <a:latin typeface="宋体" panose="02010600030101010101" pitchFamily="2" charset="-122"/>
                          <a:ea typeface="宋体" panose="02010600030101010101" pitchFamily="2" charset="-122"/>
                        </a:rPr>
                        <a:t>元</a:t>
                      </a:r>
                      <a:r>
                        <a:rPr lang="en-US" altLang="zh-CN" sz="1200" smtClean="0">
                          <a:solidFill>
                            <a:srgbClr val="000000"/>
                          </a:solidFill>
                          <a:latin typeface="宋体" panose="02010600030101010101" pitchFamily="2" charset="-122"/>
                          <a:ea typeface="宋体" panose="02010600030101010101" pitchFamily="2" charset="-122"/>
                        </a:rPr>
                        <a:t>/</a:t>
                      </a:r>
                      <a:r>
                        <a:rPr lang="zh-CN" altLang="en-US" sz="1200" smtClean="0">
                          <a:solidFill>
                            <a:srgbClr val="000000"/>
                          </a:solidFill>
                          <a:latin typeface="宋体" panose="02010600030101010101" pitchFamily="2" charset="-122"/>
                          <a:ea typeface="宋体" panose="02010600030101010101" pitchFamily="2" charset="-122"/>
                        </a:rPr>
                        <a:t>月</a:t>
                      </a:r>
                      <a:r>
                        <a:rPr lang="en-US" altLang="zh-CN" sz="1200" smtClean="0">
                          <a:solidFill>
                            <a:srgbClr val="000000"/>
                          </a:solidFill>
                          <a:latin typeface="宋体" panose="02010600030101010101" pitchFamily="2" charset="-122"/>
                          <a:ea typeface="宋体" panose="02010600030101010101" pitchFamily="2" charset="-122"/>
                        </a:rPr>
                        <a:t>,10</a:t>
                      </a:r>
                      <a:r>
                        <a:rPr lang="zh-CN" altLang="en-US" sz="1200" smtClean="0">
                          <a:solidFill>
                            <a:srgbClr val="000000"/>
                          </a:solidFill>
                          <a:latin typeface="宋体" panose="02010600030101010101" pitchFamily="2" charset="-122"/>
                          <a:ea typeface="宋体" panose="02010600030101010101" pitchFamily="2" charset="-122"/>
                        </a:rPr>
                        <a:t>年以上</a:t>
                      </a:r>
                      <a:r>
                        <a:rPr lang="en-US" altLang="zh-CN" sz="1200" smtClean="0">
                          <a:solidFill>
                            <a:srgbClr val="000000"/>
                          </a:solidFill>
                          <a:latin typeface="宋体" panose="02010600030101010101" pitchFamily="2" charset="-122"/>
                          <a:ea typeface="宋体" panose="02010600030101010101" pitchFamily="2" charset="-122"/>
                        </a:rPr>
                        <a:t>40</a:t>
                      </a:r>
                      <a:r>
                        <a:rPr lang="zh-CN" altLang="en-US" sz="1200" smtClean="0">
                          <a:solidFill>
                            <a:srgbClr val="000000"/>
                          </a:solidFill>
                          <a:latin typeface="宋体" panose="02010600030101010101" pitchFamily="2" charset="-122"/>
                          <a:ea typeface="宋体" panose="02010600030101010101" pitchFamily="2" charset="-122"/>
                        </a:rPr>
                        <a:t>元</a:t>
                      </a:r>
                      <a:r>
                        <a:rPr lang="en-US" altLang="zh-CN" sz="1200" smtClean="0">
                          <a:solidFill>
                            <a:srgbClr val="000000"/>
                          </a:solidFill>
                          <a:latin typeface="宋体" panose="02010600030101010101" pitchFamily="2" charset="-122"/>
                          <a:ea typeface="宋体" panose="02010600030101010101" pitchFamily="2" charset="-122"/>
                        </a:rPr>
                        <a:t>/</a:t>
                      </a:r>
                      <a:r>
                        <a:rPr lang="zh-CN" altLang="en-US" sz="1200" smtClean="0">
                          <a:solidFill>
                            <a:srgbClr val="000000"/>
                          </a:solidFill>
                          <a:latin typeface="宋体" panose="02010600030101010101" pitchFamily="2" charset="-122"/>
                          <a:ea typeface="宋体" panose="02010600030101010101" pitchFamily="2" charset="-122"/>
                        </a:rPr>
                        <a:t>月</a:t>
                      </a:r>
                      <a:endParaRPr lang="en-US" altLang="zh-CN" sz="1200" smtClean="0">
                        <a:solidFill>
                          <a:srgbClr val="000000"/>
                        </a:solidFill>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200" smtClean="0">
                          <a:solidFill>
                            <a:srgbClr val="000000"/>
                          </a:solidFill>
                          <a:latin typeface="宋体" panose="02010600030101010101" pitchFamily="2" charset="-122"/>
                          <a:ea typeface="宋体" panose="02010600030101010101" pitchFamily="2" charset="-122"/>
                        </a:rPr>
                        <a:t>个别项目有政府的扶持政策，具体见政府发文</a:t>
                      </a:r>
                      <a:endParaRPr lang="en-US" altLang="zh-CN" sz="1200" smtClean="0">
                        <a:solidFill>
                          <a:srgbClr val="000000"/>
                        </a:solidFill>
                        <a:latin typeface="宋体" panose="02010600030101010101" pitchFamily="2" charset="-122"/>
                        <a:ea typeface="宋体" panose="02010600030101010101" pitchFamily="2" charset="-122"/>
                      </a:endParaRPr>
                    </a:p>
                  </a:txBody>
                  <a:tcPr/>
                </a:tc>
              </a:tr>
            </a:tbl>
          </a:graphicData>
        </a:graphic>
      </p:graphicFrame>
      <p:graphicFrame>
        <p:nvGraphicFramePr>
          <p:cNvPr id="9" name="表格 8"/>
          <p:cNvGraphicFramePr>
            <a:graphicFrameLocks noGrp="1"/>
          </p:cNvGraphicFramePr>
          <p:nvPr>
            <p:extLst>
              <p:ext uri="{D42A27DB-BD31-4B8C-83A1-F6EECF244321}">
                <p14:modId xmlns:p14="http://schemas.microsoft.com/office/powerpoint/2010/main" val="3081284505"/>
              </p:ext>
            </p:extLst>
          </p:nvPr>
        </p:nvGraphicFramePr>
        <p:xfrm>
          <a:off x="1016312" y="3140968"/>
          <a:ext cx="7660144" cy="2514600"/>
        </p:xfrm>
        <a:graphic>
          <a:graphicData uri="http://schemas.openxmlformats.org/drawingml/2006/table">
            <a:tbl>
              <a:tblPr firstRow="1" bandRow="1">
                <a:tableStyleId>{7DF18680-E054-41AD-8BC1-D1AEF772440D}</a:tableStyleId>
              </a:tblPr>
              <a:tblGrid>
                <a:gridCol w="747376"/>
                <a:gridCol w="6912768"/>
              </a:tblGrid>
              <a:tr h="370840">
                <a:tc>
                  <a:txBody>
                    <a:bodyPr vert="horz" wrap="square"/>
                    <a:lstStyle/>
                    <a:p>
                      <a:r>
                        <a:rPr lang="zh-CN" altLang="en-US" sz="1400" smtClean="0">
                          <a:solidFill>
                            <a:schemeClr val="tx1"/>
                          </a:solidFill>
                          <a:latin typeface="宋体" panose="02010600030101010101" pitchFamily="2" charset="-122"/>
                          <a:ea typeface="宋体" panose="02010600030101010101" pitchFamily="2" charset="-122"/>
                        </a:rPr>
                        <a:t>在编</a:t>
                      </a:r>
                      <a:endParaRPr lang="zh-CN" altLang="en-US" sz="1400">
                        <a:solidFill>
                          <a:schemeClr val="tx1"/>
                        </a:solidFill>
                        <a:latin typeface="宋体" panose="02010600030101010101" pitchFamily="2" charset="-122"/>
                        <a:ea typeface="宋体" panose="02010600030101010101" pitchFamily="2" charset="-122"/>
                      </a:endParaRPr>
                    </a:p>
                  </a:txBody>
                  <a:tcPr/>
                </a:tc>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宋体" panose="02010600030101010101" pitchFamily="2" charset="-122"/>
                          <a:ea typeface="宋体" panose="02010600030101010101" pitchFamily="2" charset="-122"/>
                        </a:rPr>
                        <a:t>管理部室和部分业务部室：</a:t>
                      </a:r>
                      <a:endParaRPr lang="en-US" altLang="zh-CN" sz="1200" b="0" i="0" u="none" strike="noStrike" smtClean="0">
                        <a:solidFill>
                          <a:srgbClr val="000000"/>
                        </a:solidFill>
                        <a:effectLst/>
                        <a:latin typeface="宋体" panose="02010600030101010101" pitchFamily="2" charset="-122"/>
                        <a:ea typeface="宋体" panose="02010600030101010101" pitchFamily="2" charset="-122"/>
                      </a:endParaRPr>
                    </a:p>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200" b="0" i="0" u="none" strike="noStrike" smtClean="0">
                          <a:solidFill>
                            <a:srgbClr val="000000"/>
                          </a:solidFill>
                          <a:effectLst/>
                          <a:latin typeface="宋体" panose="02010600030101010101" pitchFamily="2" charset="-122"/>
                          <a:ea typeface="宋体" panose="02010600030101010101" pitchFamily="2" charset="-122"/>
                        </a:rPr>
                        <a:t>“产值奖金基数”</a:t>
                      </a:r>
                      <a:r>
                        <a:rPr lang="en-US" altLang="zh-CN" sz="1200" b="0" i="0" u="none" strike="noStrike" smtClean="0">
                          <a:solidFill>
                            <a:srgbClr val="000000"/>
                          </a:solidFill>
                          <a:effectLst/>
                          <a:latin typeface="宋体" panose="02010600030101010101" pitchFamily="2" charset="-122"/>
                          <a:ea typeface="宋体" panose="02010600030101010101" pitchFamily="2" charset="-122"/>
                        </a:rPr>
                        <a:t>=“</a:t>
                      </a:r>
                      <a:r>
                        <a:rPr lang="zh-CN" altLang="en-US" sz="1200" b="0" i="0" u="none" strike="noStrike" smtClean="0">
                          <a:solidFill>
                            <a:srgbClr val="000000"/>
                          </a:solidFill>
                          <a:effectLst/>
                          <a:latin typeface="宋体" panose="02010600030101010101" pitchFamily="2" charset="-122"/>
                          <a:ea typeface="宋体" panose="02010600030101010101" pitchFamily="2" charset="-122"/>
                        </a:rPr>
                        <a:t>干部岗位绩效奖金基数</a:t>
                      </a:r>
                      <a:endParaRPr lang="en-US" altLang="zh-CN" sz="1200" b="0" i="0" u="none" strike="noStrike" smtClean="0">
                        <a:solidFill>
                          <a:srgbClr val="000000"/>
                        </a:solidFill>
                        <a:effectLst/>
                        <a:latin typeface="宋体" panose="02010600030101010101" pitchFamily="2" charset="-122"/>
                        <a:ea typeface="宋体" panose="02010600030101010101" pitchFamily="2" charset="-122"/>
                      </a:endParaRPr>
                    </a:p>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200" b="0" i="0" u="none" strike="noStrike" smtClean="0">
                          <a:solidFill>
                            <a:srgbClr val="000000"/>
                          </a:solidFill>
                          <a:effectLst/>
                          <a:latin typeface="宋体" panose="02010600030101010101" pitchFamily="2" charset="-122"/>
                          <a:ea typeface="宋体" panose="02010600030101010101" pitchFamily="2" charset="-122"/>
                        </a:rPr>
                        <a:t>产值奖金系数，干部产值奖金系数见</a:t>
                      </a:r>
                      <a:r>
                        <a:rPr lang="en-US" altLang="zh-CN" sz="1200" b="0" i="0" u="none" strike="noStrike" smtClean="0">
                          <a:solidFill>
                            <a:srgbClr val="000000"/>
                          </a:solidFill>
                          <a:effectLst/>
                          <a:latin typeface="宋体" panose="02010600030101010101" pitchFamily="2" charset="-122"/>
                          <a:ea typeface="宋体" panose="02010600030101010101" pitchFamily="2" charset="-122"/>
                        </a:rPr>
                        <a:t>《</a:t>
                      </a:r>
                      <a:r>
                        <a:rPr lang="zh-CN" altLang="en-US" sz="1200" b="0" i="0" u="none" strike="noStrike" smtClean="0">
                          <a:solidFill>
                            <a:srgbClr val="000000"/>
                          </a:solidFill>
                          <a:effectLst/>
                          <a:latin typeface="宋体" panose="02010600030101010101" pitchFamily="2" charset="-122"/>
                          <a:ea typeface="宋体" panose="02010600030101010101" pitchFamily="2" charset="-122"/>
                        </a:rPr>
                        <a:t>第</a:t>
                      </a:r>
                      <a:r>
                        <a:rPr lang="en-US" altLang="zh-CN" sz="1200" b="0" i="0" u="none" strike="noStrike" smtClean="0">
                          <a:solidFill>
                            <a:srgbClr val="000000"/>
                          </a:solidFill>
                          <a:effectLst/>
                          <a:latin typeface="宋体" panose="02010600030101010101" pitchFamily="2" charset="-122"/>
                          <a:ea typeface="宋体" panose="02010600030101010101" pitchFamily="2" charset="-122"/>
                        </a:rPr>
                        <a:t>68</a:t>
                      </a:r>
                      <a:r>
                        <a:rPr lang="zh-CN" altLang="en-US" sz="1200" b="0" i="0" u="none" strike="noStrike" smtClean="0">
                          <a:solidFill>
                            <a:srgbClr val="000000"/>
                          </a:solidFill>
                          <a:effectLst/>
                          <a:latin typeface="宋体" panose="02010600030101010101" pitchFamily="2" charset="-122"/>
                          <a:ea typeface="宋体" panose="02010600030101010101" pitchFamily="2" charset="-122"/>
                        </a:rPr>
                        <a:t>号文件</a:t>
                      </a:r>
                      <a:r>
                        <a:rPr lang="en-US" altLang="zh-CN" sz="1200" b="0" i="0" u="none" strike="noStrike" smtClean="0">
                          <a:solidFill>
                            <a:srgbClr val="000000"/>
                          </a:solidFill>
                          <a:effectLst/>
                          <a:latin typeface="宋体" panose="02010600030101010101" pitchFamily="2" charset="-122"/>
                          <a:ea typeface="宋体" panose="02010600030101010101" pitchFamily="2" charset="-122"/>
                        </a:rPr>
                        <a:t>》</a:t>
                      </a:r>
                      <a:r>
                        <a:rPr lang="zh-CN" altLang="en-US" sz="1200" b="0" i="0" u="none" strike="noStrike" smtClean="0">
                          <a:solidFill>
                            <a:srgbClr val="000000"/>
                          </a:solidFill>
                          <a:effectLst/>
                          <a:latin typeface="宋体" panose="02010600030101010101" pitchFamily="2" charset="-122"/>
                          <a:ea typeface="宋体" panose="02010600030101010101" pitchFamily="2" charset="-122"/>
                        </a:rPr>
                        <a:t>，在编员工系数</a:t>
                      </a:r>
                      <a:r>
                        <a:rPr lang="en-US" altLang="zh-CN" sz="1200" b="0" i="0" u="none" strike="noStrike" smtClean="0">
                          <a:solidFill>
                            <a:srgbClr val="000000"/>
                          </a:solidFill>
                          <a:effectLst/>
                          <a:latin typeface="宋体" panose="02010600030101010101" pitchFamily="2" charset="-122"/>
                          <a:ea typeface="宋体" panose="02010600030101010101" pitchFamily="2" charset="-122"/>
                        </a:rPr>
                        <a:t>1.5</a:t>
                      </a:r>
                    </a:p>
                    <a:p>
                      <a:pPr marL="0" marR="0" indent="0" algn="l" defTabSz="914400" rtl="0" eaLnBrk="1" fontAlgn="auto" latinLnBrk="0" hangingPunct="1">
                        <a:lnSpc>
                          <a:spcPct val="100000"/>
                        </a:lnSpc>
                        <a:spcBef>
                          <a:spcPct val="0"/>
                        </a:spcBef>
                        <a:spcAft>
                          <a:spcPct val="0"/>
                        </a:spcAft>
                        <a:buClrTx/>
                        <a:buSzTx/>
                        <a:buFont typeface="Arial" pitchFamily="34" charset="0"/>
                        <a:buNone/>
                        <a:defRPr/>
                      </a:pPr>
                      <a:endParaRPr lang="en-US" altLang="zh-CN" sz="500" b="0" i="0" u="none" strike="noStrike" smtClean="0">
                        <a:solidFill>
                          <a:srgbClr val="000000"/>
                        </a:solidFill>
                        <a:effectLst/>
                        <a:latin typeface="宋体" panose="02010600030101010101" pitchFamily="2" charset="-122"/>
                        <a:ea typeface="宋体" panose="02010600030101010101" pitchFamily="2" charset="-122"/>
                      </a:endParaRPr>
                    </a:p>
                    <a:p>
                      <a:pPr marL="0" marR="0" indent="0" algn="l" defTabSz="914400" rtl="0" eaLnBrk="1" fontAlgn="auto" latinLnBrk="0" hangingPunct="1">
                        <a:lnSpc>
                          <a:spcPct val="100000"/>
                        </a:lnSpc>
                        <a:spcBef>
                          <a:spcPct val="0"/>
                        </a:spcBef>
                        <a:spcAft>
                          <a:spcPct val="0"/>
                        </a:spcAft>
                        <a:buClrTx/>
                        <a:buSzTx/>
                        <a:buFontTx/>
                        <a:buNone/>
                        <a:defRPr/>
                      </a:pPr>
                      <a:r>
                        <a:rPr lang="zh-CN" altLang="en-US" sz="1200" b="0" i="0" u="none" strike="noStrike" smtClean="0">
                          <a:solidFill>
                            <a:srgbClr val="000000"/>
                          </a:solidFill>
                          <a:effectLst/>
                          <a:latin typeface="宋体" panose="02010600030101010101" pitchFamily="2" charset="-122"/>
                          <a:ea typeface="宋体" panose="02010600030101010101" pitchFamily="2" charset="-122"/>
                        </a:rPr>
                        <a:t>业务及技术部室：</a:t>
                      </a:r>
                      <a:endParaRPr lang="en-US" altLang="zh-CN" sz="1200" b="0" i="0" u="none" strike="noStrike" smtClean="0">
                        <a:solidFill>
                          <a:srgbClr val="000000"/>
                        </a:solidFill>
                        <a:effectLst/>
                        <a:latin typeface="宋体" panose="02010600030101010101" pitchFamily="2" charset="-122"/>
                        <a:ea typeface="宋体" panose="02010600030101010101" pitchFamily="2" charset="-122"/>
                      </a:endParaRPr>
                    </a:p>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200" b="0" i="0" u="none" strike="noStrike" smtClean="0">
                          <a:solidFill>
                            <a:srgbClr val="000000"/>
                          </a:solidFill>
                          <a:effectLst/>
                          <a:latin typeface="宋体" panose="02010600030101010101" pitchFamily="2" charset="-122"/>
                          <a:ea typeface="宋体" panose="02010600030101010101" pitchFamily="2" charset="-122"/>
                        </a:rPr>
                        <a:t>部门产值奖金总额</a:t>
                      </a:r>
                      <a:r>
                        <a:rPr lang="en-US" altLang="zh-CN" sz="1200" b="0" i="0" u="none" strike="noStrike" smtClean="0">
                          <a:solidFill>
                            <a:srgbClr val="000000"/>
                          </a:solidFill>
                          <a:effectLst/>
                          <a:latin typeface="宋体" panose="02010600030101010101" pitchFamily="2" charset="-122"/>
                          <a:ea typeface="宋体" panose="02010600030101010101" pitchFamily="2" charset="-122"/>
                        </a:rPr>
                        <a:t>=</a:t>
                      </a:r>
                      <a:r>
                        <a:rPr lang="zh-CN" altLang="en-US" sz="1200" b="0" i="0" u="none" strike="noStrike" smtClean="0">
                          <a:solidFill>
                            <a:srgbClr val="000000"/>
                          </a:solidFill>
                          <a:effectLst/>
                          <a:latin typeface="宋体" panose="02010600030101010101" pitchFamily="2" charset="-122"/>
                          <a:ea typeface="宋体" panose="02010600030101010101" pitchFamily="2" charset="-122"/>
                        </a:rPr>
                        <a:t>产值*奖金比例*部门调整系数</a:t>
                      </a:r>
                      <a:endParaRPr lang="en-US" altLang="zh-CN" sz="1200" b="0" i="0" u="none" strike="noStrike" smtClean="0">
                        <a:solidFill>
                          <a:srgbClr val="000000"/>
                        </a:solidFill>
                        <a:effectLst/>
                        <a:latin typeface="宋体" panose="02010600030101010101" pitchFamily="2" charset="-122"/>
                        <a:ea typeface="宋体" panose="02010600030101010101" pitchFamily="2" charset="-122"/>
                      </a:endParaRPr>
                    </a:p>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200" b="0" i="0" u="none" strike="noStrike" smtClean="0">
                          <a:solidFill>
                            <a:srgbClr val="000000"/>
                          </a:solidFill>
                          <a:effectLst/>
                          <a:latin typeface="宋体" panose="02010600030101010101" pitchFamily="2" charset="-122"/>
                          <a:ea typeface="宋体" panose="02010600030101010101" pitchFamily="2" charset="-122"/>
                        </a:rPr>
                        <a:t>产值比例分别有</a:t>
                      </a:r>
                      <a:r>
                        <a:rPr lang="en-US" altLang="zh-CN" sz="1200" b="0" i="0" u="none" strike="noStrike" smtClean="0">
                          <a:solidFill>
                            <a:srgbClr val="000000"/>
                          </a:solidFill>
                          <a:effectLst/>
                          <a:latin typeface="宋体" panose="02010600030101010101" pitchFamily="2" charset="-122"/>
                          <a:ea typeface="宋体" panose="02010600030101010101" pitchFamily="2" charset="-122"/>
                        </a:rPr>
                        <a:t>18%</a:t>
                      </a:r>
                      <a:r>
                        <a:rPr lang="zh-CN" altLang="en-US" sz="1200" b="0" i="0" u="none" strike="noStrike" smtClean="0">
                          <a:solidFill>
                            <a:srgbClr val="000000"/>
                          </a:solidFill>
                          <a:effectLst/>
                          <a:latin typeface="宋体" panose="02010600030101010101" pitchFamily="2" charset="-122"/>
                          <a:ea typeface="宋体" panose="02010600030101010101" pitchFamily="2" charset="-122"/>
                        </a:rPr>
                        <a:t>、</a:t>
                      </a:r>
                      <a:r>
                        <a:rPr lang="en-US" altLang="zh-CN" sz="1200" b="0" i="0" u="none" strike="noStrike" smtClean="0">
                          <a:solidFill>
                            <a:srgbClr val="000000"/>
                          </a:solidFill>
                          <a:effectLst/>
                          <a:latin typeface="宋体" panose="02010600030101010101" pitchFamily="2" charset="-122"/>
                          <a:ea typeface="宋体" panose="02010600030101010101" pitchFamily="2" charset="-122"/>
                        </a:rPr>
                        <a:t>16%</a:t>
                      </a:r>
                      <a:r>
                        <a:rPr lang="zh-CN" altLang="en-US" sz="1200" b="0" i="0" u="none" strike="noStrike" smtClean="0">
                          <a:solidFill>
                            <a:srgbClr val="000000"/>
                          </a:solidFill>
                          <a:effectLst/>
                          <a:latin typeface="宋体" panose="02010600030101010101" pitchFamily="2" charset="-122"/>
                          <a:ea typeface="宋体" panose="02010600030101010101" pitchFamily="2" charset="-122"/>
                        </a:rPr>
                        <a:t>、</a:t>
                      </a:r>
                      <a:r>
                        <a:rPr lang="en-US" altLang="zh-CN" sz="1200" b="0" i="0" u="none" strike="noStrike" smtClean="0">
                          <a:solidFill>
                            <a:srgbClr val="000000"/>
                          </a:solidFill>
                          <a:effectLst/>
                          <a:latin typeface="宋体" panose="02010600030101010101" pitchFamily="2" charset="-122"/>
                          <a:ea typeface="宋体" panose="02010600030101010101" pitchFamily="2" charset="-122"/>
                        </a:rPr>
                        <a:t>14%</a:t>
                      </a:r>
                      <a:r>
                        <a:rPr lang="zh-CN" altLang="en-US" sz="1200" b="0" i="0" u="none" strike="noStrike" smtClean="0">
                          <a:solidFill>
                            <a:srgbClr val="000000"/>
                          </a:solidFill>
                          <a:effectLst/>
                          <a:latin typeface="宋体" panose="02010600030101010101" pitchFamily="2" charset="-122"/>
                          <a:ea typeface="宋体" panose="02010600030101010101" pitchFamily="2" charset="-122"/>
                        </a:rPr>
                        <a:t>（政府业务</a:t>
                      </a:r>
                      <a:r>
                        <a:rPr lang="en-US" altLang="zh-CN" sz="1200" b="0" i="0" u="none" strike="noStrike" smtClean="0">
                          <a:solidFill>
                            <a:srgbClr val="000000"/>
                          </a:solidFill>
                          <a:effectLst/>
                          <a:latin typeface="宋体" panose="02010600030101010101" pitchFamily="2" charset="-122"/>
                          <a:ea typeface="宋体" panose="02010600030101010101" pitchFamily="2" charset="-122"/>
                        </a:rPr>
                        <a:t>16%/18%</a:t>
                      </a:r>
                      <a:r>
                        <a:rPr lang="zh-CN" altLang="en-US" sz="1200" b="0" i="0" u="none" strike="noStrike" smtClean="0">
                          <a:solidFill>
                            <a:srgbClr val="000000"/>
                          </a:solidFill>
                          <a:effectLst/>
                          <a:latin typeface="宋体" panose="02010600030101010101" pitchFamily="2" charset="-122"/>
                          <a:ea typeface="宋体" panose="02010600030101010101" pitchFamily="2" charset="-122"/>
                        </a:rPr>
                        <a:t>，市场业务</a:t>
                      </a:r>
                      <a:r>
                        <a:rPr lang="en-US" altLang="zh-CN" sz="1200" b="0" i="0" u="none" strike="noStrike" smtClean="0">
                          <a:solidFill>
                            <a:srgbClr val="000000"/>
                          </a:solidFill>
                          <a:effectLst/>
                          <a:latin typeface="宋体" panose="02010600030101010101" pitchFamily="2" charset="-122"/>
                          <a:ea typeface="宋体" panose="02010600030101010101" pitchFamily="2" charset="-122"/>
                        </a:rPr>
                        <a:t>14%</a:t>
                      </a:r>
                    </a:p>
                  </a:txBody>
                  <a:tcPr/>
                </a:tc>
              </a:tr>
              <a:tr h="370840">
                <a:tc>
                  <a:txBody>
                    <a:bodyPr vert="horz" wrap="square"/>
                    <a:lstStyle/>
                    <a:p>
                      <a:r>
                        <a:rPr lang="zh-CN" altLang="en-US" sz="1400" b="1" smtClean="0">
                          <a:solidFill>
                            <a:schemeClr val="tx1"/>
                          </a:solidFill>
                          <a:latin typeface="宋体" panose="02010600030101010101" pitchFamily="2" charset="-122"/>
                          <a:ea typeface="宋体" panose="02010600030101010101" pitchFamily="2" charset="-122"/>
                        </a:rPr>
                        <a:t>非在编</a:t>
                      </a:r>
                      <a:endParaRPr lang="zh-CN" altLang="en-US" sz="1400" b="1">
                        <a:solidFill>
                          <a:schemeClr val="tx1"/>
                        </a:solidFill>
                        <a:latin typeface="宋体" panose="02010600030101010101" pitchFamily="2" charset="-122"/>
                        <a:ea typeface="宋体" panose="02010600030101010101" pitchFamily="2" charset="-122"/>
                      </a:endParaRPr>
                    </a:p>
                  </a:txBody>
                  <a:tcPr/>
                </a:tc>
                <a:tc>
                  <a:txBody>
                    <a:bodyPr vert="horz" wrap="square"/>
                    <a:lstStyle/>
                    <a:p>
                      <a:r>
                        <a:rPr lang="zh-CN" altLang="en-US" sz="1200" smtClean="0">
                          <a:solidFill>
                            <a:schemeClr val="tx1"/>
                          </a:solidFill>
                          <a:latin typeface="宋体" panose="02010600030101010101" pitchFamily="2" charset="-122"/>
                          <a:ea typeface="宋体" panose="02010600030101010101" pitchFamily="2" charset="-122"/>
                        </a:rPr>
                        <a:t>技术部室和部分业务部室：</a:t>
                      </a:r>
                      <a:endParaRPr lang="en-US" altLang="zh-CN" sz="1200" smtClean="0">
                        <a:solidFill>
                          <a:schemeClr val="tx1"/>
                        </a:solidFill>
                        <a:latin typeface="宋体" panose="02010600030101010101" pitchFamily="2" charset="-122"/>
                        <a:ea typeface="宋体" panose="02010600030101010101" pitchFamily="2" charset="-122"/>
                      </a:endParaRPr>
                    </a:p>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200" b="0" i="0" u="none" strike="noStrike" smtClean="0">
                          <a:solidFill>
                            <a:srgbClr val="000000"/>
                          </a:solidFill>
                          <a:effectLst/>
                          <a:latin typeface="宋体" panose="02010600030101010101" pitchFamily="2" charset="-122"/>
                          <a:ea typeface="宋体" panose="02010600030101010101" pitchFamily="2" charset="-122"/>
                        </a:rPr>
                        <a:t>（月度）部室绩效奖金包</a:t>
                      </a:r>
                      <a:r>
                        <a:rPr lang="en-US" altLang="zh-CN" sz="1200" b="0" i="0" u="none" strike="noStrike" smtClean="0">
                          <a:solidFill>
                            <a:srgbClr val="000000"/>
                          </a:solidFill>
                          <a:effectLst/>
                          <a:latin typeface="宋体" panose="02010600030101010101" pitchFamily="2" charset="-122"/>
                          <a:ea typeface="宋体" panose="02010600030101010101" pitchFamily="2" charset="-122"/>
                        </a:rPr>
                        <a:t>=700.81*</a:t>
                      </a:r>
                      <a:r>
                        <a:rPr lang="zh-CN" altLang="en-US" sz="1200" b="0" i="0" u="none" strike="noStrike" smtClean="0">
                          <a:solidFill>
                            <a:srgbClr val="000000"/>
                          </a:solidFill>
                          <a:effectLst/>
                          <a:latin typeface="宋体" panose="02010600030101010101" pitchFamily="2" charset="-122"/>
                          <a:ea typeface="宋体" panose="02010600030101010101" pitchFamily="2" charset="-122"/>
                        </a:rPr>
                        <a:t>部室绩效奖金系数和</a:t>
                      </a:r>
                      <a:endParaRPr lang="en-US" altLang="zh-CN" sz="1200" b="0" i="0" u="none" strike="noStrike" smtClean="0">
                        <a:solidFill>
                          <a:srgbClr val="000000"/>
                        </a:solidFill>
                        <a:effectLst/>
                        <a:latin typeface="宋体" panose="02010600030101010101" pitchFamily="2" charset="-122"/>
                        <a:ea typeface="宋体" panose="02010600030101010101" pitchFamily="2" charset="-122"/>
                      </a:endParaRPr>
                    </a:p>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200" b="0" i="0" u="none" strike="noStrike" smtClean="0">
                          <a:solidFill>
                            <a:srgbClr val="000000"/>
                          </a:solidFill>
                          <a:effectLst/>
                          <a:latin typeface="宋体" panose="02010600030101010101" pitchFamily="2" charset="-122"/>
                          <a:ea typeface="宋体" panose="02010600030101010101" pitchFamily="2" charset="-122"/>
                        </a:rPr>
                        <a:t>部门绩效奖金系数 见</a:t>
                      </a:r>
                      <a:r>
                        <a:rPr lang="en-US" altLang="zh-CN" sz="1200" b="0" i="0" u="none" strike="noStrike" smtClean="0">
                          <a:solidFill>
                            <a:srgbClr val="000000"/>
                          </a:solidFill>
                          <a:effectLst/>
                          <a:latin typeface="宋体" panose="02010600030101010101" pitchFamily="2" charset="-122"/>
                          <a:ea typeface="宋体" panose="02010600030101010101" pitchFamily="2" charset="-122"/>
                        </a:rPr>
                        <a:t>69</a:t>
                      </a:r>
                      <a:r>
                        <a:rPr lang="zh-CN" altLang="en-US" sz="1200" b="0" i="0" u="none" strike="noStrike" smtClean="0">
                          <a:solidFill>
                            <a:srgbClr val="000000"/>
                          </a:solidFill>
                          <a:effectLst/>
                          <a:latin typeface="宋体" panose="02010600030101010101" pitchFamily="2" charset="-122"/>
                          <a:ea typeface="宋体" panose="02010600030101010101" pitchFamily="2" charset="-122"/>
                        </a:rPr>
                        <a:t>号文</a:t>
                      </a:r>
                      <a:endParaRPr lang="en-US" altLang="zh-CN" sz="1200" b="0" i="0" u="none" strike="noStrike" smtClean="0">
                        <a:solidFill>
                          <a:srgbClr val="000000"/>
                        </a:solidFill>
                        <a:effectLst/>
                        <a:latin typeface="宋体" panose="02010600030101010101" pitchFamily="2" charset="-122"/>
                        <a:ea typeface="宋体" panose="02010600030101010101" pitchFamily="2" charset="-122"/>
                      </a:endParaRPr>
                    </a:p>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200" b="0" i="0" u="none" strike="noStrike" smtClean="0">
                          <a:solidFill>
                            <a:srgbClr val="000000"/>
                          </a:solidFill>
                          <a:effectLst/>
                          <a:latin typeface="宋体" panose="02010600030101010101" pitchFamily="2" charset="-122"/>
                          <a:ea typeface="宋体" panose="02010600030101010101" pitchFamily="2" charset="-122"/>
                        </a:rPr>
                        <a:t>以上为计算方式，具体核发根据各部门自行制定的规则</a:t>
                      </a:r>
                      <a:endParaRPr lang="en-US" altLang="zh-CN" sz="1200" b="0" i="0" u="none" strike="noStrike" smtClean="0">
                        <a:solidFill>
                          <a:srgbClr val="000000"/>
                        </a:solidFill>
                        <a:effectLst/>
                        <a:latin typeface="宋体" panose="02010600030101010101" pitchFamily="2" charset="-122"/>
                        <a:ea typeface="宋体" panose="02010600030101010101" pitchFamily="2" charset="-122"/>
                      </a:endParaRPr>
                    </a:p>
                    <a:p>
                      <a:pPr marL="0" marR="0" indent="0" algn="l" defTabSz="914400" rtl="0" eaLnBrk="1" fontAlgn="auto" latinLnBrk="0" hangingPunct="1">
                        <a:lnSpc>
                          <a:spcPct val="100000"/>
                        </a:lnSpc>
                        <a:spcBef>
                          <a:spcPct val="0"/>
                        </a:spcBef>
                        <a:spcAft>
                          <a:spcPct val="0"/>
                        </a:spcAft>
                        <a:buClrTx/>
                        <a:buSzTx/>
                        <a:buFont typeface="Arial" pitchFamily="34" charset="0"/>
                        <a:buNone/>
                        <a:defRPr/>
                      </a:pPr>
                      <a:endParaRPr lang="zh-CN" altLang="en-US" sz="400" b="0" i="0" u="none" strike="noStrike" smtClean="0">
                        <a:solidFill>
                          <a:srgbClr val="000000"/>
                        </a:solidFill>
                        <a:effectLst/>
                        <a:latin typeface="宋体" panose="02010600030101010101" pitchFamily="2" charset="-122"/>
                        <a:ea typeface="宋体" panose="02010600030101010101" pitchFamily="2" charset="-122"/>
                      </a:endParaRPr>
                    </a:p>
                    <a:p>
                      <a:r>
                        <a:rPr lang="zh-CN" altLang="en-US" sz="1200" smtClean="0">
                          <a:solidFill>
                            <a:schemeClr val="tx1"/>
                          </a:solidFill>
                          <a:latin typeface="宋体" panose="02010600030101010101" pitchFamily="2" charset="-122"/>
                          <a:ea typeface="宋体" panose="02010600030101010101" pitchFamily="2" charset="-122"/>
                        </a:rPr>
                        <a:t>五金建材消防中心（属于技术部室）：</a:t>
                      </a:r>
                      <a:endParaRPr lang="en-US" altLang="zh-CN" sz="1200" smtClean="0">
                        <a:solidFill>
                          <a:schemeClr val="tx1"/>
                        </a:solidFill>
                        <a:latin typeface="宋体" panose="02010600030101010101" pitchFamily="2" charset="-122"/>
                        <a:ea typeface="宋体" panose="02010600030101010101" pitchFamily="2" charset="-122"/>
                      </a:endParaRPr>
                    </a:p>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200" b="0" i="0" u="none" strike="noStrike" smtClean="0">
                          <a:solidFill>
                            <a:srgbClr val="000000"/>
                          </a:solidFill>
                          <a:effectLst/>
                          <a:latin typeface="宋体" panose="02010600030101010101" pitchFamily="2" charset="-122"/>
                          <a:ea typeface="宋体" panose="02010600030101010101" pitchFamily="2" charset="-122"/>
                        </a:rPr>
                        <a:t>奖金是固定的，有单独的政策</a:t>
                      </a:r>
                    </a:p>
                  </a:txBody>
                  <a:tcPr/>
                </a:tc>
              </a:tr>
            </a:tbl>
          </a:graphicData>
        </a:graphic>
      </p:graphicFrame>
      <p:sp>
        <p:nvSpPr>
          <p:cNvPr id="10" name="矩形 9"/>
          <p:cNvSpPr/>
          <p:nvPr/>
        </p:nvSpPr>
        <p:spPr>
          <a:xfrm>
            <a:off x="395536" y="1137804"/>
            <a:ext cx="576064" cy="18591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bg1"/>
                </a:solidFill>
              </a:rPr>
              <a:t>固定薪酬</a:t>
            </a:r>
            <a:endParaRPr lang="zh-CN" altLang="en-US" sz="1600" b="1">
              <a:solidFill>
                <a:schemeClr val="bg1"/>
              </a:solidFill>
            </a:endParaRPr>
          </a:p>
        </p:txBody>
      </p:sp>
      <p:sp>
        <p:nvSpPr>
          <p:cNvPr id="11" name="矩形 10"/>
          <p:cNvSpPr/>
          <p:nvPr/>
        </p:nvSpPr>
        <p:spPr>
          <a:xfrm>
            <a:off x="395536" y="3154028"/>
            <a:ext cx="576064" cy="25072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solidFill>
                  <a:schemeClr val="bg1"/>
                </a:solidFill>
              </a:rPr>
              <a:t>产值奖金</a:t>
            </a:r>
            <a:endParaRPr lang="zh-CN" altLang="en-US" sz="1600" b="1">
              <a:solidFill>
                <a:schemeClr val="bg1"/>
              </a:solidFill>
            </a:endParaRPr>
          </a:p>
        </p:txBody>
      </p:sp>
      <p:sp>
        <p:nvSpPr>
          <p:cNvPr id="12" name="Rectangle 27"/>
          <p:cNvSpPr/>
          <p:nvPr/>
        </p:nvSpPr>
        <p:spPr>
          <a:xfrm>
            <a:off x="395536" y="5949280"/>
            <a:ext cx="1080120" cy="50405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初步优化建议</a:t>
            </a:r>
            <a:endParaRPr lang="en-US" sz="1600" b="1"/>
          </a:p>
        </p:txBody>
      </p:sp>
      <p:sp>
        <p:nvSpPr>
          <p:cNvPr id="13" name="Rectangle 28"/>
          <p:cNvSpPr/>
          <p:nvPr/>
        </p:nvSpPr>
        <p:spPr>
          <a:xfrm>
            <a:off x="1547664" y="5949280"/>
            <a:ext cx="7128792" cy="504056"/>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600" smtClean="0">
                <a:solidFill>
                  <a:schemeClr val="tx1"/>
                </a:solidFill>
                <a:latin typeface="宋体" panose="02010600030101010101" pitchFamily="2" charset="-122"/>
                <a:ea typeface="宋体" panose="02010600030101010101" pitchFamily="2" charset="-122"/>
              </a:rPr>
              <a:t>建议在编和非在编员工用同一套薪酬体系，以保证内部公平性</a:t>
            </a:r>
            <a:endParaRPr lang="en-US" sz="1600">
              <a:solidFill>
                <a:schemeClr val="tx1"/>
              </a:solidFill>
              <a:latin typeface="宋体" panose="02010600030101010101" pitchFamily="2" charset="-122"/>
              <a:ea typeface="宋体" panose="02010600030101010101" pitchFamily="2" charset="-122"/>
            </a:endParaRPr>
          </a:p>
        </p:txBody>
      </p:sp>
      <p:sp>
        <p:nvSpPr>
          <p:cNvPr id="14" name="Isosceles Triangle 25"/>
          <p:cNvSpPr/>
          <p:nvPr/>
        </p:nvSpPr>
        <p:spPr>
          <a:xfrm rot="10800000">
            <a:off x="2483769" y="5731035"/>
            <a:ext cx="4427715" cy="146236"/>
          </a:xfrm>
          <a:prstGeom prst="triangl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Tree>
    <p:extLst>
      <p:ext uri="{BB962C8B-B14F-4D97-AF65-F5344CB8AC3E}">
        <p14:creationId xmlns:p14="http://schemas.microsoft.com/office/powerpoint/2010/main" val="902232284"/>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noAutofit/>
          </a:bodyPr>
          <a:lstStyle/>
          <a:p>
            <a:r>
              <a:rPr lang="en-US" altLang="zh-CN" sz="2200" smtClean="0"/>
              <a:t>5.</a:t>
            </a:r>
            <a:r>
              <a:rPr lang="zh-CN" altLang="en-US" sz="2200" smtClean="0"/>
              <a:t>业务部室</a:t>
            </a:r>
            <a:r>
              <a:rPr lang="zh-CN" altLang="en-US" sz="2200"/>
              <a:t>和专业部室的业务人员薪</a:t>
            </a:r>
            <a:r>
              <a:rPr lang="zh-CN" altLang="en-US" sz="2200" smtClean="0"/>
              <a:t>酬</a:t>
            </a:r>
            <a:r>
              <a:rPr lang="zh-CN" altLang="en-US" sz="2200"/>
              <a:t>构成管理规定不一致</a:t>
            </a:r>
            <a:endParaRPr lang="en-US" sz="2200"/>
          </a:p>
        </p:txBody>
      </p:sp>
      <p:sp>
        <p:nvSpPr>
          <p:cNvPr id="3" name="Footer Placeholder 2"/>
          <p:cNvSpPr>
            <a:spLocks noGrp="1"/>
          </p:cNvSpPr>
          <p:nvPr>
            <p:ph type="ftr" sz="quarter" idx="11"/>
          </p:nvPr>
        </p:nvSpPr>
        <p:spPr/>
        <p:txBody>
          <a:bodyPr/>
          <a:lstStyle/>
          <a:p>
            <a:r>
              <a:rPr lang="en-GB" smtClean="0"/>
              <a:t>towerswatson.com</a:t>
            </a:r>
            <a:endParaRPr lang="en-GB"/>
          </a:p>
        </p:txBody>
      </p:sp>
      <p:sp>
        <p:nvSpPr>
          <p:cNvPr id="4" name="Slide Number Placeholder 3"/>
          <p:cNvSpPr>
            <a:spLocks noGrp="1"/>
          </p:cNvSpPr>
          <p:nvPr>
            <p:ph type="sldNum" sz="quarter" idx="12"/>
          </p:nvPr>
        </p:nvSpPr>
        <p:spPr/>
        <p:txBody>
          <a:bodyPr/>
          <a:lstStyle/>
          <a:p>
            <a:fld id="{830D4EF1-2FB9-4CDA-AD22-D945B346B2F0}" type="slidenum">
              <a:rPr lang="en-GB" smtClean="0"/>
              <a:t>13</a:t>
            </a:fld>
            <a:endParaRPr lang="en-GB"/>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graphicFrame>
        <p:nvGraphicFramePr>
          <p:cNvPr id="8" name="表格 7"/>
          <p:cNvGraphicFramePr>
            <a:graphicFrameLocks noGrp="1"/>
          </p:cNvGraphicFramePr>
          <p:nvPr>
            <p:extLst>
              <p:ext uri="{D42A27DB-BD31-4B8C-83A1-F6EECF244321}">
                <p14:modId xmlns:p14="http://schemas.microsoft.com/office/powerpoint/2010/main" val="3599715920"/>
              </p:ext>
            </p:extLst>
          </p:nvPr>
        </p:nvGraphicFramePr>
        <p:xfrm>
          <a:off x="395536" y="1484784"/>
          <a:ext cx="8424937" cy="3168353"/>
        </p:xfrm>
        <a:graphic>
          <a:graphicData uri="http://schemas.openxmlformats.org/drawingml/2006/table">
            <a:tbl>
              <a:tblPr firstRow="1" bandRow="1">
                <a:tableStyleId>{5C22544A-7EE6-4342-B048-85BDC9FD1C3A}</a:tableStyleId>
              </a:tblPr>
              <a:tblGrid>
                <a:gridCol w="936104"/>
                <a:gridCol w="2016224"/>
                <a:gridCol w="5472609"/>
              </a:tblGrid>
              <a:tr h="518302">
                <a:tc>
                  <a:txBody>
                    <a:bodyPr vert="horz" wrap="square"/>
                    <a:lstStyle/>
                    <a:p>
                      <a:pPr algn="ctr"/>
                      <a:r>
                        <a:rPr lang="zh-CN" altLang="en-US" sz="1400" smtClean="0">
                          <a:latin typeface="宋体" panose="02010600030101010101" pitchFamily="2" charset="-122"/>
                          <a:ea typeface="宋体" panose="02010600030101010101" pitchFamily="2" charset="-122"/>
                        </a:rPr>
                        <a:t>是否在编</a:t>
                      </a:r>
                      <a:endParaRPr lang="zh-CN" altLang="en-US" sz="1400">
                        <a:latin typeface="宋体" panose="02010600030101010101" pitchFamily="2" charset="-122"/>
                        <a:ea typeface="宋体" panose="02010600030101010101" pitchFamily="2" charset="-122"/>
                      </a:endParaRPr>
                    </a:p>
                  </a:txBody>
                  <a:tcPr/>
                </a:tc>
                <a:tc>
                  <a:txBody>
                    <a:bodyPr vert="horz" wrap="square"/>
                    <a:lstStyle/>
                    <a:p>
                      <a:pPr algn="ctr"/>
                      <a:r>
                        <a:rPr lang="zh-CN" altLang="en-US" sz="1400" smtClean="0">
                          <a:latin typeface="宋体" panose="02010600030101010101" pitchFamily="2" charset="-122"/>
                          <a:ea typeface="宋体" panose="02010600030101010101" pitchFamily="2" charset="-122"/>
                        </a:rPr>
                        <a:t>业务人员分类</a:t>
                      </a:r>
                      <a:endParaRPr lang="en-US" altLang="zh-CN" sz="1400" smtClean="0">
                        <a:latin typeface="宋体" panose="02010600030101010101" pitchFamily="2" charset="-122"/>
                        <a:ea typeface="宋体" panose="02010600030101010101" pitchFamily="2" charset="-122"/>
                      </a:endParaRPr>
                    </a:p>
                  </a:txBody>
                  <a:tcPr/>
                </a:tc>
                <a:tc>
                  <a:txBody>
                    <a:bodyPr vert="horz" wrap="square"/>
                    <a:lstStyle/>
                    <a:p>
                      <a:pPr algn="ctr"/>
                      <a:r>
                        <a:rPr lang="zh-CN" altLang="en-US" sz="1400" smtClean="0">
                          <a:latin typeface="宋体" panose="02010600030101010101" pitchFamily="2" charset="-122"/>
                          <a:ea typeface="宋体" panose="02010600030101010101" pitchFamily="2" charset="-122"/>
                        </a:rPr>
                        <a:t>产值奖金计算说明</a:t>
                      </a:r>
                      <a:endParaRPr lang="zh-CN" altLang="en-US" sz="1400">
                        <a:latin typeface="宋体" panose="02010600030101010101" pitchFamily="2" charset="-122"/>
                        <a:ea typeface="宋体" panose="02010600030101010101" pitchFamily="2" charset="-122"/>
                      </a:endParaRPr>
                    </a:p>
                  </a:txBody>
                  <a:tcPr/>
                </a:tc>
              </a:tr>
              <a:tr h="724202">
                <a:tc>
                  <a:txBody>
                    <a:bodyPr vert="horz" wrap="square"/>
                    <a:lstStyle/>
                    <a:p>
                      <a:r>
                        <a:rPr lang="zh-CN" altLang="en-US" sz="1400" smtClean="0">
                          <a:latin typeface="宋体" panose="02010600030101010101" pitchFamily="2" charset="-122"/>
                          <a:ea typeface="宋体" panose="02010600030101010101" pitchFamily="2" charset="-122"/>
                        </a:rPr>
                        <a:t>在编</a:t>
                      </a:r>
                      <a:endParaRPr lang="zh-CN" altLang="en-US" sz="1400">
                        <a:latin typeface="宋体" panose="02010600030101010101" pitchFamily="2" charset="-122"/>
                        <a:ea typeface="宋体" panose="02010600030101010101" pitchFamily="2" charset="-122"/>
                      </a:endParaRPr>
                    </a:p>
                  </a:txBody>
                  <a:tcPr/>
                </a:tc>
                <a:tc>
                  <a:txBody>
                    <a:bodyPr vert="horz" wrap="square"/>
                    <a:lstStyle/>
                    <a:p>
                      <a:r>
                        <a:rPr lang="zh-CN" altLang="en-US" sz="1400" smtClean="0">
                          <a:latin typeface="宋体" panose="02010600030101010101" pitchFamily="2" charset="-122"/>
                          <a:ea typeface="宋体" panose="02010600030101010101" pitchFamily="2" charset="-122"/>
                        </a:rPr>
                        <a:t>业务人员</a:t>
                      </a:r>
                      <a:endParaRPr lang="zh-CN" altLang="en-US" sz="1400">
                        <a:latin typeface="宋体" panose="02010600030101010101" pitchFamily="2" charset="-122"/>
                        <a:ea typeface="宋体" panose="02010600030101010101" pitchFamily="2" charset="-122"/>
                      </a:endParaRPr>
                    </a:p>
                  </a:txBody>
                  <a:tcPr/>
                </a:tc>
                <a:tc>
                  <a:txBody>
                    <a:bodyPr vert="horz" wrap="square"/>
                    <a:lstStyle/>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400" b="0" i="0" u="none" strike="noStrike" smtClean="0">
                          <a:solidFill>
                            <a:srgbClr val="000000"/>
                          </a:solidFill>
                          <a:effectLst/>
                          <a:latin typeface="宋体" panose="02010600030101010101" pitchFamily="2" charset="-122"/>
                          <a:ea typeface="宋体" panose="02010600030101010101" pitchFamily="2" charset="-122"/>
                        </a:rPr>
                        <a:t>部门产值奖金总额</a:t>
                      </a:r>
                      <a:r>
                        <a:rPr lang="en-US" altLang="zh-CN" sz="1400" b="0" i="0" u="none" strike="noStrike" smtClean="0">
                          <a:solidFill>
                            <a:srgbClr val="000000"/>
                          </a:solidFill>
                          <a:effectLst/>
                          <a:latin typeface="宋体" panose="02010600030101010101" pitchFamily="2" charset="-122"/>
                          <a:ea typeface="宋体" panose="02010600030101010101" pitchFamily="2" charset="-122"/>
                        </a:rPr>
                        <a:t>=</a:t>
                      </a:r>
                      <a:r>
                        <a:rPr lang="zh-CN" altLang="en-US" sz="1400" b="0" i="0" u="none" strike="noStrike" smtClean="0">
                          <a:solidFill>
                            <a:srgbClr val="000000"/>
                          </a:solidFill>
                          <a:effectLst/>
                          <a:latin typeface="宋体" panose="02010600030101010101" pitchFamily="2" charset="-122"/>
                          <a:ea typeface="宋体" panose="02010600030101010101" pitchFamily="2" charset="-122"/>
                        </a:rPr>
                        <a:t>产值*奖金比例*部门调整系数</a:t>
                      </a:r>
                      <a:endParaRPr lang="en-US" altLang="zh-CN" sz="1400" b="0" i="0" u="none" strike="noStrike" smtClean="0">
                        <a:solidFill>
                          <a:srgbClr val="000000"/>
                        </a:solidFill>
                        <a:effectLst/>
                        <a:latin typeface="宋体" panose="02010600030101010101" pitchFamily="2" charset="-122"/>
                        <a:ea typeface="宋体" panose="02010600030101010101" pitchFamily="2" charset="-122"/>
                      </a:endParaRPr>
                    </a:p>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400" b="0" i="0" u="none" strike="noStrike" smtClean="0">
                          <a:solidFill>
                            <a:srgbClr val="000000"/>
                          </a:solidFill>
                          <a:effectLst/>
                          <a:latin typeface="宋体" panose="02010600030101010101" pitchFamily="2" charset="-122"/>
                          <a:ea typeface="宋体" panose="02010600030101010101" pitchFamily="2" charset="-122"/>
                        </a:rPr>
                        <a:t>不同部门产值奖金系数不同，产值比例分别有</a:t>
                      </a:r>
                      <a:r>
                        <a:rPr lang="en-US" altLang="zh-CN" sz="1400" b="0" i="0" u="none" strike="noStrike" smtClean="0">
                          <a:solidFill>
                            <a:srgbClr val="000000"/>
                          </a:solidFill>
                          <a:effectLst/>
                          <a:latin typeface="宋体" panose="02010600030101010101" pitchFamily="2" charset="-122"/>
                          <a:ea typeface="宋体" panose="02010600030101010101" pitchFamily="2" charset="-122"/>
                        </a:rPr>
                        <a:t>18%</a:t>
                      </a:r>
                      <a:r>
                        <a:rPr lang="zh-CN" altLang="en-US" sz="1400" b="0" i="0" u="none" strike="noStrike" smtClean="0">
                          <a:solidFill>
                            <a:srgbClr val="000000"/>
                          </a:solidFill>
                          <a:effectLst/>
                          <a:latin typeface="宋体" panose="02010600030101010101" pitchFamily="2" charset="-122"/>
                          <a:ea typeface="宋体" panose="02010600030101010101" pitchFamily="2" charset="-122"/>
                        </a:rPr>
                        <a:t>、</a:t>
                      </a:r>
                      <a:r>
                        <a:rPr lang="en-US" altLang="zh-CN" sz="1400" b="0" i="0" u="none" strike="noStrike" smtClean="0">
                          <a:solidFill>
                            <a:srgbClr val="000000"/>
                          </a:solidFill>
                          <a:effectLst/>
                          <a:latin typeface="宋体" panose="02010600030101010101" pitchFamily="2" charset="-122"/>
                          <a:ea typeface="宋体" panose="02010600030101010101" pitchFamily="2" charset="-122"/>
                        </a:rPr>
                        <a:t>16%</a:t>
                      </a:r>
                      <a:r>
                        <a:rPr lang="zh-CN" altLang="en-US" sz="1400" b="0" i="0" u="none" strike="noStrike" smtClean="0">
                          <a:solidFill>
                            <a:srgbClr val="000000"/>
                          </a:solidFill>
                          <a:effectLst/>
                          <a:latin typeface="宋体" panose="02010600030101010101" pitchFamily="2" charset="-122"/>
                          <a:ea typeface="宋体" panose="02010600030101010101" pitchFamily="2" charset="-122"/>
                        </a:rPr>
                        <a:t>、</a:t>
                      </a:r>
                      <a:r>
                        <a:rPr lang="en-US" altLang="zh-CN" sz="1400" b="0" i="0" u="none" strike="noStrike" smtClean="0">
                          <a:solidFill>
                            <a:srgbClr val="000000"/>
                          </a:solidFill>
                          <a:effectLst/>
                          <a:latin typeface="宋体" panose="02010600030101010101" pitchFamily="2" charset="-122"/>
                          <a:ea typeface="宋体" panose="02010600030101010101" pitchFamily="2" charset="-122"/>
                        </a:rPr>
                        <a:t>14%</a:t>
                      </a:r>
                      <a:endParaRPr lang="zh-CN" altLang="en-US" sz="1400" b="0" i="0" u="none" strike="noStrike" smtClean="0">
                        <a:solidFill>
                          <a:srgbClr val="000000"/>
                        </a:solidFill>
                        <a:effectLst/>
                        <a:latin typeface="宋体" panose="02010600030101010101" pitchFamily="2" charset="-122"/>
                        <a:ea typeface="宋体" panose="02010600030101010101" pitchFamily="2" charset="-122"/>
                      </a:endParaRPr>
                    </a:p>
                  </a:txBody>
                  <a:tcPr/>
                </a:tc>
              </a:tr>
              <a:tr h="903447">
                <a:tc rowSpan="2">
                  <a:txBody>
                    <a:bodyPr vert="horz" wrap="square"/>
                    <a:lstStyle/>
                    <a:p>
                      <a:endParaRPr lang="en-US" altLang="zh-CN" sz="1400" smtClean="0">
                        <a:latin typeface="宋体" panose="02010600030101010101" pitchFamily="2" charset="-122"/>
                        <a:ea typeface="宋体" panose="02010600030101010101" pitchFamily="2" charset="-122"/>
                      </a:endParaRPr>
                    </a:p>
                    <a:p>
                      <a:endParaRPr lang="en-US" altLang="zh-CN" sz="1400" smtClean="0">
                        <a:latin typeface="宋体" panose="02010600030101010101" pitchFamily="2" charset="-122"/>
                        <a:ea typeface="宋体" panose="02010600030101010101" pitchFamily="2" charset="-122"/>
                      </a:endParaRPr>
                    </a:p>
                    <a:p>
                      <a:endParaRPr lang="en-US" altLang="zh-CN" sz="1400" smtClean="0">
                        <a:latin typeface="宋体" panose="02010600030101010101" pitchFamily="2" charset="-122"/>
                        <a:ea typeface="宋体" panose="02010600030101010101" pitchFamily="2" charset="-122"/>
                      </a:endParaRPr>
                    </a:p>
                    <a:p>
                      <a:r>
                        <a:rPr lang="zh-CN" altLang="en-US" sz="1400" smtClean="0">
                          <a:latin typeface="宋体" panose="02010600030101010101" pitchFamily="2" charset="-122"/>
                          <a:ea typeface="宋体" panose="02010600030101010101" pitchFamily="2" charset="-122"/>
                        </a:rPr>
                        <a:t>非在编</a:t>
                      </a:r>
                      <a:endParaRPr lang="zh-CN" altLang="en-US" sz="1400">
                        <a:latin typeface="宋体" panose="02010600030101010101" pitchFamily="2" charset="-122"/>
                        <a:ea typeface="宋体" panose="02010600030101010101" pitchFamily="2" charset="-122"/>
                      </a:endParaRPr>
                    </a:p>
                  </a:txBody>
                  <a:tcPr/>
                </a:tc>
                <a:tc>
                  <a:txBody>
                    <a:bodyPr vert="horz" wrap="square"/>
                    <a:lstStyle/>
                    <a:p>
                      <a:r>
                        <a:rPr lang="zh-CN" altLang="en-US" sz="1400" smtClean="0">
                          <a:latin typeface="宋体" panose="02010600030101010101" pitchFamily="2" charset="-122"/>
                          <a:ea typeface="宋体" panose="02010600030101010101" pitchFamily="2" charset="-122"/>
                        </a:rPr>
                        <a:t>业务部室（享受市场激励政策的业务人员）</a:t>
                      </a:r>
                      <a:endParaRPr lang="zh-CN" altLang="en-US" sz="1400">
                        <a:latin typeface="宋体" panose="02010600030101010101" pitchFamily="2" charset="-122"/>
                        <a:ea typeface="宋体" panose="02010600030101010101" pitchFamily="2" charset="-122"/>
                      </a:endParaRPr>
                    </a:p>
                  </a:txBody>
                  <a:tcPr/>
                </a:tc>
                <a:tc>
                  <a:txBody>
                    <a:bodyPr vert="horz" wrap="square"/>
                    <a:lstStyle/>
                    <a:p>
                      <a:pPr marL="285750" indent="-285750" algn="l" fontAlgn="ctr">
                        <a:buFont typeface="Arial" pitchFamily="34" charset="0"/>
                        <a:buChar char="•"/>
                      </a:pPr>
                      <a:r>
                        <a:rPr lang="zh-CN" altLang="en-US" sz="1400" b="0" i="0" u="none" strike="noStrike" smtClean="0">
                          <a:solidFill>
                            <a:srgbClr val="000000"/>
                          </a:solidFill>
                          <a:effectLst/>
                          <a:latin typeface="宋体" panose="02010600030101010101" pitchFamily="2" charset="-122"/>
                          <a:ea typeface="宋体" panose="02010600030101010101" pitchFamily="2" charset="-122"/>
                        </a:rPr>
                        <a:t>（</a:t>
                      </a:r>
                      <a:r>
                        <a:rPr lang="zh-CN" altLang="en-US" sz="1400" b="0" i="0" u="none" strike="noStrike">
                          <a:solidFill>
                            <a:srgbClr val="000000"/>
                          </a:solidFill>
                          <a:effectLst/>
                          <a:latin typeface="宋体" panose="02010600030101010101" pitchFamily="2" charset="-122"/>
                          <a:ea typeface="宋体" panose="02010600030101010101" pitchFamily="2" charset="-122"/>
                        </a:rPr>
                        <a:t>月度）部室绩效奖金包</a:t>
                      </a:r>
                      <a:r>
                        <a:rPr lang="en-US" altLang="zh-CN" sz="1400" b="0" i="0" u="none" strike="noStrike">
                          <a:solidFill>
                            <a:srgbClr val="000000"/>
                          </a:solidFill>
                          <a:effectLst/>
                          <a:latin typeface="宋体" panose="02010600030101010101" pitchFamily="2" charset="-122"/>
                          <a:ea typeface="宋体" panose="02010600030101010101" pitchFamily="2" charset="-122"/>
                        </a:rPr>
                        <a:t>=700.81*</a:t>
                      </a:r>
                      <a:r>
                        <a:rPr lang="zh-CN" altLang="en-US" sz="1400" b="0" i="0" u="none" strike="noStrike">
                          <a:solidFill>
                            <a:srgbClr val="000000"/>
                          </a:solidFill>
                          <a:effectLst/>
                          <a:latin typeface="宋体" panose="02010600030101010101" pitchFamily="2" charset="-122"/>
                          <a:ea typeface="宋体" panose="02010600030101010101" pitchFamily="2" charset="-122"/>
                        </a:rPr>
                        <a:t>部室绩效奖金系数</a:t>
                      </a:r>
                      <a:r>
                        <a:rPr lang="zh-CN" altLang="en-US" sz="1400" b="0" i="0" u="none" strike="noStrike" smtClean="0">
                          <a:solidFill>
                            <a:srgbClr val="000000"/>
                          </a:solidFill>
                          <a:effectLst/>
                          <a:latin typeface="宋体" panose="02010600030101010101" pitchFamily="2" charset="-122"/>
                          <a:ea typeface="宋体" panose="02010600030101010101" pitchFamily="2" charset="-122"/>
                        </a:rPr>
                        <a:t>和</a:t>
                      </a:r>
                      <a:endParaRPr lang="en-US" altLang="zh-CN" sz="1400" b="0" i="0" u="none" strike="noStrike" smtClean="0">
                        <a:solidFill>
                          <a:srgbClr val="000000"/>
                        </a:solidFill>
                        <a:effectLst/>
                        <a:latin typeface="宋体" panose="02010600030101010101" pitchFamily="2" charset="-122"/>
                        <a:ea typeface="宋体" panose="02010600030101010101" pitchFamily="2" charset="-122"/>
                      </a:endParaRPr>
                    </a:p>
                    <a:p>
                      <a:pPr marL="285750" indent="-285750" algn="l" fontAlgn="ctr">
                        <a:buFont typeface="Arial" pitchFamily="34" charset="0"/>
                        <a:buChar char="•"/>
                      </a:pPr>
                      <a:r>
                        <a:rPr lang="zh-CN" altLang="en-US" sz="1400" b="0" i="0" u="none" strike="noStrike" smtClean="0">
                          <a:solidFill>
                            <a:srgbClr val="000000"/>
                          </a:solidFill>
                          <a:effectLst/>
                          <a:latin typeface="宋体" panose="02010600030101010101" pitchFamily="2" charset="-122"/>
                          <a:ea typeface="宋体" panose="02010600030101010101" pitchFamily="2" charset="-122"/>
                        </a:rPr>
                        <a:t>部门</a:t>
                      </a:r>
                      <a:r>
                        <a:rPr lang="zh-CN" altLang="en-US" sz="1400" b="0" i="0" u="none" strike="noStrike">
                          <a:solidFill>
                            <a:srgbClr val="000000"/>
                          </a:solidFill>
                          <a:effectLst/>
                          <a:latin typeface="宋体" panose="02010600030101010101" pitchFamily="2" charset="-122"/>
                          <a:ea typeface="宋体" panose="02010600030101010101" pitchFamily="2" charset="-122"/>
                        </a:rPr>
                        <a:t>绩效奖金系数 见</a:t>
                      </a:r>
                      <a:r>
                        <a:rPr lang="en-US" altLang="zh-CN" sz="1400" b="0" i="0" u="none" strike="noStrike">
                          <a:solidFill>
                            <a:srgbClr val="000000"/>
                          </a:solidFill>
                          <a:effectLst/>
                          <a:latin typeface="宋体" panose="02010600030101010101" pitchFamily="2" charset="-122"/>
                          <a:ea typeface="宋体" panose="02010600030101010101" pitchFamily="2" charset="-122"/>
                        </a:rPr>
                        <a:t>69</a:t>
                      </a:r>
                      <a:r>
                        <a:rPr lang="zh-CN" altLang="en-US" sz="1400" b="0" i="0" u="none" strike="noStrike">
                          <a:solidFill>
                            <a:srgbClr val="000000"/>
                          </a:solidFill>
                          <a:effectLst/>
                          <a:latin typeface="宋体" panose="02010600030101010101" pitchFamily="2" charset="-122"/>
                          <a:ea typeface="宋体" panose="02010600030101010101" pitchFamily="2" charset="-122"/>
                        </a:rPr>
                        <a:t>号</a:t>
                      </a:r>
                      <a:r>
                        <a:rPr lang="zh-CN" altLang="en-US" sz="1400" b="0" i="0" u="none" strike="noStrike" smtClean="0">
                          <a:solidFill>
                            <a:srgbClr val="000000"/>
                          </a:solidFill>
                          <a:effectLst/>
                          <a:latin typeface="宋体" panose="02010600030101010101" pitchFamily="2" charset="-122"/>
                          <a:ea typeface="宋体" panose="02010600030101010101" pitchFamily="2" charset="-122"/>
                        </a:rPr>
                        <a:t>文</a:t>
                      </a:r>
                      <a:endParaRPr lang="en-US" altLang="zh-CN" sz="1400" b="0" i="0" u="none" strike="noStrike" smtClean="0">
                        <a:solidFill>
                          <a:srgbClr val="000000"/>
                        </a:solidFill>
                        <a:effectLst/>
                        <a:latin typeface="宋体" panose="02010600030101010101" pitchFamily="2" charset="-122"/>
                        <a:ea typeface="宋体" panose="02010600030101010101" pitchFamily="2" charset="-122"/>
                      </a:endParaRPr>
                    </a:p>
                    <a:p>
                      <a:pPr marL="285750" indent="-285750" algn="l" fontAlgn="ctr">
                        <a:buFont typeface="Arial" pitchFamily="34" charset="0"/>
                        <a:buChar char="•"/>
                      </a:pPr>
                      <a:r>
                        <a:rPr lang="zh-CN" altLang="en-US" sz="1400" b="0" i="0" u="none" strike="noStrike" smtClean="0">
                          <a:solidFill>
                            <a:srgbClr val="000000"/>
                          </a:solidFill>
                          <a:effectLst/>
                          <a:latin typeface="宋体" panose="02010600030101010101" pitchFamily="2" charset="-122"/>
                          <a:ea typeface="宋体" panose="02010600030101010101" pitchFamily="2" charset="-122"/>
                        </a:rPr>
                        <a:t>以上</a:t>
                      </a:r>
                      <a:r>
                        <a:rPr lang="zh-CN" altLang="en-US" sz="1400" b="0" i="0" u="none" strike="noStrike">
                          <a:solidFill>
                            <a:srgbClr val="000000"/>
                          </a:solidFill>
                          <a:effectLst/>
                          <a:latin typeface="宋体" panose="02010600030101010101" pitchFamily="2" charset="-122"/>
                          <a:ea typeface="宋体" panose="02010600030101010101" pitchFamily="2" charset="-122"/>
                        </a:rPr>
                        <a:t>为计算方式，具体核发根据各部门自行制定的规则</a:t>
                      </a:r>
                    </a:p>
                  </a:txBody>
                  <a:tcPr marL="6328" marR="6328" marT="6328" marB="0" anchor="ctr"/>
                </a:tc>
              </a:tr>
              <a:tr h="1022402">
                <a:tc vMerge="1">
                  <a:txBody>
                    <a:bodyPr vert="horz" wrap="square"/>
                    <a:lstStyle/>
                    <a:p>
                      <a:endParaRPr lang="zh-CN" altLang="en-US" sz="1400">
                        <a:latin typeface="宋体" panose="02010600030101010101" pitchFamily="2" charset="-122"/>
                        <a:ea typeface="宋体" panose="02010600030101010101" pitchFamily="2" charset="-122"/>
                      </a:endParaRPr>
                    </a:p>
                  </a:txBody>
                  <a:tcPr/>
                </a:tc>
                <a:tc>
                  <a:txBody>
                    <a:bodyPr vert="horz" wrap="square"/>
                    <a:lstStyle/>
                    <a:p>
                      <a:r>
                        <a:rPr lang="zh-CN" altLang="en-US" sz="1400" smtClean="0">
                          <a:latin typeface="宋体" panose="02010600030101010101" pitchFamily="2" charset="-122"/>
                          <a:ea typeface="宋体" panose="02010600030101010101" pitchFamily="2" charset="-122"/>
                        </a:rPr>
                        <a:t>业务部室（不享受市场激励政策的业务人员）、专业部室业务人员</a:t>
                      </a:r>
                      <a:endParaRPr lang="zh-CN" altLang="en-US" sz="1400">
                        <a:latin typeface="宋体" panose="02010600030101010101" pitchFamily="2" charset="-122"/>
                        <a:ea typeface="宋体" panose="02010600030101010101" pitchFamily="2" charset="-122"/>
                      </a:endParaRPr>
                    </a:p>
                  </a:txBody>
                  <a:tcPr/>
                </a:tc>
                <a:tc>
                  <a:txBody>
                    <a:bodyPr vert="horz" wrap="square"/>
                    <a:lstStyle/>
                    <a:p>
                      <a:pPr marL="285750" indent="-285750" algn="l" fontAlgn="ctr">
                        <a:buFont typeface="Arial" pitchFamily="34" charset="0"/>
                        <a:buChar char="•"/>
                      </a:pPr>
                      <a:r>
                        <a:rPr lang="zh-CN" altLang="en-US" sz="1400" b="0" i="0" u="none" strike="noStrike">
                          <a:solidFill>
                            <a:srgbClr val="000000"/>
                          </a:solidFill>
                          <a:effectLst/>
                          <a:latin typeface="宋体" panose="02010600030101010101" pitchFamily="2" charset="-122"/>
                          <a:ea typeface="宋体" panose="02010600030101010101" pitchFamily="2" charset="-122"/>
                        </a:rPr>
                        <a:t>理论上，聘用的一般员工奖金系数为“</a:t>
                      </a:r>
                      <a:r>
                        <a:rPr lang="en-US" altLang="zh-CN" sz="1400" b="0" i="0" u="none" strike="noStrike">
                          <a:solidFill>
                            <a:srgbClr val="000000"/>
                          </a:solidFill>
                          <a:effectLst/>
                          <a:latin typeface="宋体" panose="02010600030101010101" pitchFamily="2" charset="-122"/>
                          <a:ea typeface="宋体" panose="02010600030101010101" pitchFamily="2" charset="-122"/>
                        </a:rPr>
                        <a:t>1”</a:t>
                      </a:r>
                      <a:r>
                        <a:rPr lang="zh-CN" altLang="en-US" sz="1400" b="0" i="0" u="none" strike="noStrike">
                          <a:solidFill>
                            <a:srgbClr val="000000"/>
                          </a:solidFill>
                          <a:effectLst/>
                          <a:latin typeface="宋体" panose="02010600030101010101" pitchFamily="2" charset="-122"/>
                          <a:ea typeface="宋体" panose="02010600030101010101" pitchFamily="2" charset="-122"/>
                        </a:rPr>
                        <a:t>，但实际发放时综合考虑员工的岗位及个人贡献等进行调整。</a:t>
                      </a:r>
                    </a:p>
                  </a:txBody>
                  <a:tcPr marL="6328" marR="6328" marT="6328" marB="0" anchor="ctr"/>
                </a:tc>
              </a:tr>
            </a:tbl>
          </a:graphicData>
        </a:graphic>
      </p:graphicFrame>
      <p:sp>
        <p:nvSpPr>
          <p:cNvPr id="9" name="Rectangle 27"/>
          <p:cNvSpPr/>
          <p:nvPr/>
        </p:nvSpPr>
        <p:spPr>
          <a:xfrm>
            <a:off x="395536" y="5303428"/>
            <a:ext cx="1080120" cy="7178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初步优化建议</a:t>
            </a:r>
            <a:endParaRPr lang="en-US" sz="1600" b="1"/>
          </a:p>
        </p:txBody>
      </p:sp>
      <p:sp>
        <p:nvSpPr>
          <p:cNvPr id="10" name="Rectangle 28"/>
          <p:cNvSpPr/>
          <p:nvPr/>
        </p:nvSpPr>
        <p:spPr>
          <a:xfrm>
            <a:off x="1547664" y="5303428"/>
            <a:ext cx="7128792" cy="717859"/>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600" smtClean="0">
                <a:solidFill>
                  <a:schemeClr val="tx1"/>
                </a:solidFill>
                <a:latin typeface="宋体" panose="02010600030101010101" pitchFamily="2" charset="-122"/>
                <a:ea typeface="宋体" panose="02010600030101010101" pitchFamily="2" charset="-122"/>
              </a:rPr>
              <a:t>建议</a:t>
            </a:r>
            <a:r>
              <a:rPr lang="en-US" altLang="zh-CN" sz="1600" smtClean="0">
                <a:solidFill>
                  <a:schemeClr val="tx1"/>
                </a:solidFill>
                <a:latin typeface="宋体" panose="02010600030101010101" pitchFamily="2" charset="-122"/>
                <a:ea typeface="宋体" panose="02010600030101010101" pitchFamily="2" charset="-122"/>
              </a:rPr>
              <a:t>SMQ</a:t>
            </a:r>
            <a:r>
              <a:rPr lang="zh-CN" altLang="en-US" sz="1600" smtClean="0">
                <a:solidFill>
                  <a:schemeClr val="tx1"/>
                </a:solidFill>
                <a:latin typeface="宋体" panose="02010600030101010101" pitchFamily="2" charset="-122"/>
                <a:ea typeface="宋体" panose="02010600030101010101" pitchFamily="2" charset="-122"/>
              </a:rPr>
              <a:t>的所有业务人员都采用同一套薪酬体系，以保证内部公平性</a:t>
            </a:r>
            <a:endParaRPr lang="en-US" sz="1600">
              <a:solidFill>
                <a:schemeClr val="tx1"/>
              </a:solidFill>
              <a:latin typeface="宋体" panose="02010600030101010101" pitchFamily="2" charset="-122"/>
              <a:ea typeface="宋体" panose="02010600030101010101" pitchFamily="2" charset="-122"/>
            </a:endParaRPr>
          </a:p>
        </p:txBody>
      </p:sp>
      <p:sp>
        <p:nvSpPr>
          <p:cNvPr id="11" name="Isosceles Triangle 25"/>
          <p:cNvSpPr/>
          <p:nvPr/>
        </p:nvSpPr>
        <p:spPr>
          <a:xfrm rot="10800000">
            <a:off x="2216921" y="4869161"/>
            <a:ext cx="4427715" cy="288032"/>
          </a:xfrm>
          <a:prstGeom prst="triangle">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Tree>
    <p:extLst>
      <p:ext uri="{BB962C8B-B14F-4D97-AF65-F5344CB8AC3E}">
        <p14:creationId xmlns:p14="http://schemas.microsoft.com/office/powerpoint/2010/main" val="4201118776"/>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矩形 16"/>
          <p:cNvSpPr/>
          <p:nvPr/>
        </p:nvSpPr>
        <p:spPr>
          <a:xfrm>
            <a:off x="5318722" y="2132856"/>
            <a:ext cx="3357734" cy="2664295"/>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 name="Title 1"/>
          <p:cNvSpPr>
            <a:spLocks noGrp="1"/>
          </p:cNvSpPr>
          <p:nvPr>
            <p:ph type="title"/>
          </p:nvPr>
        </p:nvSpPr>
        <p:spPr/>
        <p:txBody>
          <a:bodyPr>
            <a:normAutofit/>
          </a:bodyPr>
          <a:lstStyle/>
          <a:p>
            <a:pPr lvl="0"/>
            <a:r>
              <a:rPr lang="en-US" altLang="zh-CN" sz="2200" smtClean="0"/>
              <a:t>6.</a:t>
            </a:r>
            <a:r>
              <a:rPr lang="zh-CN" altLang="en-US" sz="2200" smtClean="0"/>
              <a:t> 激励</a:t>
            </a:r>
            <a:r>
              <a:rPr lang="zh-CN" altLang="en-US" sz="2200"/>
              <a:t>理念和方向与院的发展战略不</a:t>
            </a:r>
            <a:r>
              <a:rPr lang="zh-CN" altLang="en-US" sz="2200" smtClean="0"/>
              <a:t>匹配</a:t>
            </a:r>
            <a:endParaRPr lang="en-US" sz="2200"/>
          </a:p>
        </p:txBody>
      </p:sp>
      <p:sp>
        <p:nvSpPr>
          <p:cNvPr id="3" name="Footer Placeholder 2"/>
          <p:cNvSpPr>
            <a:spLocks noGrp="1"/>
          </p:cNvSpPr>
          <p:nvPr>
            <p:ph type="ftr" sz="quarter" idx="11"/>
          </p:nvPr>
        </p:nvSpPr>
        <p:spPr/>
        <p:txBody>
          <a:bodyPr/>
          <a:lstStyle/>
          <a:p>
            <a:r>
              <a:rPr lang="en-GB" smtClean="0"/>
              <a:t>towerswatson.com</a:t>
            </a:r>
            <a:endParaRPr lang="en-GB"/>
          </a:p>
        </p:txBody>
      </p:sp>
      <p:sp>
        <p:nvSpPr>
          <p:cNvPr id="4" name="Slide Number Placeholder 3"/>
          <p:cNvSpPr>
            <a:spLocks noGrp="1"/>
          </p:cNvSpPr>
          <p:nvPr>
            <p:ph type="sldNum" sz="quarter" idx="12"/>
          </p:nvPr>
        </p:nvSpPr>
        <p:spPr/>
        <p:txBody>
          <a:bodyPr/>
          <a:lstStyle/>
          <a:p>
            <a:fld id="{830D4EF1-2FB9-4CDA-AD22-D945B346B2F0}" type="slidenum">
              <a:rPr lang="en-GB" smtClean="0"/>
              <a:t>14</a:t>
            </a:fld>
            <a:endParaRPr lang="en-GB"/>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Rectangle 5"/>
          <p:cNvSpPr/>
          <p:nvPr/>
        </p:nvSpPr>
        <p:spPr>
          <a:xfrm>
            <a:off x="5436096" y="2132856"/>
            <a:ext cx="3096344" cy="2677656"/>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spcBef>
                <a:spcPts val="600"/>
              </a:spcBef>
              <a:buFont typeface="Arial" pitchFamily="34" charset="0"/>
              <a:buChar char="•"/>
            </a:pPr>
            <a:r>
              <a:rPr lang="en-GB" sz="1600" smtClean="0">
                <a:latin typeface="宋体" panose="02010600030101010101" pitchFamily="2" charset="-122"/>
                <a:ea typeface="宋体" panose="02010600030101010101" pitchFamily="2" charset="-122"/>
              </a:rPr>
              <a:t>SMQ</a:t>
            </a:r>
            <a:r>
              <a:rPr lang="zh-CN" altLang="en-US" sz="1600">
                <a:latin typeface="宋体" panose="02010600030101010101" pitchFamily="2" charset="-122"/>
                <a:ea typeface="宋体" panose="02010600030101010101" pitchFamily="2" charset="-122"/>
              </a:rPr>
              <a:t>未来在追求产值增长的基础上更加关注利润的增长，但目前以产值奖金作为激励的方式，引导组织及个人行为追求产值的绝对增长，而不利于引导组织追求利润的增长。</a:t>
            </a:r>
            <a:r>
              <a:rPr lang="en-US" altLang="zh-CN" sz="1600">
                <a:latin typeface="宋体" panose="02010600030101010101" pitchFamily="2" charset="-122"/>
                <a:ea typeface="宋体" panose="02010600030101010101" pitchFamily="2" charset="-122"/>
              </a:rPr>
              <a:t>	</a:t>
            </a:r>
            <a:endParaRPr lang="en-US" sz="1600">
              <a:latin typeface="宋体" panose="02010600030101010101" pitchFamily="2" charset="-122"/>
              <a:ea typeface="宋体" panose="02010600030101010101" pitchFamily="2" charset="-122"/>
            </a:endParaRPr>
          </a:p>
        </p:txBody>
      </p:sp>
      <p:cxnSp>
        <p:nvCxnSpPr>
          <p:cNvPr id="10" name="Straight Connector 9"/>
          <p:cNvCxnSpPr/>
          <p:nvPr/>
        </p:nvCxnSpPr>
        <p:spPr>
          <a:xfrm>
            <a:off x="395536" y="1858472"/>
            <a:ext cx="4464496"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400610" y="1331476"/>
            <a:ext cx="1437623" cy="369332"/>
          </a:xfrm>
          <a:prstGeom prst="rect">
            <a:avLst/>
          </a:prstGeom>
          <a:solidFill>
            <a:schemeClr val="bg1">
              <a:lumMod val="75000"/>
            </a:schemeClr>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激励现状</a:t>
            </a:r>
            <a:endParaRPr lang="en-US" b="1">
              <a:solidFill>
                <a:schemeClr val="bg1"/>
              </a:solidFill>
            </a:endParaRPr>
          </a:p>
        </p:txBody>
      </p:sp>
      <p:sp>
        <p:nvSpPr>
          <p:cNvPr id="14" name="TextBox 13"/>
          <p:cNvSpPr txBox="1"/>
          <p:nvPr/>
        </p:nvSpPr>
        <p:spPr>
          <a:xfrm>
            <a:off x="323528" y="1916832"/>
            <a:ext cx="4536504"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smtClean="0"/>
              <a:t>SMQ </a:t>
            </a:r>
            <a:r>
              <a:rPr lang="zh-CN" altLang="en-US" b="1" smtClean="0"/>
              <a:t>目前仅以“产值奖金”及“岗位绩效奖”（仅干部有）作为激励</a:t>
            </a:r>
            <a:endParaRPr lang="en-US" b="1"/>
          </a:p>
        </p:txBody>
      </p:sp>
      <p:sp>
        <p:nvSpPr>
          <p:cNvPr id="15" name="Isosceles Triangle 14"/>
          <p:cNvSpPr/>
          <p:nvPr/>
        </p:nvSpPr>
        <p:spPr>
          <a:xfrm rot="10800000">
            <a:off x="3131841" y="5013175"/>
            <a:ext cx="3131572" cy="288032"/>
          </a:xfrm>
          <a:prstGeom prst="triangl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graphicFrame>
        <p:nvGraphicFramePr>
          <p:cNvPr id="8" name="表格 7"/>
          <p:cNvGraphicFramePr>
            <a:graphicFrameLocks noGrp="1"/>
          </p:cNvGraphicFramePr>
          <p:nvPr>
            <p:extLst>
              <p:ext uri="{D42A27DB-BD31-4B8C-83A1-F6EECF244321}">
                <p14:modId xmlns:p14="http://schemas.microsoft.com/office/powerpoint/2010/main" val="1722733938"/>
              </p:ext>
            </p:extLst>
          </p:nvPr>
        </p:nvGraphicFramePr>
        <p:xfrm>
          <a:off x="395536" y="2665720"/>
          <a:ext cx="4536504" cy="2108200"/>
        </p:xfrm>
        <a:graphic>
          <a:graphicData uri="http://schemas.openxmlformats.org/drawingml/2006/table">
            <a:tbl>
              <a:tblPr firstRow="1" bandRow="1">
                <a:tableStyleId>{5C22544A-7EE6-4342-B048-85BDC9FD1C3A}</a:tableStyleId>
              </a:tblPr>
              <a:tblGrid>
                <a:gridCol w="1458162"/>
                <a:gridCol w="3078342"/>
              </a:tblGrid>
              <a:tr h="370840">
                <a:tc>
                  <a:txBody>
                    <a:bodyPr vert="horz" wrap="square"/>
                    <a:lstStyle/>
                    <a:p>
                      <a:pPr algn="ctr"/>
                      <a:r>
                        <a:rPr lang="zh-CN" altLang="en-US" sz="1600" smtClean="0">
                          <a:latin typeface="宋体" panose="02010600030101010101" pitchFamily="2" charset="-122"/>
                          <a:ea typeface="宋体" panose="02010600030101010101" pitchFamily="2" charset="-122"/>
                        </a:rPr>
                        <a:t>部室</a:t>
                      </a:r>
                      <a:endParaRPr lang="zh-CN" altLang="en-US" sz="1600">
                        <a:latin typeface="宋体" panose="02010600030101010101" pitchFamily="2" charset="-122"/>
                        <a:ea typeface="宋体" panose="02010600030101010101" pitchFamily="2" charset="-122"/>
                      </a:endParaRPr>
                    </a:p>
                  </a:txBody>
                  <a:tcPr/>
                </a:tc>
                <a:tc>
                  <a:txBody>
                    <a:bodyPr vert="horz" wrap="square"/>
                    <a:lstStyle/>
                    <a:p>
                      <a:pPr algn="ctr"/>
                      <a:r>
                        <a:rPr lang="zh-CN" altLang="en-US" sz="1600" smtClean="0">
                          <a:latin typeface="宋体" panose="02010600030101010101" pitchFamily="2" charset="-122"/>
                          <a:ea typeface="宋体" panose="02010600030101010101" pitchFamily="2" charset="-122"/>
                        </a:rPr>
                        <a:t>浮动激励项</a:t>
                      </a:r>
                      <a:endParaRPr lang="zh-CN" altLang="en-US" sz="1600">
                        <a:latin typeface="宋体" panose="02010600030101010101" pitchFamily="2" charset="-122"/>
                        <a:ea typeface="宋体" panose="02010600030101010101" pitchFamily="2" charset="-122"/>
                      </a:endParaRPr>
                    </a:p>
                  </a:txBody>
                  <a:tcPr/>
                </a:tc>
              </a:tr>
              <a:tr h="370840">
                <a:tc>
                  <a:txBody>
                    <a:bodyPr vert="horz" wrap="square"/>
                    <a:lstStyle/>
                    <a:p>
                      <a:r>
                        <a:rPr lang="zh-CN" altLang="en-US" sz="1600" smtClean="0">
                          <a:latin typeface="宋体" panose="02010600030101010101" pitchFamily="2" charset="-122"/>
                          <a:ea typeface="宋体" panose="02010600030101010101" pitchFamily="2" charset="-122"/>
                        </a:rPr>
                        <a:t>业务部室</a:t>
                      </a:r>
                      <a:endParaRPr lang="zh-CN" altLang="en-US" sz="1600">
                        <a:latin typeface="宋体" panose="02010600030101010101" pitchFamily="2" charset="-122"/>
                        <a:ea typeface="宋体" panose="02010600030101010101" pitchFamily="2" charset="-122"/>
                      </a:endParaRPr>
                    </a:p>
                  </a:txBody>
                  <a:tcPr/>
                </a:tc>
                <a:tc>
                  <a:txBody>
                    <a:bodyPr vert="horz" wrap="square"/>
                    <a:lstStyle/>
                    <a:p>
                      <a:pPr marL="285750" indent="-285750">
                        <a:buFont typeface="Arial" pitchFamily="34" charset="0"/>
                        <a:buChar char="•"/>
                      </a:pPr>
                      <a:r>
                        <a:rPr lang="zh-CN" altLang="en-US" sz="1600" smtClean="0">
                          <a:latin typeface="宋体" panose="02010600030101010101" pitchFamily="2" charset="-122"/>
                          <a:ea typeface="宋体" panose="02010600030101010101" pitchFamily="2" charset="-122"/>
                        </a:rPr>
                        <a:t>产值奖金</a:t>
                      </a:r>
                      <a:endParaRPr lang="en-US" altLang="zh-CN" sz="1600" smtClean="0">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600" smtClean="0">
                          <a:latin typeface="宋体" panose="02010600030101010101" pitchFamily="2" charset="-122"/>
                          <a:ea typeface="宋体" panose="02010600030101010101" pitchFamily="2" charset="-122"/>
                        </a:rPr>
                        <a:t>岗位绩效奖（仅干部有）</a:t>
                      </a:r>
                      <a:endParaRPr lang="zh-CN" altLang="en-US" sz="1600">
                        <a:latin typeface="宋体" panose="02010600030101010101" pitchFamily="2" charset="-122"/>
                        <a:ea typeface="宋体" panose="02010600030101010101" pitchFamily="2" charset="-122"/>
                      </a:endParaRPr>
                    </a:p>
                  </a:txBody>
                  <a:tcPr/>
                </a:tc>
              </a:tr>
              <a:tr h="370840">
                <a:tc>
                  <a:txBody>
                    <a:bodyPr vert="horz" wrap="square"/>
                    <a:lstStyle/>
                    <a:p>
                      <a:r>
                        <a:rPr lang="zh-CN" altLang="en-US" sz="1600" smtClean="0">
                          <a:latin typeface="宋体" panose="02010600030101010101" pitchFamily="2" charset="-122"/>
                          <a:ea typeface="宋体" panose="02010600030101010101" pitchFamily="2" charset="-122"/>
                        </a:rPr>
                        <a:t>专业部室</a:t>
                      </a:r>
                      <a:endParaRPr lang="zh-CN" altLang="en-US" sz="1600">
                        <a:latin typeface="宋体" panose="02010600030101010101" pitchFamily="2" charset="-122"/>
                        <a:ea typeface="宋体" panose="02010600030101010101" pitchFamily="2" charset="-122"/>
                      </a:endParaRPr>
                    </a:p>
                  </a:txBody>
                  <a:tcPr/>
                </a:tc>
                <a:tc>
                  <a:txBody>
                    <a:bodyPr vert="horz" wrap="square"/>
                    <a:lstStyle/>
                    <a:p>
                      <a:pPr marL="285750" indent="-285750">
                        <a:buFont typeface="Arial" pitchFamily="34" charset="0"/>
                        <a:buChar char="•"/>
                      </a:pPr>
                      <a:r>
                        <a:rPr lang="zh-CN" altLang="en-US" sz="1600" smtClean="0">
                          <a:latin typeface="宋体" panose="02010600030101010101" pitchFamily="2" charset="-122"/>
                          <a:ea typeface="宋体" panose="02010600030101010101" pitchFamily="2" charset="-122"/>
                        </a:rPr>
                        <a:t>产值奖金</a:t>
                      </a:r>
                      <a:endParaRPr lang="en-US" altLang="zh-CN" sz="1600" smtClean="0">
                        <a:latin typeface="宋体" panose="02010600030101010101" pitchFamily="2" charset="-122"/>
                        <a:ea typeface="宋体" panose="02010600030101010101" pitchFamily="2" charset="-122"/>
                      </a:endParaRPr>
                    </a:p>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600" smtClean="0">
                          <a:latin typeface="宋体" panose="02010600030101010101" pitchFamily="2" charset="-122"/>
                          <a:ea typeface="宋体" panose="02010600030101010101" pitchFamily="2" charset="-122"/>
                        </a:rPr>
                        <a:t>岗位绩效奖（仅干部有）</a:t>
                      </a:r>
                    </a:p>
                  </a:txBody>
                  <a:tcPr/>
                </a:tc>
              </a:tr>
              <a:tr h="370840">
                <a:tc>
                  <a:txBody>
                    <a:bodyPr vert="horz" wrap="square"/>
                    <a:lstStyle/>
                    <a:p>
                      <a:r>
                        <a:rPr lang="zh-CN" altLang="en-US" sz="1600" smtClean="0">
                          <a:latin typeface="宋体" panose="02010600030101010101" pitchFamily="2" charset="-122"/>
                          <a:ea typeface="宋体" panose="02010600030101010101" pitchFamily="2" charset="-122"/>
                        </a:rPr>
                        <a:t>职能部室</a:t>
                      </a:r>
                      <a:endParaRPr lang="zh-CN" altLang="en-US" sz="1600">
                        <a:latin typeface="宋体" panose="02010600030101010101" pitchFamily="2" charset="-122"/>
                        <a:ea typeface="宋体" panose="02010600030101010101" pitchFamily="2" charset="-122"/>
                      </a:endParaRPr>
                    </a:p>
                  </a:txBody>
                  <a:tcPr/>
                </a:tc>
                <a:tc>
                  <a:txBody>
                    <a:bodyPr vert="horz" wrap="square"/>
                    <a:lstStyle/>
                    <a:p>
                      <a:pPr marL="285750" indent="-285750">
                        <a:buFont typeface="Arial" pitchFamily="34" charset="0"/>
                        <a:buChar char="•"/>
                      </a:pPr>
                      <a:r>
                        <a:rPr lang="zh-CN" altLang="en-US" sz="1600" smtClean="0">
                          <a:latin typeface="宋体" panose="02010600030101010101" pitchFamily="2" charset="-122"/>
                          <a:ea typeface="宋体" panose="02010600030101010101" pitchFamily="2" charset="-122"/>
                        </a:rPr>
                        <a:t>产值奖金</a:t>
                      </a:r>
                      <a:endParaRPr lang="en-US" altLang="zh-CN" sz="1600" smtClean="0">
                        <a:latin typeface="宋体" panose="02010600030101010101" pitchFamily="2" charset="-122"/>
                        <a:ea typeface="宋体" panose="02010600030101010101" pitchFamily="2" charset="-122"/>
                      </a:endParaRPr>
                    </a:p>
                    <a:p>
                      <a:pPr marL="285750" marR="0" indent="-285750" algn="l" defTabSz="914400" rtl="0" eaLnBrk="1" fontAlgn="auto" latinLnBrk="0" hangingPunct="1">
                        <a:lnSpc>
                          <a:spcPct val="100000"/>
                        </a:lnSpc>
                        <a:spcBef>
                          <a:spcPct val="0"/>
                        </a:spcBef>
                        <a:spcAft>
                          <a:spcPct val="0"/>
                        </a:spcAft>
                        <a:buClrTx/>
                        <a:buSzTx/>
                        <a:buFont typeface="Arial" pitchFamily="34" charset="0"/>
                        <a:buChar char="•"/>
                        <a:defRPr/>
                      </a:pPr>
                      <a:r>
                        <a:rPr lang="zh-CN" altLang="en-US" sz="1600" smtClean="0">
                          <a:latin typeface="宋体" panose="02010600030101010101" pitchFamily="2" charset="-122"/>
                          <a:ea typeface="宋体" panose="02010600030101010101" pitchFamily="2" charset="-122"/>
                        </a:rPr>
                        <a:t>岗位绩效奖</a:t>
                      </a:r>
                    </a:p>
                  </a:txBody>
                  <a:tcPr/>
                </a:tc>
              </a:tr>
            </a:tbl>
          </a:graphicData>
        </a:graphic>
      </p:graphicFrame>
      <p:cxnSp>
        <p:nvCxnSpPr>
          <p:cNvPr id="18" name="Straight Connector 9"/>
          <p:cNvCxnSpPr/>
          <p:nvPr/>
        </p:nvCxnSpPr>
        <p:spPr>
          <a:xfrm>
            <a:off x="5292080" y="1858472"/>
            <a:ext cx="3384376" cy="0"/>
          </a:xfrm>
          <a:prstGeom prst="line">
            <a:avLst/>
          </a:prstGeom>
        </p:spPr>
        <p:style>
          <a:lnRef idx="1">
            <a:schemeClr val="accent1"/>
          </a:lnRef>
          <a:fillRef idx="0">
            <a:schemeClr val="accent1"/>
          </a:fillRef>
          <a:effectRef idx="0">
            <a:schemeClr val="accent1"/>
          </a:effectRef>
          <a:fontRef idx="minor">
            <a:schemeClr val="tx1"/>
          </a:fontRef>
        </p:style>
      </p:cxnSp>
      <p:sp>
        <p:nvSpPr>
          <p:cNvPr id="21" name="虚尾箭头 20"/>
          <p:cNvSpPr/>
          <p:nvPr/>
        </p:nvSpPr>
        <p:spPr>
          <a:xfrm>
            <a:off x="4697626" y="3356992"/>
            <a:ext cx="738470" cy="576064"/>
          </a:xfrm>
          <a:prstGeom prst="stripedRightArrow">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2" name="TextBox 21"/>
          <p:cNvSpPr txBox="1"/>
          <p:nvPr/>
        </p:nvSpPr>
        <p:spPr>
          <a:xfrm>
            <a:off x="5297154" y="1327120"/>
            <a:ext cx="1363078" cy="369332"/>
          </a:xfrm>
          <a:prstGeom prst="rect">
            <a:avLst/>
          </a:prstGeom>
          <a:solidFill>
            <a:schemeClr val="bg1">
              <a:lumMod val="75000"/>
            </a:schemeClr>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问题点</a:t>
            </a:r>
            <a:endParaRPr lang="en-US" b="1">
              <a:solidFill>
                <a:schemeClr val="bg1"/>
              </a:solidFill>
            </a:endParaRPr>
          </a:p>
        </p:txBody>
      </p:sp>
      <p:sp>
        <p:nvSpPr>
          <p:cNvPr id="23" name="Rectangle 27"/>
          <p:cNvSpPr/>
          <p:nvPr/>
        </p:nvSpPr>
        <p:spPr>
          <a:xfrm>
            <a:off x="395536" y="5375437"/>
            <a:ext cx="1080120" cy="7178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初步优化建议</a:t>
            </a:r>
            <a:endParaRPr lang="en-US" sz="1600" b="1"/>
          </a:p>
        </p:txBody>
      </p:sp>
      <p:sp>
        <p:nvSpPr>
          <p:cNvPr id="24" name="Rectangle 28"/>
          <p:cNvSpPr/>
          <p:nvPr/>
        </p:nvSpPr>
        <p:spPr>
          <a:xfrm>
            <a:off x="1547664" y="5375437"/>
            <a:ext cx="7128792" cy="717859"/>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600">
                <a:solidFill>
                  <a:schemeClr val="tx1"/>
                </a:solidFill>
              </a:rPr>
              <a:t>建议</a:t>
            </a:r>
            <a:r>
              <a:rPr lang="en-US" altLang="zh-CN" sz="1600">
                <a:solidFill>
                  <a:schemeClr val="tx1"/>
                </a:solidFill>
              </a:rPr>
              <a:t>SMQ</a:t>
            </a:r>
            <a:r>
              <a:rPr lang="zh-CN" altLang="en-US" sz="1600">
                <a:solidFill>
                  <a:schemeClr val="tx1"/>
                </a:solidFill>
              </a:rPr>
              <a:t>未来浮动激励不仅与产值的绝对增长相链接，同时以利润增长等经营指标作为浮动激励的依据和标准</a:t>
            </a:r>
            <a:endParaRPr lang="en-US" altLang="zh-CN" sz="1600">
              <a:solidFill>
                <a:schemeClr val="tx1"/>
              </a:solidFill>
            </a:endParaRPr>
          </a:p>
        </p:txBody>
      </p:sp>
    </p:spTree>
    <p:extLst>
      <p:ext uri="{BB962C8B-B14F-4D97-AF65-F5344CB8AC3E}">
        <p14:creationId xmlns:p14="http://schemas.microsoft.com/office/powerpoint/2010/main" val="3967769740"/>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noAutofit/>
          </a:bodyPr>
          <a:lstStyle/>
          <a:p>
            <a:r>
              <a:rPr lang="en-US" altLang="zh-CN" sz="2200" smtClean="0">
                <a:latin typeface="宋体" panose="02010600030101010101" pitchFamily="2" charset="-122"/>
                <a:ea typeface="宋体" panose="02010600030101010101" pitchFamily="2" charset="-122"/>
              </a:rPr>
              <a:t>7.</a:t>
            </a:r>
            <a:r>
              <a:rPr lang="zh-CN" altLang="en-US" sz="2200" smtClean="0">
                <a:latin typeface="宋体" panose="02010600030101010101" pitchFamily="2" charset="-122"/>
                <a:ea typeface="宋体" panose="02010600030101010101" pitchFamily="2" charset="-122"/>
              </a:rPr>
              <a:t>绩效</a:t>
            </a:r>
            <a:r>
              <a:rPr lang="zh-CN" altLang="en-US" sz="2200">
                <a:latin typeface="宋体" panose="02010600030101010101" pitchFamily="2" charset="-122"/>
                <a:ea typeface="宋体" panose="02010600030101010101" pitchFamily="2" charset="-122"/>
              </a:rPr>
              <a:t>考核的评价体系不够科学、合理，同时考核系数差异不大，导致激励力度不到位，未能体现激励的差异性</a:t>
            </a:r>
            <a:endParaRPr lang="en-US" sz="2200">
              <a:latin typeface="宋体" panose="02010600030101010101" pitchFamily="2" charset="-122"/>
              <a:ea typeface="宋体" panose="02010600030101010101" pitchFamily="2" charset="-122"/>
            </a:endParaRPr>
          </a:p>
        </p:txBody>
      </p:sp>
      <p:sp>
        <p:nvSpPr>
          <p:cNvPr id="3" name="Footer Placeholder 2"/>
          <p:cNvSpPr>
            <a:spLocks noGrp="1"/>
          </p:cNvSpPr>
          <p:nvPr>
            <p:ph type="ftr" sz="quarter" idx="11"/>
          </p:nvPr>
        </p:nvSpPr>
        <p:spPr/>
        <p:txBody>
          <a:bodyPr/>
          <a:lstStyle/>
          <a:p>
            <a:r>
              <a:rPr lang="en-GB" smtClean="0"/>
              <a:t>towerswatson.com</a:t>
            </a:r>
            <a:endParaRPr lang="en-GB"/>
          </a:p>
        </p:txBody>
      </p:sp>
      <p:sp>
        <p:nvSpPr>
          <p:cNvPr id="4" name="Slide Number Placeholder 3"/>
          <p:cNvSpPr>
            <a:spLocks noGrp="1"/>
          </p:cNvSpPr>
          <p:nvPr>
            <p:ph type="sldNum" sz="quarter" idx="12"/>
          </p:nvPr>
        </p:nvSpPr>
        <p:spPr/>
        <p:txBody>
          <a:bodyPr/>
          <a:lstStyle/>
          <a:p>
            <a:fld id="{830D4EF1-2FB9-4CDA-AD22-D945B346B2F0}" type="slidenum">
              <a:rPr lang="en-GB" smtClean="0"/>
              <a:t>15</a:t>
            </a:fld>
            <a:endParaRPr lang="en-GB"/>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graphicFrame>
        <p:nvGraphicFramePr>
          <p:cNvPr id="6" name="表格 5"/>
          <p:cNvGraphicFramePr>
            <a:graphicFrameLocks noGrp="1"/>
          </p:cNvGraphicFramePr>
          <p:nvPr>
            <p:extLst>
              <p:ext uri="{D42A27DB-BD31-4B8C-83A1-F6EECF244321}">
                <p14:modId xmlns:p14="http://schemas.microsoft.com/office/powerpoint/2010/main" val="3505956666"/>
              </p:ext>
            </p:extLst>
          </p:nvPr>
        </p:nvGraphicFramePr>
        <p:xfrm>
          <a:off x="539552" y="2152278"/>
          <a:ext cx="3600400" cy="2271186"/>
        </p:xfrm>
        <a:graphic>
          <a:graphicData uri="http://schemas.openxmlformats.org/drawingml/2006/table">
            <a:tbl>
              <a:tblPr firstRow="1" bandRow="1">
                <a:tableStyleId>{5C22544A-7EE6-4342-B048-85BDC9FD1C3A}</a:tableStyleId>
              </a:tblPr>
              <a:tblGrid>
                <a:gridCol w="1033692"/>
                <a:gridCol w="699834"/>
                <a:gridCol w="1866874"/>
              </a:tblGrid>
              <a:tr h="789082">
                <a:tc>
                  <a:txBody>
                    <a:bodyPr vert="horz" wrap="square"/>
                    <a:lstStyle/>
                    <a:p>
                      <a:pPr algn="ctr"/>
                      <a:r>
                        <a:rPr lang="zh-CN" altLang="en-US" sz="1600" smtClean="0">
                          <a:latin typeface="宋体" panose="02010600030101010101" pitchFamily="2" charset="-122"/>
                          <a:ea typeface="宋体" panose="02010600030101010101" pitchFamily="2" charset="-122"/>
                        </a:rPr>
                        <a:t>考核维度</a:t>
                      </a:r>
                      <a:endParaRPr lang="zh-CN" altLang="en-US" sz="1600">
                        <a:latin typeface="宋体" panose="02010600030101010101" pitchFamily="2" charset="-122"/>
                        <a:ea typeface="宋体" panose="02010600030101010101" pitchFamily="2" charset="-122"/>
                      </a:endParaRPr>
                    </a:p>
                  </a:txBody>
                  <a:tcPr/>
                </a:tc>
                <a:tc>
                  <a:txBody>
                    <a:bodyPr vert="horz" wrap="square"/>
                    <a:lstStyle/>
                    <a:p>
                      <a:pPr algn="ctr"/>
                      <a:r>
                        <a:rPr lang="zh-CN" altLang="en-US" sz="1600" smtClean="0">
                          <a:latin typeface="宋体" panose="02010600030101010101" pitchFamily="2" charset="-122"/>
                          <a:ea typeface="宋体" panose="02010600030101010101" pitchFamily="2" charset="-122"/>
                        </a:rPr>
                        <a:t>考核方式</a:t>
                      </a:r>
                      <a:endParaRPr lang="zh-CN" altLang="en-US" sz="1600">
                        <a:latin typeface="宋体" panose="02010600030101010101" pitchFamily="2" charset="-122"/>
                        <a:ea typeface="宋体" panose="02010600030101010101" pitchFamily="2" charset="-122"/>
                      </a:endParaRPr>
                    </a:p>
                  </a:txBody>
                  <a:tcPr/>
                </a:tc>
                <a:tc>
                  <a:txBody>
                    <a:bodyPr vert="horz" wrap="square"/>
                    <a:lstStyle/>
                    <a:p>
                      <a:pPr algn="ctr"/>
                      <a:r>
                        <a:rPr lang="zh-CN" altLang="en-US" sz="1600" smtClean="0">
                          <a:latin typeface="宋体" panose="02010600030101010101" pitchFamily="2" charset="-122"/>
                          <a:ea typeface="宋体" panose="02010600030101010101" pitchFamily="2" charset="-122"/>
                        </a:rPr>
                        <a:t>绩效系数</a:t>
                      </a:r>
                      <a:endParaRPr lang="zh-CN" altLang="en-US" sz="1600">
                        <a:latin typeface="宋体" panose="02010600030101010101" pitchFamily="2" charset="-122"/>
                        <a:ea typeface="宋体" panose="02010600030101010101" pitchFamily="2" charset="-122"/>
                      </a:endParaRPr>
                    </a:p>
                  </a:txBody>
                  <a:tcPr/>
                </a:tc>
              </a:tr>
              <a:tr h="1482104">
                <a:tc>
                  <a:txBody>
                    <a:bodyPr vert="horz" wrap="square"/>
                    <a:lstStyle/>
                    <a:p>
                      <a:pPr algn="ctr"/>
                      <a:r>
                        <a:rPr lang="zh-CN" altLang="en-US" sz="1600" smtClean="0">
                          <a:latin typeface="宋体" panose="02010600030101010101" pitchFamily="2" charset="-122"/>
                          <a:ea typeface="宋体" panose="02010600030101010101" pitchFamily="2" charset="-122"/>
                        </a:rPr>
                        <a:t>德能勤绩</a:t>
                      </a:r>
                      <a:endParaRPr lang="en-US" altLang="zh-CN" sz="1600" smtClean="0">
                        <a:latin typeface="宋体" panose="02010600030101010101" pitchFamily="2" charset="-122"/>
                        <a:ea typeface="宋体" panose="02010600030101010101" pitchFamily="2" charset="-122"/>
                      </a:endParaRPr>
                    </a:p>
                    <a:p>
                      <a:pPr algn="ctr"/>
                      <a:r>
                        <a:rPr lang="zh-CN" altLang="en-US" sz="1600" smtClean="0">
                          <a:latin typeface="宋体" panose="02010600030101010101" pitchFamily="2" charset="-122"/>
                          <a:ea typeface="宋体" panose="02010600030101010101" pitchFamily="2" charset="-122"/>
                        </a:rPr>
                        <a:t>（所有人统一）</a:t>
                      </a:r>
                      <a:endParaRPr lang="zh-CN" altLang="en-US" sz="1600">
                        <a:latin typeface="宋体" panose="02010600030101010101" pitchFamily="2" charset="-122"/>
                        <a:ea typeface="宋体" panose="02010600030101010101" pitchFamily="2" charset="-122"/>
                      </a:endParaRPr>
                    </a:p>
                  </a:txBody>
                  <a:tcPr/>
                </a:tc>
                <a:tc>
                  <a:txBody>
                    <a:bodyPr vert="horz" wrap="square"/>
                    <a:lstStyle/>
                    <a:p>
                      <a:pPr algn="ctr"/>
                      <a:r>
                        <a:rPr lang="zh-CN" altLang="en-US" sz="1600" smtClean="0">
                          <a:latin typeface="宋体" panose="02010600030101010101" pitchFamily="2" charset="-122"/>
                          <a:ea typeface="宋体" panose="02010600030101010101" pitchFamily="2" charset="-122"/>
                        </a:rPr>
                        <a:t>主观打分</a:t>
                      </a:r>
                      <a:endParaRPr lang="zh-CN" altLang="en-US" sz="1600">
                        <a:latin typeface="宋体" panose="02010600030101010101" pitchFamily="2" charset="-122"/>
                        <a:ea typeface="宋体" panose="02010600030101010101" pitchFamily="2" charset="-122"/>
                      </a:endParaRPr>
                    </a:p>
                  </a:txBody>
                  <a:tcPr/>
                </a:tc>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600" b="0" i="0" u="none" strike="noStrike" smtClean="0">
                          <a:solidFill>
                            <a:srgbClr val="000000"/>
                          </a:solidFill>
                          <a:effectLst/>
                          <a:latin typeface="宋体" panose="02010600030101010101" pitchFamily="2" charset="-122"/>
                          <a:ea typeface="宋体" panose="02010600030101010101" pitchFamily="2" charset="-122"/>
                        </a:rPr>
                        <a:t>优秀：</a:t>
                      </a:r>
                      <a:r>
                        <a:rPr lang="en-US" altLang="zh-CN" sz="1600" b="0" i="0" u="none" strike="noStrike" smtClean="0">
                          <a:solidFill>
                            <a:srgbClr val="000000"/>
                          </a:solidFill>
                          <a:effectLst/>
                          <a:latin typeface="宋体" panose="02010600030101010101" pitchFamily="2" charset="-122"/>
                          <a:ea typeface="宋体" panose="02010600030101010101" pitchFamily="2" charset="-122"/>
                        </a:rPr>
                        <a:t>1.3</a:t>
                      </a:r>
                    </a:p>
                    <a:p>
                      <a:pPr marL="0" marR="0" indent="0" algn="ctr" defTabSz="914400" rtl="0" eaLnBrk="1" fontAlgn="auto" latinLnBrk="0" hangingPunct="1">
                        <a:lnSpc>
                          <a:spcPct val="100000"/>
                        </a:lnSpc>
                        <a:spcBef>
                          <a:spcPct val="0"/>
                        </a:spcBef>
                        <a:spcAft>
                          <a:spcPct val="0"/>
                        </a:spcAft>
                        <a:buClrTx/>
                        <a:buSzTx/>
                        <a:buFontTx/>
                        <a:buNone/>
                        <a:defRPr/>
                      </a:pPr>
                      <a:r>
                        <a:rPr lang="zh-CN" altLang="en-US" sz="1600" b="0" i="0" u="none" strike="noStrike" smtClean="0">
                          <a:solidFill>
                            <a:srgbClr val="000000"/>
                          </a:solidFill>
                          <a:effectLst/>
                          <a:latin typeface="宋体" panose="02010600030101010101" pitchFamily="2" charset="-122"/>
                          <a:ea typeface="宋体" panose="02010600030101010101" pitchFamily="2" charset="-122"/>
                        </a:rPr>
                        <a:t>称职：</a:t>
                      </a:r>
                      <a:r>
                        <a:rPr lang="en-US" altLang="zh-CN" sz="1600" b="0" i="0" u="none" strike="noStrike" smtClean="0">
                          <a:solidFill>
                            <a:srgbClr val="000000"/>
                          </a:solidFill>
                          <a:effectLst/>
                          <a:latin typeface="宋体" panose="02010600030101010101" pitchFamily="2" charset="-122"/>
                          <a:ea typeface="宋体" panose="02010600030101010101" pitchFamily="2" charset="-122"/>
                        </a:rPr>
                        <a:t>1</a:t>
                      </a:r>
                    </a:p>
                    <a:p>
                      <a:pPr marL="0" marR="0" indent="0" algn="ctr" defTabSz="914400" rtl="0" eaLnBrk="1" fontAlgn="auto" latinLnBrk="0" hangingPunct="1">
                        <a:lnSpc>
                          <a:spcPct val="100000"/>
                        </a:lnSpc>
                        <a:spcBef>
                          <a:spcPct val="0"/>
                        </a:spcBef>
                        <a:spcAft>
                          <a:spcPct val="0"/>
                        </a:spcAft>
                        <a:buClrTx/>
                        <a:buSzTx/>
                        <a:buFontTx/>
                        <a:buNone/>
                        <a:defRPr/>
                      </a:pPr>
                      <a:r>
                        <a:rPr lang="zh-CN" altLang="en-US" sz="1600" b="0" i="0" u="none" strike="noStrike" smtClean="0">
                          <a:solidFill>
                            <a:srgbClr val="000000"/>
                          </a:solidFill>
                          <a:effectLst/>
                          <a:latin typeface="宋体" panose="02010600030101010101" pitchFamily="2" charset="-122"/>
                          <a:ea typeface="宋体" panose="02010600030101010101" pitchFamily="2" charset="-122"/>
                        </a:rPr>
                        <a:t>基本称职</a:t>
                      </a:r>
                      <a:r>
                        <a:rPr lang="en-US" altLang="zh-CN" sz="1600" b="0" i="0" u="none" strike="noStrike" smtClean="0">
                          <a:solidFill>
                            <a:srgbClr val="000000"/>
                          </a:solidFill>
                          <a:effectLst/>
                          <a:latin typeface="宋体" panose="02010600030101010101" pitchFamily="2" charset="-122"/>
                          <a:ea typeface="宋体" panose="02010600030101010101" pitchFamily="2" charset="-122"/>
                        </a:rPr>
                        <a:t>/</a:t>
                      </a:r>
                      <a:r>
                        <a:rPr lang="zh-CN" altLang="en-US" sz="1600" b="0" i="0" u="none" strike="noStrike" smtClean="0">
                          <a:solidFill>
                            <a:srgbClr val="000000"/>
                          </a:solidFill>
                          <a:effectLst/>
                          <a:latin typeface="宋体" panose="02010600030101010101" pitchFamily="2" charset="-122"/>
                          <a:ea typeface="宋体" panose="02010600030101010101" pitchFamily="2" charset="-122"/>
                        </a:rPr>
                        <a:t>不称职：</a:t>
                      </a:r>
                      <a:r>
                        <a:rPr lang="en-US" altLang="zh-CN" sz="1600" b="0" i="0" u="none" strike="noStrike" smtClean="0">
                          <a:solidFill>
                            <a:srgbClr val="000000"/>
                          </a:solidFill>
                          <a:effectLst/>
                          <a:latin typeface="宋体" panose="02010600030101010101" pitchFamily="2" charset="-122"/>
                          <a:ea typeface="宋体" panose="02010600030101010101" pitchFamily="2" charset="-122"/>
                        </a:rPr>
                        <a:t>0 </a:t>
                      </a:r>
                    </a:p>
                  </a:txBody>
                  <a:tcPr/>
                </a:tc>
              </a:tr>
            </a:tbl>
          </a:graphicData>
        </a:graphic>
      </p:graphicFrame>
      <p:sp>
        <p:nvSpPr>
          <p:cNvPr id="7" name="TextBox 6"/>
          <p:cNvSpPr txBox="1"/>
          <p:nvPr/>
        </p:nvSpPr>
        <p:spPr>
          <a:xfrm>
            <a:off x="566848" y="1547500"/>
            <a:ext cx="1628888" cy="369332"/>
          </a:xfrm>
          <a:prstGeom prst="rect">
            <a:avLst/>
          </a:prstGeom>
          <a:solidFill>
            <a:schemeClr val="bg1">
              <a:lumMod val="75000"/>
            </a:schemeClr>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绩效考核现状</a:t>
            </a:r>
            <a:endParaRPr lang="en-US" b="1">
              <a:solidFill>
                <a:schemeClr val="bg1"/>
              </a:solidFill>
            </a:endParaRPr>
          </a:p>
        </p:txBody>
      </p:sp>
      <p:sp>
        <p:nvSpPr>
          <p:cNvPr id="8" name="TextBox 7"/>
          <p:cNvSpPr txBox="1"/>
          <p:nvPr/>
        </p:nvSpPr>
        <p:spPr>
          <a:xfrm>
            <a:off x="4949487" y="1547500"/>
            <a:ext cx="1102476" cy="369332"/>
          </a:xfrm>
          <a:prstGeom prst="rect">
            <a:avLst/>
          </a:prstGeom>
          <a:solidFill>
            <a:schemeClr val="bg1">
              <a:lumMod val="75000"/>
            </a:schemeClr>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solidFill>
                  <a:schemeClr val="bg1"/>
                </a:solidFill>
              </a:rPr>
              <a:t>问题点</a:t>
            </a:r>
            <a:endParaRPr lang="en-US" b="1">
              <a:solidFill>
                <a:schemeClr val="bg1"/>
              </a:solidFill>
            </a:endParaRPr>
          </a:p>
        </p:txBody>
      </p:sp>
      <p:sp>
        <p:nvSpPr>
          <p:cNvPr id="9" name="矩形 8"/>
          <p:cNvSpPr/>
          <p:nvPr/>
        </p:nvSpPr>
        <p:spPr>
          <a:xfrm>
            <a:off x="4949487" y="2132856"/>
            <a:ext cx="3726969" cy="2348968"/>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虚尾箭头 9"/>
          <p:cNvSpPr/>
          <p:nvPr/>
        </p:nvSpPr>
        <p:spPr>
          <a:xfrm>
            <a:off x="4211017" y="2938774"/>
            <a:ext cx="738470" cy="576064"/>
          </a:xfrm>
          <a:prstGeom prst="stripedRightArrow">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TextBox 10"/>
          <p:cNvSpPr txBox="1"/>
          <p:nvPr/>
        </p:nvSpPr>
        <p:spPr>
          <a:xfrm>
            <a:off x="5175531" y="2204864"/>
            <a:ext cx="3356909" cy="193899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sz="1600">
                <a:latin typeface="宋体" panose="02010600030101010101" pitchFamily="2" charset="-122"/>
                <a:ea typeface="宋体" panose="02010600030101010101" pitchFamily="2" charset="-122"/>
              </a:rPr>
              <a:t>绩效</a:t>
            </a:r>
            <a:r>
              <a:rPr lang="zh-CN" altLang="en-US" sz="1600" smtClean="0">
                <a:latin typeface="宋体" panose="02010600030101010101" pitchFamily="2" charset="-122"/>
                <a:ea typeface="宋体" panose="02010600030101010101" pitchFamily="2" charset="-122"/>
              </a:rPr>
              <a:t>指标未结合岗位的职责及业务要求进行设计，不能呈现出不同员工的绩效表现差异；</a:t>
            </a:r>
            <a:endParaRPr lang="en-US" altLang="zh-CN" sz="1600" smtClean="0">
              <a:latin typeface="宋体" panose="02010600030101010101" pitchFamily="2" charset="-122"/>
              <a:ea typeface="宋体" panose="02010600030101010101" pitchFamily="2" charset="-122"/>
            </a:endParaRPr>
          </a:p>
          <a:p>
            <a:pPr marL="285750" indent="-285750">
              <a:lnSpc>
                <a:spcPct val="150000"/>
              </a:lnSpc>
              <a:buFont typeface="Arial" pitchFamily="34" charset="0"/>
              <a:buChar char="•"/>
            </a:pPr>
            <a:r>
              <a:rPr lang="zh-CN" altLang="en-US" sz="1600" smtClean="0">
                <a:latin typeface="宋体" panose="02010600030101010101" pitchFamily="2" charset="-122"/>
                <a:ea typeface="宋体" panose="02010600030101010101" pitchFamily="2" charset="-122"/>
              </a:rPr>
              <a:t>考核系数差异不大，激励力度不到位，未能体现激励的差异性。</a:t>
            </a:r>
            <a:endParaRPr lang="zh-CN" altLang="en-US" sz="1600">
              <a:latin typeface="宋体" panose="02010600030101010101" pitchFamily="2" charset="-122"/>
              <a:ea typeface="宋体" panose="02010600030101010101" pitchFamily="2" charset="-122"/>
            </a:endParaRPr>
          </a:p>
        </p:txBody>
      </p:sp>
      <p:sp>
        <p:nvSpPr>
          <p:cNvPr id="12" name="Isosceles Triangle 14"/>
          <p:cNvSpPr/>
          <p:nvPr/>
        </p:nvSpPr>
        <p:spPr>
          <a:xfrm rot="10800000">
            <a:off x="2920391" y="4656597"/>
            <a:ext cx="3131572" cy="288032"/>
          </a:xfrm>
          <a:prstGeom prst="triangl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13" name="Rectangle 27"/>
          <p:cNvSpPr/>
          <p:nvPr/>
        </p:nvSpPr>
        <p:spPr>
          <a:xfrm>
            <a:off x="553200" y="5157192"/>
            <a:ext cx="1080120" cy="8640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smtClean="0"/>
              <a:t>初步优化建议</a:t>
            </a:r>
            <a:endParaRPr lang="en-US" sz="1600" b="1"/>
          </a:p>
        </p:txBody>
      </p:sp>
      <p:sp>
        <p:nvSpPr>
          <p:cNvPr id="14" name="Rectangle 28"/>
          <p:cNvSpPr/>
          <p:nvPr/>
        </p:nvSpPr>
        <p:spPr>
          <a:xfrm>
            <a:off x="1705328" y="5157192"/>
            <a:ext cx="6971128" cy="864096"/>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600">
                <a:solidFill>
                  <a:schemeClr val="tx1"/>
                </a:solidFill>
              </a:rPr>
              <a:t>建议</a:t>
            </a:r>
            <a:r>
              <a:rPr lang="en-US" altLang="zh-CN" sz="1600" smtClean="0">
                <a:solidFill>
                  <a:schemeClr val="tx1"/>
                </a:solidFill>
              </a:rPr>
              <a:t>SMQ</a:t>
            </a:r>
            <a:r>
              <a:rPr lang="zh-CN" altLang="en-US" sz="1600" smtClean="0">
                <a:solidFill>
                  <a:schemeClr val="tx1"/>
                </a:solidFill>
              </a:rPr>
              <a:t>根据岗位职责及各岗位所在业务的要求设计较为科学合理的绩效体系，并设定具备激励性的绩效系数，将绩效结果与奖金进行挂钩</a:t>
            </a:r>
            <a:endParaRPr lang="en-US" altLang="zh-CN" sz="1600">
              <a:solidFill>
                <a:schemeClr val="tx1"/>
              </a:solidFill>
            </a:endParaRPr>
          </a:p>
        </p:txBody>
      </p:sp>
    </p:spTree>
    <p:extLst>
      <p:ext uri="{BB962C8B-B14F-4D97-AF65-F5344CB8AC3E}">
        <p14:creationId xmlns:p14="http://schemas.microsoft.com/office/powerpoint/2010/main" val="2649588774"/>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custDataLst>
              <p:tags r:id="rId2"/>
            </p:custDataLst>
          </p:nvPr>
        </p:nvSpPr>
        <p:spPr/>
        <p:txBody>
          <a:bodyPr/>
          <a:lstStyle/>
          <a:p>
            <a:r>
              <a:rPr lang="zh-CN" altLang="en-US"/>
              <a:t>目录</a:t>
            </a:r>
            <a:endParaRPr lang="en-GB"/>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9" name="Path"/>
          <p:cNvSpPr/>
          <p:nvPr/>
        </p:nvSpPr>
        <p:spPr>
          <a:xfrm>
            <a:off x="3275856" y="6560408"/>
            <a:ext cx="5570444" cy="2880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r"/>
            <a:endParaRPr lang="en-GB" sz="600">
              <a:solidFill>
                <a:schemeClr val="tx1"/>
              </a:solidFill>
            </a:endParaRPr>
          </a:p>
        </p:txBody>
      </p:sp>
      <p:sp>
        <p:nvSpPr>
          <p:cNvPr id="6" name="Slide Number Placeholder 5"/>
          <p:cNvSpPr>
            <a:spLocks noGrp="1"/>
          </p:cNvSpPr>
          <p:nvPr>
            <p:ph type="sldNum" sz="quarter" idx="12"/>
          </p:nvPr>
        </p:nvSpPr>
        <p:spPr/>
        <p:txBody>
          <a:bodyPr/>
          <a:lstStyle/>
          <a:p>
            <a:fld id="{830D4EF1-2FB9-4CDA-AD22-D945B346B2F0}" type="slidenum">
              <a:rPr lang="en-GB" smtClean="0"/>
              <a:t>16</a:t>
            </a:fld>
            <a:endParaRPr lang="en-GB"/>
          </a:p>
        </p:txBody>
      </p:sp>
      <p:sp>
        <p:nvSpPr>
          <p:cNvPr id="4" name="Footer Placeholder 3"/>
          <p:cNvSpPr>
            <a:spLocks noGrp="1"/>
          </p:cNvSpPr>
          <p:nvPr>
            <p:ph type="ftr" sz="quarter" idx="11"/>
          </p:nvPr>
        </p:nvSpPr>
        <p:spPr/>
        <p:txBody>
          <a:bodyPr/>
          <a:lstStyle/>
          <a:p>
            <a:r>
              <a:rPr lang="en-GB" smtClean="0"/>
              <a:t>towerswatson.com</a:t>
            </a:r>
            <a:endParaRPr lang="en-GB"/>
          </a:p>
        </p:txBody>
      </p:sp>
      <p:grpSp>
        <p:nvGrpSpPr>
          <p:cNvPr id="15" name="Group 14"/>
          <p:cNvGrpSpPr/>
          <p:nvPr/>
        </p:nvGrpSpPr>
        <p:grpSpPr>
          <a:xfrm>
            <a:off x="342678" y="1484784"/>
            <a:ext cx="2265362" cy="4683457"/>
            <a:chOff x="560388" y="1970088"/>
            <a:chExt cx="2265362" cy="3606800"/>
          </a:xfrm>
        </p:grpSpPr>
        <p:pic>
          <p:nvPicPr>
            <p:cNvPr id="1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0388" y="1970088"/>
              <a:ext cx="2257425"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3"/>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77850" y="3181350"/>
              <a:ext cx="2247900" cy="1181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4"/>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65150" y="4405313"/>
              <a:ext cx="2247900" cy="1171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8" name="AutoShape 21"/>
          <p:cNvSpPr>
            <a:spLocks noChangeArrowheads="1"/>
          </p:cNvSpPr>
          <p:nvPr/>
        </p:nvSpPr>
        <p:spPr bwMode="auto">
          <a:xfrm>
            <a:off x="2987824" y="1553855"/>
            <a:ext cx="630237" cy="643040"/>
          </a:xfrm>
          <a:prstGeom prst="homePlate">
            <a:avLst>
              <a:gd name="adj" fmla="val 32435"/>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ctr"/>
            <a:r>
              <a:rPr kumimoji="1" lang="en-US" altLang="zh-CN" sz="2000" b="1">
                <a:cs typeface="Arial"/>
              </a:rPr>
              <a:t>1</a:t>
            </a:r>
          </a:p>
        </p:txBody>
      </p:sp>
      <p:sp>
        <p:nvSpPr>
          <p:cNvPr id="10" name="AutoShape 22"/>
          <p:cNvSpPr>
            <a:spLocks noChangeArrowheads="1"/>
          </p:cNvSpPr>
          <p:nvPr/>
        </p:nvSpPr>
        <p:spPr bwMode="auto">
          <a:xfrm>
            <a:off x="2987824" y="2491097"/>
            <a:ext cx="630237" cy="643040"/>
          </a:xfrm>
          <a:prstGeom prst="homePlate">
            <a:avLst>
              <a:gd name="adj" fmla="val 32435"/>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ctr"/>
            <a:r>
              <a:rPr kumimoji="1" lang="en-US" altLang="zh-CN" sz="2000" b="1">
                <a:cs typeface="Arial"/>
              </a:rPr>
              <a:t>2</a:t>
            </a:r>
          </a:p>
        </p:txBody>
      </p:sp>
      <p:sp>
        <p:nvSpPr>
          <p:cNvPr id="11" name="AutoShape 24"/>
          <p:cNvSpPr>
            <a:spLocks noChangeArrowheads="1"/>
          </p:cNvSpPr>
          <p:nvPr/>
        </p:nvSpPr>
        <p:spPr bwMode="auto">
          <a:xfrm>
            <a:off x="3000524" y="3461960"/>
            <a:ext cx="630237" cy="643040"/>
          </a:xfrm>
          <a:prstGeom prst="homePlate">
            <a:avLst>
              <a:gd name="adj" fmla="val 32435"/>
            </a:avLst>
          </a:prstGeom>
          <a:solidFill>
            <a:schemeClr val="accent2"/>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lgn="ctr">
              <a:spcBef>
                <a:spcPct val="0"/>
              </a:spcBef>
              <a:tabLst>
                <a:tab pos="182563"/>
              </a:tabLst>
            </a:pPr>
            <a:r>
              <a:rPr kumimoji="1" lang="en-US" altLang="zh-CN" sz="2000" b="1">
                <a:solidFill>
                  <a:schemeClr val="bg1"/>
                </a:solidFill>
                <a:cs typeface="Arial"/>
              </a:rPr>
              <a:t>3</a:t>
            </a:r>
          </a:p>
        </p:txBody>
      </p:sp>
      <p:sp>
        <p:nvSpPr>
          <p:cNvPr id="12" name="Rectangle 19"/>
          <p:cNvSpPr>
            <a:spLocks noChangeArrowheads="1"/>
          </p:cNvSpPr>
          <p:nvPr/>
        </p:nvSpPr>
        <p:spPr bwMode="auto">
          <a:xfrm>
            <a:off x="3699024" y="2495299"/>
            <a:ext cx="5061966" cy="638838"/>
          </a:xfrm>
          <a:prstGeom prst="rect">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sz="2000" b="1">
                <a:cs typeface="Arial"/>
              </a:rPr>
              <a:t>薪酬现状诊断</a:t>
            </a:r>
            <a:endParaRPr kumimoji="1" lang="zh-CN" altLang="zh-CN" sz="2000" b="1">
              <a:cs typeface="Arial"/>
            </a:endParaRPr>
          </a:p>
        </p:txBody>
      </p:sp>
      <p:sp>
        <p:nvSpPr>
          <p:cNvPr id="13" name="Rectangle 20"/>
          <p:cNvSpPr>
            <a:spLocks noChangeArrowheads="1"/>
          </p:cNvSpPr>
          <p:nvPr/>
        </p:nvSpPr>
        <p:spPr bwMode="auto">
          <a:xfrm>
            <a:off x="3699024" y="1553855"/>
            <a:ext cx="5061966" cy="640939"/>
          </a:xfrm>
          <a:prstGeom prst="rect">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sz="2000" b="1">
                <a:cs typeface="Arial"/>
              </a:rPr>
              <a:t>报告总体思路</a:t>
            </a:r>
            <a:endParaRPr kumimoji="1" lang="zh-CN" altLang="zh-CN" sz="2000" b="1">
              <a:cs typeface="Arial"/>
            </a:endParaRPr>
          </a:p>
        </p:txBody>
      </p:sp>
      <p:sp>
        <p:nvSpPr>
          <p:cNvPr id="14" name="Rectangle 23"/>
          <p:cNvSpPr>
            <a:spLocks noChangeArrowheads="1"/>
          </p:cNvSpPr>
          <p:nvPr/>
        </p:nvSpPr>
        <p:spPr bwMode="auto">
          <a:xfrm>
            <a:off x="3707752" y="3466163"/>
            <a:ext cx="5061966" cy="638838"/>
          </a:xfrm>
          <a:prstGeom prst="rect">
            <a:avLst/>
          </a:prstGeom>
          <a:solidFill>
            <a:schemeClr val="accent2"/>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2563" indent="-182563">
              <a:spcBef>
                <a:spcPct val="0"/>
              </a:spcBef>
              <a:tabLst>
                <a:tab pos="182563"/>
              </a:tabLst>
            </a:pPr>
            <a:r>
              <a:rPr kumimoji="1" lang="zh-CN" altLang="en-US" sz="2000" b="1">
                <a:solidFill>
                  <a:schemeClr val="bg1"/>
                </a:solidFill>
                <a:cs typeface="Arial"/>
              </a:rPr>
              <a:t>薪酬体系优化建议</a:t>
            </a:r>
            <a:endParaRPr kumimoji="1" lang="zh-CN" altLang="zh-CN" sz="2000" b="1">
              <a:solidFill>
                <a:schemeClr val="bg1"/>
              </a:solidFill>
              <a:cs typeface="Arial"/>
            </a:endParaRPr>
          </a:p>
        </p:txBody>
      </p:sp>
      <p:sp>
        <p:nvSpPr>
          <p:cNvPr id="19" name="AutoShape 24"/>
          <p:cNvSpPr>
            <a:spLocks noChangeArrowheads="1"/>
          </p:cNvSpPr>
          <p:nvPr/>
        </p:nvSpPr>
        <p:spPr bwMode="auto">
          <a:xfrm>
            <a:off x="3005990" y="4442144"/>
            <a:ext cx="630237" cy="643040"/>
          </a:xfrm>
          <a:prstGeom prst="homePlate">
            <a:avLst>
              <a:gd name="adj" fmla="val 32435"/>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ctr"/>
            <a:r>
              <a:rPr kumimoji="1" lang="en-US" altLang="zh-CN" sz="2000" b="1" smtClean="0">
                <a:solidFill>
                  <a:schemeClr val="tx1"/>
                </a:solidFill>
                <a:latin typeface="+mn-lt"/>
                <a:ea typeface="+mn-ea"/>
                <a:cs typeface="Arial"/>
              </a:rPr>
              <a:t>4</a:t>
            </a:r>
            <a:endParaRPr kumimoji="1" lang="en-US" altLang="zh-CN" sz="2000" b="1">
              <a:solidFill>
                <a:schemeClr val="tx1"/>
              </a:solidFill>
              <a:latin typeface="+mn-lt"/>
              <a:ea typeface="+mn-ea"/>
              <a:cs typeface="Arial"/>
            </a:endParaRPr>
          </a:p>
        </p:txBody>
      </p:sp>
      <p:sp>
        <p:nvSpPr>
          <p:cNvPr id="20" name="Rectangle 23"/>
          <p:cNvSpPr>
            <a:spLocks noChangeArrowheads="1"/>
          </p:cNvSpPr>
          <p:nvPr/>
        </p:nvSpPr>
        <p:spPr bwMode="auto">
          <a:xfrm>
            <a:off x="3713218" y="4446346"/>
            <a:ext cx="5061966" cy="638838"/>
          </a:xfrm>
          <a:prstGeom prst="rect">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sz="2000" b="1" smtClean="0">
                <a:solidFill>
                  <a:schemeClr val="tx1"/>
                </a:solidFill>
                <a:latin typeface="+mn-lt"/>
                <a:ea typeface="+mn-ea"/>
                <a:cs typeface="Arial"/>
              </a:rPr>
              <a:t>薪酬套改测算</a:t>
            </a:r>
            <a:endParaRPr kumimoji="1" lang="zh-CN" altLang="zh-CN" sz="2000" b="1">
              <a:solidFill>
                <a:schemeClr val="tx1"/>
              </a:solidFill>
              <a:latin typeface="+mn-lt"/>
              <a:ea typeface="+mn-ea"/>
              <a:cs typeface="Arial"/>
            </a:endParaRPr>
          </a:p>
        </p:txBody>
      </p:sp>
      <p:sp>
        <p:nvSpPr>
          <p:cNvPr id="21" name="AutoShape 24"/>
          <p:cNvSpPr>
            <a:spLocks noChangeArrowheads="1"/>
          </p:cNvSpPr>
          <p:nvPr/>
        </p:nvSpPr>
        <p:spPr bwMode="auto">
          <a:xfrm>
            <a:off x="3005990" y="5450256"/>
            <a:ext cx="630237" cy="643040"/>
          </a:xfrm>
          <a:prstGeom prst="homePlate">
            <a:avLst>
              <a:gd name="adj" fmla="val 32435"/>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ctr"/>
            <a:r>
              <a:rPr kumimoji="1" lang="en-US" altLang="zh-CN" sz="2000" b="1" smtClean="0">
                <a:solidFill>
                  <a:schemeClr val="tx1"/>
                </a:solidFill>
                <a:latin typeface="+mn-lt"/>
                <a:ea typeface="+mn-ea"/>
                <a:cs typeface="Arial"/>
              </a:rPr>
              <a:t>5</a:t>
            </a:r>
            <a:endParaRPr kumimoji="1" lang="en-US" altLang="zh-CN" sz="2000" b="1">
              <a:solidFill>
                <a:schemeClr val="tx1"/>
              </a:solidFill>
              <a:latin typeface="+mn-lt"/>
              <a:ea typeface="+mn-ea"/>
              <a:cs typeface="Arial"/>
            </a:endParaRPr>
          </a:p>
        </p:txBody>
      </p:sp>
      <p:sp>
        <p:nvSpPr>
          <p:cNvPr id="22" name="Rectangle 23"/>
          <p:cNvSpPr>
            <a:spLocks noChangeArrowheads="1"/>
          </p:cNvSpPr>
          <p:nvPr/>
        </p:nvSpPr>
        <p:spPr bwMode="auto">
          <a:xfrm>
            <a:off x="3713218" y="5454458"/>
            <a:ext cx="5061966" cy="638838"/>
          </a:xfrm>
          <a:prstGeom prst="rect">
            <a:avLst/>
          </a:prstGeom>
          <a:solidFill>
            <a:srgbClr val="C0C0C0"/>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95263" indent="-195263"/>
            <a:r>
              <a:rPr kumimoji="1" lang="zh-CN" altLang="en-US" sz="2000" b="1" smtClean="0">
                <a:cs typeface="Arial"/>
              </a:rPr>
              <a:t>待决策点</a:t>
            </a:r>
            <a:endParaRPr kumimoji="1" lang="zh-CN" altLang="zh-CN" sz="2000" b="1">
              <a:solidFill>
                <a:schemeClr val="tx1"/>
              </a:solidFill>
              <a:latin typeface="+mn-lt"/>
              <a:ea typeface="+mn-ea"/>
              <a:cs typeface="Arial"/>
            </a:endParaRPr>
          </a:p>
        </p:txBody>
      </p:sp>
    </p:spTree>
    <p:custDataLst>
      <p:tags r:id="rId6"/>
    </p:custDataLst>
    <p:extLst>
      <p:ext uri="{BB962C8B-B14F-4D97-AF65-F5344CB8AC3E}">
        <p14:creationId xmlns:p14="http://schemas.microsoft.com/office/powerpoint/2010/main" val="267192019"/>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395536" y="188640"/>
            <a:ext cx="8352928" cy="738932"/>
          </a:xfrm>
        </p:spPr>
        <p:txBody>
          <a:bodyPr>
            <a:noAutofit/>
          </a:bodyPr>
          <a:lstStyle/>
          <a:p>
            <a:r>
              <a:rPr lang="zh-CN" altLang="en-US" sz="2200" smtClean="0">
                <a:latin typeface="+mn-ea"/>
                <a:ea typeface="+mn-ea"/>
              </a:rPr>
              <a:t>基于以上现状诊断及分析，韬睿惠悦将从以下几个方面考虑</a:t>
            </a:r>
            <a:r>
              <a:rPr lang="en-US" altLang="zh-CN" sz="2200" smtClean="0">
                <a:latin typeface="+mn-ea"/>
                <a:ea typeface="+mn-ea"/>
              </a:rPr>
              <a:t>SMQ</a:t>
            </a:r>
            <a:r>
              <a:rPr lang="zh-CN" altLang="en-US" sz="2200" smtClean="0">
                <a:latin typeface="+mn-ea"/>
                <a:ea typeface="+mn-ea"/>
              </a:rPr>
              <a:t>的薪酬优化方案</a:t>
            </a:r>
            <a:endParaRPr lang="en-US" sz="2200">
              <a:latin typeface="+mn-ea"/>
              <a:ea typeface="+mn-ea"/>
            </a:endParaRPr>
          </a:p>
        </p:txBody>
      </p:sp>
      <p:sp>
        <p:nvSpPr>
          <p:cNvPr id="4" name="Footer Placeholder 3"/>
          <p:cNvSpPr>
            <a:spLocks noGrp="1"/>
          </p:cNvSpPr>
          <p:nvPr>
            <p:ph type="ftr" sz="quarter" idx="11"/>
          </p:nvPr>
        </p:nvSpPr>
        <p:spPr>
          <a:xfrm>
            <a:off x="179512" y="6442304"/>
            <a:ext cx="1584176" cy="216024"/>
          </a:xfrm>
        </p:spPr>
        <p:txBody>
          <a:bodyPr/>
          <a:lstStyle/>
          <a:p>
            <a:r>
              <a:rPr lang="en-GB" smtClean="0"/>
              <a:t>towerswatson.com</a:t>
            </a:r>
            <a:endParaRPr lang="en-GB"/>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Slide Number Placeholder 5"/>
          <p:cNvSpPr>
            <a:spLocks noGrp="1"/>
          </p:cNvSpPr>
          <p:nvPr>
            <p:ph type="sldNum" sz="quarter" idx="12"/>
          </p:nvPr>
        </p:nvSpPr>
        <p:spPr>
          <a:xfrm>
            <a:off x="8388480" y="6323752"/>
            <a:ext cx="504000" cy="273600"/>
          </a:xfrm>
        </p:spPr>
        <p:txBody>
          <a:bodyPr/>
          <a:lstStyle/>
          <a:p>
            <a:fld id="{830D4EF1-2FB9-4CDA-AD22-D945B346B2F0}" type="slidenum">
              <a:rPr lang="en-GB" smtClean="0"/>
              <a:t>17</a:t>
            </a:fld>
            <a:endParaRPr lang="en-GB"/>
          </a:p>
        </p:txBody>
      </p:sp>
      <p:sp>
        <p:nvSpPr>
          <p:cNvPr id="3" name="矩形 2"/>
          <p:cNvSpPr/>
          <p:nvPr/>
        </p:nvSpPr>
        <p:spPr>
          <a:xfrm>
            <a:off x="385656" y="1169934"/>
            <a:ext cx="1152128" cy="6771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chemeClr val="bg1"/>
                </a:solidFill>
                <a:latin typeface="宋体" panose="02010600030101010101" pitchFamily="2" charset="-122"/>
                <a:ea typeface="宋体" panose="02010600030101010101" pitchFamily="2" charset="-122"/>
              </a:rPr>
              <a:t>薪酬理念</a:t>
            </a:r>
            <a:endParaRPr lang="zh-CN" altLang="en-US" b="1">
              <a:solidFill>
                <a:schemeClr val="bg1"/>
              </a:solidFill>
              <a:latin typeface="宋体" panose="02010600030101010101" pitchFamily="2" charset="-122"/>
              <a:ea typeface="宋体" panose="02010600030101010101" pitchFamily="2" charset="-122"/>
            </a:endParaRPr>
          </a:p>
        </p:txBody>
      </p:sp>
      <p:sp>
        <p:nvSpPr>
          <p:cNvPr id="27" name="矩形 26"/>
          <p:cNvSpPr/>
          <p:nvPr/>
        </p:nvSpPr>
        <p:spPr>
          <a:xfrm>
            <a:off x="385656" y="1939074"/>
            <a:ext cx="1152128" cy="10655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chemeClr val="bg1"/>
                </a:solidFill>
                <a:latin typeface="宋体" panose="02010600030101010101" pitchFamily="2" charset="-122"/>
                <a:ea typeface="宋体" panose="02010600030101010101" pitchFamily="2" charset="-122"/>
              </a:rPr>
              <a:t>薪酬对标</a:t>
            </a:r>
            <a:endParaRPr lang="zh-CN" altLang="en-US" b="1">
              <a:solidFill>
                <a:schemeClr val="bg1"/>
              </a:solidFill>
              <a:latin typeface="宋体" panose="02010600030101010101" pitchFamily="2" charset="-122"/>
              <a:ea typeface="宋体" panose="02010600030101010101" pitchFamily="2" charset="-122"/>
            </a:endParaRPr>
          </a:p>
        </p:txBody>
      </p:sp>
      <p:sp>
        <p:nvSpPr>
          <p:cNvPr id="28" name="矩形 27"/>
          <p:cNvSpPr/>
          <p:nvPr/>
        </p:nvSpPr>
        <p:spPr>
          <a:xfrm>
            <a:off x="385656" y="3140968"/>
            <a:ext cx="1152128" cy="5284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chemeClr val="bg1"/>
                </a:solidFill>
                <a:latin typeface="宋体" panose="02010600030101010101" pitchFamily="2" charset="-122"/>
                <a:ea typeface="宋体" panose="02010600030101010101" pitchFamily="2" charset="-122"/>
              </a:rPr>
              <a:t>薪酬策略</a:t>
            </a:r>
            <a:endParaRPr lang="zh-CN" altLang="en-US" b="1">
              <a:solidFill>
                <a:schemeClr val="bg1"/>
              </a:solidFill>
              <a:latin typeface="宋体" panose="02010600030101010101" pitchFamily="2" charset="-122"/>
              <a:ea typeface="宋体" panose="02010600030101010101" pitchFamily="2" charset="-122"/>
            </a:endParaRPr>
          </a:p>
        </p:txBody>
      </p:sp>
      <p:sp>
        <p:nvSpPr>
          <p:cNvPr id="29" name="矩形 28"/>
          <p:cNvSpPr/>
          <p:nvPr/>
        </p:nvSpPr>
        <p:spPr>
          <a:xfrm>
            <a:off x="385656" y="3925784"/>
            <a:ext cx="1152128" cy="9744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chemeClr val="bg1"/>
                </a:solidFill>
                <a:latin typeface="宋体" panose="02010600030101010101" pitchFamily="2" charset="-122"/>
                <a:ea typeface="宋体" panose="02010600030101010101" pitchFamily="2" charset="-122"/>
              </a:rPr>
              <a:t>薪酬结构</a:t>
            </a:r>
            <a:endParaRPr lang="zh-CN" altLang="en-US" b="1">
              <a:solidFill>
                <a:schemeClr val="bg1"/>
              </a:solidFill>
              <a:latin typeface="宋体" panose="02010600030101010101" pitchFamily="2" charset="-122"/>
              <a:ea typeface="宋体" panose="02010600030101010101" pitchFamily="2" charset="-122"/>
            </a:endParaRPr>
          </a:p>
        </p:txBody>
      </p:sp>
      <p:sp>
        <p:nvSpPr>
          <p:cNvPr id="36" name="矩形 35"/>
          <p:cNvSpPr/>
          <p:nvPr/>
        </p:nvSpPr>
        <p:spPr>
          <a:xfrm>
            <a:off x="385656" y="5132820"/>
            <a:ext cx="1152128" cy="5147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chemeClr val="bg1"/>
                </a:solidFill>
                <a:latin typeface="宋体" panose="02010600030101010101" pitchFamily="2" charset="-122"/>
                <a:ea typeface="宋体" panose="02010600030101010101" pitchFamily="2" charset="-122"/>
              </a:rPr>
              <a:t>浮动激励</a:t>
            </a:r>
            <a:endParaRPr lang="zh-CN" altLang="en-US" b="1">
              <a:solidFill>
                <a:schemeClr val="bg1"/>
              </a:solidFill>
              <a:latin typeface="宋体" panose="02010600030101010101" pitchFamily="2" charset="-122"/>
              <a:ea typeface="宋体" panose="02010600030101010101" pitchFamily="2" charset="-122"/>
            </a:endParaRPr>
          </a:p>
        </p:txBody>
      </p:sp>
      <p:sp>
        <p:nvSpPr>
          <p:cNvPr id="37" name="矩形 36"/>
          <p:cNvSpPr/>
          <p:nvPr/>
        </p:nvSpPr>
        <p:spPr>
          <a:xfrm>
            <a:off x="395536" y="5852900"/>
            <a:ext cx="1152128" cy="5147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smtClean="0">
                <a:solidFill>
                  <a:schemeClr val="bg1"/>
                </a:solidFill>
                <a:latin typeface="宋体" panose="02010600030101010101" pitchFamily="2" charset="-122"/>
                <a:ea typeface="宋体" panose="02010600030101010101" pitchFamily="2" charset="-122"/>
              </a:rPr>
              <a:t>薪酬套改</a:t>
            </a:r>
            <a:endParaRPr lang="zh-CN" altLang="en-US" b="1">
              <a:solidFill>
                <a:schemeClr val="bg1"/>
              </a:solidFill>
              <a:latin typeface="宋体" panose="02010600030101010101" pitchFamily="2" charset="-122"/>
              <a:ea typeface="宋体" panose="02010600030101010101" pitchFamily="2" charset="-122"/>
            </a:endParaRPr>
          </a:p>
        </p:txBody>
      </p:sp>
      <p:sp>
        <p:nvSpPr>
          <p:cNvPr id="7" name="矩形 6"/>
          <p:cNvSpPr/>
          <p:nvPr/>
        </p:nvSpPr>
        <p:spPr>
          <a:xfrm>
            <a:off x="1629552" y="1169934"/>
            <a:ext cx="6840760" cy="677116"/>
          </a:xfrm>
          <a:prstGeom prst="rect">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285750" indent="-285750">
              <a:buFont typeface="Arial" pitchFamily="34" charset="0"/>
              <a:buChar char="•"/>
            </a:pPr>
            <a:r>
              <a:rPr lang="zh-CN" altLang="en-US" sz="1600" smtClean="0">
                <a:solidFill>
                  <a:schemeClr val="tx1"/>
                </a:solidFill>
                <a:latin typeface="宋体" panose="02010600030101010101" pitchFamily="2" charset="-122"/>
                <a:ea typeface="宋体" panose="02010600030101010101" pitchFamily="2" charset="-122"/>
              </a:rPr>
              <a:t>建立“以岗定级，以级定薪”、“标杆市场，拉开差距”、“鼓励绩效，提升效率”、“平稳过渡，持续发展”的薪酬理念</a:t>
            </a:r>
            <a:endParaRPr lang="zh-CN" altLang="en-US" sz="1600">
              <a:solidFill>
                <a:schemeClr val="tx1"/>
              </a:solidFill>
              <a:latin typeface="宋体" panose="02010600030101010101" pitchFamily="2" charset="-122"/>
              <a:ea typeface="宋体" panose="02010600030101010101" pitchFamily="2" charset="-122"/>
            </a:endParaRPr>
          </a:p>
        </p:txBody>
      </p:sp>
      <p:sp>
        <p:nvSpPr>
          <p:cNvPr id="38" name="矩形 37"/>
          <p:cNvSpPr/>
          <p:nvPr/>
        </p:nvSpPr>
        <p:spPr>
          <a:xfrm>
            <a:off x="1619672" y="1936746"/>
            <a:ext cx="6840760" cy="1091270"/>
          </a:xfrm>
          <a:prstGeom prst="rect">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285750" indent="-285750">
              <a:buFont typeface="Arial" pitchFamily="34" charset="0"/>
              <a:buChar char="•"/>
            </a:pPr>
            <a:r>
              <a:rPr lang="zh-CN" altLang="en-US" sz="1600" smtClean="0">
                <a:solidFill>
                  <a:schemeClr val="tx1"/>
                </a:solidFill>
                <a:latin typeface="宋体" panose="02010600030101010101" pitchFamily="2" charset="-122"/>
                <a:ea typeface="宋体" panose="02010600030101010101" pitchFamily="2" charset="-122"/>
              </a:rPr>
              <a:t>方案一：业务及职能类岗位对标高科技及制造行业的平均值，检测类及高管岗位对标高科技行业</a:t>
            </a:r>
            <a:endParaRPr lang="en-US" altLang="zh-CN" sz="1600">
              <a:solidFill>
                <a:schemeClr val="tx1"/>
              </a:solidFill>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600" smtClean="0">
                <a:solidFill>
                  <a:schemeClr val="tx1"/>
                </a:solidFill>
                <a:latin typeface="宋体" panose="02010600030101010101" pitchFamily="2" charset="-122"/>
                <a:ea typeface="宋体" panose="02010600030101010101" pitchFamily="2" charset="-122"/>
              </a:rPr>
              <a:t>方案二：业务、职能、检测类岗位分别对标高科技行业业务类、职能类、及研发</a:t>
            </a:r>
            <a:r>
              <a:rPr lang="zh-CN" altLang="en-US" sz="1600">
                <a:solidFill>
                  <a:schemeClr val="tx1"/>
                </a:solidFill>
                <a:latin typeface="宋体" panose="02010600030101010101" pitchFamily="2" charset="-122"/>
                <a:ea typeface="宋体" panose="02010600030101010101" pitchFamily="2" charset="-122"/>
              </a:rPr>
              <a:t>检测</a:t>
            </a:r>
            <a:r>
              <a:rPr lang="zh-CN" altLang="en-US" sz="1600" smtClean="0">
                <a:solidFill>
                  <a:schemeClr val="tx1"/>
                </a:solidFill>
                <a:latin typeface="宋体" panose="02010600030101010101" pitchFamily="2" charset="-122"/>
                <a:ea typeface="宋体" panose="02010600030101010101" pitchFamily="2" charset="-122"/>
              </a:rPr>
              <a:t>类岗位，高管岗位对标高科技行业</a:t>
            </a:r>
          </a:p>
        </p:txBody>
      </p:sp>
      <p:sp>
        <p:nvSpPr>
          <p:cNvPr id="39" name="矩形 38"/>
          <p:cNvSpPr/>
          <p:nvPr/>
        </p:nvSpPr>
        <p:spPr>
          <a:xfrm>
            <a:off x="1619672" y="3144148"/>
            <a:ext cx="6840760" cy="528428"/>
          </a:xfrm>
          <a:prstGeom prst="rect">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285750" indent="-285750">
              <a:buFont typeface="Arial" pitchFamily="34" charset="0"/>
              <a:buChar char="•"/>
            </a:pPr>
            <a:r>
              <a:rPr lang="zh-CN" altLang="en-US" sz="1600" smtClean="0">
                <a:solidFill>
                  <a:schemeClr val="tx1"/>
                </a:solidFill>
                <a:latin typeface="宋体" panose="02010600030101010101" pitchFamily="2" charset="-122"/>
                <a:ea typeface="宋体" panose="02010600030101010101" pitchFamily="2" charset="-122"/>
              </a:rPr>
              <a:t>薪酬水平向核心关键人员倾斜</a:t>
            </a:r>
            <a:endParaRPr lang="en-US" altLang="zh-CN" sz="1600" smtClean="0">
              <a:solidFill>
                <a:schemeClr val="tx1"/>
              </a:solidFill>
              <a:latin typeface="宋体" panose="02010600030101010101" pitchFamily="2" charset="-122"/>
              <a:ea typeface="宋体" panose="02010600030101010101" pitchFamily="2" charset="-122"/>
            </a:endParaRPr>
          </a:p>
        </p:txBody>
      </p:sp>
      <p:sp>
        <p:nvSpPr>
          <p:cNvPr id="40" name="矩形 39"/>
          <p:cNvSpPr/>
          <p:nvPr/>
        </p:nvSpPr>
        <p:spPr>
          <a:xfrm>
            <a:off x="1619672" y="3776374"/>
            <a:ext cx="6840760" cy="1202550"/>
          </a:xfrm>
          <a:prstGeom prst="rect">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285750" indent="-285750">
              <a:buFont typeface="Arial" pitchFamily="34" charset="0"/>
              <a:buChar char="•"/>
            </a:pPr>
            <a:r>
              <a:rPr lang="zh-CN" altLang="en-US" sz="1600" smtClean="0">
                <a:solidFill>
                  <a:schemeClr val="tx1"/>
                </a:solidFill>
                <a:latin typeface="宋体" panose="02010600030101010101" pitchFamily="2" charset="-122"/>
                <a:ea typeface="宋体" panose="02010600030101010101" pitchFamily="2" charset="-122"/>
              </a:rPr>
              <a:t>薪</a:t>
            </a:r>
            <a:r>
              <a:rPr lang="zh-CN" altLang="en-US" sz="1600">
                <a:solidFill>
                  <a:schemeClr val="tx1"/>
                </a:solidFill>
                <a:latin typeface="宋体" panose="02010600030101010101" pitchFamily="2" charset="-122"/>
                <a:ea typeface="宋体" panose="02010600030101010101" pitchFamily="2" charset="-122"/>
              </a:rPr>
              <a:t>酬总额由总现金收入</a:t>
            </a:r>
            <a:r>
              <a:rPr lang="zh-CN" altLang="en-US" sz="1600" smtClean="0">
                <a:solidFill>
                  <a:schemeClr val="tx1"/>
                </a:solidFill>
                <a:latin typeface="宋体" panose="02010600030101010101" pitchFamily="2" charset="-122"/>
                <a:ea typeface="宋体" panose="02010600030101010101" pitchFamily="2" charset="-122"/>
              </a:rPr>
              <a:t>、额外奖金及福利组成</a:t>
            </a:r>
            <a:endParaRPr lang="en-US" altLang="zh-CN" sz="1600" smtClean="0">
              <a:solidFill>
                <a:schemeClr val="tx1"/>
              </a:solidFill>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600" smtClean="0">
                <a:solidFill>
                  <a:schemeClr val="tx1"/>
                </a:solidFill>
                <a:latin typeface="宋体" panose="02010600030101010101" pitchFamily="2" charset="-122"/>
                <a:ea typeface="宋体" panose="02010600030101010101" pitchFamily="2" charset="-122"/>
              </a:rPr>
              <a:t>高管、检测类及职能类岗位</a:t>
            </a:r>
            <a:r>
              <a:rPr lang="en-US" altLang="zh-CN" sz="1600" smtClean="0">
                <a:solidFill>
                  <a:schemeClr val="tx1"/>
                </a:solidFill>
                <a:latin typeface="宋体" panose="02010600030101010101" pitchFamily="2" charset="-122"/>
                <a:ea typeface="宋体" panose="02010600030101010101" pitchFamily="2" charset="-122"/>
              </a:rPr>
              <a:t>——</a:t>
            </a:r>
            <a:r>
              <a:rPr lang="zh-CN" altLang="en-US" sz="1600" smtClean="0">
                <a:solidFill>
                  <a:schemeClr val="tx1"/>
                </a:solidFill>
                <a:latin typeface="宋体" panose="02010600030101010101" pitchFamily="2" charset="-122"/>
                <a:ea typeface="宋体" panose="02010600030101010101" pitchFamily="2" charset="-122"/>
              </a:rPr>
              <a:t>总现金收入</a:t>
            </a:r>
            <a:r>
              <a:rPr lang="en-US" altLang="zh-CN" sz="1600" smtClean="0">
                <a:solidFill>
                  <a:schemeClr val="tx1"/>
                </a:solidFill>
                <a:latin typeface="宋体" panose="02010600030101010101" pitchFamily="2" charset="-122"/>
                <a:ea typeface="宋体" panose="02010600030101010101" pitchFamily="2" charset="-122"/>
              </a:rPr>
              <a:t>=</a:t>
            </a:r>
            <a:r>
              <a:rPr lang="zh-CN" altLang="en-US" sz="1600" smtClean="0">
                <a:solidFill>
                  <a:schemeClr val="tx1"/>
                </a:solidFill>
                <a:latin typeface="宋体" panose="02010600030101010101" pitchFamily="2" charset="-122"/>
                <a:ea typeface="宋体" panose="02010600030101010101" pitchFamily="2" charset="-122"/>
              </a:rPr>
              <a:t>固定薪酬</a:t>
            </a:r>
            <a:r>
              <a:rPr lang="en-US" altLang="zh-CN" sz="1600" smtClean="0">
                <a:solidFill>
                  <a:schemeClr val="tx1"/>
                </a:solidFill>
                <a:latin typeface="宋体" panose="02010600030101010101" pitchFamily="2" charset="-122"/>
                <a:ea typeface="宋体" panose="02010600030101010101" pitchFamily="2" charset="-122"/>
              </a:rPr>
              <a:t>+</a:t>
            </a:r>
            <a:r>
              <a:rPr lang="zh-CN" altLang="en-US" sz="1600" smtClean="0">
                <a:solidFill>
                  <a:schemeClr val="tx1"/>
                </a:solidFill>
                <a:latin typeface="宋体" panose="02010600030101010101" pitchFamily="2" charset="-122"/>
                <a:ea typeface="宋体" panose="02010600030101010101" pitchFamily="2" charset="-122"/>
              </a:rPr>
              <a:t>绩效奖金</a:t>
            </a:r>
            <a:endParaRPr lang="en-US" altLang="zh-CN" sz="1600" smtClean="0">
              <a:solidFill>
                <a:schemeClr val="tx1"/>
              </a:solidFill>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600" smtClean="0">
                <a:solidFill>
                  <a:schemeClr val="tx1"/>
                </a:solidFill>
                <a:latin typeface="宋体" panose="02010600030101010101" pitchFamily="2" charset="-122"/>
                <a:ea typeface="宋体" panose="02010600030101010101" pitchFamily="2" charset="-122"/>
              </a:rPr>
              <a:t>业务类岗位</a:t>
            </a:r>
            <a:r>
              <a:rPr lang="en-US" altLang="zh-CN" sz="1600" smtClean="0">
                <a:solidFill>
                  <a:schemeClr val="tx1"/>
                </a:solidFill>
                <a:latin typeface="宋体" panose="02010600030101010101" pitchFamily="2" charset="-122"/>
                <a:ea typeface="宋体" panose="02010600030101010101" pitchFamily="2" charset="-122"/>
              </a:rPr>
              <a:t>——</a:t>
            </a:r>
            <a:r>
              <a:rPr lang="zh-CN" altLang="en-US" sz="1600" smtClean="0">
                <a:solidFill>
                  <a:schemeClr val="tx1"/>
                </a:solidFill>
                <a:latin typeface="宋体" panose="02010600030101010101" pitchFamily="2" charset="-122"/>
                <a:ea typeface="宋体" panose="02010600030101010101" pitchFamily="2" charset="-122"/>
              </a:rPr>
              <a:t>总现金收入</a:t>
            </a:r>
            <a:r>
              <a:rPr lang="en-US" altLang="zh-CN" sz="1600" smtClean="0">
                <a:solidFill>
                  <a:schemeClr val="tx1"/>
                </a:solidFill>
                <a:latin typeface="宋体" panose="02010600030101010101" pitchFamily="2" charset="-122"/>
                <a:ea typeface="宋体" panose="02010600030101010101" pitchFamily="2" charset="-122"/>
              </a:rPr>
              <a:t>=</a:t>
            </a:r>
            <a:r>
              <a:rPr lang="zh-CN" altLang="en-US" sz="1600" smtClean="0">
                <a:solidFill>
                  <a:schemeClr val="tx1"/>
                </a:solidFill>
                <a:latin typeface="宋体" panose="02010600030101010101" pitchFamily="2" charset="-122"/>
                <a:ea typeface="宋体" panose="02010600030101010101" pitchFamily="2" charset="-122"/>
              </a:rPr>
              <a:t>固定薪酬</a:t>
            </a:r>
            <a:r>
              <a:rPr lang="en-US" altLang="zh-CN" sz="1600" smtClean="0">
                <a:solidFill>
                  <a:schemeClr val="tx1"/>
                </a:solidFill>
                <a:latin typeface="宋体" panose="02010600030101010101" pitchFamily="2" charset="-122"/>
                <a:ea typeface="宋体" panose="02010600030101010101" pitchFamily="2" charset="-122"/>
              </a:rPr>
              <a:t>+</a:t>
            </a:r>
            <a:r>
              <a:rPr lang="zh-CN" altLang="en-US" sz="1600" smtClean="0">
                <a:solidFill>
                  <a:schemeClr val="tx1"/>
                </a:solidFill>
                <a:latin typeface="宋体" panose="02010600030101010101" pitchFamily="2" charset="-122"/>
                <a:ea typeface="宋体" panose="02010600030101010101" pitchFamily="2" charset="-122"/>
              </a:rPr>
              <a:t>销售奖金</a:t>
            </a:r>
            <a:endParaRPr lang="en-US" altLang="zh-CN" sz="1600" smtClean="0">
              <a:solidFill>
                <a:schemeClr val="tx1"/>
              </a:solidFill>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600" smtClean="0">
                <a:solidFill>
                  <a:schemeClr val="tx1"/>
                </a:solidFill>
                <a:latin typeface="宋体" panose="02010600030101010101" pitchFamily="2" charset="-122"/>
                <a:ea typeface="宋体" panose="02010600030101010101" pitchFamily="2" charset="-122"/>
              </a:rPr>
              <a:t>额外奖金：超额利润奖（全员）</a:t>
            </a:r>
            <a:endParaRPr lang="en-US" altLang="zh-CN" sz="1600" smtClean="0">
              <a:solidFill>
                <a:schemeClr val="tx1"/>
              </a:solidFill>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600" smtClean="0">
                <a:solidFill>
                  <a:schemeClr val="tx1"/>
                </a:solidFill>
                <a:latin typeface="宋体" panose="02010600030101010101" pitchFamily="2" charset="-122"/>
                <a:ea typeface="宋体" panose="02010600030101010101" pitchFamily="2" charset="-122"/>
              </a:rPr>
              <a:t>福利：社会福利及企业福利</a:t>
            </a:r>
            <a:endParaRPr lang="en-US" altLang="zh-CN" sz="1600" smtClean="0">
              <a:solidFill>
                <a:schemeClr val="tx1"/>
              </a:solidFill>
              <a:latin typeface="宋体" panose="02010600030101010101" pitchFamily="2" charset="-122"/>
              <a:ea typeface="宋体" panose="02010600030101010101" pitchFamily="2" charset="-122"/>
            </a:endParaRPr>
          </a:p>
        </p:txBody>
      </p:sp>
      <p:sp>
        <p:nvSpPr>
          <p:cNvPr id="41" name="矩形 40"/>
          <p:cNvSpPr/>
          <p:nvPr/>
        </p:nvSpPr>
        <p:spPr>
          <a:xfrm>
            <a:off x="1619672" y="5112480"/>
            <a:ext cx="6840760" cy="548768"/>
          </a:xfrm>
          <a:prstGeom prst="rect">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285750" indent="-285750">
              <a:buFont typeface="Arial" pitchFamily="34" charset="0"/>
              <a:buChar char="•"/>
            </a:pPr>
            <a:r>
              <a:rPr lang="zh-CN" altLang="en-US" sz="1600" smtClean="0">
                <a:solidFill>
                  <a:schemeClr val="tx1"/>
                </a:solidFill>
                <a:latin typeface="宋体" panose="02010600030101010101" pitchFamily="2" charset="-122"/>
                <a:ea typeface="宋体" panose="02010600030101010101" pitchFamily="2" charset="-122"/>
              </a:rPr>
              <a:t>浮动激励部分为绩效奖金</a:t>
            </a:r>
            <a:r>
              <a:rPr lang="en-US" altLang="zh-CN" sz="1600" smtClean="0">
                <a:solidFill>
                  <a:schemeClr val="tx1"/>
                </a:solidFill>
                <a:latin typeface="宋体" panose="02010600030101010101" pitchFamily="2" charset="-122"/>
                <a:ea typeface="宋体" panose="02010600030101010101" pitchFamily="2" charset="-122"/>
              </a:rPr>
              <a:t>/</a:t>
            </a:r>
            <a:r>
              <a:rPr lang="zh-CN" altLang="en-US" sz="1600" smtClean="0">
                <a:solidFill>
                  <a:schemeClr val="tx1"/>
                </a:solidFill>
                <a:latin typeface="宋体" panose="02010600030101010101" pitchFamily="2" charset="-122"/>
                <a:ea typeface="宋体" panose="02010600030101010101" pitchFamily="2" charset="-122"/>
              </a:rPr>
              <a:t>销售奖金（业务人员），与绩效考核结果紧密挂钩</a:t>
            </a:r>
            <a:endParaRPr lang="en-US" altLang="zh-CN" sz="1600" smtClean="0">
              <a:solidFill>
                <a:schemeClr val="tx1"/>
              </a:solidFill>
              <a:latin typeface="宋体" panose="02010600030101010101" pitchFamily="2" charset="-122"/>
              <a:ea typeface="宋体" panose="02010600030101010101" pitchFamily="2" charset="-122"/>
            </a:endParaRPr>
          </a:p>
        </p:txBody>
      </p:sp>
      <p:sp>
        <p:nvSpPr>
          <p:cNvPr id="42" name="矩形 41"/>
          <p:cNvSpPr/>
          <p:nvPr/>
        </p:nvSpPr>
        <p:spPr>
          <a:xfrm>
            <a:off x="1619672" y="5818912"/>
            <a:ext cx="6840760" cy="562416"/>
          </a:xfrm>
          <a:prstGeom prst="rect">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285750" indent="-285750">
              <a:buFont typeface="Arial" pitchFamily="34" charset="0"/>
              <a:buChar char="•"/>
            </a:pPr>
            <a:r>
              <a:rPr lang="zh-CN" altLang="en-US" sz="1600" smtClean="0">
                <a:solidFill>
                  <a:schemeClr val="tx1"/>
                </a:solidFill>
                <a:latin typeface="宋体" panose="02010600030101010101" pitchFamily="2" charset="-122"/>
                <a:ea typeface="宋体" panose="02010600030101010101" pitchFamily="2" charset="-122"/>
              </a:rPr>
              <a:t>总成本可控原则</a:t>
            </a:r>
            <a:endParaRPr lang="en-US" altLang="zh-CN" sz="1600" smtClean="0">
              <a:solidFill>
                <a:schemeClr val="tx1"/>
              </a:solidFill>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600">
                <a:solidFill>
                  <a:schemeClr val="tx1"/>
                </a:solidFill>
                <a:latin typeface="宋体" panose="02010600030101010101" pitchFamily="2" charset="-122"/>
                <a:ea typeface="宋体" panose="02010600030101010101" pitchFamily="2" charset="-122"/>
              </a:rPr>
              <a:t>平稳</a:t>
            </a:r>
            <a:r>
              <a:rPr lang="zh-CN" altLang="en-US" sz="1600" smtClean="0">
                <a:solidFill>
                  <a:schemeClr val="tx1"/>
                </a:solidFill>
                <a:latin typeface="宋体" panose="02010600030101010101" pitchFamily="2" charset="-122"/>
                <a:ea typeface="宋体" panose="02010600030101010101" pitchFamily="2" charset="-122"/>
              </a:rPr>
              <a:t>过渡原则（根据套改情况决定薪酬调整是否分步走）</a:t>
            </a:r>
            <a:endParaRPr lang="en-US" altLang="zh-CN" sz="1600" smtClean="0">
              <a:solidFill>
                <a:schemeClr val="tx1"/>
              </a:solidFill>
              <a:latin typeface="宋体" panose="02010600030101010101" pitchFamily="2" charset="-122"/>
              <a:ea typeface="宋体" panose="02010600030101010101" pitchFamily="2" charset="-122"/>
            </a:endParaRPr>
          </a:p>
        </p:txBody>
      </p:sp>
    </p:spTree>
    <p:extLst>
      <p:ext uri="{BB962C8B-B14F-4D97-AF65-F5344CB8AC3E}">
        <p14:creationId xmlns:p14="http://schemas.microsoft.com/office/powerpoint/2010/main" val="1460662364"/>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18</a:t>
            </a:fld>
            <a:endParaRPr lang="en-GB"/>
          </a:p>
        </p:txBody>
      </p:sp>
      <p:sp>
        <p:nvSpPr>
          <p:cNvPr id="7" name="Rectangle 2"/>
          <p:cNvSpPr>
            <a:spLocks noChangeArrowheads="1"/>
          </p:cNvSpPr>
          <p:nvPr/>
        </p:nvSpPr>
        <p:spPr bwMode="auto">
          <a:xfrm>
            <a:off x="4437063" y="1143000"/>
            <a:ext cx="4570412" cy="1130300"/>
          </a:xfrm>
          <a:prstGeom prst="rect">
            <a:avLst/>
          </a:prstGeom>
          <a:noFill/>
          <a:ln w="28575" algn="ctr">
            <a:solidFill>
              <a:srgbClr val="4E789E"/>
            </a:solidFill>
            <a:miter lim="800000"/>
          </a:ln>
          <a:effectLst/>
          <a:extLst>
            <a:ext uri="{909E8E84-426E-40DD-AFC4-6F175D3DCCD1}">
              <a14:hiddenFill xmlns:a14="http://schemas.microsoft.com/office/drawing/2010/main">
                <a:solidFill>
                  <a:srgbClr val="99CCFF"/>
                </a:solidFill>
              </a14:hiddenFill>
            </a:ex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90000"/>
              </a:lnSpc>
              <a:buClr>
                <a:schemeClr val="tx1"/>
              </a:buClr>
              <a:buSzPct val="75000"/>
            </a:pPr>
            <a:r>
              <a:rPr lang="zh-CN" altLang="en-US" sz="1200" b="1">
                <a:latin typeface="+mn-ea"/>
              </a:rPr>
              <a:t>级差＝（该职等中位值－较低职等中位值）</a:t>
            </a:r>
            <a:r>
              <a:rPr lang="en-US" altLang="zh-CN" sz="1200" b="1">
                <a:latin typeface="+mn-ea"/>
              </a:rPr>
              <a:t>/ </a:t>
            </a:r>
            <a:r>
              <a:rPr lang="zh-CN" altLang="en-US" sz="1200" b="1" smtClean="0">
                <a:latin typeface="+mn-ea"/>
              </a:rPr>
              <a:t>较低</a:t>
            </a:r>
            <a:r>
              <a:rPr lang="zh-CN" altLang="en-US" sz="1200" b="1">
                <a:latin typeface="+mn-ea"/>
              </a:rPr>
              <a:t>职等中位值</a:t>
            </a:r>
          </a:p>
          <a:p>
            <a:pPr eaLnBrk="0" hangingPunct="0">
              <a:lnSpc>
                <a:spcPct val="90000"/>
              </a:lnSpc>
              <a:spcBef>
                <a:spcPct val="50000"/>
              </a:spcBef>
              <a:buClr>
                <a:schemeClr val="tx1"/>
              </a:buClr>
              <a:buSzPct val="75000"/>
            </a:pPr>
            <a:r>
              <a:rPr lang="zh-CN" altLang="en-US" sz="1200" u="sng">
                <a:latin typeface="+mn-ea"/>
              </a:rPr>
              <a:t>定义</a:t>
            </a:r>
            <a:r>
              <a:rPr lang="zh-CN" altLang="en-US" sz="1200">
                <a:latin typeface="+mn-ea"/>
              </a:rPr>
              <a:t>：代表该职等相比较高一职等的增幅，是表示职等价值差距反映在薪酬的差距</a:t>
            </a:r>
            <a:r>
              <a:rPr lang="zh-CN" altLang="en-US" sz="1200" smtClean="0">
                <a:latin typeface="+mn-ea"/>
              </a:rPr>
              <a:t>数量</a:t>
            </a:r>
            <a:endParaRPr lang="zh-CN" altLang="en-US" sz="1200" b="1">
              <a:latin typeface="+mn-ea"/>
            </a:endParaRPr>
          </a:p>
          <a:p>
            <a:pPr eaLnBrk="0" hangingPunct="0">
              <a:lnSpc>
                <a:spcPct val="90000"/>
              </a:lnSpc>
              <a:spcBef>
                <a:spcPct val="50000"/>
              </a:spcBef>
              <a:buClr>
                <a:schemeClr val="tx1"/>
              </a:buClr>
              <a:buSzPct val="75000"/>
            </a:pPr>
            <a:r>
              <a:rPr lang="zh-CN" altLang="en-US" sz="1200" u="sng">
                <a:latin typeface="+mn-ea"/>
              </a:rPr>
              <a:t>设计的原则</a:t>
            </a:r>
            <a:r>
              <a:rPr lang="zh-CN" altLang="en-US" sz="1200">
                <a:latin typeface="+mn-ea"/>
              </a:rPr>
              <a:t>：根据职位价值的差异，确保职位价值差异导致的薪酬的差异在企业可接受的范围内。一般标竿市场进行</a:t>
            </a:r>
            <a:r>
              <a:rPr lang="zh-CN" altLang="en-US" sz="1200" smtClean="0">
                <a:latin typeface="+mn-ea"/>
              </a:rPr>
              <a:t>设计</a:t>
            </a:r>
            <a:endParaRPr lang="zh-CN" altLang="en-US" sz="1200">
              <a:latin typeface="+mn-ea"/>
            </a:endParaRPr>
          </a:p>
        </p:txBody>
      </p:sp>
      <p:sp>
        <p:nvSpPr>
          <p:cNvPr id="8" name="Rectangle 3"/>
          <p:cNvSpPr>
            <a:spLocks noChangeArrowheads="1"/>
          </p:cNvSpPr>
          <p:nvPr/>
        </p:nvSpPr>
        <p:spPr bwMode="auto">
          <a:xfrm>
            <a:off x="4430713" y="2333625"/>
            <a:ext cx="4570412" cy="2066925"/>
          </a:xfrm>
          <a:prstGeom prst="rect">
            <a:avLst/>
          </a:prstGeom>
          <a:noFill/>
          <a:ln w="28575" algn="ctr">
            <a:solidFill>
              <a:srgbClr val="4E789E"/>
            </a:solidFill>
            <a:miter lim="800000"/>
          </a:ln>
          <a:effectLst/>
          <a:extLst>
            <a:ext uri="{909E8E84-426E-40DD-AFC4-6F175D3DCCD1}">
              <a14:hiddenFill xmlns:a14="http://schemas.microsoft.com/office/drawing/2010/main">
                <a:solidFill>
                  <a:srgbClr val="99CCFF"/>
                </a:solidFill>
              </a14:hiddenFill>
            </a:ex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90000"/>
              </a:lnSpc>
              <a:spcBef>
                <a:spcPct val="50000"/>
              </a:spcBef>
              <a:buClr>
                <a:schemeClr val="tx1"/>
              </a:buClr>
              <a:buSzPct val="75000"/>
            </a:pPr>
            <a:r>
              <a:rPr lang="zh-CN" altLang="en-US" sz="1200" b="1">
                <a:latin typeface="+mn-ea"/>
              </a:rPr>
              <a:t>带宽＝（该职等最大值－最小值）</a:t>
            </a:r>
            <a:r>
              <a:rPr lang="en-US" altLang="zh-CN" sz="1200" b="1">
                <a:latin typeface="+mn-ea"/>
              </a:rPr>
              <a:t>/ </a:t>
            </a:r>
            <a:r>
              <a:rPr lang="zh-CN" altLang="en-US" sz="1200" b="1">
                <a:latin typeface="+mn-ea"/>
              </a:rPr>
              <a:t>最小值</a:t>
            </a:r>
          </a:p>
          <a:p>
            <a:pPr eaLnBrk="0" hangingPunct="0">
              <a:lnSpc>
                <a:spcPct val="90000"/>
              </a:lnSpc>
              <a:spcBef>
                <a:spcPct val="50000"/>
              </a:spcBef>
              <a:buClr>
                <a:schemeClr val="tx1"/>
              </a:buClr>
              <a:buSzPct val="75000"/>
            </a:pPr>
            <a:r>
              <a:rPr lang="zh-CN" altLang="en-US" sz="1200">
                <a:latin typeface="+mn-ea"/>
              </a:rPr>
              <a:t>定义：代表该职等薪酬变动的最大差异范围。</a:t>
            </a:r>
          </a:p>
          <a:p>
            <a:pPr eaLnBrk="0" hangingPunct="0">
              <a:lnSpc>
                <a:spcPct val="90000"/>
              </a:lnSpc>
              <a:spcBef>
                <a:spcPct val="50000"/>
              </a:spcBef>
              <a:buClr>
                <a:schemeClr val="tx1"/>
              </a:buClr>
              <a:buSzPct val="75000"/>
            </a:pPr>
            <a:r>
              <a:rPr lang="zh-CN" altLang="en-US" sz="1200">
                <a:latin typeface="+mn-ea"/>
              </a:rPr>
              <a:t>设计的原则：</a:t>
            </a:r>
          </a:p>
          <a:p>
            <a:pPr eaLnBrk="0" hangingPunct="0">
              <a:lnSpc>
                <a:spcPct val="90000"/>
              </a:lnSpc>
              <a:spcBef>
                <a:spcPct val="50000"/>
              </a:spcBef>
              <a:buClr>
                <a:schemeClr val="tx1"/>
              </a:buClr>
              <a:buSzPct val="75000"/>
            </a:pPr>
            <a:r>
              <a:rPr lang="en-US" altLang="zh-CN" sz="1200">
                <a:latin typeface="+mn-ea"/>
              </a:rPr>
              <a:t>1</a:t>
            </a:r>
            <a:r>
              <a:rPr lang="zh-CN" altLang="en-US" sz="1200">
                <a:latin typeface="+mn-ea"/>
              </a:rPr>
              <a:t>、带宽是体现和服务于绩效和能力的，较少考虑职位价值因素。一般情况下职等越高，带宽越大，体现“小步快跑、宽幅可调</a:t>
            </a:r>
            <a:r>
              <a:rPr lang="zh-CN" altLang="en-US" sz="1200" smtClean="0">
                <a:latin typeface="+mn-ea"/>
              </a:rPr>
              <a:t>”</a:t>
            </a:r>
            <a:endParaRPr lang="zh-CN" altLang="en-US" sz="1200">
              <a:latin typeface="+mn-ea"/>
            </a:endParaRPr>
          </a:p>
          <a:p>
            <a:pPr eaLnBrk="0" hangingPunct="0">
              <a:lnSpc>
                <a:spcPct val="90000"/>
              </a:lnSpc>
              <a:spcBef>
                <a:spcPct val="50000"/>
              </a:spcBef>
              <a:buClr>
                <a:schemeClr val="tx1"/>
              </a:buClr>
              <a:buSzPct val="75000"/>
            </a:pPr>
            <a:r>
              <a:rPr lang="en-US" altLang="zh-CN" sz="1200">
                <a:latin typeface="+mn-ea"/>
              </a:rPr>
              <a:t>2</a:t>
            </a:r>
            <a:r>
              <a:rPr lang="zh-CN" altLang="en-US" sz="1200">
                <a:latin typeface="+mn-ea"/>
              </a:rPr>
              <a:t>、其体现同等职位价值下，最初级和最高级的薪资差距，也体现公司激励文化和倾向</a:t>
            </a:r>
            <a:r>
              <a:rPr lang="zh-CN" altLang="en-US" sz="1200" smtClean="0">
                <a:latin typeface="+mn-ea"/>
              </a:rPr>
              <a:t>等</a:t>
            </a:r>
            <a:endParaRPr lang="zh-CN" altLang="en-US" sz="1200">
              <a:latin typeface="+mn-ea"/>
            </a:endParaRPr>
          </a:p>
          <a:p>
            <a:pPr eaLnBrk="0" hangingPunct="0">
              <a:lnSpc>
                <a:spcPct val="90000"/>
              </a:lnSpc>
              <a:spcBef>
                <a:spcPct val="50000"/>
              </a:spcBef>
              <a:buClr>
                <a:schemeClr val="tx1"/>
              </a:buClr>
              <a:buSzPct val="75000"/>
            </a:pPr>
            <a:r>
              <a:rPr lang="en-US" altLang="zh-CN" sz="1200">
                <a:latin typeface="+mn-ea"/>
              </a:rPr>
              <a:t>3</a:t>
            </a:r>
            <a:r>
              <a:rPr lang="zh-CN" altLang="en-US" sz="1200">
                <a:latin typeface="+mn-ea"/>
              </a:rPr>
              <a:t>、带宽不但体现绩效与能力的差异，而且在与重叠度的配合下，体系在不调整职位的情况下，能够认可价值的</a:t>
            </a:r>
            <a:r>
              <a:rPr lang="zh-CN" altLang="en-US" sz="1200" smtClean="0">
                <a:latin typeface="+mn-ea"/>
              </a:rPr>
              <a:t>程度</a:t>
            </a:r>
            <a:endParaRPr lang="zh-CN" altLang="en-US" sz="1200">
              <a:latin typeface="+mn-ea"/>
            </a:endParaRPr>
          </a:p>
        </p:txBody>
      </p:sp>
      <p:sp>
        <p:nvSpPr>
          <p:cNvPr id="9" name="Rectangle 31"/>
          <p:cNvSpPr>
            <a:spLocks noChangeArrowheads="1"/>
          </p:cNvSpPr>
          <p:nvPr/>
        </p:nvSpPr>
        <p:spPr bwMode="auto">
          <a:xfrm>
            <a:off x="4440238" y="4481513"/>
            <a:ext cx="4570412" cy="1809750"/>
          </a:xfrm>
          <a:prstGeom prst="rect">
            <a:avLst/>
          </a:prstGeom>
          <a:noFill/>
          <a:ln w="28575" algn="ctr">
            <a:solidFill>
              <a:srgbClr val="4E789E"/>
            </a:solidFill>
            <a:miter lim="800000"/>
          </a:ln>
          <a:effectLst/>
          <a:extLst>
            <a:ext uri="{909E8E84-426E-40DD-AFC4-6F175D3DCCD1}">
              <a14:hiddenFill xmlns:a14="http://schemas.microsoft.com/office/drawing/2010/main">
                <a:solidFill>
                  <a:srgbClr val="99CCFF"/>
                </a:solidFill>
              </a14:hiddenFill>
            </a:ex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90000"/>
              </a:lnSpc>
              <a:spcBef>
                <a:spcPct val="50000"/>
              </a:spcBef>
              <a:buClr>
                <a:schemeClr val="tx1"/>
              </a:buClr>
              <a:buSzPct val="75000"/>
            </a:pPr>
            <a:r>
              <a:rPr lang="zh-CN" altLang="en-US" sz="1200" b="1">
                <a:latin typeface="+mn-ea"/>
              </a:rPr>
              <a:t>重叠度＝（较低职等的最大值－较高职等的最小值）</a:t>
            </a:r>
            <a:r>
              <a:rPr lang="en-US" altLang="zh-CN" sz="1200" b="1">
                <a:latin typeface="+mn-ea"/>
              </a:rPr>
              <a:t>/</a:t>
            </a:r>
            <a:r>
              <a:rPr lang="zh-CN" altLang="en-US" sz="1200" b="1">
                <a:latin typeface="+mn-ea"/>
              </a:rPr>
              <a:t>（较低职等的最大值－最小值）</a:t>
            </a:r>
          </a:p>
          <a:p>
            <a:pPr eaLnBrk="0" hangingPunct="0">
              <a:lnSpc>
                <a:spcPct val="90000"/>
              </a:lnSpc>
              <a:spcBef>
                <a:spcPct val="50000"/>
              </a:spcBef>
              <a:buClr>
                <a:schemeClr val="tx1"/>
              </a:buClr>
              <a:buSzPct val="75000"/>
            </a:pPr>
            <a:r>
              <a:rPr lang="zh-CN" altLang="en-US" sz="1200">
                <a:latin typeface="+mn-ea"/>
              </a:rPr>
              <a:t>定义：代表指某一职等的薪酬带宽与下一职等带宽交叠的范围</a:t>
            </a:r>
          </a:p>
          <a:p>
            <a:pPr eaLnBrk="0" hangingPunct="0">
              <a:lnSpc>
                <a:spcPct val="90000"/>
              </a:lnSpc>
              <a:spcBef>
                <a:spcPct val="50000"/>
              </a:spcBef>
              <a:buClr>
                <a:schemeClr val="tx1"/>
              </a:buClr>
              <a:buSzPct val="75000"/>
            </a:pPr>
            <a:r>
              <a:rPr lang="zh-CN" altLang="en-US" sz="1200">
                <a:latin typeface="+mn-ea"/>
              </a:rPr>
              <a:t>设计的原则：</a:t>
            </a:r>
          </a:p>
          <a:p>
            <a:pPr eaLnBrk="0" hangingPunct="0">
              <a:lnSpc>
                <a:spcPct val="90000"/>
              </a:lnSpc>
              <a:spcBef>
                <a:spcPct val="50000"/>
              </a:spcBef>
              <a:buClr>
                <a:schemeClr val="tx1"/>
              </a:buClr>
              <a:buSzPct val="75000"/>
            </a:pPr>
            <a:r>
              <a:rPr lang="en-US" altLang="zh-CN" sz="1200">
                <a:latin typeface="+mn-ea"/>
              </a:rPr>
              <a:t>1</a:t>
            </a:r>
            <a:r>
              <a:rPr lang="zh-CN" altLang="en-US" sz="1200">
                <a:latin typeface="+mn-ea"/>
              </a:rPr>
              <a:t>、企业是否主要通过晋升机会来激励员工，或是对能力不足员工的</a:t>
            </a:r>
            <a:r>
              <a:rPr lang="zh-CN" altLang="en-US" sz="1200" smtClean="0">
                <a:latin typeface="+mn-ea"/>
              </a:rPr>
              <a:t>缓冲</a:t>
            </a:r>
            <a:endParaRPr lang="zh-CN" altLang="en-US" sz="1200">
              <a:latin typeface="+mn-ea"/>
            </a:endParaRPr>
          </a:p>
          <a:p>
            <a:pPr eaLnBrk="0" hangingPunct="0">
              <a:lnSpc>
                <a:spcPct val="90000"/>
              </a:lnSpc>
              <a:spcBef>
                <a:spcPct val="50000"/>
              </a:spcBef>
              <a:buClr>
                <a:schemeClr val="tx1"/>
              </a:buClr>
              <a:buSzPct val="75000"/>
            </a:pPr>
            <a:r>
              <a:rPr lang="en-US" altLang="zh-CN" sz="1200">
                <a:latin typeface="+mn-ea"/>
              </a:rPr>
              <a:t>2</a:t>
            </a:r>
            <a:r>
              <a:rPr lang="zh-CN" altLang="en-US" sz="1200">
                <a:latin typeface="+mn-ea"/>
              </a:rPr>
              <a:t>、对于处于快速成长期的中小型企业，能够提供较多的晋升的机会，因此确保职等的重叠度控制在</a:t>
            </a:r>
            <a:r>
              <a:rPr lang="en-US" altLang="zh-CN" sz="1200">
                <a:latin typeface="+mn-ea"/>
              </a:rPr>
              <a:t>30%-60%</a:t>
            </a:r>
            <a:r>
              <a:rPr lang="zh-CN" altLang="en-US" sz="1200">
                <a:latin typeface="+mn-ea"/>
              </a:rPr>
              <a:t>之间</a:t>
            </a:r>
          </a:p>
        </p:txBody>
      </p:sp>
      <p:sp>
        <p:nvSpPr>
          <p:cNvPr id="10" name="Rectangle 32"/>
          <p:cNvSpPr>
            <a:spLocks noGrp="1"/>
          </p:cNvSpPr>
          <p:nvPr>
            <p:ph type="title" idx="4294967295"/>
          </p:nvPr>
        </p:nvSpPr>
        <p:spPr>
          <a:xfrm>
            <a:off x="395288" y="163513"/>
            <a:ext cx="8353425" cy="738187"/>
          </a:xfrm>
        </p:spPr>
        <p:txBody>
          <a:bodyPr>
            <a:noAutofit/>
          </a:bodyPr>
          <a:lstStyle/>
          <a:p>
            <a:r>
              <a:rPr lang="zh-CN" altLang="en-US" sz="2200">
                <a:solidFill>
                  <a:srgbClr val="E65032"/>
                </a:solidFill>
                <a:latin typeface="+mn-ea"/>
                <a:ea typeface="+mn-ea"/>
              </a:rPr>
              <a:t>薪酬体系的相关术语</a:t>
            </a:r>
            <a:r>
              <a:rPr lang="zh-CN" altLang="en-US" sz="2200" smtClean="0">
                <a:solidFill>
                  <a:srgbClr val="E65032"/>
                </a:solidFill>
                <a:latin typeface="+mn-ea"/>
                <a:ea typeface="+mn-ea"/>
              </a:rPr>
              <a:t>解释</a:t>
            </a:r>
            <a:br>
              <a:rPr lang="en-US" altLang="zh-CN" sz="2200" smtClean="0">
                <a:solidFill>
                  <a:srgbClr val="E65032"/>
                </a:solidFill>
                <a:latin typeface="+mn-ea"/>
                <a:ea typeface="+mn-ea"/>
              </a:rPr>
            </a:br>
            <a:r>
              <a:rPr lang="en-US" altLang="zh-CN" sz="2200" smtClean="0">
                <a:solidFill>
                  <a:srgbClr val="E65032"/>
                </a:solidFill>
                <a:latin typeface="+mn-ea"/>
                <a:ea typeface="+mn-ea"/>
              </a:rPr>
              <a:t>——</a:t>
            </a:r>
            <a:r>
              <a:rPr lang="zh-CN" altLang="en-US" sz="2200" smtClean="0">
                <a:solidFill>
                  <a:srgbClr val="E65032"/>
                </a:solidFill>
                <a:latin typeface="+mn-ea"/>
                <a:ea typeface="+mn-ea"/>
              </a:rPr>
              <a:t>薪酬带宽、重叠度、级差和区间划分的定义</a:t>
            </a:r>
          </a:p>
        </p:txBody>
      </p:sp>
      <p:grpSp>
        <p:nvGrpSpPr>
          <p:cNvPr id="11" name="组合 10"/>
          <p:cNvGrpSpPr/>
          <p:nvPr/>
        </p:nvGrpSpPr>
        <p:grpSpPr>
          <a:xfrm>
            <a:off x="42863" y="1147763"/>
            <a:ext cx="4529137" cy="5145087"/>
            <a:chOff x="42863" y="1147763"/>
            <a:chExt cx="4529137" cy="5145087"/>
          </a:xfrm>
        </p:grpSpPr>
        <p:grpSp>
          <p:nvGrpSpPr>
            <p:cNvPr id="12" name="Group 5"/>
            <p:cNvGrpSpPr/>
            <p:nvPr/>
          </p:nvGrpSpPr>
          <p:grpSpPr>
            <a:xfrm>
              <a:off x="42863" y="1147763"/>
              <a:ext cx="4351337" cy="5145087"/>
              <a:chOff x="27" y="682"/>
              <a:chExt cx="2741" cy="3241"/>
            </a:xfrm>
          </p:grpSpPr>
          <p:sp>
            <p:nvSpPr>
              <p:cNvPr id="14" name="Rectangle 6"/>
              <p:cNvSpPr>
                <a:spLocks noChangeArrowheads="1"/>
              </p:cNvSpPr>
              <p:nvPr/>
            </p:nvSpPr>
            <p:spPr bwMode="auto">
              <a:xfrm>
                <a:off x="32" y="2303"/>
                <a:ext cx="2736" cy="233"/>
              </a:xfrm>
              <a:prstGeom prst="rect">
                <a:avLst/>
              </a:prstGeom>
              <a:solidFill>
                <a:srgbClr val="8FACC7"/>
              </a:solidFill>
              <a:ln>
                <a:noFill/>
              </a:ln>
              <a:effectLst/>
              <a:extLs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alpha val="50000"/>
                        </a:schemeClr>
                      </a:outerShdw>
                    </a:effectLst>
                  </a14:hiddenEffects>
                </a:ext>
              </a:extLst>
            </p:spPr>
            <p:txBody>
              <a:bodyPr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atin typeface="+mn-ea"/>
                </a:endParaRPr>
              </a:p>
            </p:txBody>
          </p:sp>
          <p:pic>
            <p:nvPicPr>
              <p:cNvPr id="15" name="Picture 7"/>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 y="951"/>
                <a:ext cx="2595" cy="216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lgn="ctr">
                    <a:solidFill>
                      <a:srgbClr val="003366"/>
                    </a:solidFill>
                    <a:miter lim="800000"/>
                    <a:headEnd/>
                    <a:tailEnd/>
                  </a14:hiddenLine>
                </a:ext>
                <a:ext uri="{AF507438-7753-43E0-B8FC-AC1667EBCBE1}">
                  <a14:hiddenEffects xmlns:a14="http://schemas.microsoft.com/office/drawing/2010/main">
                    <a:effectLst>
                      <a:outerShdw dist="53882" dir="2700000" algn="ctr" rotWithShape="0">
                        <a:srgbClr val="003366">
                          <a:alpha val="50000"/>
                        </a:srgbClr>
                      </a:outerShdw>
                    </a:effectLst>
                  </a14:hiddenEffects>
                </a:ext>
              </a:extLst>
            </p:spPr>
          </p:pic>
          <p:sp>
            <p:nvSpPr>
              <p:cNvPr id="16" name="Text Box 8"/>
              <p:cNvSpPr txBox="1">
                <a:spLocks noChangeArrowheads="1"/>
              </p:cNvSpPr>
              <p:nvPr/>
            </p:nvSpPr>
            <p:spPr bwMode="auto">
              <a:xfrm>
                <a:off x="718" y="796"/>
                <a:ext cx="1495" cy="22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lgn="ctr">
                    <a:solidFill>
                      <a:srgbClr val="003366"/>
                    </a:solidFill>
                    <a:miter lim="800000"/>
                    <a:headEnd/>
                    <a:tailEnd/>
                  </a14:hiddenLine>
                </a:ext>
                <a:ext uri="{AF507438-7753-43E0-B8FC-AC1667EBCBE1}">
                  <a14:hiddenEffects xmlns:a14="http://schemas.microsoft.com/office/drawing/2010/main">
                    <a:effectLst>
                      <a:outerShdw dist="53882" dir="2700000" algn="ctr" rotWithShape="0">
                        <a:srgbClr val="003366">
                          <a:alpha val="50000"/>
                        </a:srgbClr>
                      </a:outerShdw>
                    </a:effectLst>
                  </a14:hiddenEffects>
                </a:ext>
              </a:extLst>
            </p:spPr>
            <p:txBody>
              <a:bodyPr lIns="72000" tIns="72000" rIns="72000" bIns="72000">
                <a:spAutoFit/>
              </a:bodyPr>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algn="ctr">
                  <a:spcBef>
                    <a:spcPct val="50000"/>
                  </a:spcBef>
                  <a:buFont typeface="Wingdings" pitchFamily="2" charset="2"/>
                  <a:buNone/>
                </a:pPr>
                <a:r>
                  <a:rPr lang="zh-CN" altLang="en-US" sz="1400" b="1">
                    <a:latin typeface="+mn-ea"/>
                  </a:rPr>
                  <a:t>薪酬结构曲线（政策线）</a:t>
                </a:r>
              </a:p>
            </p:txBody>
          </p:sp>
          <p:sp>
            <p:nvSpPr>
              <p:cNvPr id="17" name="Rectangle 9"/>
              <p:cNvSpPr>
                <a:spLocks noChangeArrowheads="1"/>
              </p:cNvSpPr>
              <p:nvPr/>
            </p:nvSpPr>
            <p:spPr bwMode="auto">
              <a:xfrm>
                <a:off x="120" y="930"/>
                <a:ext cx="298" cy="19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80000"/>
                  </a:lnSpc>
                  <a:spcBef>
                    <a:spcPct val="50000"/>
                  </a:spcBef>
                  <a:buFont typeface="Monotype Sorts" pitchFamily="2" charset="2"/>
                  <a:buNone/>
                </a:pPr>
                <a:r>
                  <a:rPr lang="zh-CN" altLang="en-US" sz="1050" b="1">
                    <a:latin typeface="+mn-ea"/>
                  </a:rPr>
                  <a:t>薪酬</a:t>
                </a:r>
              </a:p>
            </p:txBody>
          </p:sp>
          <p:sp>
            <p:nvSpPr>
              <p:cNvPr id="18" name="AutoShape 10"/>
              <p:cNvSpPr>
                <a:spLocks noChangeArrowheads="1"/>
              </p:cNvSpPr>
              <p:nvPr/>
            </p:nvSpPr>
            <p:spPr bwMode="auto">
              <a:xfrm>
                <a:off x="615" y="1304"/>
                <a:ext cx="1126" cy="1053"/>
              </a:xfrm>
              <a:prstGeom prst="wedgeRoundRectCallout">
                <a:avLst>
                  <a:gd name="adj1" fmla="val 49023"/>
                  <a:gd name="adj2" fmla="val 67282"/>
                  <a:gd name="adj3" fmla="val 16667"/>
                </a:avLst>
              </a:prstGeom>
              <a:solidFill>
                <a:schemeClr val="bg1"/>
              </a:solidFill>
              <a:ln w="9525" algn="ctr">
                <a:solidFill>
                  <a:schemeClr val="tx1"/>
                </a:solidFill>
                <a:miter lim="800000"/>
              </a:ln>
              <a:effectLst/>
              <a:extLst>
                <a:ext uri="{AF507438-7753-43E0-B8FC-AC1667EBCBE1}">
                  <a14:hiddenEffects xmlns:a14="http://schemas.microsoft.com/office/drawing/2010/main">
                    <a:effectLst>
                      <a:outerShdw dist="107763" dir="2700000" algn="ctr" rotWithShape="0">
                        <a:srgbClr val="969696">
                          <a:alpha val="50000"/>
                        </a:srgbClr>
                      </a:outerShdw>
                    </a:effectLst>
                  </a14:hiddenEffects>
                </a:ext>
              </a:extLst>
            </p:spPr>
            <p:txBody>
              <a:bodyPr lIns="7200" tIns="3600" rIns="7200" bIns="360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80000"/>
                  </a:lnSpc>
                  <a:buFont typeface="Monotype Sorts" pitchFamily="2" charset="2"/>
                  <a:buNone/>
                </a:pPr>
                <a:endParaRPr lang="zh-CN" altLang="en-US" sz="2000" b="1">
                  <a:solidFill>
                    <a:srgbClr val="4D4D4D"/>
                  </a:solidFill>
                  <a:latin typeface="+mn-ea"/>
                </a:endParaRPr>
              </a:p>
            </p:txBody>
          </p:sp>
          <p:pic>
            <p:nvPicPr>
              <p:cNvPr id="19" name="Picture 11"/>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6" y="1488"/>
                <a:ext cx="584" cy="7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0" name="Text Box 12"/>
              <p:cNvSpPr txBox="1">
                <a:spLocks noChangeArrowheads="1"/>
              </p:cNvSpPr>
              <p:nvPr/>
            </p:nvSpPr>
            <p:spPr bwMode="auto">
              <a:xfrm>
                <a:off x="1474" y="1353"/>
                <a:ext cx="526" cy="150"/>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algn="ctr">
                  <a:lnSpc>
                    <a:spcPct val="80000"/>
                  </a:lnSpc>
                  <a:spcBef>
                    <a:spcPct val="50000"/>
                  </a:spcBef>
                  <a:buFont typeface="Monotype Sorts" pitchFamily="2" charset="2"/>
                  <a:buNone/>
                </a:pPr>
                <a:r>
                  <a:rPr lang="zh-CN" altLang="en-US" sz="1200" b="1">
                    <a:solidFill>
                      <a:schemeClr val="accent2"/>
                    </a:solidFill>
                    <a:latin typeface="+mn-ea"/>
                  </a:rPr>
                  <a:t>最大值</a:t>
                </a:r>
              </a:p>
            </p:txBody>
          </p:sp>
          <p:sp>
            <p:nvSpPr>
              <p:cNvPr id="21" name="Text Box 13"/>
              <p:cNvSpPr txBox="1">
                <a:spLocks noChangeArrowheads="1"/>
              </p:cNvSpPr>
              <p:nvPr/>
            </p:nvSpPr>
            <p:spPr bwMode="auto">
              <a:xfrm>
                <a:off x="1472" y="1907"/>
                <a:ext cx="526" cy="150"/>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algn="ctr">
                  <a:lnSpc>
                    <a:spcPct val="80000"/>
                  </a:lnSpc>
                  <a:spcBef>
                    <a:spcPct val="50000"/>
                  </a:spcBef>
                  <a:buFont typeface="Monotype Sorts" pitchFamily="2" charset="2"/>
                  <a:buNone/>
                </a:pPr>
                <a:r>
                  <a:rPr lang="zh-CN" altLang="en-US" sz="1200" b="1">
                    <a:solidFill>
                      <a:schemeClr val="accent2"/>
                    </a:solidFill>
                    <a:latin typeface="+mn-ea"/>
                  </a:rPr>
                  <a:t>最小值</a:t>
                </a:r>
              </a:p>
            </p:txBody>
          </p:sp>
          <p:sp>
            <p:nvSpPr>
              <p:cNvPr id="22" name="Text Box 14"/>
              <p:cNvSpPr txBox="1">
                <a:spLocks noChangeArrowheads="1"/>
              </p:cNvSpPr>
              <p:nvPr/>
            </p:nvSpPr>
            <p:spPr bwMode="auto">
              <a:xfrm>
                <a:off x="1474" y="1636"/>
                <a:ext cx="526" cy="150"/>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algn="ctr">
                  <a:lnSpc>
                    <a:spcPct val="80000"/>
                  </a:lnSpc>
                  <a:spcBef>
                    <a:spcPct val="50000"/>
                  </a:spcBef>
                  <a:buFont typeface="Monotype Sorts" pitchFamily="2" charset="2"/>
                  <a:buNone/>
                </a:pPr>
                <a:r>
                  <a:rPr lang="zh-CN" altLang="en-US" sz="1200" b="1">
                    <a:solidFill>
                      <a:schemeClr val="accent2"/>
                    </a:solidFill>
                    <a:latin typeface="+mn-ea"/>
                  </a:rPr>
                  <a:t>中位值</a:t>
                </a:r>
              </a:p>
            </p:txBody>
          </p:sp>
          <p:sp>
            <p:nvSpPr>
              <p:cNvPr id="23" name="Text Box 15"/>
              <p:cNvSpPr txBox="1">
                <a:spLocks noChangeArrowheads="1"/>
              </p:cNvSpPr>
              <p:nvPr/>
            </p:nvSpPr>
            <p:spPr bwMode="auto">
              <a:xfrm>
                <a:off x="615" y="1715"/>
                <a:ext cx="481" cy="150"/>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algn="ctr">
                  <a:lnSpc>
                    <a:spcPct val="80000"/>
                  </a:lnSpc>
                  <a:spcBef>
                    <a:spcPct val="50000"/>
                  </a:spcBef>
                  <a:buFont typeface="Monotype Sorts" pitchFamily="2" charset="2"/>
                  <a:buNone/>
                </a:pPr>
                <a:r>
                  <a:rPr lang="zh-CN" altLang="en-US" sz="1200" b="1">
                    <a:solidFill>
                      <a:schemeClr val="accent2"/>
                    </a:solidFill>
                    <a:latin typeface="+mn-ea"/>
                  </a:rPr>
                  <a:t>级差</a:t>
                </a:r>
              </a:p>
            </p:txBody>
          </p:sp>
          <p:sp>
            <p:nvSpPr>
              <p:cNvPr id="24" name="Line 16"/>
              <p:cNvSpPr>
                <a:spLocks noChangeShapeType="1"/>
              </p:cNvSpPr>
              <p:nvPr/>
            </p:nvSpPr>
            <p:spPr bwMode="auto">
              <a:xfrm flipV="1">
                <a:off x="1435" y="1433"/>
                <a:ext cx="99" cy="63"/>
              </a:xfrm>
              <a:prstGeom prst="line">
                <a:avLst/>
              </a:prstGeom>
              <a:noFill/>
              <a:ln w="9525">
                <a:solidFill>
                  <a:schemeClr val="accent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atin typeface="+mn-ea"/>
                </a:endParaRPr>
              </a:p>
            </p:txBody>
          </p:sp>
          <p:sp>
            <p:nvSpPr>
              <p:cNvPr id="25" name="Line 17"/>
              <p:cNvSpPr>
                <a:spLocks noChangeShapeType="1"/>
              </p:cNvSpPr>
              <p:nvPr/>
            </p:nvSpPr>
            <p:spPr bwMode="auto">
              <a:xfrm>
                <a:off x="1428" y="1696"/>
                <a:ext cx="106" cy="1"/>
              </a:xfrm>
              <a:prstGeom prst="line">
                <a:avLst/>
              </a:prstGeom>
              <a:noFill/>
              <a:ln w="9525">
                <a:solidFill>
                  <a:schemeClr val="accent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atin typeface="+mn-ea"/>
                </a:endParaRPr>
              </a:p>
            </p:txBody>
          </p:sp>
          <p:sp>
            <p:nvSpPr>
              <p:cNvPr id="26" name="Line 18"/>
              <p:cNvSpPr>
                <a:spLocks noChangeShapeType="1"/>
              </p:cNvSpPr>
              <p:nvPr/>
            </p:nvSpPr>
            <p:spPr bwMode="auto">
              <a:xfrm>
                <a:off x="1428" y="1890"/>
                <a:ext cx="117" cy="81"/>
              </a:xfrm>
              <a:prstGeom prst="line">
                <a:avLst/>
              </a:prstGeom>
              <a:noFill/>
              <a:ln w="9525">
                <a:solidFill>
                  <a:schemeClr val="accent2"/>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atin typeface="+mn-ea"/>
                </a:endParaRPr>
              </a:p>
            </p:txBody>
          </p:sp>
          <p:graphicFrame>
            <p:nvGraphicFramePr>
              <p:cNvPr id="27" name="Object 19"/>
              <p:cNvGraphicFramePr>
                <a:graphicFrameLocks noChangeAspect="1"/>
              </p:cNvGraphicFramePr>
              <p:nvPr/>
            </p:nvGraphicFramePr>
            <p:xfrm>
              <a:off x="272" y="3582"/>
              <a:ext cx="1920" cy="317"/>
            </p:xfrm>
            <a:graphic>
              <a:graphicData uri="http://schemas.openxmlformats.org/presentationml/2006/ole">
                <mc:AlternateContent>
                  <mc:Choice xmlns:v="urn:schemas-microsoft-com:vml" Requires="v">
                    <p:oleObj spid="_x0000_s1038" name="Equation" r:id="rId4" imgW="2768600" imgH="457200" progId="Equation.3">
                      <p:embed/>
                    </p:oleObj>
                  </mc:Choice>
                  <mc:Fallback>
                    <p:oleObj name="Equation" r:id="rId4" imgW="2768600" imgH="457200" progId="Equation.3">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272" y="3582"/>
                            <a:ext cx="1920" cy="317"/>
                          </a:xfrm>
                          <a:prstGeom prst="rect">
                            <a:avLst/>
                          </a:prstGeom>
                          <a:noFill/>
                          <a:ln>
                            <a:noFill/>
                          </a:ln>
                          <a:effectLst/>
                        </p:spPr>
                      </p:pic>
                    </p:oleObj>
                  </mc:Fallback>
                </mc:AlternateContent>
              </a:graphicData>
            </a:graphic>
          </p:graphicFrame>
          <p:graphicFrame>
            <p:nvGraphicFramePr>
              <p:cNvPr id="28" name="Object 20"/>
              <p:cNvGraphicFramePr>
                <a:graphicFrameLocks noChangeAspect="1"/>
              </p:cNvGraphicFramePr>
              <p:nvPr/>
            </p:nvGraphicFramePr>
            <p:xfrm>
              <a:off x="272" y="3146"/>
              <a:ext cx="1480" cy="316"/>
            </p:xfrm>
            <a:graphic>
              <a:graphicData uri="http://schemas.openxmlformats.org/presentationml/2006/ole">
                <mc:AlternateContent>
                  <mc:Choice xmlns:v="urn:schemas-microsoft-com:vml" Requires="v">
                    <p:oleObj spid="_x0000_s1039" name="Equation" r:id="rId6" imgW="2133600" imgH="457200" progId="Equation.3">
                      <p:embed/>
                    </p:oleObj>
                  </mc:Choice>
                  <mc:Fallback>
                    <p:oleObj name="Equation" r:id="rId6" imgW="2133600" imgH="457200" progId="Equation.3">
                      <p:embed/>
                      <p:pic>
                        <p:nvPicPr>
                          <p:cNvPr id="0" name="OLE substitute image"/>
                          <p:cNvPicPr/>
                          <p:nvPr/>
                        </p:nvPicPr>
                        <p:blipFill>
                          <a:blip r:embed="rId7">
                            <a:extLst>
                              <a:ext uri="{28A0092B-C50C-407E-A947-70E740481C1C}">
                                <a14:useLocalDpi xmlns:a14="http://schemas.microsoft.com/office/drawing/2010/main" val="0"/>
                              </a:ext>
                            </a:extLst>
                          </a:blip>
                          <a:stretch>
                            <a:fillRect/>
                          </a:stretch>
                        </p:blipFill>
                        <p:spPr>
                          <a:xfrm>
                            <a:off x="272" y="3146"/>
                            <a:ext cx="1480" cy="316"/>
                          </a:xfrm>
                          <a:prstGeom prst="rect">
                            <a:avLst/>
                          </a:prstGeom>
                          <a:noFill/>
                          <a:ln>
                            <a:noFill/>
                          </a:ln>
                          <a:effectLst/>
                        </p:spPr>
                      </p:pic>
                    </p:oleObj>
                  </mc:Fallback>
                </mc:AlternateContent>
              </a:graphicData>
            </a:graphic>
          </p:graphicFrame>
          <p:sp>
            <p:nvSpPr>
              <p:cNvPr id="29" name="AutoShape 21"/>
              <p:cNvSpPr/>
              <p:nvPr/>
            </p:nvSpPr>
            <p:spPr bwMode="auto">
              <a:xfrm>
                <a:off x="968" y="1666"/>
                <a:ext cx="72" cy="242"/>
              </a:xfrm>
              <a:prstGeom prst="leftBrace">
                <a:avLst>
                  <a:gd name="adj1" fmla="val 22221"/>
                  <a:gd name="adj2" fmla="val 50000"/>
                </a:avLst>
              </a:prstGeom>
              <a:noFill/>
              <a:ln w="19050">
                <a:solidFill>
                  <a:srgbClr val="00008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atin typeface="+mn-ea"/>
                </a:endParaRPr>
              </a:p>
            </p:txBody>
          </p:sp>
          <p:sp>
            <p:nvSpPr>
              <p:cNvPr id="30" name="Line 22"/>
              <p:cNvSpPr>
                <a:spLocks noChangeShapeType="1"/>
              </p:cNvSpPr>
              <p:nvPr/>
            </p:nvSpPr>
            <p:spPr bwMode="auto">
              <a:xfrm flipH="1" flipV="1">
                <a:off x="1040" y="1883"/>
                <a:ext cx="101" cy="7"/>
              </a:xfrm>
              <a:prstGeom prst="line">
                <a:avLst/>
              </a:prstGeom>
              <a:noFill/>
              <a:ln w="12700" cap="rnd">
                <a:solidFill>
                  <a:schemeClr val="tx1"/>
                </a:solidFill>
                <a:prstDash val="sysDot"/>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atin typeface="+mn-ea"/>
                </a:endParaRPr>
              </a:p>
            </p:txBody>
          </p:sp>
          <p:sp>
            <p:nvSpPr>
              <p:cNvPr id="31" name="Line 23"/>
              <p:cNvSpPr>
                <a:spLocks noChangeShapeType="1"/>
              </p:cNvSpPr>
              <p:nvPr/>
            </p:nvSpPr>
            <p:spPr bwMode="auto">
              <a:xfrm>
                <a:off x="1040" y="1691"/>
                <a:ext cx="336" cy="0"/>
              </a:xfrm>
              <a:prstGeom prst="line">
                <a:avLst/>
              </a:prstGeom>
              <a:noFill/>
              <a:ln w="12700" cap="rnd">
                <a:solidFill>
                  <a:schemeClr val="tx1"/>
                </a:solidFill>
                <a:prstDash val="sysDot"/>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atin typeface="+mn-ea"/>
                </a:endParaRPr>
              </a:p>
            </p:txBody>
          </p:sp>
          <p:sp>
            <p:nvSpPr>
              <p:cNvPr id="32" name="Rectangle 24"/>
              <p:cNvSpPr>
                <a:spLocks noChangeArrowheads="1"/>
              </p:cNvSpPr>
              <p:nvPr/>
            </p:nvSpPr>
            <p:spPr bwMode="auto">
              <a:xfrm>
                <a:off x="27" y="682"/>
                <a:ext cx="2728" cy="3241"/>
              </a:xfrm>
              <a:prstGeom prst="rect">
                <a:avLst/>
              </a:prstGeom>
              <a:noFill/>
              <a:ln w="31750" algn="ctr">
                <a:solidFill>
                  <a:srgbClr val="4E789E"/>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endParaRPr lang="zh-CN" altLang="en-US" sz="1600" b="1">
                  <a:solidFill>
                    <a:srgbClr val="093A80"/>
                  </a:solidFill>
                  <a:latin typeface="+mn-ea"/>
                </a:endParaRPr>
              </a:p>
            </p:txBody>
          </p:sp>
          <p:sp>
            <p:nvSpPr>
              <p:cNvPr id="33" name="AutoShape 25"/>
              <p:cNvSpPr/>
              <p:nvPr/>
            </p:nvSpPr>
            <p:spPr bwMode="auto">
              <a:xfrm>
                <a:off x="1920" y="1599"/>
                <a:ext cx="29" cy="248"/>
              </a:xfrm>
              <a:prstGeom prst="rightBrace">
                <a:avLst>
                  <a:gd name="adj1" fmla="val 100008"/>
                  <a:gd name="adj2" fmla="val 50000"/>
                </a:avLst>
              </a:prstGeom>
              <a:noFill/>
              <a:ln w="12700">
                <a:solidFill>
                  <a:srgbClr val="000080"/>
                </a:solidFill>
                <a:round/>
              </a:ln>
              <a:effectLst/>
              <a:extLst>
                <a:ext uri="{909E8E84-426E-40DD-AFC4-6F175D3DCCD1}">
                  <a14:hiddenFill xmlns:a14="http://schemas.microsoft.com/office/drawing/2010/main">
                    <a:solidFill>
                      <a:srgbClr val="000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atin typeface="+mn-ea"/>
                </a:endParaRPr>
              </a:p>
            </p:txBody>
          </p:sp>
          <p:sp>
            <p:nvSpPr>
              <p:cNvPr id="34" name="Text Box 26"/>
              <p:cNvSpPr txBox="1">
                <a:spLocks noChangeArrowheads="1"/>
              </p:cNvSpPr>
              <p:nvPr/>
            </p:nvSpPr>
            <p:spPr bwMode="auto">
              <a:xfrm>
                <a:off x="1856" y="1637"/>
                <a:ext cx="526" cy="150"/>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algn="ctr">
                  <a:lnSpc>
                    <a:spcPct val="80000"/>
                  </a:lnSpc>
                  <a:spcBef>
                    <a:spcPct val="50000"/>
                  </a:spcBef>
                  <a:buFont typeface="Monotype Sorts" pitchFamily="2" charset="2"/>
                  <a:buNone/>
                </a:pPr>
                <a:r>
                  <a:rPr lang="zh-CN" altLang="en-US" sz="1200" b="1">
                    <a:solidFill>
                      <a:schemeClr val="accent2"/>
                    </a:solidFill>
                    <a:latin typeface="+mn-ea"/>
                  </a:rPr>
                  <a:t>带宽</a:t>
                </a:r>
              </a:p>
            </p:txBody>
          </p:sp>
          <p:sp>
            <p:nvSpPr>
              <p:cNvPr id="35" name="Text Box 27"/>
              <p:cNvSpPr txBox="1">
                <a:spLocks noChangeArrowheads="1"/>
              </p:cNvSpPr>
              <p:nvPr/>
            </p:nvSpPr>
            <p:spPr bwMode="auto">
              <a:xfrm>
                <a:off x="1328" y="1403"/>
                <a:ext cx="144" cy="154"/>
              </a:xfrm>
              <a:prstGeom prst="rect">
                <a:avLst/>
              </a:prstGeom>
              <a:noFill/>
              <a:ln>
                <a:noFill/>
              </a:ln>
              <a:effectLst/>
              <a:extLst>
                <a:ext uri="{909E8E84-426E-40DD-AFC4-6F175D3DCCD1}">
                  <a14:hiddenFill xmlns:a14="http://schemas.microsoft.com/office/drawing/2010/main">
                    <a:solidFill>
                      <a:srgbClr val="FF00FF"/>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algn="ctr">
                  <a:spcBef>
                    <a:spcPct val="50000"/>
                  </a:spcBef>
                </a:pPr>
                <a:r>
                  <a:rPr lang="en-US" altLang="zh-CN" sz="1000" b="1">
                    <a:solidFill>
                      <a:srgbClr val="FF0000"/>
                    </a:solidFill>
                    <a:latin typeface="+mn-ea"/>
                  </a:rPr>
                  <a:t>a</a:t>
                </a:r>
              </a:p>
            </p:txBody>
          </p:sp>
          <p:sp>
            <p:nvSpPr>
              <p:cNvPr id="36" name="Text Box 28"/>
              <p:cNvSpPr txBox="1">
                <a:spLocks noChangeArrowheads="1"/>
              </p:cNvSpPr>
              <p:nvPr/>
            </p:nvSpPr>
            <p:spPr bwMode="auto">
              <a:xfrm>
                <a:off x="1336" y="1595"/>
                <a:ext cx="144" cy="154"/>
              </a:xfrm>
              <a:prstGeom prst="rect">
                <a:avLst/>
              </a:prstGeom>
              <a:noFill/>
              <a:ln>
                <a:noFill/>
              </a:ln>
              <a:effectLst/>
              <a:extLst>
                <a:ext uri="{909E8E84-426E-40DD-AFC4-6F175D3DCCD1}">
                  <a14:hiddenFill xmlns:a14="http://schemas.microsoft.com/office/drawing/2010/main">
                    <a:solidFill>
                      <a:srgbClr val="FF00FF"/>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algn="ctr">
                  <a:spcBef>
                    <a:spcPct val="50000"/>
                  </a:spcBef>
                </a:pPr>
                <a:r>
                  <a:rPr lang="en-US" altLang="zh-CN" sz="1000" b="1">
                    <a:solidFill>
                      <a:srgbClr val="FF0000"/>
                    </a:solidFill>
                    <a:latin typeface="+mn-ea"/>
                  </a:rPr>
                  <a:t>b</a:t>
                </a:r>
              </a:p>
            </p:txBody>
          </p:sp>
          <p:sp>
            <p:nvSpPr>
              <p:cNvPr id="37" name="Text Box 29"/>
              <p:cNvSpPr txBox="1">
                <a:spLocks noChangeArrowheads="1"/>
              </p:cNvSpPr>
              <p:nvPr/>
            </p:nvSpPr>
            <p:spPr bwMode="auto">
              <a:xfrm>
                <a:off x="1336" y="1787"/>
                <a:ext cx="144" cy="154"/>
              </a:xfrm>
              <a:prstGeom prst="rect">
                <a:avLst/>
              </a:prstGeom>
              <a:noFill/>
              <a:ln>
                <a:noFill/>
              </a:ln>
              <a:effectLst/>
              <a:extLst>
                <a:ext uri="{909E8E84-426E-40DD-AFC4-6F175D3DCCD1}">
                  <a14:hiddenFill xmlns:a14="http://schemas.microsoft.com/office/drawing/2010/main">
                    <a:solidFill>
                      <a:srgbClr val="FF00FF"/>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algn="ctr">
                  <a:spcBef>
                    <a:spcPct val="50000"/>
                  </a:spcBef>
                </a:pPr>
                <a:r>
                  <a:rPr lang="en-US" altLang="zh-CN" sz="1000" b="1">
                    <a:solidFill>
                      <a:srgbClr val="FF0000"/>
                    </a:solidFill>
                    <a:latin typeface="+mn-ea"/>
                  </a:rPr>
                  <a:t>c</a:t>
                </a:r>
              </a:p>
            </p:txBody>
          </p:sp>
          <p:sp>
            <p:nvSpPr>
              <p:cNvPr id="38" name="Text Box 30"/>
              <p:cNvSpPr txBox="1">
                <a:spLocks noChangeArrowheads="1"/>
              </p:cNvSpPr>
              <p:nvPr/>
            </p:nvSpPr>
            <p:spPr bwMode="auto">
              <a:xfrm>
                <a:off x="1192" y="1809"/>
                <a:ext cx="144" cy="154"/>
              </a:xfrm>
              <a:prstGeom prst="rect">
                <a:avLst/>
              </a:prstGeom>
              <a:noFill/>
              <a:ln>
                <a:noFill/>
              </a:ln>
              <a:effectLst/>
              <a:extLst>
                <a:ext uri="{909E8E84-426E-40DD-AFC4-6F175D3DCCD1}">
                  <a14:hiddenFill xmlns:a14="http://schemas.microsoft.com/office/drawing/2010/main">
                    <a:solidFill>
                      <a:srgbClr val="FF00FF"/>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en-US"/>
                </a:defPPr>
                <a:lvl1pPr marL="0" algn="l" defTabSz="914400" rtl="0" eaLnBrk="0" latinLnBrk="0" hangingPunct="0">
                  <a:defRPr sz="1800" kern="1200">
                    <a:solidFill>
                      <a:schemeClr val="tx1"/>
                    </a:solidFill>
                    <a:latin typeface="Arial"/>
                    <a:ea typeface="+mn-ea"/>
                    <a:cs typeface="Arial"/>
                  </a:defRPr>
                </a:lvl1pPr>
                <a:lvl2pPr marL="742950" indent="-285750" algn="l" defTabSz="914400" rtl="0" eaLnBrk="0" latinLnBrk="0" hangingPunct="0">
                  <a:defRPr sz="1800" kern="1200">
                    <a:solidFill>
                      <a:schemeClr val="tx1"/>
                    </a:solidFill>
                    <a:latin typeface="Arial"/>
                    <a:ea typeface="+mn-ea"/>
                    <a:cs typeface="Arial"/>
                  </a:defRPr>
                </a:lvl2pPr>
                <a:lvl3pPr marL="1143000" indent="-228600" algn="l" defTabSz="914400" rtl="0" eaLnBrk="0" latinLnBrk="0" hangingPunct="0">
                  <a:defRPr sz="1800" kern="1200">
                    <a:solidFill>
                      <a:schemeClr val="tx1"/>
                    </a:solidFill>
                    <a:latin typeface="Arial"/>
                    <a:ea typeface="+mn-ea"/>
                    <a:cs typeface="Arial"/>
                  </a:defRPr>
                </a:lvl3pPr>
                <a:lvl4pPr marL="1600200" indent="-228600" algn="l" defTabSz="914400" rtl="0" eaLnBrk="0" latinLnBrk="0" hangingPunct="0">
                  <a:defRPr sz="1800" kern="1200">
                    <a:solidFill>
                      <a:schemeClr val="tx1"/>
                    </a:solidFill>
                    <a:latin typeface="Arial"/>
                    <a:ea typeface="+mn-ea"/>
                    <a:cs typeface="Arial"/>
                  </a:defRPr>
                </a:lvl4pPr>
                <a:lvl5pPr marL="2057400" indent="-228600" algn="l" defTabSz="914400" rtl="0" eaLnBrk="0" latinLnBrk="0" hangingPunct="0">
                  <a:defRPr sz="1800" kern="1200">
                    <a:solidFill>
                      <a:schemeClr val="tx1"/>
                    </a:solidFill>
                    <a:latin typeface="Arial"/>
                    <a:ea typeface="+mn-ea"/>
                    <a:cs typeface="Arial"/>
                  </a:defRPr>
                </a:lvl5pPr>
                <a:lvl6pPr marL="25146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6pPr>
                <a:lvl7pPr marL="29718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7pPr>
                <a:lvl8pPr marL="34290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8pPr>
                <a:lvl9pPr marL="3886200" indent="-228600" algn="l" defTabSz="914400" rtl="0" eaLnBrk="0" fontAlgn="base" latinLnBrk="0" hangingPunct="0">
                  <a:spcBef>
                    <a:spcPct val="0"/>
                  </a:spcBef>
                  <a:spcAft>
                    <a:spcPct val="0"/>
                  </a:spcAft>
                  <a:defRPr sz="1800" kern="1200">
                    <a:solidFill>
                      <a:schemeClr val="tx1"/>
                    </a:solidFill>
                    <a:latin typeface="Arial"/>
                    <a:ea typeface="+mn-ea"/>
                    <a:cs typeface="Arial"/>
                  </a:defRPr>
                </a:lvl9pPr>
              </a:lstStyle>
              <a:p>
                <a:pPr algn="ctr">
                  <a:spcBef>
                    <a:spcPct val="50000"/>
                  </a:spcBef>
                </a:pPr>
                <a:r>
                  <a:rPr lang="en-US" altLang="zh-CN" sz="1000" b="1">
                    <a:solidFill>
                      <a:srgbClr val="FF0000"/>
                    </a:solidFill>
                    <a:latin typeface="+mn-ea"/>
                  </a:rPr>
                  <a:t>d</a:t>
                </a:r>
              </a:p>
            </p:txBody>
          </p:sp>
        </p:grpSp>
        <p:sp>
          <p:nvSpPr>
            <p:cNvPr id="13" name="Rectangle 4"/>
            <p:cNvSpPr>
              <a:spLocks noChangeArrowheads="1"/>
            </p:cNvSpPr>
            <p:nvPr/>
          </p:nvSpPr>
          <p:spPr bwMode="auto">
            <a:xfrm>
              <a:off x="3995936" y="4653831"/>
              <a:ext cx="576064" cy="2873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80000"/>
                </a:lnSpc>
                <a:spcBef>
                  <a:spcPct val="50000"/>
                </a:spcBef>
                <a:buFont typeface="Monotype Sorts" pitchFamily="2" charset="2"/>
                <a:buNone/>
              </a:pPr>
              <a:r>
                <a:rPr lang="zh-CN" altLang="en-US" sz="1050" b="1">
                  <a:latin typeface="+mn-ea"/>
                </a:rPr>
                <a:t>职等</a:t>
              </a:r>
            </a:p>
          </p:txBody>
        </p:sp>
      </p:grpSp>
    </p:spTree>
    <p:extLst>
      <p:ext uri="{BB962C8B-B14F-4D97-AF65-F5344CB8AC3E}">
        <p14:creationId xmlns:p14="http://schemas.microsoft.com/office/powerpoint/2010/main" val="646741732"/>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19</a:t>
            </a:fld>
            <a:endParaRPr lang="en-GB"/>
          </a:p>
        </p:txBody>
      </p:sp>
      <p:sp>
        <p:nvSpPr>
          <p:cNvPr id="7" name="Rectangle 32"/>
          <p:cNvSpPr>
            <a:spLocks noGrp="1"/>
          </p:cNvSpPr>
          <p:nvPr>
            <p:ph type="title" idx="4294967295"/>
          </p:nvPr>
        </p:nvSpPr>
        <p:spPr>
          <a:xfrm>
            <a:off x="395288" y="163513"/>
            <a:ext cx="8353425" cy="738187"/>
          </a:xfrm>
        </p:spPr>
        <p:txBody>
          <a:bodyPr>
            <a:noAutofit/>
          </a:bodyPr>
          <a:lstStyle/>
          <a:p>
            <a:r>
              <a:rPr lang="zh-CN" altLang="en-US" sz="2200">
                <a:solidFill>
                  <a:srgbClr val="E65032"/>
                </a:solidFill>
                <a:latin typeface="+mn-ea"/>
                <a:ea typeface="+mn-ea"/>
              </a:rPr>
              <a:t>薪酬体系的相关术语</a:t>
            </a:r>
            <a:r>
              <a:rPr lang="zh-CN" altLang="en-US" sz="2200" smtClean="0">
                <a:solidFill>
                  <a:srgbClr val="E65032"/>
                </a:solidFill>
                <a:latin typeface="+mn-ea"/>
                <a:ea typeface="+mn-ea"/>
              </a:rPr>
              <a:t>解释</a:t>
            </a:r>
            <a:br>
              <a:rPr lang="en-US" altLang="zh-CN" sz="2200" smtClean="0">
                <a:solidFill>
                  <a:srgbClr val="E65032"/>
                </a:solidFill>
                <a:latin typeface="+mn-ea"/>
                <a:ea typeface="+mn-ea"/>
              </a:rPr>
            </a:br>
            <a:r>
              <a:rPr lang="en-US" altLang="zh-CN" sz="2200" smtClean="0">
                <a:solidFill>
                  <a:srgbClr val="E65032"/>
                </a:solidFill>
                <a:latin typeface="+mn-ea"/>
                <a:ea typeface="+mn-ea"/>
              </a:rPr>
              <a:t>——</a:t>
            </a:r>
            <a:r>
              <a:rPr lang="zh-CN" altLang="en-US" sz="2200" smtClean="0">
                <a:solidFill>
                  <a:srgbClr val="E65032"/>
                </a:solidFill>
                <a:latin typeface="+mn-ea"/>
                <a:ea typeface="+mn-ea"/>
              </a:rPr>
              <a:t> 举例说明</a:t>
            </a:r>
          </a:p>
        </p:txBody>
      </p:sp>
      <p:graphicFrame>
        <p:nvGraphicFramePr>
          <p:cNvPr id="8" name="表格 7"/>
          <p:cNvGraphicFramePr>
            <a:graphicFrameLocks noGrp="1"/>
          </p:cNvGraphicFramePr>
          <p:nvPr>
            <p:extLst>
              <p:ext uri="{D42A27DB-BD31-4B8C-83A1-F6EECF244321}">
                <p14:modId xmlns:p14="http://schemas.microsoft.com/office/powerpoint/2010/main" val="2575009315"/>
              </p:ext>
            </p:extLst>
          </p:nvPr>
        </p:nvGraphicFramePr>
        <p:xfrm>
          <a:off x="179512" y="1446686"/>
          <a:ext cx="8640958" cy="2198338"/>
        </p:xfrm>
        <a:graphic>
          <a:graphicData uri="http://schemas.openxmlformats.org/drawingml/2006/table">
            <a:tbl>
              <a:tblPr/>
              <a:tblGrid>
                <a:gridCol w="551558"/>
                <a:gridCol w="735400"/>
                <a:gridCol w="735400"/>
                <a:gridCol w="735400"/>
                <a:gridCol w="735400"/>
                <a:gridCol w="735400"/>
                <a:gridCol w="735400"/>
                <a:gridCol w="735400"/>
                <a:gridCol w="735400"/>
                <a:gridCol w="735400"/>
                <a:gridCol w="735400"/>
                <a:gridCol w="735400"/>
              </a:tblGrid>
              <a:tr h="489273">
                <a:tc gridSpan="12">
                  <a:txBody>
                    <a:bodyPr vert="horz" wrap="square"/>
                    <a:lstStyle/>
                    <a:p>
                      <a:pPr algn="l" fontAlgn="ctr"/>
                      <a:endParaRPr lang="zh-CN" altLang="en-US" sz="2400" b="1" i="0" u="none" strike="noStrike">
                        <a:solidFill>
                          <a:srgbClr val="000000"/>
                        </a:solidFill>
                        <a:effectLst/>
                        <a:latin typeface="宋体" panose="02010600030101010101" pitchFamily="2" charset="-122"/>
                        <a:ea typeface="宋体" panose="02010600030101010101" pitchFamily="2" charset="-122"/>
                      </a:endParaRPr>
                    </a:p>
                  </a:txBody>
                  <a:tcPr marL="7920" marR="7920" marT="7920"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517425">
                <a:tc>
                  <a:txBody>
                    <a:bodyPr vert="horz" wrap="square"/>
                    <a:lstStyle/>
                    <a:p>
                      <a:pPr algn="ctr" fontAlgn="ctr"/>
                      <a:r>
                        <a:rPr lang="en-US" sz="1400" b="1" i="0" u="none" strike="noStrike">
                          <a:solidFill>
                            <a:srgbClr val="000000"/>
                          </a:solidFill>
                          <a:effectLst/>
                          <a:latin typeface="宋体" panose="02010600030101010101" pitchFamily="2" charset="-122"/>
                          <a:ea typeface="宋体" panose="02010600030101010101" pitchFamily="2" charset="-122"/>
                        </a:rPr>
                        <a:t>GGS</a:t>
                      </a:r>
                      <a:br>
                        <a:rPr lang="en-US" sz="1400" b="1" i="0" u="none" strike="noStrike">
                          <a:solidFill>
                            <a:srgbClr val="000000"/>
                          </a:solidFill>
                          <a:effectLst/>
                          <a:latin typeface="宋体" panose="02010600030101010101" pitchFamily="2" charset="-122"/>
                          <a:ea typeface="宋体" panose="02010600030101010101" pitchFamily="2" charset="-122"/>
                        </a:rPr>
                      </a:br>
                      <a:r>
                        <a:rPr lang="zh-CN" altLang="en-US" sz="1400" b="1" i="0" u="none" strike="noStrike">
                          <a:solidFill>
                            <a:srgbClr val="000000"/>
                          </a:solidFill>
                          <a:effectLst/>
                          <a:latin typeface="宋体" panose="02010600030101010101" pitchFamily="2" charset="-122"/>
                          <a:ea typeface="宋体" panose="02010600030101010101" pitchFamily="2" charset="-122"/>
                        </a:rPr>
                        <a:t>职等</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400" b="1" i="0" u="none" strike="noStrike">
                          <a:solidFill>
                            <a:srgbClr val="000000"/>
                          </a:solidFill>
                          <a:effectLst/>
                          <a:latin typeface="宋体" panose="02010600030101010101" pitchFamily="2" charset="-122"/>
                          <a:ea typeface="宋体" panose="02010600030101010101" pitchFamily="2" charset="-122"/>
                        </a:rPr>
                        <a:t>1</a:t>
                      </a:r>
                      <a:r>
                        <a:rPr lang="zh-CN" altLang="en-US" sz="1400" b="1" i="0" u="none" strike="noStrike">
                          <a:solidFill>
                            <a:srgbClr val="000000"/>
                          </a:solidFill>
                          <a:effectLst/>
                          <a:latin typeface="宋体" panose="02010600030101010101" pitchFamily="2" charset="-122"/>
                          <a:ea typeface="宋体" panose="02010600030101010101" pitchFamily="2" charset="-122"/>
                        </a:rPr>
                        <a:t>档</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400" b="1" i="0" u="none" strike="noStrike">
                          <a:solidFill>
                            <a:srgbClr val="000000"/>
                          </a:solidFill>
                          <a:effectLst/>
                          <a:latin typeface="宋体" panose="02010600030101010101" pitchFamily="2" charset="-122"/>
                          <a:ea typeface="宋体" panose="02010600030101010101" pitchFamily="2" charset="-122"/>
                        </a:rPr>
                        <a:t>2</a:t>
                      </a:r>
                      <a:r>
                        <a:rPr lang="zh-CN" altLang="en-US" sz="1400" b="1" i="0" u="none" strike="noStrike">
                          <a:solidFill>
                            <a:srgbClr val="000000"/>
                          </a:solidFill>
                          <a:effectLst/>
                          <a:latin typeface="宋体" panose="02010600030101010101" pitchFamily="2" charset="-122"/>
                          <a:ea typeface="宋体" panose="02010600030101010101" pitchFamily="2" charset="-122"/>
                        </a:rPr>
                        <a:t>档</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400" b="1" i="0" u="none" strike="noStrike">
                          <a:solidFill>
                            <a:srgbClr val="000000"/>
                          </a:solidFill>
                          <a:effectLst/>
                          <a:latin typeface="宋体" panose="02010600030101010101" pitchFamily="2" charset="-122"/>
                          <a:ea typeface="宋体" panose="02010600030101010101" pitchFamily="2" charset="-122"/>
                        </a:rPr>
                        <a:t>3</a:t>
                      </a:r>
                      <a:r>
                        <a:rPr lang="zh-CN" altLang="en-US" sz="1400" b="1" i="0" u="none" strike="noStrike">
                          <a:solidFill>
                            <a:srgbClr val="000000"/>
                          </a:solidFill>
                          <a:effectLst/>
                          <a:latin typeface="宋体" panose="02010600030101010101" pitchFamily="2" charset="-122"/>
                          <a:ea typeface="宋体" panose="02010600030101010101" pitchFamily="2" charset="-122"/>
                        </a:rPr>
                        <a:t>档</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400" b="1" i="0" u="none" strike="noStrike">
                          <a:solidFill>
                            <a:srgbClr val="000000"/>
                          </a:solidFill>
                          <a:effectLst/>
                          <a:latin typeface="宋体" panose="02010600030101010101" pitchFamily="2" charset="-122"/>
                          <a:ea typeface="宋体" panose="02010600030101010101" pitchFamily="2" charset="-122"/>
                        </a:rPr>
                        <a:t>中档（中位值）</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400" b="1" i="0" u="none" strike="noStrike">
                          <a:solidFill>
                            <a:srgbClr val="000000"/>
                          </a:solidFill>
                          <a:effectLst/>
                          <a:latin typeface="宋体" panose="02010600030101010101" pitchFamily="2" charset="-122"/>
                          <a:ea typeface="宋体" panose="02010600030101010101" pitchFamily="2" charset="-122"/>
                        </a:rPr>
                        <a:t>5</a:t>
                      </a:r>
                      <a:r>
                        <a:rPr lang="zh-CN" altLang="en-US" sz="1400" b="1" i="0" u="none" strike="noStrike">
                          <a:solidFill>
                            <a:srgbClr val="000000"/>
                          </a:solidFill>
                          <a:effectLst/>
                          <a:latin typeface="宋体" panose="02010600030101010101" pitchFamily="2" charset="-122"/>
                          <a:ea typeface="宋体" panose="02010600030101010101" pitchFamily="2" charset="-122"/>
                        </a:rPr>
                        <a:t>档</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400" b="1" i="0" u="none" strike="noStrike">
                          <a:solidFill>
                            <a:srgbClr val="000000"/>
                          </a:solidFill>
                          <a:effectLst/>
                          <a:latin typeface="宋体" panose="02010600030101010101" pitchFamily="2" charset="-122"/>
                          <a:ea typeface="宋体" panose="02010600030101010101" pitchFamily="2" charset="-122"/>
                        </a:rPr>
                        <a:t>6</a:t>
                      </a:r>
                      <a:r>
                        <a:rPr lang="zh-CN" altLang="en-US" sz="1400" b="1" i="0" u="none" strike="noStrike">
                          <a:solidFill>
                            <a:srgbClr val="000000"/>
                          </a:solidFill>
                          <a:effectLst/>
                          <a:latin typeface="宋体" panose="02010600030101010101" pitchFamily="2" charset="-122"/>
                          <a:ea typeface="宋体" panose="02010600030101010101" pitchFamily="2" charset="-122"/>
                        </a:rPr>
                        <a:t>档</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400" b="1" i="0" u="none" strike="noStrike">
                          <a:solidFill>
                            <a:srgbClr val="000000"/>
                          </a:solidFill>
                          <a:effectLst/>
                          <a:latin typeface="宋体" panose="02010600030101010101" pitchFamily="2" charset="-122"/>
                          <a:ea typeface="宋体" panose="02010600030101010101" pitchFamily="2" charset="-122"/>
                        </a:rPr>
                        <a:t>7</a:t>
                      </a:r>
                      <a:r>
                        <a:rPr lang="zh-CN" altLang="en-US" sz="1400" b="1" i="0" u="none" strike="noStrike">
                          <a:solidFill>
                            <a:srgbClr val="000000"/>
                          </a:solidFill>
                          <a:effectLst/>
                          <a:latin typeface="宋体" panose="02010600030101010101" pitchFamily="2" charset="-122"/>
                          <a:ea typeface="宋体" panose="02010600030101010101" pitchFamily="2" charset="-122"/>
                        </a:rPr>
                        <a:t>档</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400" b="1" i="0" u="none" strike="noStrike">
                          <a:solidFill>
                            <a:srgbClr val="FF0000"/>
                          </a:solidFill>
                          <a:effectLst/>
                          <a:latin typeface="宋体" panose="02010600030101010101" pitchFamily="2" charset="-122"/>
                          <a:ea typeface="宋体" panose="02010600030101010101" pitchFamily="2" charset="-122"/>
                        </a:rPr>
                        <a:t>级差</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400" b="1" i="0" u="none" strike="noStrike">
                          <a:solidFill>
                            <a:srgbClr val="FF0000"/>
                          </a:solidFill>
                          <a:effectLst/>
                          <a:latin typeface="宋体" panose="02010600030101010101" pitchFamily="2" charset="-122"/>
                          <a:ea typeface="宋体" panose="02010600030101010101" pitchFamily="2" charset="-122"/>
                        </a:rPr>
                        <a:t>带宽</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400" b="1" i="0" u="none" strike="noStrike">
                          <a:solidFill>
                            <a:srgbClr val="FF0000"/>
                          </a:solidFill>
                          <a:effectLst/>
                          <a:latin typeface="宋体" panose="02010600030101010101" pitchFamily="2" charset="-122"/>
                          <a:ea typeface="宋体" panose="02010600030101010101" pitchFamily="2" charset="-122"/>
                        </a:rPr>
                        <a:t>重叠度</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400" b="1" i="0" u="none" strike="noStrike">
                          <a:solidFill>
                            <a:srgbClr val="FF0000"/>
                          </a:solidFill>
                          <a:effectLst/>
                          <a:latin typeface="宋体" panose="02010600030101010101" pitchFamily="2" charset="-122"/>
                          <a:ea typeface="宋体" panose="02010600030101010101" pitchFamily="2" charset="-122"/>
                        </a:rPr>
                        <a:t>档差</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297910">
                <a:tc>
                  <a:txBody>
                    <a:bodyPr vert="horz" wrap="square"/>
                    <a:lstStyle/>
                    <a:p>
                      <a:pPr algn="ctr" fontAlgn="ctr"/>
                      <a:r>
                        <a:rPr lang="en-US" altLang="zh-CN" sz="1200" b="1" i="0" u="none" strike="noStrike">
                          <a:solidFill>
                            <a:srgbClr val="000000"/>
                          </a:solidFill>
                          <a:effectLst/>
                          <a:latin typeface="宋体" panose="02010600030101010101" pitchFamily="2" charset="-122"/>
                          <a:ea typeface="宋体" panose="02010600030101010101" pitchFamily="2" charset="-122"/>
                        </a:rPr>
                        <a:t>1</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9049</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9804</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10558</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fontAlgn="ctr"/>
                      <a:r>
                        <a:rPr lang="en-US" altLang="zh-CN" sz="1400" b="0" i="0" u="none" strike="noStrike" kern="1200">
                          <a:solidFill>
                            <a:srgbClr val="000000"/>
                          </a:solidFill>
                          <a:effectLst/>
                          <a:latin typeface="宋体" panose="02010600030101010101" pitchFamily="2" charset="-122"/>
                          <a:ea typeface="宋体" panose="02010600030101010101" pitchFamily="2" charset="-122"/>
                          <a:cs typeface="+mn-cs"/>
                        </a:rPr>
                        <a:t>11,312</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12066</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12820</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13574</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33%</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50%</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33%</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754 </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7910">
                <a:tc>
                  <a:txBody>
                    <a:bodyPr vert="horz" wrap="square"/>
                    <a:lstStyle/>
                    <a:p>
                      <a:pPr algn="ctr" fontAlgn="ctr"/>
                      <a:r>
                        <a:rPr lang="en-US" altLang="zh-CN" sz="1200" b="1" i="0" u="none" strike="noStrike">
                          <a:solidFill>
                            <a:srgbClr val="000000"/>
                          </a:solidFill>
                          <a:effectLst/>
                          <a:latin typeface="宋体" panose="02010600030101010101" pitchFamily="2" charset="-122"/>
                          <a:ea typeface="宋体" panose="02010600030101010101" pitchFamily="2" charset="-122"/>
                        </a:rPr>
                        <a:t>2</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12065</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13070</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14076</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fontAlgn="ctr"/>
                      <a:r>
                        <a:rPr lang="en-US" altLang="zh-CN" sz="1400" b="0" i="0" u="none" strike="noStrike" kern="1200">
                          <a:solidFill>
                            <a:srgbClr val="000000"/>
                          </a:solidFill>
                          <a:effectLst/>
                          <a:latin typeface="宋体" panose="02010600030101010101" pitchFamily="2" charset="-122"/>
                          <a:ea typeface="宋体" panose="02010600030101010101" pitchFamily="2" charset="-122"/>
                          <a:cs typeface="+mn-cs"/>
                        </a:rPr>
                        <a:t>15,081</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16087</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17092</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18098</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33%</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50%</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33%</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1005 </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7910">
                <a:tc>
                  <a:txBody>
                    <a:bodyPr vert="horz" wrap="square"/>
                    <a:lstStyle/>
                    <a:p>
                      <a:pPr algn="ctr" fontAlgn="ctr"/>
                      <a:r>
                        <a:rPr lang="en-US" altLang="zh-CN" sz="1200" b="1" i="0" u="none" strike="noStrike">
                          <a:solidFill>
                            <a:srgbClr val="000000"/>
                          </a:solidFill>
                          <a:effectLst/>
                          <a:latin typeface="宋体" panose="02010600030101010101" pitchFamily="2" charset="-122"/>
                          <a:ea typeface="宋体" panose="02010600030101010101" pitchFamily="2" charset="-122"/>
                        </a:rPr>
                        <a:t>3</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16086</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17426</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18767</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fontAlgn="ctr"/>
                      <a:r>
                        <a:rPr lang="en-US" altLang="zh-CN" sz="1400" b="0" i="0" u="none" strike="noStrike" kern="1200">
                          <a:solidFill>
                            <a:srgbClr val="000000"/>
                          </a:solidFill>
                          <a:effectLst/>
                          <a:latin typeface="宋体" panose="02010600030101010101" pitchFamily="2" charset="-122"/>
                          <a:ea typeface="宋体" panose="02010600030101010101" pitchFamily="2" charset="-122"/>
                          <a:cs typeface="+mn-cs"/>
                        </a:rPr>
                        <a:t>20,107</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21448</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22788</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24129</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33%</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50%</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33%</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1340 </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7910">
                <a:tc>
                  <a:txBody>
                    <a:bodyPr vert="horz" wrap="square"/>
                    <a:lstStyle/>
                    <a:p>
                      <a:pPr algn="ctr" fontAlgn="ctr"/>
                      <a:r>
                        <a:rPr lang="en-US" altLang="zh-CN" sz="1200" b="1" i="0" u="none" strike="noStrike">
                          <a:solidFill>
                            <a:srgbClr val="000000"/>
                          </a:solidFill>
                          <a:effectLst/>
                          <a:latin typeface="宋体" panose="02010600030101010101" pitchFamily="2" charset="-122"/>
                          <a:ea typeface="宋体" panose="02010600030101010101" pitchFamily="2" charset="-122"/>
                        </a:rPr>
                        <a:t>4</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21446</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23233</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25021</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r" fontAlgn="ctr"/>
                      <a:r>
                        <a:rPr lang="en-US" altLang="zh-CN" sz="1400" b="0" i="0" u="none" strike="noStrike" kern="1200">
                          <a:solidFill>
                            <a:srgbClr val="000000"/>
                          </a:solidFill>
                          <a:effectLst/>
                          <a:latin typeface="宋体" panose="02010600030101010101" pitchFamily="2" charset="-122"/>
                          <a:ea typeface="宋体" panose="02010600030101010101" pitchFamily="2" charset="-122"/>
                          <a:cs typeface="+mn-cs"/>
                        </a:rPr>
                        <a:t>26,808</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28595</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30382</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32169</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33%</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50%</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33%</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宋体" panose="02010600030101010101" pitchFamily="2" charset="-122"/>
                          <a:ea typeface="宋体" panose="02010600030101010101" pitchFamily="2" charset="-122"/>
                        </a:rPr>
                        <a:t>1787 </a:t>
                      </a:r>
                    </a:p>
                  </a:txBody>
                  <a:tcPr marL="7920" marR="7920" marT="79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pSp>
        <p:nvGrpSpPr>
          <p:cNvPr id="48" name="组合 47"/>
          <p:cNvGrpSpPr/>
          <p:nvPr/>
        </p:nvGrpSpPr>
        <p:grpSpPr>
          <a:xfrm>
            <a:off x="777170" y="1237696"/>
            <a:ext cx="6085438" cy="1515737"/>
            <a:chOff x="683570" y="1196752"/>
            <a:chExt cx="4767138" cy="1906118"/>
          </a:xfrm>
        </p:grpSpPr>
        <p:sp>
          <p:nvSpPr>
            <p:cNvPr id="12" name="椭圆 11"/>
            <p:cNvSpPr/>
            <p:nvPr/>
          </p:nvSpPr>
          <p:spPr>
            <a:xfrm>
              <a:off x="4044322" y="2636080"/>
              <a:ext cx="623310" cy="43204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椭圆 12"/>
            <p:cNvSpPr/>
            <p:nvPr/>
          </p:nvSpPr>
          <p:spPr>
            <a:xfrm>
              <a:off x="683570" y="2670822"/>
              <a:ext cx="623310" cy="43204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cxnSp>
          <p:nvCxnSpPr>
            <p:cNvPr id="17" name="直接连接符 16"/>
            <p:cNvCxnSpPr/>
            <p:nvPr/>
          </p:nvCxnSpPr>
          <p:spPr>
            <a:xfrm flipH="1">
              <a:off x="1079613" y="1618920"/>
              <a:ext cx="0" cy="1051902"/>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flipH="1">
              <a:off x="4355977" y="1618920"/>
              <a:ext cx="0" cy="1051902"/>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2" name="直接箭头连接符 21"/>
            <p:cNvCxnSpPr/>
            <p:nvPr/>
          </p:nvCxnSpPr>
          <p:spPr>
            <a:xfrm>
              <a:off x="1079613" y="1618920"/>
              <a:ext cx="3276364" cy="0"/>
            </a:xfrm>
            <a:prstGeom prst="straightConnector1">
              <a:avLst/>
            </a:prstGeom>
            <a:ln w="22225">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23" name="矩形 22"/>
            <p:cNvSpPr/>
            <p:nvPr/>
          </p:nvSpPr>
          <p:spPr>
            <a:xfrm>
              <a:off x="1275028" y="1196752"/>
              <a:ext cx="4175680" cy="338554"/>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b="1">
                  <a:solidFill>
                    <a:srgbClr val="FF0000"/>
                  </a:solidFill>
                  <a:latin typeface="宋体" panose="02010600030101010101" pitchFamily="2" charset="-122"/>
                  <a:ea typeface="宋体" panose="02010600030101010101" pitchFamily="2" charset="-122"/>
                </a:rPr>
                <a:t>GGS1</a:t>
              </a:r>
              <a:r>
                <a:rPr lang="zh-CN" altLang="en-US" sz="1600" b="1">
                  <a:solidFill>
                    <a:srgbClr val="FF0000"/>
                  </a:solidFill>
                  <a:latin typeface="宋体" panose="02010600030101010101" pitchFamily="2" charset="-122"/>
                  <a:ea typeface="宋体" panose="02010600030101010101" pitchFamily="2" charset="-122"/>
                </a:rPr>
                <a:t>带宽</a:t>
              </a:r>
              <a:r>
                <a:rPr lang="en-US" altLang="zh-CN" sz="1600" b="1">
                  <a:latin typeface="宋体" panose="02010600030101010101" pitchFamily="2" charset="-122"/>
                  <a:ea typeface="宋体" panose="02010600030101010101" pitchFamily="2" charset="-122"/>
                </a:rPr>
                <a:t>=</a:t>
              </a:r>
              <a:r>
                <a:rPr lang="zh-CN" altLang="en-US" sz="1600" b="1">
                  <a:latin typeface="宋体" panose="02010600030101010101" pitchFamily="2" charset="-122"/>
                  <a:ea typeface="宋体" panose="02010600030101010101" pitchFamily="2" charset="-122"/>
                </a:rPr>
                <a:t>（</a:t>
              </a:r>
              <a:r>
                <a:rPr lang="en-US" altLang="zh-CN" sz="1600" b="1">
                  <a:latin typeface="宋体" panose="02010600030101010101" pitchFamily="2" charset="-122"/>
                  <a:ea typeface="宋体" panose="02010600030101010101" pitchFamily="2" charset="-122"/>
                </a:rPr>
                <a:t>13575-9049</a:t>
              </a:r>
              <a:r>
                <a:rPr lang="zh-CN" altLang="en-US" sz="1600" b="1">
                  <a:latin typeface="宋体" panose="02010600030101010101" pitchFamily="2" charset="-122"/>
                  <a:ea typeface="宋体" panose="02010600030101010101" pitchFamily="2" charset="-122"/>
                </a:rPr>
                <a:t>）</a:t>
              </a:r>
              <a:r>
                <a:rPr lang="en-US" altLang="zh-CN" sz="1600" b="1">
                  <a:latin typeface="宋体" panose="02010600030101010101" pitchFamily="2" charset="-122"/>
                  <a:ea typeface="宋体" panose="02010600030101010101" pitchFamily="2" charset="-122"/>
                </a:rPr>
                <a:t>/9049=50%</a:t>
              </a:r>
              <a:endParaRPr lang="zh-CN" altLang="en-US" sz="1600" b="1">
                <a:latin typeface="宋体" panose="02010600030101010101" pitchFamily="2" charset="-122"/>
                <a:ea typeface="宋体" panose="02010600030101010101" pitchFamily="2" charset="-122"/>
              </a:endParaRPr>
            </a:p>
          </p:txBody>
        </p:sp>
        <p:sp>
          <p:nvSpPr>
            <p:cNvPr id="24" name="矩形 23"/>
            <p:cNvSpPr/>
            <p:nvPr/>
          </p:nvSpPr>
          <p:spPr>
            <a:xfrm>
              <a:off x="1184094" y="1618920"/>
              <a:ext cx="3600400" cy="307777"/>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b="1" smtClean="0">
                  <a:latin typeface="+mn-ea"/>
                </a:rPr>
                <a:t>“带宽”代表</a:t>
              </a:r>
              <a:r>
                <a:rPr lang="zh-CN" altLang="en-US" sz="1400" b="1">
                  <a:latin typeface="+mn-ea"/>
                </a:rPr>
                <a:t>该职等薪酬变动的最大差异范围</a:t>
              </a:r>
              <a:endParaRPr lang="zh-CN" altLang="en-US" sz="1400" b="1"/>
            </a:p>
          </p:txBody>
        </p:sp>
      </p:grpSp>
      <p:sp>
        <p:nvSpPr>
          <p:cNvPr id="35" name="矩形 34"/>
          <p:cNvSpPr/>
          <p:nvPr/>
        </p:nvSpPr>
        <p:spPr>
          <a:xfrm>
            <a:off x="1016884" y="3983653"/>
            <a:ext cx="4596042" cy="313932"/>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90000"/>
              </a:lnSpc>
              <a:buClr>
                <a:schemeClr val="tx1"/>
              </a:buClr>
              <a:buSzPct val="75000"/>
            </a:pPr>
            <a:r>
              <a:rPr lang="en-US" altLang="zh-CN" sz="1600" b="1" smtClean="0">
                <a:solidFill>
                  <a:srgbClr val="FF0000"/>
                </a:solidFill>
                <a:latin typeface="+mn-ea"/>
              </a:rPr>
              <a:t>GGS1</a:t>
            </a:r>
            <a:r>
              <a:rPr lang="zh-CN" altLang="en-US" sz="1600" b="1" smtClean="0">
                <a:solidFill>
                  <a:srgbClr val="FF0000"/>
                </a:solidFill>
                <a:latin typeface="+mn-ea"/>
              </a:rPr>
              <a:t>级差</a:t>
            </a:r>
            <a:r>
              <a:rPr lang="zh-CN" altLang="en-US" sz="1600" b="1" smtClean="0">
                <a:latin typeface="+mn-ea"/>
              </a:rPr>
              <a:t>＝（</a:t>
            </a:r>
            <a:r>
              <a:rPr lang="en-US" altLang="zh-CN" sz="1600" b="1" smtClean="0">
                <a:latin typeface="+mn-ea"/>
              </a:rPr>
              <a:t>15081-11312</a:t>
            </a:r>
            <a:r>
              <a:rPr lang="zh-CN" altLang="en-US" sz="1600" b="1" smtClean="0">
                <a:latin typeface="+mn-ea"/>
              </a:rPr>
              <a:t>）</a:t>
            </a:r>
            <a:r>
              <a:rPr lang="en-US" altLang="zh-CN" sz="1600" b="1" smtClean="0">
                <a:latin typeface="+mn-ea"/>
              </a:rPr>
              <a:t>/11312=33%</a:t>
            </a:r>
            <a:endParaRPr lang="zh-CN" altLang="en-US" sz="1600" b="1">
              <a:latin typeface="+mn-ea"/>
            </a:endParaRPr>
          </a:p>
        </p:txBody>
      </p:sp>
      <p:sp>
        <p:nvSpPr>
          <p:cNvPr id="41" name="TextBox 40"/>
          <p:cNvSpPr txBox="1"/>
          <p:nvPr/>
        </p:nvSpPr>
        <p:spPr>
          <a:xfrm>
            <a:off x="1043608" y="4309896"/>
            <a:ext cx="5256582" cy="30777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t>“级差”表示职等价值差距反映在薪酬的差距数量</a:t>
            </a:r>
            <a:endParaRPr lang="zh-CN" altLang="en-US" sz="1400"/>
          </a:p>
        </p:txBody>
      </p:sp>
      <p:sp>
        <p:nvSpPr>
          <p:cNvPr id="42" name="矩形 41"/>
          <p:cNvSpPr/>
          <p:nvPr/>
        </p:nvSpPr>
        <p:spPr>
          <a:xfrm>
            <a:off x="569818" y="3970292"/>
            <a:ext cx="389714" cy="584775"/>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b="1" cap="none" spc="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1</a:t>
            </a:r>
            <a:endParaRPr lang="zh-CN" altLang="en-US" sz="3200" b="1" cap="none" spc="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46" name="矩形 45"/>
          <p:cNvSpPr/>
          <p:nvPr/>
        </p:nvSpPr>
        <p:spPr>
          <a:xfrm>
            <a:off x="1265751" y="4729875"/>
            <a:ext cx="6186569" cy="338554"/>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b="1" smtClean="0">
                <a:solidFill>
                  <a:srgbClr val="FF0000"/>
                </a:solidFill>
                <a:latin typeface="+mn-ea"/>
              </a:rPr>
              <a:t>GGS1</a:t>
            </a:r>
            <a:r>
              <a:rPr lang="zh-CN" altLang="en-US" sz="1600" b="1" smtClean="0">
                <a:solidFill>
                  <a:srgbClr val="FF0000"/>
                </a:solidFill>
                <a:latin typeface="+mn-ea"/>
              </a:rPr>
              <a:t>与</a:t>
            </a:r>
            <a:r>
              <a:rPr lang="en-US" altLang="zh-CN" sz="1600" b="1" smtClean="0">
                <a:solidFill>
                  <a:srgbClr val="FF0000"/>
                </a:solidFill>
                <a:latin typeface="+mn-ea"/>
              </a:rPr>
              <a:t>GGS2</a:t>
            </a:r>
            <a:r>
              <a:rPr lang="zh-CN" altLang="en-US" sz="1600" b="1" smtClean="0">
                <a:solidFill>
                  <a:srgbClr val="FF0000"/>
                </a:solidFill>
                <a:latin typeface="+mn-ea"/>
              </a:rPr>
              <a:t>的重叠度</a:t>
            </a:r>
            <a:r>
              <a:rPr lang="en-US" altLang="zh-CN" sz="1600" b="1" smtClean="0">
                <a:latin typeface="+mn-ea"/>
              </a:rPr>
              <a:t>=</a:t>
            </a:r>
            <a:r>
              <a:rPr lang="zh-CN" altLang="en-US" sz="1600" b="1">
                <a:latin typeface="+mn-ea"/>
              </a:rPr>
              <a:t>（</a:t>
            </a:r>
            <a:r>
              <a:rPr lang="en-US" altLang="zh-CN" sz="1600" b="1">
                <a:latin typeface="+mn-ea"/>
              </a:rPr>
              <a:t>13575-9049</a:t>
            </a:r>
            <a:r>
              <a:rPr lang="zh-CN" altLang="en-US" sz="1600" b="1">
                <a:latin typeface="+mn-ea"/>
              </a:rPr>
              <a:t>）</a:t>
            </a:r>
            <a:r>
              <a:rPr lang="en-US" altLang="zh-CN" sz="1600" b="1" smtClean="0">
                <a:latin typeface="+mn-ea"/>
              </a:rPr>
              <a:t>/</a:t>
            </a:r>
            <a:r>
              <a:rPr lang="zh-CN" altLang="en-US" sz="1600" b="1" smtClean="0">
                <a:latin typeface="+mn-ea"/>
              </a:rPr>
              <a:t>（</a:t>
            </a:r>
            <a:r>
              <a:rPr lang="en-US" altLang="zh-CN" sz="1600" b="1" smtClean="0">
                <a:latin typeface="+mn-ea"/>
              </a:rPr>
              <a:t>18098-12065</a:t>
            </a:r>
            <a:r>
              <a:rPr lang="zh-CN" altLang="en-US" sz="1600" b="1" smtClean="0">
                <a:latin typeface="+mn-ea"/>
              </a:rPr>
              <a:t>）</a:t>
            </a:r>
            <a:r>
              <a:rPr lang="en-US" altLang="zh-CN" sz="1600" b="1" smtClean="0">
                <a:latin typeface="+mn-ea"/>
              </a:rPr>
              <a:t>=33%</a:t>
            </a:r>
            <a:endParaRPr lang="zh-CN" altLang="en-US" sz="1600" b="1">
              <a:latin typeface="+mn-ea"/>
            </a:endParaRPr>
          </a:p>
        </p:txBody>
      </p:sp>
      <p:sp>
        <p:nvSpPr>
          <p:cNvPr id="47" name="矩形 46"/>
          <p:cNvSpPr/>
          <p:nvPr/>
        </p:nvSpPr>
        <p:spPr>
          <a:xfrm>
            <a:off x="1267767" y="5110821"/>
            <a:ext cx="5896271" cy="307777"/>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latin typeface="+mn-ea"/>
              </a:rPr>
              <a:t>“重叠度”</a:t>
            </a:r>
            <a:r>
              <a:rPr lang="zh-CN" altLang="en-US" sz="1400">
                <a:latin typeface="+mn-ea"/>
              </a:rPr>
              <a:t>指某一职等的薪酬带宽与下一职等带宽交叠的范围</a:t>
            </a:r>
            <a:endParaRPr lang="zh-CN" altLang="en-US" sz="1400"/>
          </a:p>
        </p:txBody>
      </p:sp>
      <p:sp>
        <p:nvSpPr>
          <p:cNvPr id="49" name="矩形 48"/>
          <p:cNvSpPr/>
          <p:nvPr/>
        </p:nvSpPr>
        <p:spPr>
          <a:xfrm>
            <a:off x="1052571" y="936468"/>
            <a:ext cx="479618" cy="646331"/>
          </a:xfrm>
          <a:prstGeom prst="rect">
            <a:avLst/>
          </a:prstGeom>
          <a:noFill/>
        </p:spPr>
        <p:txBody>
          <a:bodyPr wrap="none" lIns="91440" tIns="45720" rIns="91440" bIns="4572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cap="none" spc="30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2</a:t>
            </a:r>
            <a:endParaRPr lang="zh-CN" altLang="en-US" sz="3600" b="1" cap="none" spc="30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
        <p:nvSpPr>
          <p:cNvPr id="50" name="矩形 49"/>
          <p:cNvSpPr/>
          <p:nvPr/>
        </p:nvSpPr>
        <p:spPr>
          <a:xfrm>
            <a:off x="818486" y="4672963"/>
            <a:ext cx="441146" cy="646331"/>
          </a:xfrm>
          <a:prstGeom prst="rect">
            <a:avLst/>
          </a:prstGeom>
          <a:noFill/>
        </p:spPr>
        <p:txBody>
          <a:bodyPr wrap="none" lIns="91440" tIns="45720" rIns="91440" bIns="45720">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cap="none" spc="0" smtClean="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3</a:t>
            </a:r>
            <a:endParaRPr lang="zh-CN" altLang="en-US" sz="3600" b="1" cap="none" spc="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endParaRPr>
          </a:p>
        </p:txBody>
      </p:sp>
      <p:sp>
        <p:nvSpPr>
          <p:cNvPr id="52" name="矩形 51"/>
          <p:cNvSpPr/>
          <p:nvPr/>
        </p:nvSpPr>
        <p:spPr>
          <a:xfrm>
            <a:off x="1383146" y="5446965"/>
            <a:ext cx="466794" cy="646331"/>
          </a:xfrm>
          <a:prstGeom prst="rect">
            <a:avLst/>
          </a:prstGeom>
          <a:noFill/>
        </p:spPr>
        <p:txBody>
          <a:bodyPr wrap="none" lIns="91440" tIns="45720" rIns="91440" bIns="4572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cap="none" spc="200" smtClean="0">
                <a:ln w="29210">
                  <a:solidFill>
                    <a:schemeClr val="accent3">
                      <a:tint val="10000"/>
                    </a:schemeClr>
                  </a:solidFill>
                </a:ln>
                <a:solidFill>
                  <a:schemeClr val="accent3">
                    <a:satMod val="200000"/>
                    <a:alpha val="50000"/>
                  </a:schemeClr>
                </a:solidFill>
                <a:effectLst>
                  <a:innerShdw blurRad="50800" dist="50800" dir="8100000">
                    <a:srgbClr val="7D7D7D">
                      <a:alpha val="73000"/>
                    </a:srgbClr>
                  </a:innerShdw>
                </a:effectLst>
              </a:rPr>
              <a:t>4</a:t>
            </a:r>
            <a:endParaRPr lang="zh-CN" altLang="en-US" sz="3600" b="1" cap="none" spc="200">
              <a:ln w="29210">
                <a:solidFill>
                  <a:schemeClr val="accent3">
                    <a:tint val="10000"/>
                  </a:schemeClr>
                </a:solidFill>
              </a:ln>
              <a:solidFill>
                <a:schemeClr val="accent3">
                  <a:satMod val="200000"/>
                  <a:alpha val="50000"/>
                </a:schemeClr>
              </a:solidFill>
              <a:effectLst>
                <a:innerShdw blurRad="50800" dist="50800" dir="8100000">
                  <a:srgbClr val="7D7D7D">
                    <a:alpha val="73000"/>
                  </a:srgbClr>
                </a:innerShdw>
              </a:effectLst>
            </a:endParaRPr>
          </a:p>
        </p:txBody>
      </p:sp>
      <p:sp>
        <p:nvSpPr>
          <p:cNvPr id="53" name="矩形 52"/>
          <p:cNvSpPr/>
          <p:nvPr/>
        </p:nvSpPr>
        <p:spPr>
          <a:xfrm>
            <a:off x="1913823" y="5440084"/>
            <a:ext cx="6186569" cy="338554"/>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b="1" smtClean="0">
                <a:solidFill>
                  <a:srgbClr val="FF0000"/>
                </a:solidFill>
                <a:latin typeface="+mn-ea"/>
              </a:rPr>
              <a:t>GGS1</a:t>
            </a:r>
            <a:r>
              <a:rPr lang="zh-CN" altLang="en-US" sz="1600" b="1" smtClean="0">
                <a:solidFill>
                  <a:srgbClr val="FF0000"/>
                </a:solidFill>
                <a:latin typeface="+mn-ea"/>
              </a:rPr>
              <a:t>档差</a:t>
            </a:r>
            <a:r>
              <a:rPr lang="en-US" altLang="zh-CN" sz="1600" b="1" smtClean="0">
                <a:latin typeface="+mn-ea"/>
              </a:rPr>
              <a:t>=</a:t>
            </a:r>
            <a:r>
              <a:rPr lang="zh-CN" altLang="en-US" sz="1600" b="1" smtClean="0">
                <a:latin typeface="+mn-ea"/>
              </a:rPr>
              <a:t>（</a:t>
            </a:r>
            <a:r>
              <a:rPr lang="en-US" altLang="zh-CN" sz="1600" b="1" smtClean="0">
                <a:latin typeface="+mn-ea"/>
              </a:rPr>
              <a:t>13574-9049)/6=754</a:t>
            </a:r>
            <a:endParaRPr lang="zh-CN" altLang="en-US" sz="1600" b="1">
              <a:latin typeface="+mn-ea"/>
            </a:endParaRPr>
          </a:p>
        </p:txBody>
      </p:sp>
      <p:sp>
        <p:nvSpPr>
          <p:cNvPr id="54" name="矩形 53"/>
          <p:cNvSpPr/>
          <p:nvPr/>
        </p:nvSpPr>
        <p:spPr>
          <a:xfrm>
            <a:off x="1844081" y="5778638"/>
            <a:ext cx="5896271" cy="307777"/>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latin typeface="+mn-ea"/>
              </a:rPr>
              <a:t>“档差”</a:t>
            </a:r>
            <a:r>
              <a:rPr lang="zh-CN" altLang="en-US" sz="1400">
                <a:latin typeface="+mn-ea"/>
              </a:rPr>
              <a:t>指某一职等的薪</a:t>
            </a:r>
            <a:r>
              <a:rPr lang="zh-CN" altLang="en-US" sz="1400" smtClean="0">
                <a:latin typeface="+mn-ea"/>
              </a:rPr>
              <a:t>酬每档之间的薪酬差距</a:t>
            </a:r>
            <a:endParaRPr lang="zh-CN" altLang="en-US" sz="1400"/>
          </a:p>
        </p:txBody>
      </p:sp>
    </p:spTree>
    <p:extLst>
      <p:ext uri="{BB962C8B-B14F-4D97-AF65-F5344CB8AC3E}">
        <p14:creationId xmlns:p14="http://schemas.microsoft.com/office/powerpoint/2010/main" val="623433715"/>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1089713" y="116632"/>
            <a:ext cx="7704856" cy="738932"/>
          </a:xfrm>
        </p:spPr>
        <p:txBody>
          <a:bodyPr>
            <a:noAutofit/>
          </a:bodyPr>
          <a:lstStyle/>
          <a:p>
            <a:r>
              <a:rPr lang="zh-CN" altLang="en-US" sz="2200" smtClean="0">
                <a:latin typeface="宋体" panose="02010600030101010101" pitchFamily="2" charset="-122"/>
              </a:rPr>
              <a:t>韬睿惠悦在</a:t>
            </a:r>
            <a:r>
              <a:rPr lang="en-US" altLang="zh-CN" sz="2200" smtClean="0">
                <a:latin typeface="宋体" panose="02010600030101010101" pitchFamily="2" charset="-122"/>
              </a:rPr>
              <a:t>SMQ</a:t>
            </a:r>
            <a:r>
              <a:rPr lang="zh-CN" altLang="en-US" sz="2200" smtClean="0">
                <a:latin typeface="宋体" panose="02010600030101010101" pitchFamily="2" charset="-122"/>
              </a:rPr>
              <a:t>建立了统一</a:t>
            </a:r>
            <a:r>
              <a:rPr lang="zh-CN" altLang="en-US" sz="2200">
                <a:latin typeface="宋体" panose="02010600030101010101" pitchFamily="2" charset="-122"/>
              </a:rPr>
              <a:t>的薪酬理念</a:t>
            </a:r>
            <a:r>
              <a:rPr lang="zh-CN" altLang="en-US" sz="2200" smtClean="0">
                <a:latin typeface="宋体" panose="02010600030101010101" pitchFamily="2" charset="-122"/>
              </a:rPr>
              <a:t>，明确并倡导了薪</a:t>
            </a:r>
            <a:r>
              <a:rPr lang="zh-CN" altLang="en-US" sz="2200">
                <a:latin typeface="宋体" panose="02010600030101010101" pitchFamily="2" charset="-122"/>
              </a:rPr>
              <a:t>酬与市场</a:t>
            </a:r>
            <a:r>
              <a:rPr lang="zh-CN" altLang="en-US" sz="2200" smtClean="0">
                <a:latin typeface="宋体" panose="02010600030101010101" pitchFamily="2" charset="-122"/>
              </a:rPr>
              <a:t>接轨的政策指向</a:t>
            </a:r>
            <a:endParaRPr lang="zh-CN" altLang="en-US" sz="2200">
              <a:latin typeface="宋体" panose="02010600030101010101" pitchFamily="2" charset="-122"/>
            </a:endParaRPr>
          </a:p>
        </p:txBody>
      </p:sp>
      <p:sp>
        <p:nvSpPr>
          <p:cNvPr id="4" name="Footer Placeholder 3"/>
          <p:cNvSpPr>
            <a:spLocks noGrp="1"/>
          </p:cNvSpPr>
          <p:nvPr>
            <p:ph type="ftr" sz="quarter" idx="4294967295"/>
          </p:nvPr>
        </p:nvSpPr>
        <p:spPr>
          <a:xfrm>
            <a:off x="0" y="6524625"/>
            <a:ext cx="1584325" cy="217488"/>
          </a:xfrm>
        </p:spPr>
        <p:txBody>
          <a:bodyPr/>
          <a:lstStyle/>
          <a:p>
            <a:r>
              <a:rPr lang="en-GB" smtClean="0">
                <a:solidFill>
                  <a:srgbClr val="E65032"/>
                </a:solidFill>
                <a:latin typeface="宋体" panose="02010600030101010101" pitchFamily="2" charset="-122"/>
                <a:ea typeface="宋体" panose="02010600030101010101" pitchFamily="2" charset="-122"/>
              </a:rPr>
              <a:t>towerswatson.com</a:t>
            </a:r>
            <a:endParaRPr lang="en-GB">
              <a:solidFill>
                <a:srgbClr val="E65032"/>
              </a:solidFill>
              <a:latin typeface="宋体" panose="02010600030101010101" pitchFamily="2" charset="-122"/>
              <a:ea typeface="宋体" panose="02010600030101010101" pitchFamily="2" charset="-122"/>
            </a:endParaRPr>
          </a:p>
        </p:txBody>
      </p:sp>
      <p:sp>
        <p:nvSpPr>
          <p:cNvPr id="5" name="Date Placeholder 4"/>
          <p:cNvSpPr>
            <a:spLocks noGrp="1"/>
          </p:cNvSpPr>
          <p:nvPr>
            <p:ph type="dt" sz="half" idx="4294967295"/>
          </p:nvPr>
        </p:nvSpPr>
        <p:spPr>
          <a:xfrm>
            <a:off x="7010400" y="6434138"/>
            <a:ext cx="2133600" cy="215900"/>
          </a:xfrm>
        </p:spPr>
        <p:txBody>
          <a:bodyPr/>
          <a:lstStyle/>
          <a:p>
            <a:r>
              <a:rPr lang="en-US" smtClean="0">
                <a:solidFill>
                  <a:prstClr val="black"/>
                </a:solidFill>
                <a:latin typeface="宋体" panose="02010600030101010101" pitchFamily="2" charset="-122"/>
                <a:ea typeface="宋体" panose="02010600030101010101" pitchFamily="2" charset="-122"/>
              </a:rPr>
              <a:t>© 2012 Towers Watson. All rights reserved.</a:t>
            </a:r>
            <a:endParaRPr lang="en-GB">
              <a:solidFill>
                <a:prstClr val="black"/>
              </a:solidFill>
              <a:latin typeface="宋体" panose="02010600030101010101" pitchFamily="2" charset="-122"/>
              <a:ea typeface="宋体" panose="02010600030101010101" pitchFamily="2" charset="-122"/>
            </a:endParaRPr>
          </a:p>
        </p:txBody>
      </p:sp>
      <p:sp>
        <p:nvSpPr>
          <p:cNvPr id="6" name="AutoShape 3"/>
          <p:cNvSpPr>
            <a:spLocks noChangeArrowheads="1"/>
          </p:cNvSpPr>
          <p:nvPr/>
        </p:nvSpPr>
        <p:spPr bwMode="auto">
          <a:xfrm>
            <a:off x="662056" y="4349751"/>
            <a:ext cx="1873250" cy="831850"/>
          </a:xfrm>
          <a:prstGeom prst="homePlate">
            <a:avLst>
              <a:gd name="adj" fmla="val 26158"/>
            </a:avLst>
          </a:prstGeom>
        </p:spPr>
        <p:style>
          <a:lnRef idx="3">
            <a:schemeClr val="lt1"/>
          </a:lnRef>
          <a:fillRef idx="1">
            <a:schemeClr val="accent2"/>
          </a:fillRef>
          <a:effectRef idx="1">
            <a:schemeClr val="accent2"/>
          </a:effectRef>
          <a:fontRef idx="minor">
            <a:schemeClr val="lt1"/>
          </a:fontRef>
        </p:style>
        <p:txBody>
          <a:bodyPr lIns="0" tIns="0" rIns="0" bIns="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eaLnBrk="0" fontAlgn="auto" hangingPunct="0">
              <a:spcBef>
                <a:spcPct val="50000"/>
              </a:spcBef>
              <a:spcAft>
                <a:spcPct val="0"/>
              </a:spcAft>
              <a:buClr>
                <a:prstClr val="black"/>
              </a:buClr>
              <a:buSzPct val="75000"/>
            </a:pPr>
            <a:r>
              <a:rPr lang="zh-CN" altLang="en-US" sz="1400" b="1">
                <a:solidFill>
                  <a:prstClr val="white"/>
                </a:solidFill>
                <a:latin typeface="宋体" panose="02010600030101010101" pitchFamily="2" charset="-122"/>
                <a:ea typeface="宋体" panose="02010600030101010101" pitchFamily="2" charset="-122"/>
              </a:rPr>
              <a:t>平稳过渡，持续发展</a:t>
            </a:r>
            <a:endParaRPr lang="en-US" altLang="zh-CN" sz="1400" b="1">
              <a:solidFill>
                <a:prstClr val="white"/>
              </a:solidFill>
              <a:latin typeface="宋体" panose="02010600030101010101" pitchFamily="2" charset="-122"/>
              <a:ea typeface="宋体" panose="02010600030101010101" pitchFamily="2" charset="-122"/>
            </a:endParaRPr>
          </a:p>
        </p:txBody>
      </p:sp>
      <p:sp>
        <p:nvSpPr>
          <p:cNvPr id="7" name="AutoShape 4"/>
          <p:cNvSpPr>
            <a:spLocks noChangeArrowheads="1"/>
          </p:cNvSpPr>
          <p:nvPr/>
        </p:nvSpPr>
        <p:spPr bwMode="auto">
          <a:xfrm>
            <a:off x="662056" y="1354138"/>
            <a:ext cx="1873250" cy="831850"/>
          </a:xfrm>
          <a:prstGeom prst="homePlate">
            <a:avLst>
              <a:gd name="adj" fmla="val 26158"/>
            </a:avLst>
          </a:prstGeom>
        </p:spPr>
        <p:style>
          <a:lnRef idx="3">
            <a:schemeClr val="lt1"/>
          </a:lnRef>
          <a:fillRef idx="1">
            <a:schemeClr val="accent2"/>
          </a:fillRef>
          <a:effectRef idx="1">
            <a:schemeClr val="accent2"/>
          </a:effectRef>
          <a:fontRef idx="minor">
            <a:schemeClr val="lt1"/>
          </a:fontRef>
        </p:style>
        <p:txBody>
          <a:bodyPr lIns="0" tIns="0" rIns="0" bIns="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eaLnBrk="0" fontAlgn="auto" hangingPunct="0">
              <a:spcBef>
                <a:spcPct val="50000"/>
              </a:spcBef>
              <a:spcAft>
                <a:spcPct val="0"/>
              </a:spcAft>
              <a:buClr>
                <a:prstClr val="black"/>
              </a:buClr>
              <a:buSzPct val="75000"/>
            </a:pPr>
            <a:r>
              <a:rPr lang="zh-CN" altLang="en-US" sz="1400" b="1">
                <a:solidFill>
                  <a:prstClr val="white"/>
                </a:solidFill>
                <a:latin typeface="宋体" panose="02010600030101010101" pitchFamily="2" charset="-122"/>
                <a:ea typeface="宋体" panose="02010600030101010101" pitchFamily="2" charset="-122"/>
              </a:rPr>
              <a:t>以岗定级，以级定薪</a:t>
            </a:r>
            <a:endParaRPr lang="en-US" altLang="zh-CN" sz="1400" b="1">
              <a:solidFill>
                <a:prstClr val="white"/>
              </a:solidFill>
              <a:latin typeface="宋体" panose="02010600030101010101" pitchFamily="2" charset="-122"/>
              <a:ea typeface="宋体" panose="02010600030101010101" pitchFamily="2" charset="-122"/>
            </a:endParaRPr>
          </a:p>
        </p:txBody>
      </p:sp>
      <p:sp>
        <p:nvSpPr>
          <p:cNvPr id="8" name="AutoShape 5"/>
          <p:cNvSpPr>
            <a:spLocks noChangeArrowheads="1"/>
          </p:cNvSpPr>
          <p:nvPr/>
        </p:nvSpPr>
        <p:spPr bwMode="auto">
          <a:xfrm>
            <a:off x="662056" y="3316288"/>
            <a:ext cx="1873250" cy="831850"/>
          </a:xfrm>
          <a:prstGeom prst="homePlate">
            <a:avLst>
              <a:gd name="adj" fmla="val 26158"/>
            </a:avLst>
          </a:prstGeom>
        </p:spPr>
        <p:style>
          <a:lnRef idx="3">
            <a:schemeClr val="lt1"/>
          </a:lnRef>
          <a:fillRef idx="1">
            <a:schemeClr val="accent2"/>
          </a:fillRef>
          <a:effectRef idx="1">
            <a:schemeClr val="accent2"/>
          </a:effectRef>
          <a:fontRef idx="minor">
            <a:schemeClr val="lt1"/>
          </a:fontRef>
        </p:style>
        <p:txBody>
          <a:bodyPr lIns="0" tIns="0" rIns="0" bIns="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eaLnBrk="0" fontAlgn="auto" hangingPunct="0">
              <a:spcBef>
                <a:spcPct val="50000"/>
              </a:spcBef>
              <a:spcAft>
                <a:spcPct val="0"/>
              </a:spcAft>
              <a:buClr>
                <a:prstClr val="black"/>
              </a:buClr>
              <a:buSzPct val="75000"/>
            </a:pPr>
            <a:r>
              <a:rPr lang="zh-CN" altLang="en-US" sz="1400" b="1">
                <a:solidFill>
                  <a:prstClr val="white"/>
                </a:solidFill>
                <a:latin typeface="宋体" panose="02010600030101010101" pitchFamily="2" charset="-122"/>
                <a:ea typeface="宋体" panose="02010600030101010101" pitchFamily="2" charset="-122"/>
              </a:rPr>
              <a:t>鼓励绩效，提升效率</a:t>
            </a:r>
            <a:endParaRPr lang="en-US" altLang="zh-CN" sz="1400" b="1">
              <a:solidFill>
                <a:prstClr val="white"/>
              </a:solidFill>
              <a:latin typeface="宋体" panose="02010600030101010101" pitchFamily="2" charset="-122"/>
              <a:ea typeface="宋体" panose="02010600030101010101" pitchFamily="2" charset="-122"/>
            </a:endParaRPr>
          </a:p>
        </p:txBody>
      </p:sp>
      <p:sp>
        <p:nvSpPr>
          <p:cNvPr id="9" name="Rectangle 6"/>
          <p:cNvSpPr>
            <a:spLocks noChangeArrowheads="1"/>
          </p:cNvSpPr>
          <p:nvPr/>
        </p:nvSpPr>
        <p:spPr bwMode="auto">
          <a:xfrm>
            <a:off x="2594043" y="3324226"/>
            <a:ext cx="5935663" cy="831850"/>
          </a:xfrm>
          <a:prstGeom prst="rect">
            <a:avLst/>
          </a:prstGeom>
          <a:ln>
            <a:noFill/>
          </a:ln>
          <a:extLst/>
        </p:spPr>
        <p:style>
          <a:lnRef idx="1">
            <a:schemeClr val="accent3"/>
          </a:lnRef>
          <a:fillRef idx="2">
            <a:schemeClr val="accent3"/>
          </a:fillRef>
          <a:effectRef idx="1">
            <a:schemeClr val="accent3"/>
          </a:effectRef>
          <a:fontRef idx="minor">
            <a:schemeClr val="dk1"/>
          </a:fontRef>
        </p:style>
        <p:txBody>
          <a:bodyPr lIns="0"/>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406400" lvl="1" indent="-177800" eaLnBrk="0" fontAlgn="auto" hangingPunct="0">
              <a:lnSpc>
                <a:spcPct val="105000"/>
              </a:lnSpc>
              <a:spcAft>
                <a:spcPct val="0"/>
              </a:spcAft>
              <a:buFontTx/>
              <a:buChar char="•"/>
            </a:pPr>
            <a:r>
              <a:rPr kumimoji="1" lang="zh-CN" altLang="en-US" sz="1400">
                <a:solidFill>
                  <a:prstClr val="black"/>
                </a:solidFill>
                <a:latin typeface="宋体" panose="02010600030101010101" pitchFamily="2" charset="-122"/>
                <a:ea typeface="宋体" panose="02010600030101010101" pitchFamily="2" charset="-122"/>
              </a:rPr>
              <a:t>绩效考核结果拉开差距</a:t>
            </a:r>
          </a:p>
          <a:p>
            <a:pPr marL="406400" lvl="1" indent="-177800" eaLnBrk="0" fontAlgn="auto" hangingPunct="0">
              <a:lnSpc>
                <a:spcPct val="105000"/>
              </a:lnSpc>
              <a:spcAft>
                <a:spcPct val="0"/>
              </a:spcAft>
              <a:buFontTx/>
              <a:buChar char="•"/>
            </a:pPr>
            <a:r>
              <a:rPr kumimoji="1" lang="zh-CN" altLang="en-US" sz="1400">
                <a:solidFill>
                  <a:prstClr val="black"/>
                </a:solidFill>
                <a:latin typeface="宋体" panose="02010600030101010101" pitchFamily="2" charset="-122"/>
                <a:ea typeface="宋体" panose="02010600030101010101" pitchFamily="2" charset="-122"/>
              </a:rPr>
              <a:t>绩效奖金发放和年度调薪基于绩效评价结果</a:t>
            </a:r>
          </a:p>
          <a:p>
            <a:pPr marL="406400" lvl="1" indent="-177800" eaLnBrk="0" fontAlgn="auto" hangingPunct="0">
              <a:lnSpc>
                <a:spcPct val="105000"/>
              </a:lnSpc>
              <a:spcAft>
                <a:spcPct val="0"/>
              </a:spcAft>
              <a:buFontTx/>
              <a:buChar char="•"/>
            </a:pPr>
            <a:r>
              <a:rPr kumimoji="1" lang="zh-CN" altLang="en-US" sz="1400">
                <a:solidFill>
                  <a:prstClr val="black"/>
                </a:solidFill>
                <a:latin typeface="宋体" panose="02010600030101010101" pitchFamily="2" charset="-122"/>
                <a:ea typeface="宋体" panose="02010600030101010101" pitchFamily="2" charset="-122"/>
              </a:rPr>
              <a:t>向优秀绩效、关键岗位进行薪酬倾斜</a:t>
            </a:r>
          </a:p>
        </p:txBody>
      </p:sp>
      <p:sp>
        <p:nvSpPr>
          <p:cNvPr id="10" name="Rectangle 7"/>
          <p:cNvSpPr>
            <a:spLocks noChangeArrowheads="1"/>
          </p:cNvSpPr>
          <p:nvPr/>
        </p:nvSpPr>
        <p:spPr bwMode="auto">
          <a:xfrm>
            <a:off x="2594043" y="1357313"/>
            <a:ext cx="5935663" cy="828675"/>
          </a:xfrm>
          <a:prstGeom prst="rect">
            <a:avLst/>
          </a:prstGeom>
          <a:ln>
            <a:noFill/>
          </a:ln>
          <a:extLst/>
        </p:spPr>
        <p:style>
          <a:lnRef idx="1">
            <a:schemeClr val="accent3"/>
          </a:lnRef>
          <a:fillRef idx="2">
            <a:schemeClr val="accent3"/>
          </a:fillRef>
          <a:effectRef idx="1">
            <a:schemeClr val="accent3"/>
          </a:effectRef>
          <a:fontRef idx="minor">
            <a:schemeClr val="dk1"/>
          </a:fontRef>
        </p:style>
        <p:txBody>
          <a:bodyPr lIns="0"/>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406400" lvl="1" indent="-177800" eaLnBrk="0" fontAlgn="auto" hangingPunct="0">
              <a:lnSpc>
                <a:spcPct val="105000"/>
              </a:lnSpc>
              <a:spcAft>
                <a:spcPct val="0"/>
              </a:spcAft>
              <a:buFontTx/>
              <a:buChar char="•"/>
            </a:pPr>
            <a:r>
              <a:rPr kumimoji="1" lang="zh-CN" altLang="en-US" sz="1400">
                <a:solidFill>
                  <a:prstClr val="black"/>
                </a:solidFill>
                <a:latin typeface="宋体" panose="02010600030101010101" pitchFamily="2" charset="-122"/>
                <a:ea typeface="宋体" panose="02010600030101010101" pitchFamily="2" charset="-122"/>
              </a:rPr>
              <a:t>固薪市场定位基于职等</a:t>
            </a:r>
          </a:p>
          <a:p>
            <a:pPr marL="406400" lvl="1" indent="-177800" eaLnBrk="0" fontAlgn="auto" hangingPunct="0">
              <a:lnSpc>
                <a:spcPct val="105000"/>
              </a:lnSpc>
              <a:spcAft>
                <a:spcPct val="0"/>
              </a:spcAft>
              <a:buFontTx/>
              <a:buChar char="•"/>
            </a:pPr>
            <a:r>
              <a:rPr kumimoji="1" lang="zh-CN" altLang="en-US" sz="1400">
                <a:solidFill>
                  <a:prstClr val="black"/>
                </a:solidFill>
                <a:latin typeface="宋体" panose="02010600030101010101" pitchFamily="2" charset="-122"/>
                <a:ea typeface="宋体" panose="02010600030101010101" pitchFamily="2" charset="-122"/>
              </a:rPr>
              <a:t>职衔基于职等</a:t>
            </a:r>
          </a:p>
          <a:p>
            <a:pPr marL="406400" lvl="1" indent="-177800" eaLnBrk="0" fontAlgn="auto" hangingPunct="0">
              <a:lnSpc>
                <a:spcPct val="105000"/>
              </a:lnSpc>
              <a:spcAft>
                <a:spcPct val="0"/>
              </a:spcAft>
              <a:buFontTx/>
              <a:buChar char="•"/>
            </a:pPr>
            <a:r>
              <a:rPr kumimoji="1" lang="zh-CN" altLang="en-US" sz="1400">
                <a:solidFill>
                  <a:prstClr val="black"/>
                </a:solidFill>
                <a:latin typeface="宋体" panose="02010600030101010101" pitchFamily="2" charset="-122"/>
                <a:ea typeface="宋体" panose="02010600030101010101" pitchFamily="2" charset="-122"/>
              </a:rPr>
              <a:t>以基于职位价值的职等架构为基础进行薪酬设计</a:t>
            </a:r>
          </a:p>
        </p:txBody>
      </p:sp>
      <p:sp>
        <p:nvSpPr>
          <p:cNvPr id="11" name="Rectangle 8"/>
          <p:cNvSpPr>
            <a:spLocks noChangeArrowheads="1"/>
          </p:cNvSpPr>
          <p:nvPr/>
        </p:nvSpPr>
        <p:spPr bwMode="auto">
          <a:xfrm>
            <a:off x="2594043" y="4275138"/>
            <a:ext cx="5935663" cy="1035050"/>
          </a:xfrm>
          <a:prstGeom prst="rect">
            <a:avLst/>
          </a:prstGeom>
          <a:ln>
            <a:noFill/>
          </a:ln>
          <a:extLst/>
        </p:spPr>
        <p:style>
          <a:lnRef idx="1">
            <a:schemeClr val="accent3"/>
          </a:lnRef>
          <a:fillRef idx="2">
            <a:schemeClr val="accent3"/>
          </a:fillRef>
          <a:effectRef idx="1">
            <a:schemeClr val="accent3"/>
          </a:effectRef>
          <a:fontRef idx="minor">
            <a:schemeClr val="dk1"/>
          </a:fontRef>
        </p:style>
        <p:txBody>
          <a:bodyPr lIns="0"/>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406400" lvl="1" indent="-177800" eaLnBrk="0" fontAlgn="auto" hangingPunct="0">
              <a:lnSpc>
                <a:spcPct val="105000"/>
              </a:lnSpc>
              <a:spcAft>
                <a:spcPct val="0"/>
              </a:spcAft>
              <a:buFontTx/>
              <a:buChar char="•"/>
            </a:pPr>
            <a:r>
              <a:rPr kumimoji="1" lang="zh-CN" altLang="en-US" sz="1400">
                <a:solidFill>
                  <a:prstClr val="black"/>
                </a:solidFill>
                <a:latin typeface="宋体" panose="02010600030101010101" pitchFamily="2" charset="-122"/>
                <a:ea typeface="宋体" panose="02010600030101010101" pitchFamily="2" charset="-122"/>
              </a:rPr>
              <a:t>设置合理的过渡方案</a:t>
            </a:r>
          </a:p>
          <a:p>
            <a:pPr marL="406400" lvl="1" indent="-177800" eaLnBrk="0" fontAlgn="auto" hangingPunct="0">
              <a:lnSpc>
                <a:spcPct val="105000"/>
              </a:lnSpc>
              <a:spcAft>
                <a:spcPct val="0"/>
              </a:spcAft>
              <a:buFontTx/>
              <a:buChar char="•"/>
            </a:pPr>
            <a:r>
              <a:rPr kumimoji="1" lang="zh-CN" altLang="en-US" sz="1400">
                <a:solidFill>
                  <a:prstClr val="black"/>
                </a:solidFill>
                <a:latin typeface="宋体" panose="02010600030101010101" pitchFamily="2" charset="-122"/>
                <a:ea typeface="宋体" panose="02010600030101010101" pitchFamily="2" charset="-122"/>
              </a:rPr>
              <a:t>调薪后总成本可控，保持未来薪酬调整的空间</a:t>
            </a:r>
          </a:p>
          <a:p>
            <a:pPr marL="406400" lvl="1" indent="-177800" eaLnBrk="0" fontAlgn="auto" hangingPunct="0">
              <a:lnSpc>
                <a:spcPct val="105000"/>
              </a:lnSpc>
              <a:spcAft>
                <a:spcPct val="0"/>
              </a:spcAft>
              <a:buFontTx/>
              <a:buChar char="•"/>
            </a:pPr>
            <a:r>
              <a:rPr kumimoji="1" lang="zh-CN" altLang="en-US" sz="1400">
                <a:solidFill>
                  <a:prstClr val="black"/>
                </a:solidFill>
                <a:latin typeface="宋体" panose="02010600030101010101" pitchFamily="2" charset="-122"/>
                <a:ea typeface="宋体" panose="02010600030101010101" pitchFamily="2" charset="-122"/>
              </a:rPr>
              <a:t>根据不同战略发展阶段，薪酬资源向关键核心岗位倾斜，逐步与市场接轨</a:t>
            </a:r>
          </a:p>
        </p:txBody>
      </p:sp>
      <p:sp>
        <p:nvSpPr>
          <p:cNvPr id="12" name="AutoShape 9"/>
          <p:cNvSpPr>
            <a:spLocks noChangeArrowheads="1"/>
          </p:cNvSpPr>
          <p:nvPr/>
        </p:nvSpPr>
        <p:spPr bwMode="auto">
          <a:xfrm>
            <a:off x="662056" y="2335213"/>
            <a:ext cx="1873250" cy="831850"/>
          </a:xfrm>
          <a:prstGeom prst="homePlate">
            <a:avLst>
              <a:gd name="adj" fmla="val 26158"/>
            </a:avLst>
          </a:prstGeom>
        </p:spPr>
        <p:style>
          <a:lnRef idx="3">
            <a:schemeClr val="lt1"/>
          </a:lnRef>
          <a:fillRef idx="1">
            <a:schemeClr val="accent2"/>
          </a:fillRef>
          <a:effectRef idx="1">
            <a:schemeClr val="accent2"/>
          </a:effectRef>
          <a:fontRef idx="minor">
            <a:schemeClr val="lt1"/>
          </a:fontRef>
        </p:style>
        <p:txBody>
          <a:bodyPr lIns="0" tIns="0" rIns="0" bIns="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eaLnBrk="0" fontAlgn="auto" hangingPunct="0">
              <a:spcBef>
                <a:spcPct val="50000"/>
              </a:spcBef>
              <a:spcAft>
                <a:spcPct val="0"/>
              </a:spcAft>
              <a:buClr>
                <a:prstClr val="black"/>
              </a:buClr>
              <a:buSzPct val="75000"/>
            </a:pPr>
            <a:r>
              <a:rPr lang="zh-CN" altLang="en-US" sz="1400" b="1">
                <a:solidFill>
                  <a:prstClr val="white"/>
                </a:solidFill>
                <a:latin typeface="宋体" panose="02010600030101010101" pitchFamily="2" charset="-122"/>
                <a:ea typeface="宋体" panose="02010600030101010101" pitchFamily="2" charset="-122"/>
              </a:rPr>
              <a:t>标杆市场，拉开差距</a:t>
            </a:r>
            <a:endParaRPr lang="en-US" altLang="zh-CN" sz="1400" b="1">
              <a:solidFill>
                <a:prstClr val="white"/>
              </a:solidFill>
              <a:latin typeface="宋体" panose="02010600030101010101" pitchFamily="2" charset="-122"/>
              <a:ea typeface="宋体" panose="02010600030101010101" pitchFamily="2" charset="-122"/>
            </a:endParaRPr>
          </a:p>
        </p:txBody>
      </p:sp>
      <p:sp>
        <p:nvSpPr>
          <p:cNvPr id="13" name="Rectangle 10"/>
          <p:cNvSpPr>
            <a:spLocks noChangeArrowheads="1"/>
          </p:cNvSpPr>
          <p:nvPr/>
        </p:nvSpPr>
        <p:spPr bwMode="auto">
          <a:xfrm>
            <a:off x="2595631" y="2287588"/>
            <a:ext cx="5934075" cy="917575"/>
          </a:xfrm>
          <a:prstGeom prst="rect">
            <a:avLst/>
          </a:prstGeom>
          <a:ln>
            <a:noFill/>
          </a:ln>
          <a:extLst/>
        </p:spPr>
        <p:style>
          <a:lnRef idx="1">
            <a:schemeClr val="accent3"/>
          </a:lnRef>
          <a:fillRef idx="2">
            <a:schemeClr val="accent3"/>
          </a:fillRef>
          <a:effectRef idx="1">
            <a:schemeClr val="accent3"/>
          </a:effectRef>
          <a:fontRef idx="minor">
            <a:schemeClr val="dk1"/>
          </a:fontRef>
        </p:style>
        <p:txBody>
          <a:bodyPr lIns="0"/>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406400" lvl="1" indent="-177800" eaLnBrk="0" fontAlgn="auto" hangingPunct="0">
              <a:lnSpc>
                <a:spcPct val="105000"/>
              </a:lnSpc>
              <a:spcAft>
                <a:spcPct val="0"/>
              </a:spcAft>
              <a:buFontTx/>
              <a:buChar char="•"/>
            </a:pPr>
            <a:r>
              <a:rPr kumimoji="1" lang="zh-CN" altLang="en-US" sz="1400">
                <a:solidFill>
                  <a:prstClr val="black"/>
                </a:solidFill>
                <a:latin typeface="宋体" panose="02010600030101010101" pitchFamily="2" charset="-122"/>
                <a:ea typeface="宋体" panose="02010600030101010101" pitchFamily="2" charset="-122"/>
              </a:rPr>
              <a:t>结合战略发展的需要</a:t>
            </a:r>
          </a:p>
          <a:p>
            <a:pPr marL="863600" lvl="2" indent="-228600" eaLnBrk="0" fontAlgn="auto" hangingPunct="0">
              <a:lnSpc>
                <a:spcPct val="105000"/>
              </a:lnSpc>
              <a:spcAft>
                <a:spcPct val="0"/>
              </a:spcAft>
              <a:buClr>
                <a:prstClr val="black"/>
              </a:buClr>
              <a:buFont typeface="Wingdings" pitchFamily="2" charset="2"/>
              <a:buChar char="q"/>
            </a:pPr>
            <a:r>
              <a:rPr kumimoji="1" lang="zh-CN" altLang="en-US" sz="1400" smtClean="0">
                <a:solidFill>
                  <a:prstClr val="black"/>
                </a:solidFill>
                <a:latin typeface="宋体" panose="02010600030101010101" pitchFamily="2" charset="-122"/>
                <a:ea typeface="宋体" panose="02010600030101010101" pitchFamily="2" charset="-122"/>
              </a:rPr>
              <a:t>对标外部市场</a:t>
            </a:r>
            <a:endParaRPr kumimoji="1" lang="en-US" altLang="zh-CN" sz="1400" smtClean="0">
              <a:solidFill>
                <a:prstClr val="black"/>
              </a:solidFill>
              <a:latin typeface="宋体" panose="02010600030101010101" pitchFamily="2" charset="-122"/>
              <a:ea typeface="宋体" panose="02010600030101010101" pitchFamily="2" charset="-122"/>
            </a:endParaRPr>
          </a:p>
          <a:p>
            <a:pPr marL="863600" lvl="2" indent="-228600" eaLnBrk="0" fontAlgn="auto" hangingPunct="0">
              <a:lnSpc>
                <a:spcPct val="105000"/>
              </a:lnSpc>
              <a:spcAft>
                <a:spcPct val="0"/>
              </a:spcAft>
              <a:buClr>
                <a:prstClr val="black"/>
              </a:buClr>
              <a:buFont typeface="Wingdings" pitchFamily="2" charset="2"/>
              <a:buChar char="q"/>
            </a:pPr>
            <a:r>
              <a:rPr kumimoji="1" lang="zh-CN" altLang="en-US" sz="1400" smtClean="0">
                <a:solidFill>
                  <a:prstClr val="black"/>
                </a:solidFill>
                <a:latin typeface="宋体" panose="02010600030101010101" pitchFamily="2" charset="-122"/>
                <a:ea typeface="宋体" panose="02010600030101010101" pitchFamily="2" charset="-122"/>
              </a:rPr>
              <a:t>调整</a:t>
            </a:r>
            <a:r>
              <a:rPr kumimoji="1" lang="zh-CN" altLang="en-US" sz="1400">
                <a:solidFill>
                  <a:prstClr val="black"/>
                </a:solidFill>
                <a:latin typeface="宋体" panose="02010600030101010101" pitchFamily="2" charset="-122"/>
                <a:ea typeface="宋体" panose="02010600030101010101" pitchFamily="2" charset="-122"/>
              </a:rPr>
              <a:t>固定薪酬与变动薪酬的比例</a:t>
            </a:r>
          </a:p>
        </p:txBody>
      </p:sp>
      <p:sp>
        <p:nvSpPr>
          <p:cNvPr id="14" name="Rectangle 11"/>
          <p:cNvSpPr>
            <a:spLocks noChangeArrowheads="1"/>
          </p:cNvSpPr>
          <p:nvPr/>
        </p:nvSpPr>
        <p:spPr bwMode="auto">
          <a:xfrm>
            <a:off x="662056" y="5589240"/>
            <a:ext cx="7867650" cy="749300"/>
          </a:xfrm>
          <a:prstGeom prst="rect">
            <a:avLst/>
          </a:prstGeom>
          <a:solidFill>
            <a:schemeClr val="accent1">
              <a:lumMod val="20000"/>
              <a:lumOff val="80000"/>
            </a:schemeClr>
          </a:solidFill>
          <a:ln w="12700" algn="ctr">
            <a:noFill/>
            <a:miter lim="800000"/>
          </a:ln>
          <a:effectLst/>
        </p:spPr>
        <p:txBody>
          <a:bodyPr lIns="182880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9300" indent="-114300" eaLnBrk="0" fontAlgn="auto" hangingPunct="0">
              <a:spcBef>
                <a:spcPct val="10000"/>
              </a:spcBef>
              <a:spcAft>
                <a:spcPct val="0"/>
              </a:spcAft>
              <a:buClr>
                <a:prstClr val="black"/>
              </a:buClr>
              <a:buSzPct val="75000"/>
              <a:buFont typeface="Wingdings" pitchFamily="2" charset="2"/>
              <a:buChar char="q"/>
              <a:tabLst>
                <a:tab pos="685800"/>
              </a:tabLst>
            </a:pPr>
            <a:r>
              <a:rPr lang="zh-CN" altLang="en-US" sz="1400" b="1">
                <a:solidFill>
                  <a:prstClr val="black"/>
                </a:solidFill>
                <a:latin typeface="宋体" panose="02010600030101010101" pitchFamily="2" charset="-122"/>
                <a:ea typeface="宋体" panose="02010600030101010101" pitchFamily="2" charset="-122"/>
              </a:rPr>
              <a:t>  反映职位价值的职等架构</a:t>
            </a:r>
          </a:p>
          <a:p>
            <a:pPr marL="749300" indent="-114300" eaLnBrk="0" fontAlgn="auto" hangingPunct="0">
              <a:spcBef>
                <a:spcPct val="10000"/>
              </a:spcBef>
              <a:spcAft>
                <a:spcPct val="0"/>
              </a:spcAft>
              <a:buClr>
                <a:prstClr val="black"/>
              </a:buClr>
              <a:buSzPct val="75000"/>
              <a:buFont typeface="Wingdings" pitchFamily="2" charset="2"/>
              <a:buChar char="q"/>
              <a:tabLst>
                <a:tab pos="685800"/>
              </a:tabLst>
            </a:pPr>
            <a:r>
              <a:rPr lang="zh-CN" altLang="en-US" sz="1400" b="1">
                <a:solidFill>
                  <a:prstClr val="black"/>
                </a:solidFill>
                <a:latin typeface="宋体" panose="02010600030101010101" pitchFamily="2" charset="-122"/>
                <a:ea typeface="宋体" panose="02010600030101010101" pitchFamily="2" charset="-122"/>
              </a:rPr>
              <a:t>  客观反映绩效表现的绩效管理体系</a:t>
            </a:r>
          </a:p>
        </p:txBody>
      </p:sp>
      <p:sp>
        <p:nvSpPr>
          <p:cNvPr id="15" name="AutoShape 12"/>
          <p:cNvSpPr>
            <a:spLocks noChangeArrowheads="1"/>
          </p:cNvSpPr>
          <p:nvPr/>
        </p:nvSpPr>
        <p:spPr bwMode="auto">
          <a:xfrm>
            <a:off x="2935356" y="5248584"/>
            <a:ext cx="128" cy="550247"/>
          </a:xfrm>
          <a:prstGeom prst="triangle">
            <a:avLst>
              <a:gd name="adj" fmla="val 50000"/>
            </a:avLst>
          </a:prstGeom>
          <a:solidFill>
            <a:schemeClr val="accent2"/>
          </a:solidFill>
          <a:ln w="12700" algn="ctr">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pPr>
            <a:endParaRPr lang="zh-CN" altLang="en-US">
              <a:solidFill>
                <a:prstClr val="black"/>
              </a:solidFill>
              <a:latin typeface="宋体" panose="02010600030101010101" pitchFamily="2" charset="-122"/>
              <a:ea typeface="宋体" panose="02010600030101010101" pitchFamily="2" charset="-122"/>
            </a:endParaRPr>
          </a:p>
        </p:txBody>
      </p:sp>
      <p:sp>
        <p:nvSpPr>
          <p:cNvPr id="16" name="Slide Number Placeholder 1"/>
          <p:cNvSpPr txBox="1"/>
          <p:nvPr/>
        </p:nvSpPr>
        <p:spPr bwMode="auto">
          <a:xfrm>
            <a:off x="8577263" y="6682754"/>
            <a:ext cx="33178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0" bIns="45720" numCol="1" anchor="t" anchorCtr="0" compatLnSpc="1">
            <a:prstTxWarp prst="textNoShape">
              <a:avLst/>
            </a:prstTxWarp>
          </a:bodyPr>
          <a:lstStyle>
            <a:defPPr>
              <a:defRPr lang="en-US"/>
            </a:defPPr>
            <a:lvl1pPr marL="0" algn="r" defTabSz="914400" rtl="0" eaLnBrk="0" fontAlgn="base" latinLnBrk="0" hangingPunct="0">
              <a:lnSpc>
                <a:spcPct val="90000"/>
              </a:lnSpc>
              <a:spcBef>
                <a:spcPct val="0"/>
              </a:spcBef>
              <a:spcAft>
                <a:spcPct val="0"/>
              </a:spcAft>
              <a:defRPr sz="800" b="1" kern="1200">
                <a:solidFill>
                  <a:schemeClr val="tx1"/>
                </a:solidFill>
                <a:latin typeface="Arial" pitchFamily="34" charset="0"/>
                <a:ea typeface="+mn-ea"/>
                <a:cs typeface="Arial" pitchFamily="34" charset="0"/>
              </a:defRPr>
            </a:lvl1pPr>
            <a:lvl2pPr marL="742950" indent="-285750" algn="l" defTabSz="914400" rtl="0" eaLnBrk="0" fontAlgn="base" latinLnBrk="0" hangingPunct="0">
              <a:lnSpc>
                <a:spcPct val="90000"/>
              </a:lnSpc>
              <a:spcBef>
                <a:spcPct val="0"/>
              </a:spcBef>
              <a:spcAft>
                <a:spcPct val="0"/>
              </a:spcAft>
              <a:defRPr sz="1800" kern="1200">
                <a:solidFill>
                  <a:schemeClr val="tx1"/>
                </a:solidFill>
                <a:latin typeface="Arial" pitchFamily="34" charset="0"/>
                <a:ea typeface="+mn-ea"/>
                <a:cs typeface="Arial" pitchFamily="34" charset="0"/>
              </a:defRPr>
            </a:lvl2pPr>
            <a:lvl3pPr marL="1143000" indent="-228600" algn="l" defTabSz="914400" rtl="0" eaLnBrk="0" fontAlgn="base" latinLnBrk="0" hangingPunct="0">
              <a:lnSpc>
                <a:spcPct val="90000"/>
              </a:lnSpc>
              <a:spcBef>
                <a:spcPct val="0"/>
              </a:spcBef>
              <a:spcAft>
                <a:spcPct val="0"/>
              </a:spcAft>
              <a:defRPr sz="1800" kern="1200">
                <a:solidFill>
                  <a:schemeClr val="tx1"/>
                </a:solidFill>
                <a:latin typeface="Arial" pitchFamily="34" charset="0"/>
                <a:ea typeface="+mn-ea"/>
                <a:cs typeface="Arial" pitchFamily="34" charset="0"/>
              </a:defRPr>
            </a:lvl3pPr>
            <a:lvl4pPr marL="1600200" indent="-228600" algn="l" defTabSz="914400" rtl="0" eaLnBrk="0" fontAlgn="base" latinLnBrk="0" hangingPunct="0">
              <a:lnSpc>
                <a:spcPct val="90000"/>
              </a:lnSpc>
              <a:spcBef>
                <a:spcPct val="0"/>
              </a:spcBef>
              <a:spcAft>
                <a:spcPct val="0"/>
              </a:spcAft>
              <a:defRPr sz="1800" kern="1200">
                <a:solidFill>
                  <a:schemeClr val="tx1"/>
                </a:solidFill>
                <a:latin typeface="Arial" pitchFamily="34" charset="0"/>
                <a:ea typeface="+mn-ea"/>
                <a:cs typeface="Arial" pitchFamily="34" charset="0"/>
              </a:defRPr>
            </a:lvl4pPr>
            <a:lvl5pPr marL="2057400" indent="-228600" algn="l" defTabSz="914400" rtl="0" eaLnBrk="0" fontAlgn="base" latinLnBrk="0" hangingPunct="0">
              <a:lnSpc>
                <a:spcPct val="90000"/>
              </a:lnSpc>
              <a:spcBef>
                <a:spcPct val="0"/>
              </a:spcBef>
              <a:spcAft>
                <a:spcPct val="0"/>
              </a:spcAft>
              <a:defRPr sz="1800" kern="1200">
                <a:solidFill>
                  <a:schemeClr val="tx1"/>
                </a:solidFill>
                <a:latin typeface="Arial" pitchFamily="34" charset="0"/>
                <a:ea typeface="+mn-ea"/>
                <a:cs typeface="Arial" pitchFamily="34" charset="0"/>
              </a:defRPr>
            </a:lvl5pPr>
            <a:lvl6pPr marL="2514600" indent="-228600" algn="l" defTabSz="914400" rtl="0" eaLnBrk="0" fontAlgn="base" latinLnBrk="0" hangingPunct="0">
              <a:lnSpc>
                <a:spcPct val="90000"/>
              </a:lnSpc>
              <a:spcBef>
                <a:spcPct val="0"/>
              </a:spcBef>
              <a:spcAft>
                <a:spcPct val="0"/>
              </a:spcAft>
              <a:defRPr sz="1800" kern="1200">
                <a:solidFill>
                  <a:schemeClr val="tx1"/>
                </a:solidFill>
                <a:latin typeface="Arial" pitchFamily="34" charset="0"/>
                <a:ea typeface="+mn-ea"/>
                <a:cs typeface="Arial" pitchFamily="34" charset="0"/>
              </a:defRPr>
            </a:lvl6pPr>
            <a:lvl7pPr marL="2971800" indent="-228600" algn="l" defTabSz="914400" rtl="0" eaLnBrk="0" fontAlgn="base" latinLnBrk="0" hangingPunct="0">
              <a:lnSpc>
                <a:spcPct val="90000"/>
              </a:lnSpc>
              <a:spcBef>
                <a:spcPct val="0"/>
              </a:spcBef>
              <a:spcAft>
                <a:spcPct val="0"/>
              </a:spcAft>
              <a:defRPr sz="1800" kern="1200">
                <a:solidFill>
                  <a:schemeClr val="tx1"/>
                </a:solidFill>
                <a:latin typeface="Arial" pitchFamily="34" charset="0"/>
                <a:ea typeface="+mn-ea"/>
                <a:cs typeface="Arial" pitchFamily="34" charset="0"/>
              </a:defRPr>
            </a:lvl7pPr>
            <a:lvl8pPr marL="3429000" indent="-228600" algn="l" defTabSz="914400" rtl="0" eaLnBrk="0" fontAlgn="base" latinLnBrk="0" hangingPunct="0">
              <a:lnSpc>
                <a:spcPct val="90000"/>
              </a:lnSpc>
              <a:spcBef>
                <a:spcPct val="0"/>
              </a:spcBef>
              <a:spcAft>
                <a:spcPct val="0"/>
              </a:spcAft>
              <a:defRPr sz="1800" kern="1200">
                <a:solidFill>
                  <a:schemeClr val="tx1"/>
                </a:solidFill>
                <a:latin typeface="Arial" pitchFamily="34" charset="0"/>
                <a:ea typeface="+mn-ea"/>
                <a:cs typeface="Arial" pitchFamily="34" charset="0"/>
              </a:defRPr>
            </a:lvl8pPr>
            <a:lvl9pPr marL="3886200" indent="-228600" algn="l" defTabSz="914400" rtl="0" eaLnBrk="0" fontAlgn="base" latinLnBrk="0" hangingPunct="0">
              <a:lnSpc>
                <a:spcPct val="90000"/>
              </a:lnSpc>
              <a:spcBef>
                <a:spcPct val="0"/>
              </a:spcBef>
              <a:spcAft>
                <a:spcPct val="0"/>
              </a:spcAft>
              <a:defRPr sz="1800" kern="1200">
                <a:solidFill>
                  <a:schemeClr val="tx1"/>
                </a:solidFill>
                <a:latin typeface="Arial" pitchFamily="34" charset="0"/>
                <a:ea typeface="+mn-ea"/>
                <a:cs typeface="Arial" pitchFamily="34" charset="0"/>
              </a:defRPr>
            </a:lvl9pPr>
          </a:lstStyle>
          <a:p>
            <a:pPr eaLnBrk="1" hangingPunct="1"/>
            <a:fld id="{421A2B22-9BDF-4672-9A51-BC276D9792D8}" type="slidenum">
              <a:rPr lang="zh-CN" altLang="en-US" smtClean="0">
                <a:solidFill>
                  <a:srgbClr val="000000"/>
                </a:solidFill>
              </a:rPr>
              <a:pPr eaLnBrk="1" hangingPunct="1"/>
              <a:t>20</a:t>
            </a:fld>
            <a:endParaRPr lang="en-US" altLang="zh-CN" smtClean="0">
              <a:solidFill>
                <a:srgbClr val="000000"/>
              </a:solidFill>
            </a:endParaRPr>
          </a:p>
        </p:txBody>
      </p:sp>
      <p:sp>
        <p:nvSpPr>
          <p:cNvPr id="17"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b="1">
                <a:solidFill>
                  <a:schemeClr val="bg1"/>
                </a:solidFill>
                <a:cs typeface="Arial" pitchFamily="34" charset="0"/>
              </a:rPr>
              <a:t>薪</a:t>
            </a:r>
            <a:r>
              <a:rPr lang="zh-CN" altLang="en-US" b="1" smtClean="0">
                <a:solidFill>
                  <a:schemeClr val="bg1"/>
                </a:solidFill>
                <a:cs typeface="Arial" pitchFamily="34" charset="0"/>
              </a:rPr>
              <a:t>酬</a:t>
            </a:r>
            <a:endParaRPr lang="en-US" altLang="zh-CN" b="1" smtClean="0">
              <a:solidFill>
                <a:schemeClr val="bg1"/>
              </a:solidFill>
              <a:cs typeface="Arial" pitchFamily="34" charset="0"/>
            </a:endParaRPr>
          </a:p>
          <a:p>
            <a:pPr algn="ctr" eaLnBrk="0" hangingPunct="0">
              <a:lnSpc>
                <a:spcPct val="90000"/>
              </a:lnSpc>
              <a:spcBef>
                <a:spcPct val="0"/>
              </a:spcBef>
              <a:buFont typeface="Monotype Sorts" pitchFamily="2" charset="2"/>
              <a:buNone/>
            </a:pPr>
            <a:r>
              <a:rPr lang="zh-CN" altLang="en-US" b="1" smtClean="0">
                <a:solidFill>
                  <a:schemeClr val="bg1"/>
                </a:solidFill>
                <a:cs typeface="Arial" pitchFamily="34" charset="0"/>
              </a:rPr>
              <a:t>理念</a:t>
            </a:r>
            <a:endParaRPr lang="zh-CN" altLang="en-US" sz="1800" b="1">
              <a:solidFill>
                <a:schemeClr val="bg1"/>
              </a:solidFill>
              <a:cs typeface="Arial" pitchFamily="34" charset="0"/>
            </a:endParaRPr>
          </a:p>
        </p:txBody>
      </p:sp>
    </p:spTree>
    <p:extLst>
      <p:ext uri="{BB962C8B-B14F-4D97-AF65-F5344CB8AC3E}">
        <p14:creationId xmlns:p14="http://schemas.microsoft.com/office/powerpoint/2010/main" val="1082038393"/>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1043608" y="116632"/>
            <a:ext cx="7992888" cy="738932"/>
          </a:xfrm>
        </p:spPr>
        <p:txBody>
          <a:bodyPr>
            <a:normAutofit/>
          </a:bodyPr>
          <a:lstStyle/>
          <a:p>
            <a:r>
              <a:rPr lang="zh-CN" altLang="en-US" sz="2200" smtClean="0"/>
              <a:t>影响</a:t>
            </a:r>
            <a:r>
              <a:rPr lang="en-US" altLang="zh-CN" sz="2200" smtClean="0"/>
              <a:t>SMQ</a:t>
            </a:r>
            <a:r>
              <a:rPr lang="zh-CN" altLang="en-US" sz="2200"/>
              <a:t>薪</a:t>
            </a:r>
            <a:r>
              <a:rPr lang="zh-CN" altLang="en-US" sz="2200" smtClean="0"/>
              <a:t>酬策略的主要因素如下：</a:t>
            </a:r>
            <a:endParaRPr lang="en-US" sz="2200"/>
          </a:p>
        </p:txBody>
      </p:sp>
      <p:sp>
        <p:nvSpPr>
          <p:cNvPr id="4" name="Footer Placeholder 3"/>
          <p:cNvSpPr>
            <a:spLocks noGrp="1"/>
          </p:cNvSpPr>
          <p:nvPr>
            <p:ph type="ftr" sz="quarter" idx="11"/>
          </p:nvPr>
        </p:nvSpPr>
        <p:spPr/>
        <p:txBody>
          <a:bodyPr/>
          <a:lstStyle/>
          <a:p>
            <a:r>
              <a:rPr lang="en-GB" smtClean="0">
                <a:latin typeface="宋体" panose="02010600030101010101" pitchFamily="2" charset="-122"/>
                <a:ea typeface="宋体" panose="02010600030101010101" pitchFamily="2" charset="-122"/>
              </a:rPr>
              <a:t>towerswatson.com</a:t>
            </a:r>
            <a:endParaRPr lang="en-GB">
              <a:latin typeface="宋体" panose="02010600030101010101" pitchFamily="2" charset="-122"/>
              <a:ea typeface="宋体" panose="02010600030101010101" pitchFamily="2" charset="-122"/>
            </a:endParaRPr>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Slide Number Placeholder 5"/>
          <p:cNvSpPr>
            <a:spLocks noGrp="1"/>
          </p:cNvSpPr>
          <p:nvPr>
            <p:ph type="sldNum" sz="quarter" idx="12"/>
          </p:nvPr>
        </p:nvSpPr>
        <p:spPr/>
        <p:txBody>
          <a:bodyPr/>
          <a:lstStyle/>
          <a:p>
            <a:fld id="{830D4EF1-2FB9-4CDA-AD22-D945B346B2F0}" type="slidenum">
              <a:rPr lang="en-GB" smtClean="0"/>
              <a:t>21</a:t>
            </a:fld>
            <a:endParaRPr lang="en-GB"/>
          </a:p>
        </p:txBody>
      </p:sp>
      <p:sp>
        <p:nvSpPr>
          <p:cNvPr id="7"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b="1">
                <a:solidFill>
                  <a:schemeClr val="bg1"/>
                </a:solidFill>
                <a:cs typeface="Arial" pitchFamily="34" charset="0"/>
              </a:rPr>
              <a:t>薪</a:t>
            </a:r>
            <a:r>
              <a:rPr lang="zh-CN" altLang="en-US" b="1" smtClean="0">
                <a:solidFill>
                  <a:schemeClr val="bg1"/>
                </a:solidFill>
                <a:cs typeface="Arial" pitchFamily="34" charset="0"/>
              </a:rPr>
              <a:t>酬</a:t>
            </a:r>
            <a:endParaRPr lang="en-US" altLang="zh-CN" b="1" smtClean="0">
              <a:solidFill>
                <a:schemeClr val="bg1"/>
              </a:solidFill>
              <a:cs typeface="Arial" pitchFamily="34" charset="0"/>
            </a:endParaRPr>
          </a:p>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策略</a:t>
            </a:r>
            <a:endParaRPr lang="zh-CN" altLang="en-US" sz="1800" b="1">
              <a:solidFill>
                <a:schemeClr val="bg1"/>
              </a:solidFill>
              <a:cs typeface="Arial" pitchFamily="34" charset="0"/>
            </a:endParaRPr>
          </a:p>
        </p:txBody>
      </p:sp>
      <p:graphicFrame>
        <p:nvGraphicFramePr>
          <p:cNvPr id="9" name="表格 8"/>
          <p:cNvGraphicFramePr>
            <a:graphicFrameLocks noGrp="1"/>
          </p:cNvGraphicFramePr>
          <p:nvPr>
            <p:extLst>
              <p:ext uri="{D42A27DB-BD31-4B8C-83A1-F6EECF244321}">
                <p14:modId xmlns:p14="http://schemas.microsoft.com/office/powerpoint/2010/main" val="1111533883"/>
              </p:ext>
            </p:extLst>
          </p:nvPr>
        </p:nvGraphicFramePr>
        <p:xfrm>
          <a:off x="519493" y="1196752"/>
          <a:ext cx="8156963" cy="4710224"/>
        </p:xfrm>
        <a:graphic>
          <a:graphicData uri="http://schemas.openxmlformats.org/drawingml/2006/table">
            <a:tbl>
              <a:tblPr/>
              <a:tblGrid>
                <a:gridCol w="1532228"/>
                <a:gridCol w="3168989"/>
                <a:gridCol w="3455746"/>
              </a:tblGrid>
              <a:tr h="571383">
                <a:tc>
                  <a:txBody>
                    <a:bodyPr vert="horz" wrap="square"/>
                    <a:lstStyle/>
                    <a:p>
                      <a:pPr algn="ctr" fontAlgn="ctr"/>
                      <a:r>
                        <a:rPr lang="zh-CN" altLang="en-US" sz="1400" b="1" i="0" u="none" strike="noStrike">
                          <a:solidFill>
                            <a:srgbClr val="FFFFFF"/>
                          </a:solidFill>
                          <a:effectLst/>
                          <a:latin typeface="+mn-ea"/>
                          <a:ea typeface="+mn-ea"/>
                        </a:rPr>
                        <a:t>薪酬策略影响因素</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65032"/>
                    </a:solidFill>
                  </a:tcPr>
                </a:tc>
                <a:tc>
                  <a:txBody>
                    <a:bodyPr vert="horz" wrap="square"/>
                    <a:lstStyle/>
                    <a:p>
                      <a:pPr algn="ctr" fontAlgn="ctr"/>
                      <a:r>
                        <a:rPr lang="zh-CN" altLang="en-US" sz="1400" b="1" i="0" u="none" strike="noStrike">
                          <a:solidFill>
                            <a:srgbClr val="FFFFFF"/>
                          </a:solidFill>
                          <a:effectLst/>
                          <a:latin typeface="+mn-ea"/>
                          <a:ea typeface="+mn-ea"/>
                        </a:rPr>
                        <a:t>描述</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65032"/>
                    </a:solidFill>
                  </a:tcPr>
                </a:tc>
                <a:tc>
                  <a:txBody>
                    <a:bodyPr vert="horz" wrap="square"/>
                    <a:lstStyle/>
                    <a:p>
                      <a:pPr algn="ctr" fontAlgn="ctr"/>
                      <a:r>
                        <a:rPr lang="zh-CN" altLang="en-US" sz="1400" b="1" i="0" u="none" strike="noStrike">
                          <a:solidFill>
                            <a:srgbClr val="FFFFFF"/>
                          </a:solidFill>
                          <a:effectLst/>
                          <a:latin typeface="+mn-ea"/>
                          <a:ea typeface="+mn-ea"/>
                        </a:rPr>
                        <a:t>对薪酬策略的影响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65032"/>
                    </a:solidFill>
                  </a:tcPr>
                </a:tc>
              </a:tr>
              <a:tr h="1228817">
                <a:tc>
                  <a:txBody>
                    <a:bodyPr vert="horz" wrap="square"/>
                    <a:lstStyle/>
                    <a:p>
                      <a:pPr algn="ctr" fontAlgn="ctr"/>
                      <a:r>
                        <a:rPr lang="zh-CN" altLang="en-US" sz="1400" b="0" i="0" u="none" strike="noStrike">
                          <a:solidFill>
                            <a:srgbClr val="000000"/>
                          </a:solidFill>
                          <a:effectLst/>
                          <a:latin typeface="+mn-ea"/>
                          <a:ea typeface="+mn-ea"/>
                        </a:rPr>
                        <a:t>行业发展趋势</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外资机构在品牌、市场运作、人才、资金等方面都较有优势，民营企业也正在迅速崛起，市场竞争激烈的同时对于人才吸引的竞争也愈发激烈</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对于核心人才需设定具备市场竞争力的薪酬水平</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952008">
                <a:tc>
                  <a:txBody>
                    <a:bodyPr vert="horz" wrap="square"/>
                    <a:lstStyle/>
                    <a:p>
                      <a:pPr algn="ctr" fontAlgn="ctr"/>
                      <a:r>
                        <a:rPr lang="zh-CN" altLang="en-US" sz="1400" b="0" i="0" u="none" strike="noStrike">
                          <a:solidFill>
                            <a:srgbClr val="000000"/>
                          </a:solidFill>
                          <a:effectLst/>
                          <a:latin typeface="+mn-ea"/>
                          <a:ea typeface="+mn-ea"/>
                        </a:rPr>
                        <a:t>业务发展目标</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保持百分之十几的增长，改革后</a:t>
                      </a:r>
                      <a:r>
                        <a:rPr lang="en-US" altLang="zh-CN" sz="1400" b="0" i="0" u="none" strike="noStrike">
                          <a:solidFill>
                            <a:srgbClr val="000000"/>
                          </a:solidFill>
                          <a:effectLst/>
                          <a:latin typeface="+mn-ea"/>
                          <a:ea typeface="+mn-ea"/>
                        </a:rPr>
                        <a:t>20%-30%</a:t>
                      </a:r>
                      <a:r>
                        <a:rPr lang="zh-CN" altLang="en-US" sz="1400" b="0" i="0" u="none" strike="noStrike">
                          <a:solidFill>
                            <a:srgbClr val="000000"/>
                          </a:solidFill>
                          <a:effectLst/>
                          <a:latin typeface="+mn-ea"/>
                          <a:ea typeface="+mn-ea"/>
                        </a:rPr>
                        <a:t>增长</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由于未来业绩将持续增长并在改革后增长幅度更大，因此在薪酬水平上应保持一定的市场竞争力，以吸引和保留人才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224136">
                <a:tc>
                  <a:txBody>
                    <a:bodyPr vert="horz" wrap="square"/>
                    <a:lstStyle/>
                    <a:p>
                      <a:pPr algn="ctr" fontAlgn="ctr"/>
                      <a:r>
                        <a:rPr lang="zh-CN" altLang="en-US" sz="1400" b="0" i="0" u="none" strike="noStrike">
                          <a:solidFill>
                            <a:srgbClr val="000000"/>
                          </a:solidFill>
                          <a:effectLst/>
                          <a:latin typeface="+mn-ea"/>
                          <a:ea typeface="+mn-ea"/>
                        </a:rPr>
                        <a:t>人才状况</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高科技市场，专业人才紧缺</a:t>
                      </a:r>
                      <a:br>
                        <a:rPr lang="zh-CN" altLang="en-US" sz="1400" b="0" i="0" u="none" strike="noStrike">
                          <a:solidFill>
                            <a:srgbClr val="000000"/>
                          </a:solidFill>
                          <a:effectLst/>
                          <a:latin typeface="+mn-ea"/>
                          <a:ea typeface="+mn-ea"/>
                        </a:rPr>
                      </a:br>
                      <a:r>
                        <a:rPr lang="en-US" altLang="zh-CN" sz="1400" b="0" i="0" u="none" strike="noStrike">
                          <a:solidFill>
                            <a:srgbClr val="000000"/>
                          </a:solidFill>
                          <a:effectLst/>
                          <a:latin typeface="+mn-ea"/>
                          <a:ea typeface="+mn-ea"/>
                        </a:rPr>
                        <a:t>•SMQ</a:t>
                      </a:r>
                      <a:r>
                        <a:rPr lang="zh-CN" altLang="en-US" sz="1400" b="0" i="0" u="none" strike="noStrike">
                          <a:solidFill>
                            <a:srgbClr val="000000"/>
                          </a:solidFill>
                          <a:effectLst/>
                          <a:latin typeface="+mn-ea"/>
                          <a:ea typeface="+mn-ea"/>
                        </a:rPr>
                        <a:t>内部中高层管理人员及专业职能人才在招聘上难度较大</a:t>
                      </a:r>
                      <a:br>
                        <a:rPr lang="zh-CN" altLang="en-US" sz="1400" b="0" i="0" u="none" strike="noStrike">
                          <a:solidFill>
                            <a:srgbClr val="000000"/>
                          </a:solidFill>
                          <a:effectLst/>
                          <a:latin typeface="+mn-ea"/>
                          <a:ea typeface="+mn-ea"/>
                        </a:rPr>
                      </a:br>
                      <a:r>
                        <a:rPr lang="en-US" altLang="zh-CN" sz="1400" b="0" i="0" u="none" strike="noStrike">
                          <a:solidFill>
                            <a:srgbClr val="000000"/>
                          </a:solidFill>
                          <a:effectLst/>
                          <a:latin typeface="+mn-ea"/>
                          <a:ea typeface="+mn-ea"/>
                        </a:rPr>
                        <a:t>•SMQ</a:t>
                      </a:r>
                      <a:r>
                        <a:rPr lang="zh-CN" altLang="en-US" sz="1400" b="0" i="0" u="none" strike="noStrike">
                          <a:solidFill>
                            <a:srgbClr val="000000"/>
                          </a:solidFill>
                          <a:effectLst/>
                          <a:latin typeface="+mn-ea"/>
                          <a:ea typeface="+mn-ea"/>
                        </a:rPr>
                        <a:t>流失人员离职多为薪酬原因</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薪酬向核心关键人才倾斜，并设置一定的市场竞争水平</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733880">
                <a:tc>
                  <a:txBody>
                    <a:bodyPr vert="horz" wrap="square"/>
                    <a:lstStyle/>
                    <a:p>
                      <a:pPr algn="ctr" fontAlgn="ctr"/>
                      <a:r>
                        <a:rPr lang="zh-CN" altLang="en-US" sz="1400" b="0" i="0" u="none" strike="noStrike">
                          <a:solidFill>
                            <a:srgbClr val="000000"/>
                          </a:solidFill>
                          <a:effectLst/>
                          <a:latin typeface="+mn-ea"/>
                          <a:ea typeface="+mn-ea"/>
                        </a:rPr>
                        <a:t>薪酬总量控制</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相较于标杆的检测检验机构，</a:t>
                      </a:r>
                      <a:r>
                        <a:rPr lang="en-US" altLang="zh-CN" sz="1400" b="0" i="0" u="none" strike="noStrike">
                          <a:solidFill>
                            <a:srgbClr val="000000"/>
                          </a:solidFill>
                          <a:effectLst/>
                          <a:latin typeface="+mn-ea"/>
                          <a:ea typeface="+mn-ea"/>
                        </a:rPr>
                        <a:t>SMQ</a:t>
                      </a:r>
                      <a:r>
                        <a:rPr lang="zh-CN" altLang="en-US" sz="1400" b="0" i="0" u="none" strike="noStrike">
                          <a:solidFill>
                            <a:srgbClr val="000000"/>
                          </a:solidFill>
                          <a:effectLst/>
                          <a:latin typeface="+mn-ea"/>
                          <a:ea typeface="+mn-ea"/>
                        </a:rPr>
                        <a:t>的人均效能处于中等位置，但人均薪酬成本过高</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根据未来组织效益情况设置薪酬水平策略</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8" name="矩形 7"/>
          <p:cNvSpPr/>
          <p:nvPr/>
        </p:nvSpPr>
        <p:spPr>
          <a:xfrm>
            <a:off x="2699792" y="5661248"/>
            <a:ext cx="136815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2657479469"/>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页脚占位符 2"/>
          <p:cNvSpPr>
            <a:spLocks noGrp="1"/>
          </p:cNvSpPr>
          <p:nvPr>
            <p:ph type="ftr" sz="quarter" idx="11"/>
          </p:nvPr>
        </p:nvSpPr>
        <p:spPr/>
        <p:txBody>
          <a:bodyPr/>
          <a:lstStyle/>
          <a:p>
            <a:r>
              <a:rPr lang="en-GB" smtClean="0"/>
              <a:t>towerswatson.com</a:t>
            </a:r>
            <a:endParaRPr lang="en-GB"/>
          </a:p>
        </p:txBody>
      </p:sp>
      <p:sp>
        <p:nvSpPr>
          <p:cNvPr id="4" name="灯片编号占位符 3"/>
          <p:cNvSpPr>
            <a:spLocks noGrp="1"/>
          </p:cNvSpPr>
          <p:nvPr>
            <p:ph type="sldNum" sz="quarter" idx="12"/>
          </p:nvPr>
        </p:nvSpPr>
        <p:spPr/>
        <p:txBody>
          <a:bodyPr/>
          <a:lstStyle/>
          <a:p>
            <a:fld id="{830D4EF1-2FB9-4CDA-AD22-D945B346B2F0}" type="slidenum">
              <a:rPr lang="en-GB" smtClean="0"/>
              <a:t>22</a:t>
            </a:fld>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Rectangle 2"/>
          <p:cNvSpPr txBox="1">
            <a:spLocks noChangeArrowheads="1"/>
          </p:cNvSpPr>
          <p:nvPr/>
        </p:nvSpPr>
        <p:spPr bwMode="auto">
          <a:xfrm>
            <a:off x="508793" y="299091"/>
            <a:ext cx="8233764" cy="859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45720" numCol="1" anchor="ctr" anchorCtr="0" compatLnSpc="1">
            <a:prstTxWarp prst="textNoShape">
              <a:avLst/>
            </a:prstTxWarp>
          </a:bodyPr>
          <a:lstStyle>
            <a:defPPr>
              <a:defRPr lang="en-US"/>
            </a:defPPr>
            <a:lvl1pPr marL="0" algn="l" defTabSz="914400" rtl="0" eaLnBrk="0" fontAlgn="base" latinLnBrk="0" hangingPunct="0">
              <a:lnSpc>
                <a:spcPct val="90000"/>
              </a:lnSpc>
              <a:spcBef>
                <a:spcPct val="0"/>
              </a:spcBef>
              <a:spcAft>
                <a:spcPct val="0"/>
              </a:spcAft>
              <a:defRPr sz="2400" b="1" kern="1200">
                <a:solidFill>
                  <a:srgbClr val="E65032"/>
                </a:solidFill>
                <a:latin typeface="+mj-lt"/>
                <a:ea typeface="+mj-ea"/>
                <a:cs typeface="+mj-cs"/>
              </a:defRPr>
            </a:lvl1pPr>
            <a:lvl2pPr marL="457200" algn="l" defTabSz="914400" rtl="0" eaLnBrk="0" fontAlgn="base" latinLnBrk="0" hangingPunct="0">
              <a:lnSpc>
                <a:spcPct val="90000"/>
              </a:lnSpc>
              <a:spcBef>
                <a:spcPct val="0"/>
              </a:spcBef>
              <a:spcAft>
                <a:spcPct val="0"/>
              </a:spcAft>
              <a:defRPr sz="2400" b="1" kern="1200">
                <a:solidFill>
                  <a:srgbClr val="E65032"/>
                </a:solidFill>
                <a:latin typeface="Arial" pitchFamily="34" charset="0"/>
                <a:ea typeface="楷体_GB2312" pitchFamily="49" charset="-122"/>
                <a:cs typeface="+mn-cs"/>
              </a:defRPr>
            </a:lvl2pPr>
            <a:lvl3pPr marL="914400" algn="l" defTabSz="914400" rtl="0" eaLnBrk="0" fontAlgn="base" latinLnBrk="0" hangingPunct="0">
              <a:lnSpc>
                <a:spcPct val="90000"/>
              </a:lnSpc>
              <a:spcBef>
                <a:spcPct val="0"/>
              </a:spcBef>
              <a:spcAft>
                <a:spcPct val="0"/>
              </a:spcAft>
              <a:defRPr sz="2400" b="1" kern="1200">
                <a:solidFill>
                  <a:srgbClr val="E65032"/>
                </a:solidFill>
                <a:latin typeface="Arial" pitchFamily="34" charset="0"/>
                <a:ea typeface="楷体_GB2312" pitchFamily="49" charset="-122"/>
                <a:cs typeface="+mn-cs"/>
              </a:defRPr>
            </a:lvl3pPr>
            <a:lvl4pPr marL="1371600" algn="l" defTabSz="914400" rtl="0" eaLnBrk="0" fontAlgn="base" latinLnBrk="0" hangingPunct="0">
              <a:lnSpc>
                <a:spcPct val="90000"/>
              </a:lnSpc>
              <a:spcBef>
                <a:spcPct val="0"/>
              </a:spcBef>
              <a:spcAft>
                <a:spcPct val="0"/>
              </a:spcAft>
              <a:defRPr sz="2400" b="1" kern="1200">
                <a:solidFill>
                  <a:srgbClr val="E65032"/>
                </a:solidFill>
                <a:latin typeface="Arial" pitchFamily="34" charset="0"/>
                <a:ea typeface="楷体_GB2312" pitchFamily="49" charset="-122"/>
                <a:cs typeface="+mn-cs"/>
              </a:defRPr>
            </a:lvl4pPr>
            <a:lvl5pPr marL="1828800" algn="l" defTabSz="914400" rtl="0" eaLnBrk="0" fontAlgn="base" latinLnBrk="0" hangingPunct="0">
              <a:lnSpc>
                <a:spcPct val="90000"/>
              </a:lnSpc>
              <a:spcBef>
                <a:spcPct val="0"/>
              </a:spcBef>
              <a:spcAft>
                <a:spcPct val="0"/>
              </a:spcAft>
              <a:defRPr sz="2400" b="1" kern="1200">
                <a:solidFill>
                  <a:srgbClr val="E65032"/>
                </a:solidFill>
                <a:latin typeface="Arial" pitchFamily="34" charset="0"/>
                <a:ea typeface="楷体_GB2312" pitchFamily="49" charset="-122"/>
                <a:cs typeface="+mn-cs"/>
              </a:defRPr>
            </a:lvl5pPr>
            <a:lvl6pPr marL="457200" algn="l" defTabSz="914400" rtl="0" eaLnBrk="0" fontAlgn="base" latinLnBrk="0" hangingPunct="0">
              <a:lnSpc>
                <a:spcPct val="90000"/>
              </a:lnSpc>
              <a:spcBef>
                <a:spcPct val="0"/>
              </a:spcBef>
              <a:spcAft>
                <a:spcPct val="0"/>
              </a:spcAft>
              <a:defRPr sz="2400" b="1" kern="1200">
                <a:solidFill>
                  <a:srgbClr val="E65032"/>
                </a:solidFill>
                <a:latin typeface="Arial" pitchFamily="34" charset="0"/>
                <a:ea typeface="楷体_GB2312" pitchFamily="49" charset="-122"/>
                <a:cs typeface="+mn-cs"/>
              </a:defRPr>
            </a:lvl6pPr>
            <a:lvl7pPr marL="914400" algn="l" defTabSz="914400" rtl="0" eaLnBrk="0" fontAlgn="base" latinLnBrk="0" hangingPunct="0">
              <a:lnSpc>
                <a:spcPct val="90000"/>
              </a:lnSpc>
              <a:spcBef>
                <a:spcPct val="0"/>
              </a:spcBef>
              <a:spcAft>
                <a:spcPct val="0"/>
              </a:spcAft>
              <a:defRPr sz="2400" b="1" kern="1200">
                <a:solidFill>
                  <a:srgbClr val="E65032"/>
                </a:solidFill>
                <a:latin typeface="Arial" pitchFamily="34" charset="0"/>
                <a:ea typeface="楷体_GB2312" pitchFamily="49" charset="-122"/>
                <a:cs typeface="+mn-cs"/>
              </a:defRPr>
            </a:lvl7pPr>
            <a:lvl8pPr marL="1371600" algn="l" defTabSz="914400" rtl="0" eaLnBrk="0" fontAlgn="base" latinLnBrk="0" hangingPunct="0">
              <a:lnSpc>
                <a:spcPct val="90000"/>
              </a:lnSpc>
              <a:spcBef>
                <a:spcPct val="0"/>
              </a:spcBef>
              <a:spcAft>
                <a:spcPct val="0"/>
              </a:spcAft>
              <a:defRPr sz="2400" b="1" kern="1200">
                <a:solidFill>
                  <a:srgbClr val="E65032"/>
                </a:solidFill>
                <a:latin typeface="Arial" pitchFamily="34" charset="0"/>
                <a:ea typeface="楷体_GB2312" pitchFamily="49" charset="-122"/>
                <a:cs typeface="+mn-cs"/>
              </a:defRPr>
            </a:lvl8pPr>
            <a:lvl9pPr marL="1828800" algn="l" defTabSz="914400" rtl="0" eaLnBrk="0" fontAlgn="base" latinLnBrk="0" hangingPunct="0">
              <a:lnSpc>
                <a:spcPct val="90000"/>
              </a:lnSpc>
              <a:spcBef>
                <a:spcPct val="0"/>
              </a:spcBef>
              <a:spcAft>
                <a:spcPct val="0"/>
              </a:spcAft>
              <a:defRPr sz="2400" b="1" kern="1200">
                <a:solidFill>
                  <a:srgbClr val="E65032"/>
                </a:solidFill>
                <a:latin typeface="Arial" pitchFamily="34" charset="0"/>
                <a:ea typeface="楷体_GB2312" pitchFamily="49" charset="-122"/>
                <a:cs typeface="+mn-cs"/>
              </a:defRPr>
            </a:lvl9pPr>
          </a:lstStyle>
          <a:p>
            <a:pPr eaLnBrk="1" hangingPunct="1"/>
            <a:r>
              <a:rPr lang="zh-CN" altLang="en-US" sz="2200" smtClean="0"/>
              <a:t>薪档</a:t>
            </a:r>
            <a:endParaRPr lang="en-US" altLang="zh-CN" sz="2200" smtClean="0"/>
          </a:p>
          <a:p>
            <a:pPr eaLnBrk="1" hangingPunct="1"/>
            <a:r>
              <a:rPr lang="en-US" altLang="zh-CN" sz="2200"/>
              <a:t>——</a:t>
            </a:r>
            <a:r>
              <a:rPr lang="zh-CN" altLang="en-US" sz="2200" smtClean="0"/>
              <a:t>薪酬</a:t>
            </a:r>
            <a:r>
              <a:rPr lang="zh-CN" altLang="en-US" sz="2200"/>
              <a:t>各层级统一设置</a:t>
            </a:r>
            <a:r>
              <a:rPr lang="en-US" altLang="zh-CN" sz="2200"/>
              <a:t>7</a:t>
            </a:r>
            <a:r>
              <a:rPr lang="zh-CN" altLang="en-US" sz="2200"/>
              <a:t>个薪档，体现在同层级上不同员工的能力、业绩贡献上的差异</a:t>
            </a:r>
          </a:p>
        </p:txBody>
      </p:sp>
      <p:graphicFrame>
        <p:nvGraphicFramePr>
          <p:cNvPr id="7" name="Group 106"/>
          <p:cNvGraphicFramePr>
            <a:graphicFrameLocks noGrp="1"/>
          </p:cNvGraphicFramePr>
          <p:nvPr>
            <p:extLst>
              <p:ext uri="{D42A27DB-BD31-4B8C-83A1-F6EECF244321}">
                <p14:modId xmlns:p14="http://schemas.microsoft.com/office/powerpoint/2010/main" val="1794856379"/>
              </p:ext>
            </p:extLst>
          </p:nvPr>
        </p:nvGraphicFramePr>
        <p:xfrm>
          <a:off x="323534" y="1384744"/>
          <a:ext cx="8332891" cy="1514905"/>
        </p:xfrm>
        <a:graphic>
          <a:graphicData uri="http://schemas.openxmlformats.org/drawingml/2006/table">
            <a:tbl>
              <a:tblPr/>
              <a:tblGrid>
                <a:gridCol w="940173"/>
                <a:gridCol w="1092128"/>
                <a:gridCol w="1006773"/>
                <a:gridCol w="1059152"/>
                <a:gridCol w="1059152"/>
                <a:gridCol w="1057209"/>
                <a:gridCol w="1059152"/>
                <a:gridCol w="1059152"/>
              </a:tblGrid>
              <a:tr h="483316">
                <a:tc rowSpan="2">
                  <a:txBody>
                    <a:bodyPr vert="horz" wrap="square"/>
                    <a:lstStyle/>
                    <a:p>
                      <a:pPr marL="0" marR="0" lvl="0" indent="0" algn="ctr" defTabSz="914400" rtl="0" eaLnBrk="1" fontAlgn="b"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bg1"/>
                          </a:solidFill>
                          <a:effectLst/>
                          <a:latin typeface="+mj-lt"/>
                          <a:ea typeface="+mj-ea"/>
                          <a:cs typeface="Arial" pitchFamily="34" charset="0"/>
                        </a:rPr>
                        <a:t>职衔</a:t>
                      </a:r>
                      <a:endParaRPr kumimoji="0" lang="en-US" altLang="zh-CN" sz="1400" b="1" i="0" u="none" strike="noStrike" cap="none" normalizeH="0" baseline="0" smtClean="0">
                        <a:ln>
                          <a:noFill/>
                        </a:ln>
                        <a:solidFill>
                          <a:schemeClr val="bg1"/>
                        </a:solidFill>
                        <a:effectLst/>
                        <a:latin typeface="+mj-lt"/>
                        <a:ea typeface="+mj-ea"/>
                        <a:cs typeface="Arial" pitchFamily="34" charset="0"/>
                      </a:endParaRPr>
                    </a:p>
                    <a:p>
                      <a:pPr marL="0" marR="0" lvl="0" indent="0" algn="ctr" defTabSz="914400" rtl="0" eaLnBrk="1" fontAlgn="b"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bg1"/>
                          </a:solidFill>
                          <a:effectLst/>
                          <a:latin typeface="+mj-lt"/>
                          <a:ea typeface="+mj-ea"/>
                          <a:cs typeface="Arial" pitchFamily="34" charset="0"/>
                        </a:rPr>
                        <a:t>体系</a:t>
                      </a:r>
                      <a:endParaRPr kumimoji="0" lang="en-US" altLang="zh-CN" sz="1400" b="1" i="0" u="none" strike="noStrike" cap="none" normalizeH="0" baseline="0" smtClean="0">
                        <a:ln>
                          <a:noFill/>
                        </a:ln>
                        <a:solidFill>
                          <a:schemeClr val="bg1"/>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c gridSpan="2">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mj-lt"/>
                          <a:ea typeface="+mj-ea"/>
                          <a:cs typeface="Arial" pitchFamily="34" charset="0"/>
                        </a:rPr>
                        <a:t>能力培育期</a:t>
                      </a: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c hMerge="1">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endParaRPr kumimoji="0" lang="zh-CN" altLang="en-US" sz="1400" b="1" i="0" u="none" strike="noStrike" cap="none" normalizeH="0" baseline="0" smtClean="0">
                        <a:ln>
                          <a:noFill/>
                        </a:ln>
                        <a:solidFill>
                          <a:srgbClr val="FFFFFF"/>
                        </a:solidFill>
                        <a:effectLst/>
                        <a:latin typeface="楷体_GB2312" pitchFamily="49" charset="-122"/>
                        <a:ea typeface="楷体_GB2312" pitchFamily="49" charset="-122"/>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c gridSpan="3">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mj-lt"/>
                          <a:ea typeface="+mj-ea"/>
                          <a:cs typeface="Arial" pitchFamily="34" charset="0"/>
                        </a:rPr>
                        <a:t>能力展现期</a:t>
                      </a: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c hMerge="1">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endParaRPr kumimoji="0" lang="zh-CN" altLang="en-US" sz="1400" b="1" i="0" u="none" strike="noStrike" cap="none" normalizeH="0" baseline="0" smtClean="0">
                        <a:ln>
                          <a:noFill/>
                        </a:ln>
                        <a:solidFill>
                          <a:srgbClr val="FFFFFF"/>
                        </a:solidFill>
                        <a:effectLst/>
                        <a:latin typeface="楷体_GB2312" pitchFamily="49" charset="-122"/>
                        <a:ea typeface="楷体_GB2312" pitchFamily="49" charset="-122"/>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c hMerge="1">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endParaRPr kumimoji="0" lang="zh-CN" altLang="en-US" sz="1400" b="1" i="0" u="none" strike="noStrike" cap="none" normalizeH="0" baseline="0" smtClean="0">
                        <a:ln>
                          <a:noFill/>
                        </a:ln>
                        <a:solidFill>
                          <a:srgbClr val="FFFFFF"/>
                        </a:solidFill>
                        <a:effectLst/>
                        <a:latin typeface="楷体_GB2312" pitchFamily="49" charset="-122"/>
                        <a:ea typeface="楷体_GB2312" pitchFamily="49" charset="-122"/>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c gridSpan="2">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mj-lt"/>
                          <a:ea typeface="+mj-ea"/>
                          <a:cs typeface="Arial" pitchFamily="34" charset="0"/>
                        </a:rPr>
                        <a:t>能力卓越期</a:t>
                      </a: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c hMerge="1">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endParaRPr kumimoji="0" lang="zh-CN" altLang="en-US" sz="1400" b="1" i="0" u="none" strike="noStrike" cap="none" normalizeH="0" baseline="0" smtClean="0">
                        <a:ln>
                          <a:noFill/>
                        </a:ln>
                        <a:solidFill>
                          <a:srgbClr val="FFFFFF"/>
                        </a:solidFill>
                        <a:effectLst/>
                        <a:latin typeface="楷体_GB2312" pitchFamily="49" charset="-122"/>
                        <a:ea typeface="楷体_GB2312" pitchFamily="49" charset="-122"/>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r>
              <a:tr h="596235">
                <a:tc vMerge="1">
                  <a:txBody>
                    <a:bodyPr vert="horz" wrap="square"/>
                    <a:lstStyle/>
                    <a:p>
                      <a:pPr marL="0" marR="0" lvl="0" indent="0" algn="ctr" defTabSz="914400" rtl="0" eaLnBrk="1" fontAlgn="b" latinLnBrk="0" hangingPunct="1">
                        <a:lnSpc>
                          <a:spcPct val="100000"/>
                        </a:lnSpc>
                        <a:spcBef>
                          <a:spcPct val="0"/>
                        </a:spcBef>
                        <a:spcAft>
                          <a:spcPct val="0"/>
                        </a:spcAft>
                        <a:buClrTx/>
                        <a:buSzTx/>
                        <a:buFontTx/>
                        <a:buNone/>
                      </a:pPr>
                      <a:endParaRPr kumimoji="0" lang="en-US" altLang="zh-CN" sz="1400" b="1" i="0" u="none" strike="noStrike" cap="none" normalizeH="0" baseline="0" smtClean="0">
                        <a:ln>
                          <a:noFill/>
                        </a:ln>
                        <a:solidFill>
                          <a:schemeClr val="bg1"/>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c>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mj-lt"/>
                          <a:ea typeface="+mj-ea"/>
                          <a:cs typeface="Arial" pitchFamily="34" charset="0"/>
                        </a:rPr>
                        <a:t>薪档</a:t>
                      </a:r>
                      <a:r>
                        <a:rPr kumimoji="0" lang="en-US" altLang="zh-CN" sz="1400" b="1" i="0" u="none" strike="noStrike" cap="none" normalizeH="0" baseline="0" smtClean="0">
                          <a:ln>
                            <a:noFill/>
                          </a:ln>
                          <a:solidFill>
                            <a:schemeClr val="bg1"/>
                          </a:solidFill>
                          <a:effectLst/>
                          <a:latin typeface="+mj-lt"/>
                          <a:ea typeface="+mj-ea"/>
                          <a:cs typeface="Arial" pitchFamily="34" charset="0"/>
                        </a:rPr>
                        <a:t>1</a:t>
                      </a:r>
                      <a:endParaRPr kumimoji="0" lang="zh-CN" altLang="en-US" sz="1400" b="1" i="0" u="none" strike="noStrike" cap="none" normalizeH="0" baseline="0" smtClean="0">
                        <a:ln>
                          <a:noFill/>
                        </a:ln>
                        <a:solidFill>
                          <a:schemeClr val="bg1"/>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c>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mj-lt"/>
                          <a:ea typeface="+mj-ea"/>
                          <a:cs typeface="Arial" pitchFamily="34" charset="0"/>
                        </a:rPr>
                        <a:t>薪档</a:t>
                      </a:r>
                      <a:r>
                        <a:rPr kumimoji="0" lang="en-US" altLang="zh-CN" sz="1400" b="1" i="0" u="none" strike="noStrike" cap="none" normalizeH="0" baseline="0" smtClean="0">
                          <a:ln>
                            <a:noFill/>
                          </a:ln>
                          <a:solidFill>
                            <a:schemeClr val="bg1"/>
                          </a:solidFill>
                          <a:effectLst/>
                          <a:latin typeface="+mj-lt"/>
                          <a:ea typeface="+mj-ea"/>
                          <a:cs typeface="Arial" pitchFamily="34" charset="0"/>
                        </a:rPr>
                        <a:t>2</a:t>
                      </a:r>
                      <a:endParaRPr kumimoji="0" lang="zh-CN" altLang="en-US" sz="1400" b="1" i="0" u="none" strike="noStrike" cap="none" normalizeH="0" baseline="0" smtClean="0">
                        <a:ln>
                          <a:noFill/>
                        </a:ln>
                        <a:solidFill>
                          <a:schemeClr val="bg1"/>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c>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mj-lt"/>
                          <a:ea typeface="+mj-ea"/>
                          <a:cs typeface="Arial" pitchFamily="34" charset="0"/>
                        </a:rPr>
                        <a:t>薪档</a:t>
                      </a:r>
                      <a:r>
                        <a:rPr kumimoji="0" lang="en-US" altLang="zh-CN" sz="1400" b="1" i="0" u="none" strike="noStrike" cap="none" normalizeH="0" baseline="0" smtClean="0">
                          <a:ln>
                            <a:noFill/>
                          </a:ln>
                          <a:solidFill>
                            <a:schemeClr val="bg1"/>
                          </a:solidFill>
                          <a:effectLst/>
                          <a:latin typeface="+mj-lt"/>
                          <a:ea typeface="+mj-ea"/>
                          <a:cs typeface="Arial" pitchFamily="34" charset="0"/>
                        </a:rPr>
                        <a:t>3</a:t>
                      </a:r>
                      <a:endParaRPr kumimoji="0" lang="zh-CN" altLang="en-US" sz="1400" b="1" i="0" u="none" strike="noStrike" cap="none" normalizeH="0" baseline="0" smtClean="0">
                        <a:ln>
                          <a:noFill/>
                        </a:ln>
                        <a:solidFill>
                          <a:schemeClr val="bg1"/>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c>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rgbClr val="FF0000"/>
                          </a:solidFill>
                          <a:effectLst/>
                          <a:latin typeface="+mj-lt"/>
                          <a:ea typeface="+mj-ea"/>
                          <a:cs typeface="Arial" pitchFamily="34" charset="0"/>
                        </a:rPr>
                        <a:t>薪档</a:t>
                      </a:r>
                      <a:r>
                        <a:rPr kumimoji="0" lang="en-US" altLang="zh-CN" sz="1400" b="1" i="0" u="none" strike="noStrike" cap="none" normalizeH="0" baseline="0" smtClean="0">
                          <a:ln>
                            <a:noFill/>
                          </a:ln>
                          <a:solidFill>
                            <a:srgbClr val="FF0000"/>
                          </a:solidFill>
                          <a:effectLst/>
                          <a:latin typeface="+mj-lt"/>
                          <a:ea typeface="+mj-ea"/>
                          <a:cs typeface="Arial" pitchFamily="34" charset="0"/>
                        </a:rPr>
                        <a:t>4</a:t>
                      </a:r>
                      <a:endParaRPr kumimoji="0" lang="zh-CN" altLang="en-US" sz="1400" b="1" i="0" u="none" strike="noStrike" cap="none" normalizeH="0" baseline="0" smtClean="0">
                        <a:ln>
                          <a:noFill/>
                        </a:ln>
                        <a:solidFill>
                          <a:srgbClr val="FF0000"/>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DCF3F8"/>
                    </a:solidFill>
                  </a:tcPr>
                </a:tc>
                <a:tc>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mj-lt"/>
                          <a:ea typeface="+mj-ea"/>
                          <a:cs typeface="Arial" pitchFamily="34" charset="0"/>
                        </a:rPr>
                        <a:t>薪档</a:t>
                      </a:r>
                      <a:r>
                        <a:rPr kumimoji="0" lang="en-US" altLang="zh-CN" sz="1400" b="1" i="0" u="none" strike="noStrike" cap="none" normalizeH="0" baseline="0" smtClean="0">
                          <a:ln>
                            <a:noFill/>
                          </a:ln>
                          <a:solidFill>
                            <a:schemeClr val="bg1"/>
                          </a:solidFill>
                          <a:effectLst/>
                          <a:latin typeface="+mj-lt"/>
                          <a:ea typeface="+mj-ea"/>
                          <a:cs typeface="Arial" pitchFamily="34" charset="0"/>
                        </a:rPr>
                        <a:t>5</a:t>
                      </a:r>
                      <a:endParaRPr kumimoji="0" lang="zh-CN" altLang="en-US" sz="1400" b="1" i="0" u="none" strike="noStrike" cap="none" normalizeH="0" baseline="0" smtClean="0">
                        <a:ln>
                          <a:noFill/>
                        </a:ln>
                        <a:solidFill>
                          <a:schemeClr val="bg1"/>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c>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r>
                        <a:rPr kumimoji="0" lang="zh-CN" altLang="en-US" sz="1400" b="1" i="0" u="none" strike="noStrike" cap="none" normalizeH="0" baseline="0" smtClean="0">
                          <a:ln>
                            <a:noFill/>
                          </a:ln>
                          <a:solidFill>
                            <a:schemeClr val="bg1"/>
                          </a:solidFill>
                          <a:effectLst/>
                          <a:latin typeface="+mj-lt"/>
                          <a:ea typeface="+mj-ea"/>
                          <a:cs typeface="Arial" pitchFamily="34" charset="0"/>
                        </a:rPr>
                        <a:t>薪档</a:t>
                      </a:r>
                      <a:r>
                        <a:rPr kumimoji="0" lang="en-US" altLang="zh-CN" sz="1400" b="1" i="0" u="none" strike="noStrike" cap="none" normalizeH="0" baseline="0" smtClean="0">
                          <a:ln>
                            <a:noFill/>
                          </a:ln>
                          <a:solidFill>
                            <a:schemeClr val="bg1"/>
                          </a:solidFill>
                          <a:effectLst/>
                          <a:latin typeface="+mj-lt"/>
                          <a:ea typeface="+mj-ea"/>
                          <a:cs typeface="Arial" pitchFamily="34" charset="0"/>
                        </a:rPr>
                        <a:t>6</a:t>
                      </a:r>
                      <a:endParaRPr kumimoji="0" lang="zh-CN" altLang="en-US" sz="1400" b="1" i="0" u="none" strike="noStrike" cap="none" normalizeH="0" baseline="0" smtClean="0">
                        <a:ln>
                          <a:noFill/>
                        </a:ln>
                        <a:solidFill>
                          <a:schemeClr val="bg1"/>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c>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defRPr/>
                      </a:pPr>
                      <a:r>
                        <a:rPr kumimoji="0" lang="zh-CN" altLang="en-US" sz="1400" b="1" i="0" u="none" strike="noStrike" cap="none" normalizeH="0" baseline="0" smtClean="0">
                          <a:ln>
                            <a:noFill/>
                          </a:ln>
                          <a:solidFill>
                            <a:schemeClr val="bg1"/>
                          </a:solidFill>
                          <a:effectLst/>
                          <a:latin typeface="+mj-lt"/>
                          <a:ea typeface="+mj-ea"/>
                          <a:cs typeface="Arial" pitchFamily="34" charset="0"/>
                        </a:rPr>
                        <a:t>薪档</a:t>
                      </a:r>
                      <a:r>
                        <a:rPr kumimoji="0" lang="en-US" altLang="zh-CN" sz="1400" b="1" i="0" u="none" strike="noStrike" cap="none" normalizeH="0" baseline="0" smtClean="0">
                          <a:ln>
                            <a:noFill/>
                          </a:ln>
                          <a:solidFill>
                            <a:schemeClr val="bg1"/>
                          </a:solidFill>
                          <a:effectLst/>
                          <a:latin typeface="+mj-lt"/>
                          <a:ea typeface="+mj-ea"/>
                          <a:cs typeface="Arial" pitchFamily="34" charset="0"/>
                        </a:rPr>
                        <a:t>7</a:t>
                      </a:r>
                      <a:endParaRPr kumimoji="0" lang="zh-CN" altLang="en-US" sz="1400" b="1" i="0" u="none" strike="noStrike" cap="none" normalizeH="0" baseline="0" smtClean="0">
                        <a:ln>
                          <a:noFill/>
                        </a:ln>
                        <a:solidFill>
                          <a:schemeClr val="bg1"/>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r>
              <a:tr h="435354">
                <a:tc>
                  <a:txBody>
                    <a:bodyPr vert="horz" wrap="square"/>
                    <a:lstStyle/>
                    <a:p>
                      <a:pPr marL="0" marR="0" lvl="0" indent="0" algn="ctr" defTabSz="914400" rtl="0" eaLnBrk="1" fontAlgn="b" latinLnBrk="0" hangingPunct="1">
                        <a:lnSpc>
                          <a:spcPct val="100000"/>
                        </a:lnSpc>
                        <a:spcBef>
                          <a:spcPct val="0"/>
                        </a:spcBef>
                        <a:spcAft>
                          <a:spcPct val="0"/>
                        </a:spcAft>
                        <a:buClrTx/>
                        <a:buSzTx/>
                        <a:buFontTx/>
                        <a:buNone/>
                      </a:pPr>
                      <a:r>
                        <a:rPr kumimoji="0" lang="en-US" altLang="zh-CN" sz="1800" b="1" i="0" u="none" strike="noStrike" cap="none" normalizeH="0" baseline="0" smtClean="0">
                          <a:ln>
                            <a:noFill/>
                          </a:ln>
                          <a:solidFill>
                            <a:schemeClr val="bg1"/>
                          </a:solidFill>
                          <a:effectLst/>
                          <a:latin typeface="+mj-lt"/>
                          <a:ea typeface="+mj-ea"/>
                          <a:cs typeface="Arial" pitchFamily="34" charset="0"/>
                        </a:rPr>
                        <a:t>…</a:t>
                      </a: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6699"/>
                    </a:solidFill>
                  </a:tcPr>
                </a:tc>
                <a:tc>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endParaRPr kumimoji="0" lang="zh-CN" altLang="en-US" sz="1200" b="0" i="0" u="none" strike="noStrike" cap="none" normalizeH="0" baseline="0" smtClean="0">
                        <a:ln>
                          <a:noFill/>
                        </a:ln>
                        <a:solidFill>
                          <a:schemeClr val="bg1"/>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0C0C0"/>
                    </a:solidFill>
                  </a:tcPr>
                </a:tc>
                <a:tc>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endParaRPr kumimoji="0" lang="zh-CN" altLang="en-US" sz="1200" b="0" i="0" u="none" strike="noStrike" cap="none" normalizeH="0" baseline="0" smtClean="0">
                        <a:ln>
                          <a:noFill/>
                        </a:ln>
                        <a:solidFill>
                          <a:schemeClr val="bg1"/>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0C0C0"/>
                    </a:solidFill>
                  </a:tcPr>
                </a:tc>
                <a:tc>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endParaRPr kumimoji="0" lang="zh-CN" altLang="en-US" sz="1200" b="0" i="0" u="none" strike="noStrike" cap="none" normalizeH="0" baseline="0" smtClean="0">
                        <a:ln>
                          <a:noFill/>
                        </a:ln>
                        <a:solidFill>
                          <a:schemeClr val="bg1"/>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0C0C0"/>
                    </a:solidFill>
                  </a:tcPr>
                </a:tc>
                <a:tc>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endParaRPr kumimoji="0" lang="zh-CN" altLang="en-US" sz="1200" b="0" i="0" u="none" strike="noStrike" cap="none" normalizeH="0" baseline="0" smtClean="0">
                        <a:ln>
                          <a:noFill/>
                        </a:ln>
                        <a:solidFill>
                          <a:schemeClr val="bg1"/>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0C0C0"/>
                    </a:solidFill>
                  </a:tcPr>
                </a:tc>
                <a:tc>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endParaRPr kumimoji="0" lang="zh-CN" altLang="en-US" sz="1200" b="0" i="0" u="none" strike="noStrike" cap="none" normalizeH="0" baseline="0" smtClean="0">
                        <a:ln>
                          <a:noFill/>
                        </a:ln>
                        <a:solidFill>
                          <a:schemeClr val="bg1"/>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0C0C0"/>
                    </a:solidFill>
                  </a:tcPr>
                </a:tc>
                <a:tc>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endParaRPr kumimoji="0" lang="zh-CN" altLang="en-US" sz="1200" b="0" i="0" u="none" strike="noStrike" cap="none" normalizeH="0" baseline="0" smtClean="0">
                        <a:ln>
                          <a:noFill/>
                        </a:ln>
                        <a:solidFill>
                          <a:schemeClr val="bg1"/>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0C0C0"/>
                    </a:solidFill>
                  </a:tcPr>
                </a:tc>
                <a:tc>
                  <a:txBody>
                    <a:bodyPr vert="horz" wrap="square"/>
                    <a:lstStyle/>
                    <a:p>
                      <a:pPr marL="0" marR="0" lvl="0" indent="0" algn="ctr" defTabSz="914400" rtl="0" eaLnBrk="1" fontAlgn="base" latinLnBrk="0" hangingPunct="1">
                        <a:lnSpc>
                          <a:spcPct val="100000"/>
                        </a:lnSpc>
                        <a:spcBef>
                          <a:spcPct val="20000"/>
                        </a:spcBef>
                        <a:spcAft>
                          <a:spcPts val="600"/>
                        </a:spcAft>
                        <a:buClr>
                          <a:srgbClr val="E65032"/>
                        </a:buClr>
                        <a:buSzPct val="60000"/>
                        <a:buFont typeface="Wingdings" pitchFamily="2" charset="2"/>
                        <a:buNone/>
                      </a:pPr>
                      <a:endParaRPr kumimoji="0" lang="zh-CN" altLang="en-US" sz="1200" b="0" i="0" u="none" strike="noStrike" cap="none" normalizeH="0" baseline="0" smtClean="0">
                        <a:ln>
                          <a:noFill/>
                        </a:ln>
                        <a:solidFill>
                          <a:schemeClr val="bg1"/>
                        </a:solidFill>
                        <a:effectLst/>
                        <a:latin typeface="+mj-lt"/>
                        <a:ea typeface="+mj-ea"/>
                        <a:cs typeface="Arial" pitchFamily="34" charset="0"/>
                      </a:endParaRPr>
                    </a:p>
                  </a:txBody>
                  <a:tcPr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C0C0C0"/>
                    </a:solidFill>
                  </a:tcPr>
                </a:tc>
              </a:tr>
            </a:tbl>
          </a:graphicData>
        </a:graphic>
      </p:graphicFrame>
      <p:sp>
        <p:nvSpPr>
          <p:cNvPr id="8" name="矩形 7"/>
          <p:cNvSpPr/>
          <p:nvPr/>
        </p:nvSpPr>
        <p:spPr>
          <a:xfrm>
            <a:off x="2609388" y="3138979"/>
            <a:ext cx="6047037" cy="3343708"/>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lIns="72000" tIns="72000" bIns="72000"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77800" indent="-177800">
              <a:buFont typeface="Arial" pitchFamily="34" charset="0"/>
              <a:buChar char="•"/>
            </a:pPr>
            <a:r>
              <a:rPr lang="zh-CN" altLang="en-US" sz="1400" b="1" smtClean="0">
                <a:solidFill>
                  <a:prstClr val="black"/>
                </a:solidFill>
              </a:rPr>
              <a:t>各薪档定义：</a:t>
            </a:r>
            <a:endParaRPr lang="en-US" altLang="zh-CN" sz="1400" b="1" smtClean="0">
              <a:solidFill>
                <a:prstClr val="black"/>
              </a:solidFill>
            </a:endParaRPr>
          </a:p>
          <a:p>
            <a:pPr marL="558800" lvl="1" indent="-285750">
              <a:buClr>
                <a:srgbClr val="002060"/>
              </a:buClr>
              <a:buFont typeface="Wingdings" pitchFamily="2" charset="2"/>
              <a:buChar char="ü"/>
            </a:pPr>
            <a:r>
              <a:rPr lang="zh-CN" altLang="en-US" sz="1400" b="1" smtClean="0">
                <a:solidFill>
                  <a:prstClr val="black"/>
                </a:solidFill>
              </a:rPr>
              <a:t>能力培育期（档</a:t>
            </a:r>
            <a:r>
              <a:rPr lang="en-US" altLang="zh-CN" sz="1400" b="1" smtClean="0">
                <a:solidFill>
                  <a:prstClr val="black"/>
                </a:solidFill>
              </a:rPr>
              <a:t>1-</a:t>
            </a:r>
            <a:r>
              <a:rPr lang="zh-CN" altLang="en-US" sz="1400" b="1" smtClean="0">
                <a:solidFill>
                  <a:prstClr val="black"/>
                </a:solidFill>
              </a:rPr>
              <a:t>档</a:t>
            </a:r>
            <a:r>
              <a:rPr lang="en-US" altLang="zh-CN" sz="1400" b="1" smtClean="0">
                <a:solidFill>
                  <a:prstClr val="black"/>
                </a:solidFill>
              </a:rPr>
              <a:t>2</a:t>
            </a:r>
            <a:r>
              <a:rPr lang="zh-CN" altLang="en-US" sz="1400" b="1" smtClean="0">
                <a:solidFill>
                  <a:prstClr val="black"/>
                </a:solidFill>
              </a:rPr>
              <a:t>）：</a:t>
            </a:r>
            <a:r>
              <a:rPr lang="zh-CN" altLang="en-US" sz="1400" smtClean="0">
                <a:solidFill>
                  <a:prstClr val="black"/>
                </a:solidFill>
              </a:rPr>
              <a:t>同层级中个人能力、绩效水平还未完全满足岗位任职要求，通常具备较少的工作经验</a:t>
            </a:r>
            <a:endParaRPr lang="en-US" altLang="zh-CN" sz="1400" smtClean="0">
              <a:solidFill>
                <a:prstClr val="black"/>
              </a:solidFill>
            </a:endParaRPr>
          </a:p>
          <a:p>
            <a:pPr marL="558800" lvl="1" indent="-285750">
              <a:buClr>
                <a:srgbClr val="002060"/>
              </a:buClr>
              <a:buFont typeface="Wingdings" pitchFamily="2" charset="2"/>
              <a:buChar char="ü"/>
            </a:pPr>
            <a:r>
              <a:rPr lang="zh-CN" altLang="en-US" sz="1400" b="1" smtClean="0">
                <a:solidFill>
                  <a:prstClr val="black"/>
                </a:solidFill>
              </a:rPr>
              <a:t>能力展现期（档</a:t>
            </a:r>
            <a:r>
              <a:rPr lang="en-US" altLang="zh-CN" sz="1400" b="1">
                <a:solidFill>
                  <a:prstClr val="black"/>
                </a:solidFill>
              </a:rPr>
              <a:t>3</a:t>
            </a:r>
            <a:r>
              <a:rPr lang="en-US" altLang="zh-CN" sz="1400" b="1" smtClean="0">
                <a:solidFill>
                  <a:prstClr val="black"/>
                </a:solidFill>
              </a:rPr>
              <a:t>-</a:t>
            </a:r>
            <a:r>
              <a:rPr lang="zh-CN" altLang="en-US" sz="1400" b="1" smtClean="0">
                <a:solidFill>
                  <a:prstClr val="black"/>
                </a:solidFill>
              </a:rPr>
              <a:t>档</a:t>
            </a:r>
            <a:r>
              <a:rPr lang="en-US" altLang="zh-CN" sz="1400" b="1">
                <a:solidFill>
                  <a:prstClr val="black"/>
                </a:solidFill>
              </a:rPr>
              <a:t>5</a:t>
            </a:r>
            <a:r>
              <a:rPr lang="zh-CN" altLang="en-US" sz="1400" b="1" smtClean="0">
                <a:solidFill>
                  <a:prstClr val="black"/>
                </a:solidFill>
              </a:rPr>
              <a:t>）：</a:t>
            </a:r>
            <a:r>
              <a:rPr lang="zh-CN" altLang="en-US" sz="1400">
                <a:solidFill>
                  <a:prstClr val="black"/>
                </a:solidFill>
              </a:rPr>
              <a:t>同层级中具备较好个人能力和绩效水平，能满足岗位任职要求</a:t>
            </a:r>
            <a:r>
              <a:rPr lang="zh-CN" altLang="en-US" sz="1400" smtClean="0">
                <a:solidFill>
                  <a:prstClr val="black"/>
                </a:solidFill>
              </a:rPr>
              <a:t>，</a:t>
            </a:r>
            <a:r>
              <a:rPr lang="zh-CN" altLang="en-US" sz="1400">
                <a:solidFill>
                  <a:prstClr val="black"/>
                </a:solidFill>
              </a:rPr>
              <a:t>通常</a:t>
            </a:r>
            <a:r>
              <a:rPr lang="zh-CN" altLang="en-US" sz="1400" smtClean="0">
                <a:solidFill>
                  <a:prstClr val="black"/>
                </a:solidFill>
              </a:rPr>
              <a:t>具备</a:t>
            </a:r>
            <a:r>
              <a:rPr lang="zh-CN" altLang="en-US" sz="1400">
                <a:solidFill>
                  <a:prstClr val="black"/>
                </a:solidFill>
              </a:rPr>
              <a:t>一定的工作</a:t>
            </a:r>
            <a:r>
              <a:rPr lang="zh-CN" altLang="en-US" sz="1400" smtClean="0">
                <a:solidFill>
                  <a:prstClr val="black"/>
                </a:solidFill>
              </a:rPr>
              <a:t>经验</a:t>
            </a:r>
            <a:endParaRPr lang="en-US" altLang="zh-CN" sz="1400">
              <a:solidFill>
                <a:prstClr val="black"/>
              </a:solidFill>
            </a:endParaRPr>
          </a:p>
          <a:p>
            <a:pPr marL="558800" lvl="1" indent="-285750">
              <a:buClr>
                <a:srgbClr val="002060"/>
              </a:buClr>
              <a:buFont typeface="Wingdings" pitchFamily="2" charset="2"/>
              <a:buChar char="ü"/>
            </a:pPr>
            <a:r>
              <a:rPr lang="zh-CN" altLang="en-US" sz="1400" b="1" smtClean="0">
                <a:solidFill>
                  <a:prstClr val="black"/>
                </a:solidFill>
              </a:rPr>
              <a:t>能力卓越期（档</a:t>
            </a:r>
            <a:r>
              <a:rPr lang="en-US" altLang="zh-CN" sz="1400" b="1" smtClean="0">
                <a:solidFill>
                  <a:prstClr val="black"/>
                </a:solidFill>
              </a:rPr>
              <a:t>6-</a:t>
            </a:r>
            <a:r>
              <a:rPr lang="zh-CN" altLang="en-US" sz="1400" b="1" smtClean="0">
                <a:solidFill>
                  <a:prstClr val="black"/>
                </a:solidFill>
              </a:rPr>
              <a:t>档</a:t>
            </a:r>
            <a:r>
              <a:rPr lang="en-US" altLang="zh-CN" sz="1400" b="1" smtClean="0">
                <a:solidFill>
                  <a:prstClr val="black"/>
                </a:solidFill>
              </a:rPr>
              <a:t>7</a:t>
            </a:r>
            <a:r>
              <a:rPr lang="zh-CN" altLang="en-US" sz="1400" b="1" smtClean="0">
                <a:solidFill>
                  <a:prstClr val="black"/>
                </a:solidFill>
              </a:rPr>
              <a:t>）：</a:t>
            </a:r>
            <a:r>
              <a:rPr lang="zh-CN" altLang="en-US" sz="1400">
                <a:solidFill>
                  <a:prstClr val="black"/>
                </a:solidFill>
              </a:rPr>
              <a:t>同层级中个人能力、绩效水平表现卓越，为</a:t>
            </a:r>
            <a:r>
              <a:rPr lang="zh-CN" altLang="en-US" sz="1400" smtClean="0">
                <a:solidFill>
                  <a:prstClr val="black"/>
                </a:solidFill>
              </a:rPr>
              <a:t>内部</a:t>
            </a:r>
            <a:r>
              <a:rPr lang="zh-CN" altLang="en-US" sz="1400">
                <a:solidFill>
                  <a:prstClr val="black"/>
                </a:solidFill>
              </a:rPr>
              <a:t>表率</a:t>
            </a:r>
            <a:r>
              <a:rPr lang="zh-CN" altLang="en-US" sz="1400" smtClean="0">
                <a:solidFill>
                  <a:prstClr val="black"/>
                </a:solidFill>
              </a:rPr>
              <a:t>，</a:t>
            </a:r>
            <a:r>
              <a:rPr lang="zh-CN" altLang="en-US" sz="1400">
                <a:solidFill>
                  <a:prstClr val="black"/>
                </a:solidFill>
              </a:rPr>
              <a:t>也可以是其上一层级的后备人员</a:t>
            </a:r>
            <a:r>
              <a:rPr lang="zh-CN" altLang="en-US" sz="1400" smtClean="0">
                <a:solidFill>
                  <a:prstClr val="black"/>
                </a:solidFill>
              </a:rPr>
              <a:t>，</a:t>
            </a:r>
            <a:r>
              <a:rPr lang="zh-CN" altLang="en-US" sz="1400">
                <a:solidFill>
                  <a:prstClr val="black"/>
                </a:solidFill>
              </a:rPr>
              <a:t>通常</a:t>
            </a:r>
            <a:r>
              <a:rPr lang="zh-CN" altLang="en-US" sz="1400" smtClean="0">
                <a:solidFill>
                  <a:prstClr val="black"/>
                </a:solidFill>
              </a:rPr>
              <a:t>在</a:t>
            </a:r>
            <a:r>
              <a:rPr lang="zh-CN" altLang="en-US" sz="1400">
                <a:solidFill>
                  <a:prstClr val="black"/>
                </a:solidFill>
              </a:rPr>
              <a:t>同层级岗位上</a:t>
            </a:r>
            <a:r>
              <a:rPr lang="zh-CN" altLang="en-US" sz="1400" smtClean="0">
                <a:solidFill>
                  <a:prstClr val="black"/>
                </a:solidFill>
              </a:rPr>
              <a:t>累计了较</a:t>
            </a:r>
            <a:r>
              <a:rPr lang="zh-CN" altLang="en-US" sz="1400">
                <a:solidFill>
                  <a:prstClr val="black"/>
                </a:solidFill>
              </a:rPr>
              <a:t>长的工作</a:t>
            </a:r>
            <a:r>
              <a:rPr lang="zh-CN" altLang="en-US" sz="1400" smtClean="0">
                <a:solidFill>
                  <a:prstClr val="black"/>
                </a:solidFill>
              </a:rPr>
              <a:t>经验</a:t>
            </a:r>
            <a:endParaRPr lang="en-US" altLang="zh-CN" sz="1400" smtClean="0">
              <a:solidFill>
                <a:prstClr val="black"/>
              </a:solidFill>
            </a:endParaRPr>
          </a:p>
          <a:p>
            <a:pPr marL="273050" lvl="1"/>
            <a:endParaRPr lang="en-US" altLang="zh-CN" sz="600">
              <a:solidFill>
                <a:prstClr val="black"/>
              </a:solidFill>
            </a:endParaRPr>
          </a:p>
          <a:p>
            <a:pPr marL="177800" indent="-177800">
              <a:buFont typeface="Arial" pitchFamily="34" charset="0"/>
              <a:buChar char="•"/>
            </a:pPr>
            <a:r>
              <a:rPr lang="zh-CN" altLang="en-US" sz="1400" smtClean="0">
                <a:solidFill>
                  <a:prstClr val="black"/>
                </a:solidFill>
              </a:rPr>
              <a:t>细分为</a:t>
            </a:r>
            <a:r>
              <a:rPr lang="en-US" altLang="zh-CN" sz="1400">
                <a:solidFill>
                  <a:prstClr val="black"/>
                </a:solidFill>
              </a:rPr>
              <a:t>7</a:t>
            </a:r>
            <a:r>
              <a:rPr lang="zh-CN" altLang="en-US" sz="1400" smtClean="0">
                <a:solidFill>
                  <a:prstClr val="black"/>
                </a:solidFill>
              </a:rPr>
              <a:t>个薪档，主要用于新招聘员工</a:t>
            </a:r>
            <a:r>
              <a:rPr lang="en-US" altLang="zh-CN" sz="1400" smtClean="0">
                <a:solidFill>
                  <a:prstClr val="black"/>
                </a:solidFill>
              </a:rPr>
              <a:t>/</a:t>
            </a:r>
            <a:r>
              <a:rPr lang="zh-CN" altLang="en-US" sz="1400" smtClean="0">
                <a:solidFill>
                  <a:prstClr val="black"/>
                </a:solidFill>
              </a:rPr>
              <a:t>晋升员工定薪、年度调薪的具体工作中，以简化操作，有效控制成本。</a:t>
            </a:r>
            <a:endParaRPr lang="en-US" altLang="zh-CN" sz="1400" smtClean="0">
              <a:solidFill>
                <a:prstClr val="black"/>
              </a:solidFill>
            </a:endParaRPr>
          </a:p>
          <a:p>
            <a:pPr marL="558800" lvl="1" indent="-285750">
              <a:buClr>
                <a:srgbClr val="002060"/>
              </a:buClr>
              <a:buFont typeface="Wingdings" pitchFamily="2" charset="2"/>
              <a:buChar char="ü"/>
            </a:pPr>
            <a:r>
              <a:rPr lang="zh-CN" altLang="en-US" sz="1400" b="1">
                <a:solidFill>
                  <a:prstClr val="black"/>
                </a:solidFill>
              </a:rPr>
              <a:t>新员工</a:t>
            </a:r>
            <a:r>
              <a:rPr lang="en-US" altLang="zh-CN" sz="1400" b="1">
                <a:solidFill>
                  <a:prstClr val="black"/>
                </a:solidFill>
              </a:rPr>
              <a:t>/</a:t>
            </a:r>
            <a:r>
              <a:rPr lang="zh-CN" altLang="en-US" sz="1400" b="1">
                <a:solidFill>
                  <a:prstClr val="black"/>
                </a:solidFill>
              </a:rPr>
              <a:t>晋升定薪：</a:t>
            </a:r>
            <a:r>
              <a:rPr lang="zh-CN" altLang="en-US" sz="1400">
                <a:solidFill>
                  <a:prstClr val="black"/>
                </a:solidFill>
              </a:rPr>
              <a:t>原则上在“能力培育期”范围内；薪酬在档</a:t>
            </a:r>
            <a:r>
              <a:rPr lang="en-US" altLang="zh-CN" sz="1400">
                <a:solidFill>
                  <a:prstClr val="black"/>
                </a:solidFill>
              </a:rPr>
              <a:t>1-</a:t>
            </a:r>
            <a:r>
              <a:rPr lang="zh-CN" altLang="en-US" sz="1400">
                <a:solidFill>
                  <a:prstClr val="black"/>
                </a:solidFill>
              </a:rPr>
              <a:t>档</a:t>
            </a:r>
            <a:r>
              <a:rPr lang="en-US" altLang="zh-CN" sz="1400">
                <a:solidFill>
                  <a:prstClr val="black"/>
                </a:solidFill>
              </a:rPr>
              <a:t>2</a:t>
            </a:r>
            <a:r>
              <a:rPr lang="zh-CN" altLang="en-US" sz="1400">
                <a:solidFill>
                  <a:prstClr val="black"/>
                </a:solidFill>
              </a:rPr>
              <a:t>内的具体值，可结合面试评估</a:t>
            </a:r>
            <a:r>
              <a:rPr lang="en-US" altLang="zh-CN" sz="1400">
                <a:solidFill>
                  <a:prstClr val="black"/>
                </a:solidFill>
              </a:rPr>
              <a:t>/</a:t>
            </a:r>
            <a:r>
              <a:rPr lang="zh-CN" altLang="en-US" sz="1400">
                <a:solidFill>
                  <a:prstClr val="black"/>
                </a:solidFill>
              </a:rPr>
              <a:t>晋升评估结果、既往薪酬水平、同内部现有员工的比较等内容</a:t>
            </a:r>
            <a:endParaRPr lang="en-US" altLang="zh-CN" sz="1400">
              <a:solidFill>
                <a:prstClr val="black"/>
              </a:solidFill>
            </a:endParaRPr>
          </a:p>
          <a:p>
            <a:pPr marL="558800" lvl="1" indent="-285750">
              <a:buClr>
                <a:srgbClr val="002060"/>
              </a:buClr>
              <a:buFont typeface="Wingdings" pitchFamily="2" charset="2"/>
              <a:buChar char="ü"/>
            </a:pPr>
            <a:r>
              <a:rPr lang="zh-CN" altLang="en-US" sz="1400" b="1">
                <a:solidFill>
                  <a:prstClr val="black"/>
                </a:solidFill>
              </a:rPr>
              <a:t>年度调薪：</a:t>
            </a:r>
            <a:r>
              <a:rPr lang="zh-CN" altLang="en-US" sz="1400">
                <a:solidFill>
                  <a:prstClr val="black"/>
                </a:solidFill>
              </a:rPr>
              <a:t>以个人绩效结果决定薪档的调整</a:t>
            </a:r>
          </a:p>
        </p:txBody>
      </p:sp>
      <p:sp>
        <p:nvSpPr>
          <p:cNvPr id="9" name="Text Box 3"/>
          <p:cNvSpPr txBox="1">
            <a:spLocks noChangeArrowheads="1"/>
          </p:cNvSpPr>
          <p:nvPr/>
        </p:nvSpPr>
        <p:spPr bwMode="auto">
          <a:xfrm>
            <a:off x="187235" y="6069272"/>
            <a:ext cx="643125" cy="30777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2857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 uri="{53640926-AAD7-44D8-BBD7-CCE9431645EC}">
              <a14:shadowObscured xmlns:a14="http://schemas.microsoft.com/office/drawing/2010/main" val="1"/>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1400">
                <a:solidFill>
                  <a:schemeClr val="tx1"/>
                </a:solidFill>
              </a:rPr>
              <a:t>薪档</a:t>
            </a:r>
            <a:r>
              <a:rPr kumimoji="1" lang="en-US" altLang="zh-CN" sz="1400">
                <a:solidFill>
                  <a:schemeClr val="tx1"/>
                </a:solidFill>
              </a:rPr>
              <a:t>1</a:t>
            </a:r>
          </a:p>
        </p:txBody>
      </p:sp>
      <p:sp>
        <p:nvSpPr>
          <p:cNvPr id="10" name="Text Box 5"/>
          <p:cNvSpPr txBox="1">
            <a:spLocks noChangeArrowheads="1"/>
          </p:cNvSpPr>
          <p:nvPr/>
        </p:nvSpPr>
        <p:spPr bwMode="auto">
          <a:xfrm>
            <a:off x="187235" y="4744637"/>
            <a:ext cx="643126" cy="30777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2857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 uri="{53640926-AAD7-44D8-BBD7-CCE9431645EC}">
              <a14:shadowObscured xmlns:a14="http://schemas.microsoft.com/office/drawing/2010/main" val="1"/>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1400">
                <a:solidFill>
                  <a:schemeClr val="tx1"/>
                </a:solidFill>
              </a:rPr>
              <a:t>薪</a:t>
            </a:r>
            <a:r>
              <a:rPr kumimoji="1" lang="zh-CN" altLang="en-US" sz="1400" smtClean="0">
                <a:solidFill>
                  <a:schemeClr val="tx1"/>
                </a:solidFill>
              </a:rPr>
              <a:t>档</a:t>
            </a:r>
            <a:r>
              <a:rPr kumimoji="1" lang="en-US" altLang="zh-CN" sz="1400" smtClean="0">
                <a:solidFill>
                  <a:schemeClr val="tx1"/>
                </a:solidFill>
              </a:rPr>
              <a:t>4</a:t>
            </a:r>
            <a:endParaRPr kumimoji="1" lang="en-US" altLang="zh-CN" sz="1400">
              <a:solidFill>
                <a:schemeClr val="tx1"/>
              </a:solidFill>
            </a:endParaRPr>
          </a:p>
        </p:txBody>
      </p:sp>
      <p:sp>
        <p:nvSpPr>
          <p:cNvPr id="11" name="Text Box 6"/>
          <p:cNvSpPr txBox="1">
            <a:spLocks noChangeArrowheads="1"/>
          </p:cNvSpPr>
          <p:nvPr/>
        </p:nvSpPr>
        <p:spPr bwMode="auto">
          <a:xfrm>
            <a:off x="187235" y="3473251"/>
            <a:ext cx="643126" cy="30777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2857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 uri="{53640926-AAD7-44D8-BBD7-CCE9431645EC}">
              <a14:shadowObscured xmlns:a14="http://schemas.microsoft.com/office/drawing/2010/main" val="1"/>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1400">
                <a:solidFill>
                  <a:schemeClr val="tx1"/>
                </a:solidFill>
              </a:rPr>
              <a:t>薪</a:t>
            </a:r>
            <a:r>
              <a:rPr kumimoji="1" lang="zh-CN" altLang="en-US" sz="1400" smtClean="0">
                <a:solidFill>
                  <a:schemeClr val="tx1"/>
                </a:solidFill>
              </a:rPr>
              <a:t>档</a:t>
            </a:r>
            <a:r>
              <a:rPr kumimoji="1" lang="en-US" altLang="zh-CN" sz="1400"/>
              <a:t>7</a:t>
            </a:r>
            <a:endParaRPr kumimoji="1" lang="en-US" altLang="zh-CN" sz="1400">
              <a:solidFill>
                <a:schemeClr val="tx1"/>
              </a:solidFill>
            </a:endParaRPr>
          </a:p>
        </p:txBody>
      </p:sp>
      <p:sp>
        <p:nvSpPr>
          <p:cNvPr id="12" name="Text Box 7"/>
          <p:cNvSpPr txBox="1">
            <a:spLocks noChangeArrowheads="1"/>
          </p:cNvSpPr>
          <p:nvPr/>
        </p:nvSpPr>
        <p:spPr bwMode="auto">
          <a:xfrm>
            <a:off x="1577175" y="6247072"/>
            <a:ext cx="954107" cy="276999"/>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2857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 uri="{53640926-AAD7-44D8-BBD7-CCE9431645EC}">
              <a14:shadowObscured xmlns:a14="http://schemas.microsoft.com/office/drawing/2010/main" val="1"/>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1200">
                <a:solidFill>
                  <a:schemeClr val="tx1"/>
                </a:solidFill>
              </a:rPr>
              <a:t>带宽最小值</a:t>
            </a:r>
          </a:p>
        </p:txBody>
      </p:sp>
      <p:sp>
        <p:nvSpPr>
          <p:cNvPr id="13" name="Text Box 8"/>
          <p:cNvSpPr txBox="1">
            <a:spLocks noChangeArrowheads="1"/>
          </p:cNvSpPr>
          <p:nvPr/>
        </p:nvSpPr>
        <p:spPr bwMode="auto">
          <a:xfrm>
            <a:off x="1577175" y="4781732"/>
            <a:ext cx="954107" cy="276999"/>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2857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 uri="{53640926-AAD7-44D8-BBD7-CCE9431645EC}">
              <a14:shadowObscured xmlns:a14="http://schemas.microsoft.com/office/drawing/2010/main" val="1"/>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1200">
                <a:solidFill>
                  <a:schemeClr val="tx1"/>
                </a:solidFill>
              </a:rPr>
              <a:t>带宽中位值</a:t>
            </a:r>
          </a:p>
        </p:txBody>
      </p:sp>
      <p:sp>
        <p:nvSpPr>
          <p:cNvPr id="14" name="Text Box 9"/>
          <p:cNvSpPr txBox="1">
            <a:spLocks noChangeArrowheads="1"/>
          </p:cNvSpPr>
          <p:nvPr/>
        </p:nvSpPr>
        <p:spPr bwMode="auto">
          <a:xfrm>
            <a:off x="1577175" y="3370518"/>
            <a:ext cx="954107" cy="276999"/>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28575"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 uri="{53640926-AAD7-44D8-BBD7-CCE9431645EC}">
              <a14:shadowObscured xmlns:a14="http://schemas.microsoft.com/office/drawing/2010/main" val="1"/>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1200">
                <a:solidFill>
                  <a:schemeClr val="tx1"/>
                </a:solidFill>
              </a:rPr>
              <a:t>带宽最大值</a:t>
            </a:r>
          </a:p>
        </p:txBody>
      </p:sp>
      <p:sp>
        <p:nvSpPr>
          <p:cNvPr id="15" name="Line 25"/>
          <p:cNvSpPr>
            <a:spLocks noChangeShapeType="1"/>
          </p:cNvSpPr>
          <p:nvPr/>
        </p:nvSpPr>
        <p:spPr bwMode="gray">
          <a:xfrm>
            <a:off x="736600" y="3473251"/>
            <a:ext cx="990600" cy="0"/>
          </a:xfrm>
          <a:prstGeom prst="line">
            <a:avLst/>
          </a:prstGeom>
          <a:noFill/>
          <a:ln w="28575">
            <a:solidFill>
              <a:schemeClr val="accent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tIns="91440" rIns="45720" bIns="9144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200"/>
          </a:p>
        </p:txBody>
      </p:sp>
      <p:sp>
        <p:nvSpPr>
          <p:cNvPr id="16" name="Line 26"/>
          <p:cNvSpPr>
            <a:spLocks noChangeShapeType="1"/>
          </p:cNvSpPr>
          <p:nvPr/>
        </p:nvSpPr>
        <p:spPr bwMode="gray">
          <a:xfrm>
            <a:off x="736600" y="6261805"/>
            <a:ext cx="990600" cy="0"/>
          </a:xfrm>
          <a:prstGeom prst="line">
            <a:avLst/>
          </a:prstGeom>
          <a:noFill/>
          <a:ln w="28575">
            <a:solidFill>
              <a:schemeClr val="accent2"/>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tIns="91440" rIns="45720" bIns="9144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200"/>
          </a:p>
        </p:txBody>
      </p:sp>
      <p:graphicFrame>
        <p:nvGraphicFramePr>
          <p:cNvPr id="17" name="表格 16"/>
          <p:cNvGraphicFramePr>
            <a:graphicFrameLocks noGrp="1"/>
          </p:cNvGraphicFramePr>
          <p:nvPr>
            <p:extLst>
              <p:ext uri="{D42A27DB-BD31-4B8C-83A1-F6EECF244321}">
                <p14:modId xmlns:p14="http://schemas.microsoft.com/office/powerpoint/2010/main" val="560777019"/>
              </p:ext>
            </p:extLst>
          </p:nvPr>
        </p:nvGraphicFramePr>
        <p:xfrm>
          <a:off x="927100" y="3473253"/>
          <a:ext cx="609600" cy="2773818"/>
        </p:xfrm>
        <a:graphic>
          <a:graphicData uri="http://schemas.openxmlformats.org/drawingml/2006/table">
            <a:tbl>
              <a:tblPr/>
              <a:tblGrid>
                <a:gridCol w="609600"/>
              </a:tblGrid>
              <a:tr h="462303">
                <a:tc>
                  <a:txBody>
                    <a:bodyPr vert="horz" wrap="square"/>
                    <a:lstStyle/>
                    <a:p>
                      <a:pPr algn="l" fontAlgn="b"/>
                      <a:r>
                        <a:rPr lang="zh-CN" altLang="en-US" sz="1000" b="0" i="0" u="none" strike="noStrike">
                          <a:effectLst/>
                          <a:latin typeface="Arial"/>
                        </a:rPr>
                        <a:t>　</a:t>
                      </a:r>
                    </a:p>
                  </a:txBody>
                  <a:tcPr marL="0" marR="0" marT="0" marB="0" anchor="b">
                    <a:lnL w="28575" cap="flat" cmpd="sng" algn="ctr">
                      <a:solidFill>
                        <a:schemeClr val="accent2"/>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28575" cap="flat" cmpd="sng" algn="ctr">
                      <a:solidFill>
                        <a:schemeClr val="accent2"/>
                      </a:solidFill>
                      <a:prstDash val="solid"/>
                      <a:round/>
                      <a:headEnd type="none" w="med" len="med"/>
                      <a:tailEnd type="none" w="med" len="med"/>
                    </a:lnT>
                    <a:lnB w="28575" cap="flat" cmpd="sng" algn="ctr">
                      <a:solidFill>
                        <a:schemeClr val="accent2"/>
                      </a:solidFill>
                      <a:prstDash val="solid"/>
                      <a:round/>
                      <a:headEnd type="none" w="med" len="med"/>
                      <a:tailEnd type="none" w="med" len="med"/>
                    </a:lnB>
                  </a:tcPr>
                </a:tc>
              </a:tr>
              <a:tr h="462303">
                <a:tc>
                  <a:txBody>
                    <a:bodyPr vert="horz" wrap="square"/>
                    <a:lstStyle/>
                    <a:p>
                      <a:pPr algn="l" fontAlgn="b"/>
                      <a:r>
                        <a:rPr lang="zh-CN" altLang="en-US" sz="1000" b="0" i="0" u="none" strike="noStrike">
                          <a:effectLst/>
                          <a:latin typeface="Arial"/>
                        </a:rPr>
                        <a:t>　</a:t>
                      </a:r>
                    </a:p>
                  </a:txBody>
                  <a:tcPr marL="0" marR="0" marT="0" marB="0" anchor="b">
                    <a:lnL w="28575" cap="flat" cmpd="sng" algn="ctr">
                      <a:solidFill>
                        <a:schemeClr val="accent2"/>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28575" cap="flat" cmpd="sng" algn="ctr">
                      <a:solidFill>
                        <a:schemeClr val="accent2"/>
                      </a:solidFill>
                      <a:prstDash val="solid"/>
                      <a:round/>
                      <a:headEnd type="none" w="med" len="med"/>
                      <a:tailEnd type="none" w="med" len="med"/>
                    </a:lnT>
                    <a:lnB w="28575" cap="flat" cmpd="sng" algn="ctr">
                      <a:solidFill>
                        <a:schemeClr val="accent2"/>
                      </a:solidFill>
                      <a:prstDash val="solid"/>
                      <a:round/>
                      <a:headEnd type="none" w="med" len="med"/>
                      <a:tailEnd type="none" w="med" len="med"/>
                    </a:lnB>
                  </a:tcPr>
                </a:tc>
              </a:tr>
              <a:tr h="462303">
                <a:tc>
                  <a:txBody>
                    <a:bodyPr vert="horz" wrap="square"/>
                    <a:lstStyle/>
                    <a:p>
                      <a:pPr algn="l" fontAlgn="b"/>
                      <a:r>
                        <a:rPr lang="zh-CN" altLang="en-US" sz="1000" b="0" i="0" u="none" strike="noStrike">
                          <a:effectLst/>
                          <a:latin typeface="Arial"/>
                        </a:rPr>
                        <a:t>　</a:t>
                      </a:r>
                    </a:p>
                  </a:txBody>
                  <a:tcPr marL="0" marR="0" marT="0" marB="0" anchor="b">
                    <a:lnL w="28575" cap="flat" cmpd="sng" algn="ctr">
                      <a:solidFill>
                        <a:schemeClr val="accent2"/>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28575" cap="flat" cmpd="sng" algn="ctr">
                      <a:solidFill>
                        <a:schemeClr val="accent2"/>
                      </a:solidFill>
                      <a:prstDash val="solid"/>
                      <a:round/>
                      <a:headEnd type="none" w="med" len="med"/>
                      <a:tailEnd type="none" w="med" len="med"/>
                    </a:lnT>
                    <a:lnB w="28575" cap="flat" cmpd="sng" algn="ctr">
                      <a:solidFill>
                        <a:schemeClr val="accent2"/>
                      </a:solidFill>
                      <a:prstDash val="solid"/>
                      <a:round/>
                      <a:headEnd type="none" w="med" len="med"/>
                      <a:tailEnd type="none" w="med" len="med"/>
                    </a:lnB>
                  </a:tcPr>
                </a:tc>
              </a:tr>
              <a:tr h="462303">
                <a:tc>
                  <a:txBody>
                    <a:bodyPr vert="horz" wrap="square"/>
                    <a:lstStyle/>
                    <a:p>
                      <a:pPr algn="l" fontAlgn="b"/>
                      <a:r>
                        <a:rPr lang="zh-CN" altLang="en-US" sz="1000" b="0" i="0" u="none" strike="noStrike">
                          <a:effectLst/>
                          <a:latin typeface="Arial"/>
                        </a:rPr>
                        <a:t>　</a:t>
                      </a:r>
                    </a:p>
                  </a:txBody>
                  <a:tcPr marL="0" marR="0" marT="0" marB="0" anchor="b">
                    <a:lnL w="28575" cap="flat" cmpd="sng" algn="ctr">
                      <a:solidFill>
                        <a:schemeClr val="accent2"/>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28575" cap="flat" cmpd="sng" algn="ctr">
                      <a:solidFill>
                        <a:schemeClr val="accent2"/>
                      </a:solidFill>
                      <a:prstDash val="solid"/>
                      <a:round/>
                      <a:headEnd type="none" w="med" len="med"/>
                      <a:tailEnd type="none" w="med" len="med"/>
                    </a:lnT>
                    <a:lnB w="28575" cap="flat" cmpd="sng" algn="ctr">
                      <a:solidFill>
                        <a:schemeClr val="accent2"/>
                      </a:solidFill>
                      <a:prstDash val="solid"/>
                      <a:round/>
                      <a:headEnd type="none" w="med" len="med"/>
                      <a:tailEnd type="none" w="med" len="med"/>
                    </a:lnB>
                  </a:tcPr>
                </a:tc>
              </a:tr>
              <a:tr h="462303">
                <a:tc>
                  <a:txBody>
                    <a:bodyPr vert="horz" wrap="square"/>
                    <a:lstStyle/>
                    <a:p>
                      <a:pPr algn="l" fontAlgn="b"/>
                      <a:r>
                        <a:rPr lang="zh-CN" altLang="en-US" sz="1000" b="0" i="0" u="none" strike="noStrike">
                          <a:effectLst/>
                          <a:latin typeface="Arial"/>
                        </a:rPr>
                        <a:t>　</a:t>
                      </a:r>
                    </a:p>
                  </a:txBody>
                  <a:tcPr marL="0" marR="0" marT="0" marB="0" anchor="b">
                    <a:lnL w="28575" cap="flat" cmpd="sng" algn="ctr">
                      <a:solidFill>
                        <a:schemeClr val="accent2"/>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28575" cap="flat" cmpd="sng" algn="ctr">
                      <a:solidFill>
                        <a:schemeClr val="accent2"/>
                      </a:solidFill>
                      <a:prstDash val="solid"/>
                      <a:round/>
                      <a:headEnd type="none" w="med" len="med"/>
                      <a:tailEnd type="none" w="med" len="med"/>
                    </a:lnT>
                    <a:lnB w="28575" cap="flat" cmpd="sng" algn="ctr">
                      <a:solidFill>
                        <a:schemeClr val="accent2"/>
                      </a:solidFill>
                      <a:prstDash val="solid"/>
                      <a:round/>
                      <a:headEnd type="none" w="med" len="med"/>
                      <a:tailEnd type="none" w="med" len="med"/>
                    </a:lnB>
                  </a:tcPr>
                </a:tc>
              </a:tr>
              <a:tr h="462303">
                <a:tc>
                  <a:txBody>
                    <a:bodyPr vert="horz" wrap="square"/>
                    <a:lstStyle/>
                    <a:p>
                      <a:pPr algn="l" fontAlgn="b"/>
                      <a:r>
                        <a:rPr lang="zh-CN" altLang="en-US" sz="1000" b="0" i="0" u="none" strike="noStrike">
                          <a:effectLst/>
                          <a:latin typeface="Arial"/>
                        </a:rPr>
                        <a:t>　</a:t>
                      </a:r>
                    </a:p>
                  </a:txBody>
                  <a:tcPr marL="0" marR="0" marT="0" marB="0" anchor="b">
                    <a:lnL w="28575" cap="flat" cmpd="sng" algn="ctr">
                      <a:solidFill>
                        <a:schemeClr val="accent2"/>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28575" cap="flat" cmpd="sng" algn="ctr">
                      <a:solidFill>
                        <a:schemeClr val="accent2"/>
                      </a:solidFill>
                      <a:prstDash val="solid"/>
                      <a:round/>
                      <a:headEnd type="none" w="med" len="med"/>
                      <a:tailEnd type="none" w="med" len="med"/>
                    </a:lnT>
                    <a:lnB w="28575" cap="flat" cmpd="sng" algn="ctr">
                      <a:solidFill>
                        <a:schemeClr val="accent2"/>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683155888"/>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3" name="页脚占位符 2"/>
          <p:cNvSpPr>
            <a:spLocks noGrp="1"/>
          </p:cNvSpPr>
          <p:nvPr>
            <p:ph type="ftr" sz="quarter" idx="11"/>
          </p:nvPr>
        </p:nvSpPr>
        <p:spPr/>
        <p:txBody>
          <a:bodyPr/>
          <a:lstStyle/>
          <a:p>
            <a:r>
              <a:rPr lang="en-GB" smtClean="0"/>
              <a:t>towerswatson.com</a:t>
            </a:r>
            <a:endParaRPr lang="en-GB"/>
          </a:p>
        </p:txBody>
      </p:sp>
      <p:sp>
        <p:nvSpPr>
          <p:cNvPr id="4" name="灯片编号占位符 3"/>
          <p:cNvSpPr>
            <a:spLocks noGrp="1"/>
          </p:cNvSpPr>
          <p:nvPr>
            <p:ph type="sldNum" sz="quarter" idx="12"/>
          </p:nvPr>
        </p:nvSpPr>
        <p:spPr/>
        <p:txBody>
          <a:bodyPr/>
          <a:lstStyle/>
          <a:p>
            <a:fld id="{830D4EF1-2FB9-4CDA-AD22-D945B346B2F0}" type="slidenum">
              <a:rPr lang="en-GB" smtClean="0"/>
              <a:t>23</a:t>
            </a:fld>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graphicFrame>
        <p:nvGraphicFramePr>
          <p:cNvPr id="6" name="表格 5"/>
          <p:cNvGraphicFramePr>
            <a:graphicFrameLocks noGrp="1"/>
          </p:cNvGraphicFramePr>
          <p:nvPr>
            <p:extLst>
              <p:ext uri="{D42A27DB-BD31-4B8C-83A1-F6EECF244321}">
                <p14:modId xmlns:p14="http://schemas.microsoft.com/office/powerpoint/2010/main" val="3065081246"/>
              </p:ext>
            </p:extLst>
          </p:nvPr>
        </p:nvGraphicFramePr>
        <p:xfrm>
          <a:off x="251520" y="1044044"/>
          <a:ext cx="8568952" cy="5397760"/>
        </p:xfrm>
        <a:graphic>
          <a:graphicData uri="http://schemas.openxmlformats.org/drawingml/2006/table">
            <a:tbl>
              <a:tblPr/>
              <a:tblGrid>
                <a:gridCol w="360040"/>
                <a:gridCol w="1440160"/>
                <a:gridCol w="2592288"/>
                <a:gridCol w="936104"/>
                <a:gridCol w="720080"/>
                <a:gridCol w="576064"/>
                <a:gridCol w="1944216"/>
              </a:tblGrid>
              <a:tr h="186669">
                <a:tc rowSpan="2">
                  <a:txBody>
                    <a:bodyPr vert="horz" wrap="square"/>
                    <a:lstStyle/>
                    <a:p>
                      <a:pPr algn="ctr" fontAlgn="ctr"/>
                      <a:r>
                        <a:rPr lang="zh-CN" altLang="en-US" sz="1400" b="0" i="0" u="none" strike="noStrike">
                          <a:solidFill>
                            <a:srgbClr val="000000"/>
                          </a:solidFill>
                          <a:effectLst/>
                          <a:latin typeface="+mn-ea"/>
                          <a:ea typeface="+mn-ea"/>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A745C"/>
                    </a:solidFill>
                  </a:tcPr>
                </a:tc>
                <a:tc rowSpan="2">
                  <a:txBody>
                    <a:bodyPr vert="horz" wrap="square"/>
                    <a:lstStyle/>
                    <a:p>
                      <a:pPr algn="ctr" fontAlgn="ctr"/>
                      <a:r>
                        <a:rPr lang="zh-CN" altLang="en-US" sz="1400" b="1" i="0" u="none" strike="noStrike">
                          <a:solidFill>
                            <a:srgbClr val="FFFFFF"/>
                          </a:solidFill>
                          <a:effectLst/>
                          <a:latin typeface="+mn-ea"/>
                          <a:ea typeface="+mn-ea"/>
                        </a:rPr>
                        <a:t>岗位类别</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A745C"/>
                    </a:solidFill>
                  </a:tcPr>
                </a:tc>
                <a:tc rowSpan="2">
                  <a:txBody>
                    <a:bodyPr vert="horz" wrap="square"/>
                    <a:lstStyle/>
                    <a:p>
                      <a:pPr algn="ctr" fontAlgn="ctr"/>
                      <a:r>
                        <a:rPr lang="zh-CN" altLang="en-US" sz="1400" b="1" i="0" u="none" strike="noStrike">
                          <a:solidFill>
                            <a:srgbClr val="FFFFFF"/>
                          </a:solidFill>
                          <a:effectLst/>
                          <a:latin typeface="+mn-ea"/>
                          <a:ea typeface="+mn-ea"/>
                        </a:rPr>
                        <a:t>对标市场</a:t>
                      </a:r>
                      <a:r>
                        <a:rPr lang="en-US" altLang="zh-CN" sz="1400" b="1" i="0" u="none" strike="noStrike">
                          <a:solidFill>
                            <a:srgbClr val="FFFFFF"/>
                          </a:solidFill>
                          <a:effectLst/>
                          <a:latin typeface="+mn-ea"/>
                          <a:ea typeface="+mn-ea"/>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A745C"/>
                    </a:solidFill>
                  </a:tcPr>
                </a:tc>
                <a:tc rowSpan="2">
                  <a:txBody>
                    <a:bodyPr vert="horz" wrap="square"/>
                    <a:lstStyle/>
                    <a:p>
                      <a:pPr algn="ctr" fontAlgn="ctr"/>
                      <a:r>
                        <a:rPr lang="zh-CN" altLang="en-US" sz="1400" b="1" i="0" u="none" strike="noStrike">
                          <a:solidFill>
                            <a:srgbClr val="FFFFFF"/>
                          </a:solidFill>
                          <a:effectLst/>
                          <a:latin typeface="+mn-ea"/>
                          <a:ea typeface="+mn-ea"/>
                        </a:rPr>
                        <a:t>职位所属层级</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A745C"/>
                    </a:solidFill>
                  </a:tcPr>
                </a:tc>
                <a:tc gridSpan="2">
                  <a:txBody>
                    <a:bodyPr vert="horz" wrap="square"/>
                    <a:lstStyle/>
                    <a:p>
                      <a:pPr algn="ctr" fontAlgn="ctr"/>
                      <a:r>
                        <a:rPr lang="zh-CN" altLang="en-US" sz="1200" b="1" i="0" u="none" strike="noStrike">
                          <a:solidFill>
                            <a:srgbClr val="FFFFFF"/>
                          </a:solidFill>
                          <a:effectLst/>
                          <a:latin typeface="+mn-ea"/>
                          <a:ea typeface="+mn-ea"/>
                        </a:rPr>
                        <a:t>全薪薪酬水平</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A745C"/>
                    </a:solidFill>
                  </a:tcPr>
                </a:tc>
                <a:tc hMerge="1">
                  <a:txBody>
                    <a:bodyPr vert="horz" wrap="square"/>
                    <a:lstStyle/>
                    <a:p>
                      <a:endParaRPr lang="zh-CN" altLang="en-US"/>
                    </a:p>
                  </a:txBody>
                  <a:tcPr/>
                </a:tc>
                <a:tc rowSpan="2">
                  <a:txBody>
                    <a:bodyPr vert="horz" wrap="square"/>
                    <a:lstStyle/>
                    <a:p>
                      <a:pPr algn="ctr" fontAlgn="ctr"/>
                      <a:r>
                        <a:rPr lang="zh-CN" altLang="en-US" sz="1400" b="1" i="0" u="none" strike="noStrike">
                          <a:solidFill>
                            <a:srgbClr val="FFFFFF"/>
                          </a:solidFill>
                          <a:effectLst/>
                          <a:latin typeface="+mn-ea"/>
                          <a:ea typeface="+mn-ea"/>
                        </a:rPr>
                        <a:t>薪酬构成</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A745C"/>
                    </a:solidFill>
                  </a:tcPr>
                </a:tc>
              </a:tr>
              <a:tr h="236571">
                <a:tc vMerge="1">
                  <a:txBody>
                    <a:bodyPr vert="horz" wrap="square"/>
                    <a:lstStyle/>
                    <a:p>
                      <a:endParaRPr lang="zh-CN" altLang="en-US"/>
                    </a:p>
                  </a:txBody>
                  <a:tcPr/>
                </a:tc>
                <a:tc vMerge="1">
                  <a:txBody>
                    <a:bodyPr vert="horz" wrap="square"/>
                    <a:lstStyle/>
                    <a:p>
                      <a:endParaRPr lang="zh-CN" altLang="en-US"/>
                    </a:p>
                  </a:txBody>
                  <a:tcPr/>
                </a:tc>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algn="ctr" fontAlgn="ctr"/>
                      <a:r>
                        <a:rPr lang="zh-CN" altLang="en-US" sz="1400" b="1" i="0" u="none" strike="noStrike">
                          <a:solidFill>
                            <a:srgbClr val="FFFFFF"/>
                          </a:solidFill>
                          <a:effectLst/>
                          <a:latin typeface="+mn-ea"/>
                          <a:ea typeface="+mn-ea"/>
                        </a:rPr>
                        <a:t>方案</a:t>
                      </a:r>
                      <a:r>
                        <a:rPr lang="en-US" sz="1400" b="1" i="0" u="none" strike="noStrike">
                          <a:solidFill>
                            <a:srgbClr val="FFFFFF"/>
                          </a:solidFill>
                          <a:effectLst/>
                          <a:latin typeface="+mn-ea"/>
                          <a:ea typeface="+mn-ea"/>
                        </a:rPr>
                        <a:t>A</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A745C"/>
                    </a:solidFill>
                  </a:tcPr>
                </a:tc>
                <a:tc>
                  <a:txBody>
                    <a:bodyPr vert="horz" wrap="square"/>
                    <a:lstStyle/>
                    <a:p>
                      <a:pPr algn="ctr" fontAlgn="ctr"/>
                      <a:r>
                        <a:rPr lang="zh-CN" altLang="en-US" sz="1400" b="1" i="0" u="none" strike="noStrike">
                          <a:solidFill>
                            <a:srgbClr val="FFFFFF"/>
                          </a:solidFill>
                          <a:effectLst/>
                          <a:latin typeface="+mn-ea"/>
                          <a:ea typeface="+mn-ea"/>
                        </a:rPr>
                        <a:t>方案</a:t>
                      </a:r>
                      <a:r>
                        <a:rPr lang="en-US" sz="1400" b="1" i="0" u="none" strike="noStrike">
                          <a:solidFill>
                            <a:srgbClr val="FFFFFF"/>
                          </a:solidFill>
                          <a:effectLst/>
                          <a:latin typeface="+mn-ea"/>
                          <a:ea typeface="+mn-ea"/>
                        </a:rPr>
                        <a:t>B</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A745C"/>
                    </a:solidFill>
                  </a:tcPr>
                </a:tc>
                <a:tc vMerge="1">
                  <a:txBody>
                    <a:bodyPr vert="horz" wrap="square"/>
                    <a:lstStyle/>
                    <a:p>
                      <a:endParaRPr lang="zh-CN" altLang="en-US"/>
                    </a:p>
                  </a:txBody>
                  <a:tcPr/>
                </a:tc>
              </a:tr>
              <a:tr h="423240">
                <a:tc rowSpan="3">
                  <a:txBody>
                    <a:bodyPr vert="horz" wrap="square"/>
                    <a:lstStyle/>
                    <a:p>
                      <a:pPr algn="ctr" fontAlgn="ctr"/>
                      <a:r>
                        <a:rPr lang="en-US" sz="1400" b="1" i="0" u="none" strike="noStrike" smtClean="0">
                          <a:solidFill>
                            <a:srgbClr val="000000"/>
                          </a:solidFill>
                          <a:effectLst/>
                          <a:latin typeface="+mn-ea"/>
                          <a:ea typeface="+mn-ea"/>
                        </a:rPr>
                        <a:t>O</a:t>
                      </a:r>
                    </a:p>
                    <a:p>
                      <a:pPr algn="ctr" fontAlgn="ctr"/>
                      <a:r>
                        <a:rPr lang="zh-CN" altLang="en-US" sz="1400" b="1" i="0" u="none" strike="noStrike" smtClean="0">
                          <a:solidFill>
                            <a:srgbClr val="000000"/>
                          </a:solidFill>
                          <a:effectLst/>
                          <a:latin typeface="+mn-ea"/>
                          <a:ea typeface="+mn-ea"/>
                        </a:rPr>
                        <a:t>序列</a:t>
                      </a:r>
                      <a:endParaRPr lang="zh-CN" altLang="en-US" sz="1400" b="1"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400" b="0" i="0" u="none" strike="noStrike">
                          <a:solidFill>
                            <a:srgbClr val="000000"/>
                          </a:solidFill>
                          <a:effectLst/>
                          <a:latin typeface="+mn-ea"/>
                          <a:ea typeface="+mn-ea"/>
                        </a:rPr>
                        <a:t>业务类</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vert="horz" wrap="square"/>
                    <a:lstStyle/>
                    <a:p>
                      <a:pPr marL="0" marR="0" indent="0" algn="l" defTabSz="914400" rtl="0" eaLnBrk="1" fontAlgn="ctr" latinLnBrk="0" hangingPunct="1">
                        <a:lnSpc>
                          <a:spcPct val="100000"/>
                        </a:lnSpc>
                        <a:spcBef>
                          <a:spcPct val="0"/>
                        </a:spcBef>
                        <a:spcAft>
                          <a:spcPct val="0"/>
                        </a:spcAft>
                        <a:buClrTx/>
                        <a:buSzTx/>
                        <a:buFontTx/>
                        <a:buNone/>
                        <a:defRPr/>
                      </a:pPr>
                      <a:r>
                        <a:rPr lang="zh-CN" altLang="en-US" sz="1400" b="0" i="0" u="none" strike="noStrike" smtClean="0">
                          <a:solidFill>
                            <a:srgbClr val="0070C0"/>
                          </a:solidFill>
                          <a:effectLst/>
                          <a:latin typeface="+mn-ea"/>
                          <a:ea typeface="+mn-ea"/>
                        </a:rPr>
                        <a:t>方案</a:t>
                      </a:r>
                      <a:r>
                        <a:rPr lang="en-US" altLang="zh-CN" sz="1400" b="0" i="0" u="none" strike="noStrike" smtClean="0">
                          <a:solidFill>
                            <a:srgbClr val="0070C0"/>
                          </a:solidFill>
                          <a:effectLst/>
                          <a:latin typeface="+mn-ea"/>
                          <a:ea typeface="+mn-ea"/>
                        </a:rPr>
                        <a:t>I</a:t>
                      </a:r>
                      <a:r>
                        <a:rPr lang="zh-CN" altLang="en-US" sz="1400" b="0" i="0" u="none" strike="noStrike" smtClean="0">
                          <a:solidFill>
                            <a:srgbClr val="0070C0"/>
                          </a:solidFill>
                          <a:effectLst/>
                          <a:latin typeface="+mn-ea"/>
                          <a:ea typeface="+mn-ea"/>
                        </a:rPr>
                        <a:t>：高科技职能类岗位</a:t>
                      </a:r>
                      <a:endParaRPr lang="en-US" altLang="zh-CN" sz="1400" b="0" i="0" u="none" strike="noStrike" smtClean="0">
                        <a:solidFill>
                          <a:srgbClr val="0070C0"/>
                        </a:solidFill>
                        <a:effectLst/>
                        <a:latin typeface="+mn-ea"/>
                        <a:ea typeface="+mn-ea"/>
                      </a:endParaRPr>
                    </a:p>
                    <a:p>
                      <a:pPr marL="0" marR="0" indent="0" algn="l" defTabSz="914400" rtl="0" eaLnBrk="1" fontAlgn="ctr" latinLnBrk="0" hangingPunct="1">
                        <a:lnSpc>
                          <a:spcPct val="100000"/>
                        </a:lnSpc>
                        <a:spcBef>
                          <a:spcPct val="0"/>
                        </a:spcBef>
                        <a:spcAft>
                          <a:spcPct val="0"/>
                        </a:spcAft>
                        <a:buClrTx/>
                        <a:buSzTx/>
                        <a:buFontTx/>
                        <a:buNone/>
                        <a:defRPr/>
                      </a:pPr>
                      <a:r>
                        <a:rPr lang="zh-CN" altLang="en-US" sz="1400" b="0" i="0" u="none" strike="noStrike" smtClean="0">
                          <a:solidFill>
                            <a:srgbClr val="0070C0"/>
                          </a:solidFill>
                          <a:effectLst/>
                          <a:latin typeface="+mn-ea"/>
                          <a:ea typeface="+mn-ea"/>
                        </a:rPr>
                        <a:t>方案</a:t>
                      </a:r>
                      <a:r>
                        <a:rPr lang="en-US" altLang="zh-CN" sz="1400" b="0" i="0" u="none" strike="noStrike" smtClean="0">
                          <a:solidFill>
                            <a:srgbClr val="0070C0"/>
                          </a:solidFill>
                          <a:effectLst/>
                          <a:latin typeface="+mn-ea"/>
                          <a:ea typeface="+mn-ea"/>
                        </a:rPr>
                        <a:t>II</a:t>
                      </a:r>
                      <a:r>
                        <a:rPr lang="zh-CN" altLang="en-US" sz="1400" b="0" i="0" u="none" strike="noStrike" smtClean="0">
                          <a:solidFill>
                            <a:srgbClr val="0070C0"/>
                          </a:solidFill>
                          <a:effectLst/>
                          <a:latin typeface="+mn-ea"/>
                          <a:ea typeface="+mn-ea"/>
                        </a:rPr>
                        <a:t>：区分三种类型分别对标高科技行业不同职能类型的岗位</a:t>
                      </a:r>
                      <a:r>
                        <a:rPr lang="zh-CN" altLang="en-US" sz="1400" b="0" i="0" u="none" strike="noStrike">
                          <a:solidFill>
                            <a:srgbClr val="0070C0"/>
                          </a:solidFill>
                          <a:effectLst/>
                          <a:latin typeface="+mn-ea"/>
                          <a:ea typeface="+mn-ea"/>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vert="horz" wrap="square"/>
                    <a:lstStyle/>
                    <a:p>
                      <a:pPr algn="ctr" fontAlgn="ctr"/>
                      <a:r>
                        <a:rPr lang="en-US" sz="1400" b="0" i="0" u="none" strike="noStrike">
                          <a:solidFill>
                            <a:srgbClr val="000000"/>
                          </a:solidFill>
                          <a:effectLst/>
                          <a:latin typeface="+mn-ea"/>
                          <a:ea typeface="+mn-ea"/>
                        </a:rPr>
                        <a:t>GGS1-7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vert="horz" wrap="square"/>
                    <a:lstStyle/>
                    <a:p>
                      <a:pPr algn="ctr" fontAlgn="ctr"/>
                      <a:r>
                        <a:rPr lang="zh-CN" altLang="en-US" sz="1400" b="0" i="0" u="none" strike="noStrike">
                          <a:solidFill>
                            <a:srgbClr val="000000"/>
                          </a:solidFill>
                          <a:effectLst/>
                          <a:latin typeface="+mn-ea"/>
                          <a:ea typeface="+mn-ea"/>
                        </a:rPr>
                        <a:t>　</a:t>
                      </a:r>
                    </a:p>
                    <a:p>
                      <a:pPr algn="ctr" fontAlgn="ctr"/>
                      <a:r>
                        <a:rPr lang="en-US" altLang="zh-CN" sz="1400" b="0" i="0" u="none" strike="noStrike" smtClean="0">
                          <a:solidFill>
                            <a:srgbClr val="000000"/>
                          </a:solidFill>
                          <a:effectLst/>
                          <a:latin typeface="+mn-ea"/>
                          <a:ea typeface="+mn-ea"/>
                        </a:rPr>
                        <a:t>P25</a:t>
                      </a:r>
                      <a:r>
                        <a:rPr lang="zh-CN" altLang="en-US" sz="1400" b="0" i="0" u="none" strike="noStrike">
                          <a:solidFill>
                            <a:srgbClr val="000000"/>
                          </a:solidFill>
                          <a:effectLst/>
                          <a:latin typeface="+mn-ea"/>
                          <a:ea typeface="+mn-ea"/>
                        </a:rPr>
                        <a:t>　</a:t>
                      </a:r>
                    </a:p>
                    <a:p>
                      <a:pPr algn="ctr" fontAlgn="ctr"/>
                      <a:r>
                        <a:rPr lang="zh-CN" altLang="en-US" sz="1400" b="0" i="0" u="none" strike="noStrike">
                          <a:solidFill>
                            <a:srgbClr val="000000"/>
                          </a:solidFill>
                          <a:effectLst/>
                          <a:latin typeface="+mn-ea"/>
                          <a:ea typeface="+mn-ea"/>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vert="horz" wrap="square"/>
                    <a:lstStyle/>
                    <a:p>
                      <a:pPr algn="ctr" fontAlgn="ctr"/>
                      <a:r>
                        <a:rPr lang="en-US" altLang="zh-CN" sz="1400" b="0" i="0" u="none" strike="noStrike" smtClean="0">
                          <a:solidFill>
                            <a:srgbClr val="000000"/>
                          </a:solidFill>
                          <a:effectLst/>
                          <a:latin typeface="+mn-ea"/>
                          <a:ea typeface="+mn-ea"/>
                        </a:rPr>
                        <a:t>/</a:t>
                      </a:r>
                      <a:endParaRPr lang="zh-CN" altLang="en-US"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zh-CN" altLang="en-US" sz="1400" b="0" i="0" u="none" strike="noStrike" smtClean="0">
                          <a:solidFill>
                            <a:srgbClr val="000000"/>
                          </a:solidFill>
                          <a:effectLst/>
                          <a:latin typeface="+mn-ea"/>
                          <a:ea typeface="+mn-ea"/>
                        </a:rPr>
                        <a:t>全薪（固定薪酬</a:t>
                      </a:r>
                      <a:r>
                        <a:rPr lang="en-US" altLang="zh-CN" sz="1400" b="0" i="0" u="none" strike="noStrike" smtClean="0">
                          <a:solidFill>
                            <a:srgbClr val="000000"/>
                          </a:solidFill>
                          <a:effectLst/>
                          <a:latin typeface="+mn-ea"/>
                          <a:ea typeface="+mn-ea"/>
                        </a:rPr>
                        <a:t>+</a:t>
                      </a:r>
                      <a:r>
                        <a:rPr lang="zh-CN" altLang="en-US" sz="1400" b="0" i="0" u="none" strike="noStrike" smtClean="0">
                          <a:solidFill>
                            <a:srgbClr val="000000"/>
                          </a:solidFill>
                          <a:effectLst/>
                          <a:latin typeface="+mn-ea"/>
                          <a:ea typeface="+mn-ea"/>
                        </a:rPr>
                        <a:t>目标销售奖金）</a:t>
                      </a:r>
                      <a:r>
                        <a:rPr lang="en-US" altLang="zh-CN" sz="1400" b="0" i="0" u="none" strike="noStrike" smtClean="0">
                          <a:solidFill>
                            <a:srgbClr val="000000"/>
                          </a:solidFill>
                          <a:effectLst/>
                          <a:latin typeface="+mn-ea"/>
                          <a:ea typeface="+mn-ea"/>
                        </a:rPr>
                        <a:t>+</a:t>
                      </a:r>
                      <a:r>
                        <a:rPr lang="zh-CN" altLang="en-US" sz="1400" b="0" i="0" u="none" strike="noStrike" smtClean="0">
                          <a:solidFill>
                            <a:srgbClr val="000000"/>
                          </a:solidFill>
                          <a:effectLst/>
                          <a:latin typeface="+mn-ea"/>
                          <a:ea typeface="+mn-ea"/>
                        </a:rPr>
                        <a:t>超额利润奖</a:t>
                      </a:r>
                      <a:r>
                        <a:rPr lang="zh-CN" altLang="en-US" sz="1400" b="0" i="0" u="none" strike="noStrike">
                          <a:solidFill>
                            <a:srgbClr val="000000"/>
                          </a:solidFill>
                          <a:effectLst/>
                          <a:latin typeface="+mn-ea"/>
                          <a:ea typeface="+mn-ea"/>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6240">
                <a:tc vMerge="1">
                  <a:txBody>
                    <a:bodyPr vert="horz" wrap="square"/>
                    <a:lstStyle/>
                    <a:p>
                      <a:endParaRPr lang="zh-CN" altLang="en-US"/>
                    </a:p>
                  </a:txBody>
                  <a:tcPr/>
                </a:tc>
                <a:tc>
                  <a:txBody>
                    <a:bodyPr vert="horz" wrap="square"/>
                    <a:lstStyle/>
                    <a:p>
                      <a:pPr algn="ctr" fontAlgn="ctr"/>
                      <a:r>
                        <a:rPr lang="zh-CN" altLang="en-US" sz="1400" b="0" i="0" u="none" strike="noStrike">
                          <a:solidFill>
                            <a:srgbClr val="000000"/>
                          </a:solidFill>
                          <a:effectLst/>
                          <a:latin typeface="+mn-ea"/>
                          <a:ea typeface="+mn-ea"/>
                        </a:rPr>
                        <a:t>专业技术类岗位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fontAlgn="ctr"/>
                      <a:endParaRPr lang="zh-CN" altLang="en-US" sz="1400" b="0" i="0" u="none" strike="noStrike">
                        <a:solidFill>
                          <a:srgbClr val="000000"/>
                        </a:solidFill>
                        <a:effectLst/>
                        <a:latin typeface="Arial"/>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zh-CN" altLang="en-US"/>
                    </a:p>
                  </a:txBody>
                  <a:tcPr/>
                </a:tc>
                <a:tc vMerge="1">
                  <a:txBody>
                    <a:bodyPr vert="horz" wrap="square"/>
                    <a:lstStyle/>
                    <a:p>
                      <a:pPr algn="ctr" fontAlgn="ctr"/>
                      <a:endParaRPr lang="zh-CN" altLang="en-US"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ctr" fontAlgn="ctr"/>
                      <a:endParaRPr lang="zh-CN" altLang="en-US"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zh-CN" altLang="en-US" sz="1400" b="0" i="0" u="none" strike="noStrike" smtClean="0">
                          <a:solidFill>
                            <a:srgbClr val="000000"/>
                          </a:solidFill>
                          <a:effectLst/>
                          <a:latin typeface="+mn-ea"/>
                          <a:ea typeface="+mn-ea"/>
                        </a:rPr>
                        <a:t>全薪（固定薪酬</a:t>
                      </a:r>
                      <a:r>
                        <a:rPr lang="en-US" altLang="zh-CN" sz="1400" b="0" i="0" u="none" strike="noStrike" smtClean="0">
                          <a:solidFill>
                            <a:srgbClr val="000000"/>
                          </a:solidFill>
                          <a:effectLst/>
                          <a:latin typeface="+mn-ea"/>
                          <a:ea typeface="+mn-ea"/>
                        </a:rPr>
                        <a:t>+</a:t>
                      </a:r>
                      <a:r>
                        <a:rPr lang="zh-CN" altLang="en-US" sz="1400" b="0" i="0" u="none" strike="noStrike" smtClean="0">
                          <a:solidFill>
                            <a:srgbClr val="000000"/>
                          </a:solidFill>
                          <a:effectLst/>
                          <a:latin typeface="+mn-ea"/>
                          <a:ea typeface="+mn-ea"/>
                        </a:rPr>
                        <a:t>目标绩效奖金）</a:t>
                      </a:r>
                      <a:r>
                        <a:rPr lang="en-US" altLang="zh-CN" sz="1400" b="0" i="0" u="none" strike="noStrike" smtClean="0">
                          <a:solidFill>
                            <a:srgbClr val="000000"/>
                          </a:solidFill>
                          <a:effectLst/>
                          <a:latin typeface="+mn-ea"/>
                          <a:ea typeface="+mn-ea"/>
                        </a:rPr>
                        <a:t>+</a:t>
                      </a:r>
                      <a:r>
                        <a:rPr lang="zh-CN" altLang="en-US" sz="1400" b="0" i="0" u="none" strike="noStrike" smtClean="0">
                          <a:solidFill>
                            <a:srgbClr val="000000"/>
                          </a:solidFill>
                          <a:effectLst/>
                          <a:latin typeface="+mn-ea"/>
                          <a:ea typeface="+mn-ea"/>
                        </a:rPr>
                        <a:t>超额利润奖</a:t>
                      </a:r>
                      <a:r>
                        <a:rPr lang="zh-CN" altLang="en-US" sz="1400" b="0" i="0" u="none" strike="noStrike">
                          <a:solidFill>
                            <a:srgbClr val="000000"/>
                          </a:solidFill>
                          <a:effectLst/>
                          <a:latin typeface="+mn-ea"/>
                          <a:ea typeface="+mn-ea"/>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6240">
                <a:tc vMerge="1">
                  <a:txBody>
                    <a:bodyPr vert="horz" wrap="square"/>
                    <a:lstStyle/>
                    <a:p>
                      <a:endParaRPr lang="zh-CN" altLang="en-US"/>
                    </a:p>
                  </a:txBody>
                  <a:tcPr/>
                </a:tc>
                <a:tc>
                  <a:txBody>
                    <a:bodyPr vert="horz" wrap="square"/>
                    <a:lstStyle/>
                    <a:p>
                      <a:pPr algn="ctr" fontAlgn="ctr"/>
                      <a:r>
                        <a:rPr lang="zh-CN" altLang="en-US" sz="1400" b="0" i="0" u="none" strike="noStrike">
                          <a:solidFill>
                            <a:srgbClr val="000000"/>
                          </a:solidFill>
                          <a:effectLst/>
                          <a:latin typeface="+mn-ea"/>
                          <a:ea typeface="+mn-ea"/>
                        </a:rPr>
                        <a:t>职能类岗位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fontAlgn="ctr"/>
                      <a:endParaRPr lang="zh-CN" altLang="en-US" sz="1400" b="0" i="0" u="none" strike="noStrike">
                        <a:solidFill>
                          <a:srgbClr val="000000"/>
                        </a:solidFill>
                        <a:effectLst/>
                        <a:latin typeface="Arial"/>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zh-CN" altLang="en-US"/>
                    </a:p>
                  </a:txBody>
                  <a:tcPr/>
                </a:tc>
                <a:tc vMerge="1">
                  <a:txBody>
                    <a:bodyPr vert="horz" wrap="square"/>
                    <a:lstStyle/>
                    <a:p>
                      <a:pPr algn="ctr" fontAlgn="ctr"/>
                      <a:endParaRPr lang="zh-CN" altLang="en-US"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ctr" fontAlgn="ctr"/>
                      <a:endParaRPr lang="zh-CN" altLang="en-US"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ctr" fontAlgn="ctr"/>
                      <a:endParaRPr lang="zh-CN" altLang="en-US"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6240">
                <a:tc rowSpan="7">
                  <a:txBody>
                    <a:bodyPr vert="horz" wrap="square"/>
                    <a:lstStyle/>
                    <a:p>
                      <a:pPr algn="ctr" fontAlgn="ctr"/>
                      <a:r>
                        <a:rPr lang="en-US" sz="1400" b="1" i="0" u="none" strike="noStrike" smtClean="0">
                          <a:solidFill>
                            <a:srgbClr val="000000"/>
                          </a:solidFill>
                          <a:effectLst/>
                          <a:latin typeface="+mn-ea"/>
                          <a:ea typeface="+mn-ea"/>
                        </a:rPr>
                        <a:t>P</a:t>
                      </a:r>
                    </a:p>
                    <a:p>
                      <a:pPr algn="ctr" fontAlgn="ctr"/>
                      <a:r>
                        <a:rPr lang="zh-CN" altLang="en-US" sz="1400" b="1" i="0" u="none" strike="noStrike" smtClean="0">
                          <a:solidFill>
                            <a:srgbClr val="000000"/>
                          </a:solidFill>
                          <a:effectLst/>
                          <a:latin typeface="+mn-ea"/>
                          <a:ea typeface="+mn-ea"/>
                        </a:rPr>
                        <a:t>序列</a:t>
                      </a:r>
                      <a:endParaRPr lang="zh-CN" altLang="en-US" sz="1400" b="1"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ctr" fontAlgn="ctr"/>
                      <a:r>
                        <a:rPr lang="zh-CN" altLang="en-US" sz="1400" b="0" i="0" u="none" strike="noStrike">
                          <a:solidFill>
                            <a:srgbClr val="000000"/>
                          </a:solidFill>
                          <a:effectLst/>
                          <a:latin typeface="+mn-ea"/>
                          <a:ea typeface="+mn-ea"/>
                        </a:rPr>
                        <a:t>业务类岗位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l" fontAlgn="ctr"/>
                      <a:r>
                        <a:rPr lang="zh-CN" altLang="en-US" sz="1400" b="0" i="0" u="none" strike="noStrike">
                          <a:solidFill>
                            <a:srgbClr val="000000"/>
                          </a:solidFill>
                          <a:effectLst/>
                          <a:latin typeface="+mn-ea"/>
                          <a:ea typeface="+mn-ea"/>
                        </a:rPr>
                        <a:t>方案一：</a:t>
                      </a:r>
                      <a:r>
                        <a:rPr lang="en-US" sz="1400" b="0" i="0" u="none" strike="noStrike">
                          <a:solidFill>
                            <a:srgbClr val="000000"/>
                          </a:solidFill>
                          <a:effectLst/>
                          <a:latin typeface="+mn-ea"/>
                          <a:ea typeface="+mn-ea"/>
                        </a:rPr>
                        <a:t>Average(</a:t>
                      </a:r>
                      <a:r>
                        <a:rPr lang="zh-CN" altLang="en-US" sz="1400" b="0" i="0" u="none" strike="noStrike">
                          <a:solidFill>
                            <a:srgbClr val="000000"/>
                          </a:solidFill>
                          <a:effectLst/>
                          <a:latin typeface="+mn-ea"/>
                          <a:ea typeface="+mn-ea"/>
                        </a:rPr>
                        <a:t>高科技、制造</a:t>
                      </a:r>
                      <a:r>
                        <a:rPr lang="en-US" altLang="zh-CN" sz="1400" b="0" i="0" u="none" strike="noStrike" smtClean="0">
                          <a:solidFill>
                            <a:srgbClr val="000000"/>
                          </a:solidFill>
                          <a:effectLst/>
                          <a:latin typeface="+mn-ea"/>
                          <a:ea typeface="+mn-ea"/>
                        </a:rPr>
                        <a:t>)</a:t>
                      </a:r>
                    </a:p>
                    <a:p>
                      <a:pPr marL="0" marR="0" indent="0" algn="l" defTabSz="914400" rtl="0" eaLnBrk="1" fontAlgn="ctr" latinLnBrk="0" hangingPunct="1">
                        <a:lnSpc>
                          <a:spcPct val="100000"/>
                        </a:lnSpc>
                        <a:spcBef>
                          <a:spcPct val="0"/>
                        </a:spcBef>
                        <a:spcAft>
                          <a:spcPct val="0"/>
                        </a:spcAft>
                        <a:buClrTx/>
                        <a:buSzTx/>
                        <a:buFontTx/>
                        <a:buNone/>
                        <a:defRPr/>
                      </a:pPr>
                      <a:r>
                        <a:rPr lang="zh-CN" altLang="en-US" sz="1400" b="0" i="0" u="none" strike="noStrike" smtClean="0">
                          <a:solidFill>
                            <a:srgbClr val="FF0000"/>
                          </a:solidFill>
                          <a:effectLst/>
                          <a:latin typeface="+mn-ea"/>
                          <a:ea typeface="+mn-ea"/>
                        </a:rPr>
                        <a:t>方案二：高科技业务类岗位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GGS7-9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P25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mn-ea"/>
                          <a:ea typeface="+mn-ea"/>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l" fontAlgn="ctr"/>
                      <a:r>
                        <a:rPr lang="zh-CN" altLang="en-US" sz="1400" b="0" i="0" u="none" strike="noStrike">
                          <a:solidFill>
                            <a:srgbClr val="000000"/>
                          </a:solidFill>
                          <a:effectLst/>
                          <a:latin typeface="+mn-ea"/>
                          <a:ea typeface="+mn-ea"/>
                        </a:rPr>
                        <a:t>全薪（固定薪酬</a:t>
                      </a:r>
                      <a:r>
                        <a:rPr lang="en-US" altLang="zh-CN" sz="1400" b="0" i="0" u="none" strike="noStrike">
                          <a:solidFill>
                            <a:srgbClr val="000000"/>
                          </a:solidFill>
                          <a:effectLst/>
                          <a:latin typeface="+mn-ea"/>
                          <a:ea typeface="+mn-ea"/>
                        </a:rPr>
                        <a:t>+</a:t>
                      </a:r>
                      <a:r>
                        <a:rPr lang="zh-CN" altLang="en-US" sz="1400" b="0" i="0" u="none" strike="noStrike" smtClean="0">
                          <a:solidFill>
                            <a:srgbClr val="000000"/>
                          </a:solidFill>
                          <a:effectLst/>
                          <a:latin typeface="+mn-ea"/>
                          <a:ea typeface="+mn-ea"/>
                        </a:rPr>
                        <a:t>目标销售奖金</a:t>
                      </a:r>
                      <a:r>
                        <a:rPr lang="zh-CN" altLang="en-US" sz="1400" b="0" i="0" u="none" strike="noStrike">
                          <a:solidFill>
                            <a:srgbClr val="000000"/>
                          </a:solidFill>
                          <a:effectLst/>
                          <a:latin typeface="+mn-ea"/>
                          <a:ea typeface="+mn-ea"/>
                        </a:rPr>
                        <a:t>）</a:t>
                      </a:r>
                      <a:r>
                        <a:rPr lang="en-US" altLang="zh-CN" sz="1400" b="0" i="0" u="none" strike="noStrike" smtClean="0">
                          <a:solidFill>
                            <a:srgbClr val="000000"/>
                          </a:solidFill>
                          <a:effectLst/>
                          <a:latin typeface="+mn-ea"/>
                          <a:ea typeface="+mn-ea"/>
                        </a:rPr>
                        <a:t>+</a:t>
                      </a:r>
                      <a:r>
                        <a:rPr lang="zh-CN" altLang="en-US" sz="1400" b="0" i="0" u="none" strike="noStrike" smtClean="0">
                          <a:solidFill>
                            <a:srgbClr val="000000"/>
                          </a:solidFill>
                          <a:effectLst/>
                          <a:latin typeface="+mn-ea"/>
                          <a:ea typeface="+mn-ea"/>
                        </a:rPr>
                        <a:t>超额利润</a:t>
                      </a:r>
                      <a:r>
                        <a:rPr lang="zh-CN" altLang="en-US" sz="1400" b="0" i="0" u="none" strike="noStrike">
                          <a:solidFill>
                            <a:srgbClr val="000000"/>
                          </a:solidFill>
                          <a:effectLst/>
                          <a:latin typeface="+mn-ea"/>
                          <a:ea typeface="+mn-ea"/>
                        </a:rPr>
                        <a:t>奖</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13999">
                <a:tc vMerge="1">
                  <a:txBody>
                    <a:bodyPr vert="horz" wrap="square"/>
                    <a:lstStyle/>
                    <a:p>
                      <a:endParaRPr lang="zh-CN" altLang="en-US"/>
                    </a:p>
                  </a:txBody>
                  <a:tcPr/>
                </a:tc>
                <a:tc vMerge="1">
                  <a:txBody>
                    <a:bodyPr vert="horz" wrap="square"/>
                    <a:lstStyle/>
                    <a:p>
                      <a:endParaRPr lang="zh-CN" altLang="en-US"/>
                    </a:p>
                  </a:txBody>
                  <a:tcPr/>
                </a:tc>
                <a:tc vMerge="1">
                  <a:txBody>
                    <a:bodyPr vert="horz" wrap="square"/>
                    <a:lstStyle/>
                    <a:p>
                      <a:pPr algn="l" fontAlgn="ctr"/>
                      <a:endParaRPr lang="zh-CN" altLang="en-US" sz="1400" b="0" i="0" u="none" strike="noStrike">
                        <a:solidFill>
                          <a:srgbClr val="FF0000"/>
                        </a:solidFill>
                        <a:effectLst/>
                        <a:latin typeface="宋体"/>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GGS10-14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P50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mn-ea"/>
                          <a:ea typeface="+mn-ea"/>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zh-CN" altLang="en-US"/>
                    </a:p>
                  </a:txBody>
                  <a:tcPr/>
                </a:tc>
              </a:tr>
              <a:tr h="216240">
                <a:tc vMerge="1">
                  <a:txBody>
                    <a:bodyPr vert="horz" wrap="square"/>
                    <a:lstStyle/>
                    <a:p>
                      <a:endParaRPr lang="zh-CN" altLang="en-US"/>
                    </a:p>
                  </a:txBody>
                  <a:tcPr/>
                </a:tc>
                <a:tc rowSpan="3">
                  <a:txBody>
                    <a:bodyPr vert="horz" wrap="square"/>
                    <a:lstStyle/>
                    <a:p>
                      <a:pPr algn="ctr" fontAlgn="ctr"/>
                      <a:r>
                        <a:rPr lang="zh-CN" altLang="en-US" sz="1400" b="0" i="0" u="none" strike="noStrike">
                          <a:solidFill>
                            <a:srgbClr val="000000"/>
                          </a:solidFill>
                          <a:effectLst/>
                          <a:latin typeface="+mn-ea"/>
                          <a:ea typeface="+mn-ea"/>
                        </a:rPr>
                        <a:t>专业技术类岗位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vert="horz" wrap="square"/>
                    <a:lstStyle/>
                    <a:p>
                      <a:pPr algn="l" fontAlgn="ctr"/>
                      <a:r>
                        <a:rPr lang="zh-CN" altLang="en-US" sz="1400" b="0" i="0" u="none" strike="noStrike">
                          <a:solidFill>
                            <a:srgbClr val="000000"/>
                          </a:solidFill>
                          <a:effectLst/>
                          <a:latin typeface="+mn-ea"/>
                          <a:ea typeface="+mn-ea"/>
                        </a:rPr>
                        <a:t>方案一：高科技</a:t>
                      </a:r>
                    </a:p>
                    <a:p>
                      <a:pPr marL="0" marR="0" indent="0" algn="l" defTabSz="914400" rtl="0" eaLnBrk="1" fontAlgn="ctr" latinLnBrk="0" hangingPunct="1">
                        <a:lnSpc>
                          <a:spcPct val="100000"/>
                        </a:lnSpc>
                        <a:spcBef>
                          <a:spcPct val="0"/>
                        </a:spcBef>
                        <a:spcAft>
                          <a:spcPct val="0"/>
                        </a:spcAft>
                        <a:buClrTx/>
                        <a:buSzTx/>
                        <a:buFontTx/>
                        <a:buNone/>
                        <a:defRPr/>
                      </a:pPr>
                      <a:r>
                        <a:rPr lang="zh-CN" altLang="en-US" sz="1400" b="0" i="0" u="none" strike="noStrike" smtClean="0">
                          <a:solidFill>
                            <a:srgbClr val="FF0000"/>
                          </a:solidFill>
                          <a:effectLst/>
                          <a:latin typeface="+mn-ea"/>
                          <a:ea typeface="+mn-ea"/>
                        </a:rPr>
                        <a:t>方案二：高科技研发检测类岗位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GGS7-9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P25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mn-ea"/>
                          <a:ea typeface="+mn-ea"/>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5">
                  <a:txBody>
                    <a:bodyPr vert="horz" wrap="square"/>
                    <a:lstStyle/>
                    <a:p>
                      <a:pPr algn="l" fontAlgn="ctr"/>
                      <a:r>
                        <a:rPr lang="zh-CN" altLang="en-US" sz="1400" b="0" i="0" u="none" strike="noStrike">
                          <a:solidFill>
                            <a:srgbClr val="000000"/>
                          </a:solidFill>
                          <a:effectLst/>
                          <a:latin typeface="+mn-ea"/>
                          <a:ea typeface="+mn-ea"/>
                        </a:rPr>
                        <a:t>全薪（固定薪酬</a:t>
                      </a: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目标绩效奖金）</a:t>
                      </a: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超额利润奖</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6240">
                <a:tc vMerge="1">
                  <a:txBody>
                    <a:bodyPr vert="horz" wrap="square"/>
                    <a:lstStyle/>
                    <a:p>
                      <a:endParaRPr lang="zh-CN" altLang="en-US"/>
                    </a:p>
                  </a:txBody>
                  <a:tcPr/>
                </a:tc>
                <a:tc vMerge="1">
                  <a:txBody>
                    <a:bodyPr vert="horz" wrap="square"/>
                    <a:lstStyle/>
                    <a:p>
                      <a:endParaRPr lang="zh-CN" altLang="en-US"/>
                    </a:p>
                  </a:txBody>
                  <a:tcPr/>
                </a:tc>
                <a:tc vMerge="1">
                  <a:txBody>
                    <a:bodyPr vert="horz" wrap="square"/>
                    <a:lstStyle/>
                    <a:p>
                      <a:pPr algn="l" fontAlgn="ctr"/>
                      <a:endParaRPr lang="zh-CN" altLang="en-US" sz="1400" b="0" i="0" u="none" strike="noStrike">
                        <a:solidFill>
                          <a:srgbClr val="FF0000"/>
                        </a:solidFill>
                        <a:effectLst/>
                        <a:latin typeface="宋体"/>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GGS10-14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P50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mn-ea"/>
                          <a:ea typeface="+mn-ea"/>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zh-CN" altLang="en-US"/>
                    </a:p>
                  </a:txBody>
                  <a:tcPr/>
                </a:tc>
              </a:tr>
              <a:tr h="216240">
                <a:tc vMerge="1">
                  <a:txBody>
                    <a:bodyPr vert="horz" wrap="square"/>
                    <a:lstStyle/>
                    <a:p>
                      <a:endParaRPr lang="zh-CN" altLang="en-US"/>
                    </a:p>
                  </a:txBody>
                  <a:tcPr/>
                </a:tc>
                <a:tc vMerge="1">
                  <a:txBody>
                    <a:bodyPr vert="horz" wrap="square"/>
                    <a:lstStyle/>
                    <a:p>
                      <a:endParaRPr lang="zh-CN" altLang="en-US"/>
                    </a:p>
                  </a:txBody>
                  <a:tcPr/>
                </a:tc>
                <a:tc vMerge="1">
                  <a:txBody>
                    <a:bodyPr vert="horz" wrap="square"/>
                    <a:lstStyle/>
                    <a:p>
                      <a:pPr algn="l" fontAlgn="ctr"/>
                      <a:endParaRPr lang="zh-CN" altLang="en-US" sz="1400" b="0" i="0" u="none" strike="noStrike">
                        <a:solidFill>
                          <a:srgbClr val="000000"/>
                        </a:solidFill>
                        <a:effectLst/>
                        <a:latin typeface="宋体"/>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GGS15-17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P50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P75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zh-CN" altLang="en-US"/>
                    </a:p>
                  </a:txBody>
                  <a:tcPr/>
                </a:tc>
              </a:tr>
              <a:tr h="216240">
                <a:tc vMerge="1">
                  <a:txBody>
                    <a:bodyPr vert="horz" wrap="square"/>
                    <a:lstStyle/>
                    <a:p>
                      <a:endParaRPr lang="zh-CN" altLang="en-US"/>
                    </a:p>
                  </a:txBody>
                  <a:tcPr/>
                </a:tc>
                <a:tc rowSpan="2">
                  <a:txBody>
                    <a:bodyPr vert="horz" wrap="square"/>
                    <a:lstStyle/>
                    <a:p>
                      <a:pPr algn="ctr" fontAlgn="ctr"/>
                      <a:r>
                        <a:rPr lang="zh-CN" altLang="en-US" sz="1400" b="0" i="0" u="none" strike="noStrike">
                          <a:solidFill>
                            <a:srgbClr val="000000"/>
                          </a:solidFill>
                          <a:effectLst/>
                          <a:latin typeface="+mn-ea"/>
                          <a:ea typeface="+mn-ea"/>
                        </a:rPr>
                        <a:t>职能类岗位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l" fontAlgn="ctr"/>
                      <a:r>
                        <a:rPr lang="zh-CN" altLang="en-US" sz="1400" b="0" i="0" u="none" strike="noStrike">
                          <a:solidFill>
                            <a:srgbClr val="000000"/>
                          </a:solidFill>
                          <a:effectLst/>
                          <a:latin typeface="+mn-ea"/>
                          <a:ea typeface="+mn-ea"/>
                        </a:rPr>
                        <a:t>方案一：</a:t>
                      </a:r>
                      <a:r>
                        <a:rPr lang="en-US" sz="1400" b="0" i="0" u="none" strike="noStrike">
                          <a:solidFill>
                            <a:srgbClr val="000000"/>
                          </a:solidFill>
                          <a:effectLst/>
                          <a:latin typeface="+mn-ea"/>
                          <a:ea typeface="+mn-ea"/>
                        </a:rPr>
                        <a:t>Average(</a:t>
                      </a:r>
                      <a:r>
                        <a:rPr lang="zh-CN" altLang="en-US" sz="1400" b="0" i="0" u="none" strike="noStrike">
                          <a:solidFill>
                            <a:srgbClr val="000000"/>
                          </a:solidFill>
                          <a:effectLst/>
                          <a:latin typeface="+mn-ea"/>
                          <a:ea typeface="+mn-ea"/>
                        </a:rPr>
                        <a:t>高科技、制造</a:t>
                      </a:r>
                      <a:r>
                        <a:rPr lang="en-US" altLang="zh-CN" sz="1400" b="0" i="0" u="none" strike="noStrike" smtClean="0">
                          <a:solidFill>
                            <a:srgbClr val="000000"/>
                          </a:solidFill>
                          <a:effectLst/>
                          <a:latin typeface="+mn-ea"/>
                          <a:ea typeface="+mn-ea"/>
                        </a:rPr>
                        <a:t>)</a:t>
                      </a:r>
                    </a:p>
                    <a:p>
                      <a:pPr marL="0" marR="0" indent="0" algn="l" defTabSz="914400" rtl="0" eaLnBrk="1" fontAlgn="ctr" latinLnBrk="0" hangingPunct="1">
                        <a:lnSpc>
                          <a:spcPct val="100000"/>
                        </a:lnSpc>
                        <a:spcBef>
                          <a:spcPct val="0"/>
                        </a:spcBef>
                        <a:spcAft>
                          <a:spcPct val="0"/>
                        </a:spcAft>
                        <a:buClrTx/>
                        <a:buSzTx/>
                        <a:buFontTx/>
                        <a:buNone/>
                        <a:defRPr/>
                      </a:pPr>
                      <a:r>
                        <a:rPr lang="zh-CN" altLang="en-US" sz="1400" b="0" i="0" u="none" strike="noStrike" smtClean="0">
                          <a:solidFill>
                            <a:srgbClr val="FF0000"/>
                          </a:solidFill>
                          <a:effectLst/>
                          <a:latin typeface="+mn-ea"/>
                          <a:ea typeface="+mn-ea"/>
                        </a:rPr>
                        <a:t>方案二：高科技职能类岗位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GGS7-9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P25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mn-ea"/>
                          <a:ea typeface="+mn-ea"/>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fontAlgn="ctr"/>
                      <a:endParaRPr lang="zh-CN" altLang="en-US"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13999">
                <a:tc vMerge="1">
                  <a:txBody>
                    <a:bodyPr vert="horz" wrap="square"/>
                    <a:lstStyle/>
                    <a:p>
                      <a:endParaRPr lang="zh-CN" altLang="en-US"/>
                    </a:p>
                  </a:txBody>
                  <a:tcPr/>
                </a:tc>
                <a:tc vMerge="1">
                  <a:txBody>
                    <a:bodyPr vert="horz" wrap="square"/>
                    <a:lstStyle/>
                    <a:p>
                      <a:endParaRPr lang="zh-CN" altLang="en-US"/>
                    </a:p>
                  </a:txBody>
                  <a:tcPr/>
                </a:tc>
                <a:tc vMerge="1">
                  <a:txBody>
                    <a:bodyPr vert="horz" wrap="square"/>
                    <a:lstStyle/>
                    <a:p>
                      <a:pPr algn="l" fontAlgn="ctr"/>
                      <a:endParaRPr lang="zh-CN" altLang="en-US" sz="1400" b="0" i="0" u="none" strike="noStrike">
                        <a:solidFill>
                          <a:srgbClr val="FF0000"/>
                        </a:solidFill>
                        <a:effectLst/>
                        <a:latin typeface="宋体"/>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GGS10-14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P50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mn-ea"/>
                          <a:ea typeface="+mn-ea"/>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zh-CN" altLang="en-US"/>
                    </a:p>
                  </a:txBody>
                  <a:tcPr/>
                </a:tc>
              </a:tr>
              <a:tr h="630239">
                <a:tc rowSpan="4">
                  <a:txBody>
                    <a:bodyPr vert="horz" wrap="square"/>
                    <a:lstStyle/>
                    <a:p>
                      <a:pPr algn="ctr" fontAlgn="ctr"/>
                      <a:r>
                        <a:rPr lang="en-US" sz="1400" b="1" i="0" u="none" strike="noStrike" smtClean="0">
                          <a:solidFill>
                            <a:srgbClr val="000000"/>
                          </a:solidFill>
                          <a:effectLst/>
                          <a:latin typeface="+mn-ea"/>
                          <a:ea typeface="+mn-ea"/>
                        </a:rPr>
                        <a:t>M</a:t>
                      </a:r>
                    </a:p>
                    <a:p>
                      <a:pPr algn="ctr" fontAlgn="ctr"/>
                      <a:r>
                        <a:rPr lang="zh-CN" altLang="en-US" sz="1400" b="1" i="0" u="none" strike="noStrike" smtClean="0">
                          <a:solidFill>
                            <a:srgbClr val="000000"/>
                          </a:solidFill>
                          <a:effectLst/>
                          <a:latin typeface="+mn-ea"/>
                          <a:ea typeface="+mn-ea"/>
                        </a:rPr>
                        <a:t>序列</a:t>
                      </a:r>
                      <a:endParaRPr lang="zh-CN" altLang="en-US" sz="1400" b="1"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400" b="0" i="0" u="none" strike="noStrike">
                          <a:solidFill>
                            <a:srgbClr val="000000"/>
                          </a:solidFill>
                          <a:effectLst/>
                          <a:latin typeface="+mn-ea"/>
                          <a:ea typeface="+mn-ea"/>
                        </a:rPr>
                        <a:t>业务类</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400" b="0" i="0" u="none" strike="noStrike" smtClean="0">
                          <a:solidFill>
                            <a:srgbClr val="000000"/>
                          </a:solidFill>
                          <a:effectLst/>
                          <a:latin typeface="+mn-ea"/>
                          <a:ea typeface="+mn-ea"/>
                        </a:rPr>
                        <a:t>方案一：</a:t>
                      </a:r>
                      <a:r>
                        <a:rPr lang="en-US" altLang="zh-CN" sz="1400" b="0" i="0" u="none" strike="noStrike" smtClean="0">
                          <a:solidFill>
                            <a:srgbClr val="000000"/>
                          </a:solidFill>
                          <a:effectLst/>
                          <a:latin typeface="+mn-ea"/>
                          <a:ea typeface="+mn-ea"/>
                        </a:rPr>
                        <a:t>Average(</a:t>
                      </a:r>
                      <a:r>
                        <a:rPr lang="zh-CN" altLang="en-US" sz="1400" b="0" i="0" u="none" strike="noStrike" smtClean="0">
                          <a:solidFill>
                            <a:srgbClr val="000000"/>
                          </a:solidFill>
                          <a:effectLst/>
                          <a:latin typeface="+mn-ea"/>
                          <a:ea typeface="+mn-ea"/>
                        </a:rPr>
                        <a:t>高科技、制造</a:t>
                      </a:r>
                      <a:r>
                        <a:rPr lang="en-US" altLang="zh-CN" sz="1400" b="0" i="0" u="none" strike="noStrike" smtClean="0">
                          <a:solidFill>
                            <a:srgbClr val="000000"/>
                          </a:solidFill>
                          <a:effectLst/>
                          <a:latin typeface="+mn-ea"/>
                          <a:ea typeface="+mn-ea"/>
                        </a:rPr>
                        <a:t>)</a:t>
                      </a:r>
                    </a:p>
                    <a:p>
                      <a:pPr marL="0" marR="0" indent="0" algn="l" defTabSz="914400" rtl="0" eaLnBrk="1" fontAlgn="ctr" latinLnBrk="0" hangingPunct="1">
                        <a:lnSpc>
                          <a:spcPct val="100000"/>
                        </a:lnSpc>
                        <a:spcBef>
                          <a:spcPct val="0"/>
                        </a:spcBef>
                        <a:spcAft>
                          <a:spcPct val="0"/>
                        </a:spcAft>
                        <a:buClrTx/>
                        <a:buSzTx/>
                        <a:buFontTx/>
                        <a:buNone/>
                        <a:defRPr/>
                      </a:pPr>
                      <a:r>
                        <a:rPr lang="zh-CN" altLang="en-US" sz="1400" b="0" i="0" u="none" strike="noStrike" smtClean="0">
                          <a:solidFill>
                            <a:srgbClr val="FF0000"/>
                          </a:solidFill>
                          <a:effectLst/>
                          <a:latin typeface="+mn-ea"/>
                          <a:ea typeface="+mn-ea"/>
                        </a:rPr>
                        <a:t>方案二：高科技业务类岗位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GGS10-14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smtClean="0">
                          <a:solidFill>
                            <a:srgbClr val="000000"/>
                          </a:solidFill>
                          <a:effectLst/>
                          <a:latin typeface="+mn-ea"/>
                          <a:ea typeface="+mn-ea"/>
                        </a:rPr>
                        <a:t>P50</a:t>
                      </a:r>
                      <a:r>
                        <a:rPr lang="zh-CN" altLang="en-US" sz="1400" b="0" i="0" u="none" strike="noStrike">
                          <a:solidFill>
                            <a:srgbClr val="000000"/>
                          </a:solidFill>
                          <a:effectLst/>
                          <a:latin typeface="+mn-ea"/>
                          <a:ea typeface="+mn-ea"/>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mn-ea"/>
                          <a:ea typeface="+mn-ea"/>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400" b="0" i="0" u="none" strike="noStrike" smtClean="0">
                          <a:solidFill>
                            <a:srgbClr val="000000"/>
                          </a:solidFill>
                          <a:effectLst/>
                          <a:latin typeface="+mn-ea"/>
                          <a:ea typeface="+mn-ea"/>
                        </a:rPr>
                        <a:t>全薪（固定薪酬</a:t>
                      </a:r>
                      <a:r>
                        <a:rPr lang="en-US" altLang="zh-CN" sz="1400" b="0" i="0" u="none" strike="noStrike" smtClean="0">
                          <a:solidFill>
                            <a:srgbClr val="000000"/>
                          </a:solidFill>
                          <a:effectLst/>
                          <a:latin typeface="+mn-ea"/>
                          <a:ea typeface="+mn-ea"/>
                        </a:rPr>
                        <a:t>+</a:t>
                      </a:r>
                      <a:r>
                        <a:rPr lang="zh-CN" altLang="en-US" sz="1400" b="0" i="0" u="none" strike="noStrike" smtClean="0">
                          <a:solidFill>
                            <a:srgbClr val="000000"/>
                          </a:solidFill>
                          <a:effectLst/>
                          <a:latin typeface="+mn-ea"/>
                          <a:ea typeface="+mn-ea"/>
                        </a:rPr>
                        <a:t>目标销售奖金）</a:t>
                      </a:r>
                      <a:r>
                        <a:rPr lang="en-US" altLang="zh-CN" sz="1400" b="0" i="0" u="none" strike="noStrike" smtClean="0">
                          <a:solidFill>
                            <a:srgbClr val="000000"/>
                          </a:solidFill>
                          <a:effectLst/>
                          <a:latin typeface="+mn-ea"/>
                          <a:ea typeface="+mn-ea"/>
                        </a:rPr>
                        <a:t>+</a:t>
                      </a:r>
                      <a:r>
                        <a:rPr lang="zh-CN" altLang="en-US" sz="1400" b="0" i="0" u="none" strike="noStrike" smtClean="0">
                          <a:solidFill>
                            <a:srgbClr val="000000"/>
                          </a:solidFill>
                          <a:effectLst/>
                          <a:latin typeface="+mn-ea"/>
                          <a:ea typeface="+mn-ea"/>
                        </a:rPr>
                        <a:t>超额利润奖</a:t>
                      </a:r>
                      <a:endParaRPr lang="en-US" altLang="zh-CN" sz="1400" b="0" i="0" u="none" strike="noStrike" smtClean="0">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630239">
                <a:tc vMerge="1">
                  <a:txBody>
                    <a:bodyPr vert="horz" wrap="square"/>
                    <a:lstStyle/>
                    <a:p>
                      <a:endParaRPr lang="zh-CN" altLang="en-US"/>
                    </a:p>
                  </a:txBody>
                  <a:tcPr/>
                </a:tc>
                <a:tc>
                  <a:txBody>
                    <a:bodyPr vert="horz" wrap="square"/>
                    <a:lstStyle/>
                    <a:p>
                      <a:pPr algn="ctr" fontAlgn="ctr"/>
                      <a:r>
                        <a:rPr lang="zh-CN" altLang="en-US" sz="1400" b="0" i="0" u="none" strike="noStrike">
                          <a:solidFill>
                            <a:srgbClr val="000000"/>
                          </a:solidFill>
                          <a:effectLst/>
                          <a:latin typeface="+mn-ea"/>
                          <a:ea typeface="+mn-ea"/>
                        </a:rPr>
                        <a:t>专业技术类岗位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400" b="0" i="0" u="none" strike="noStrike" smtClean="0">
                          <a:solidFill>
                            <a:srgbClr val="000000"/>
                          </a:solidFill>
                          <a:effectLst/>
                          <a:latin typeface="+mn-ea"/>
                          <a:ea typeface="+mn-ea"/>
                        </a:rPr>
                        <a:t>方案一：高科技</a:t>
                      </a:r>
                    </a:p>
                    <a:p>
                      <a:pPr marL="0" marR="0" indent="0" algn="l" defTabSz="914400" rtl="0" eaLnBrk="1" fontAlgn="ctr" latinLnBrk="0" hangingPunct="1">
                        <a:lnSpc>
                          <a:spcPct val="100000"/>
                        </a:lnSpc>
                        <a:spcBef>
                          <a:spcPct val="0"/>
                        </a:spcBef>
                        <a:spcAft>
                          <a:spcPct val="0"/>
                        </a:spcAft>
                        <a:buClrTx/>
                        <a:buSzTx/>
                        <a:buFontTx/>
                        <a:buNone/>
                        <a:defRPr/>
                      </a:pPr>
                      <a:r>
                        <a:rPr lang="zh-CN" altLang="en-US" sz="1400" b="0" i="0" u="none" strike="noStrike" smtClean="0">
                          <a:solidFill>
                            <a:srgbClr val="FF0000"/>
                          </a:solidFill>
                          <a:effectLst/>
                          <a:latin typeface="+mn-ea"/>
                          <a:ea typeface="+mn-ea"/>
                        </a:rPr>
                        <a:t>方案二：高科技研发检测类岗位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GGS10-14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smtClean="0">
                          <a:solidFill>
                            <a:srgbClr val="000000"/>
                          </a:solidFill>
                          <a:effectLst/>
                          <a:latin typeface="+mn-ea"/>
                          <a:ea typeface="+mn-ea"/>
                        </a:rPr>
                        <a:t>P50</a:t>
                      </a:r>
                      <a:r>
                        <a:rPr lang="zh-CN" altLang="en-US" sz="1400" b="0" i="0" u="none" strike="noStrike">
                          <a:solidFill>
                            <a:srgbClr val="000000"/>
                          </a:solidFill>
                          <a:effectLst/>
                          <a:latin typeface="+mn-ea"/>
                          <a:ea typeface="+mn-ea"/>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mn-ea"/>
                          <a:ea typeface="+mn-ea"/>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vert="horz" wrap="square"/>
                    <a:lstStyle/>
                    <a:p>
                      <a:pPr algn="l" fontAlgn="ctr"/>
                      <a:r>
                        <a:rPr lang="zh-CN" altLang="en-US" sz="1400" b="0" i="0" u="none" strike="noStrike" smtClean="0">
                          <a:solidFill>
                            <a:srgbClr val="000000"/>
                          </a:solidFill>
                          <a:effectLst/>
                          <a:latin typeface="+mn-ea"/>
                          <a:ea typeface="+mn-ea"/>
                        </a:rPr>
                        <a:t>全薪（固定薪酬</a:t>
                      </a:r>
                      <a:r>
                        <a:rPr lang="en-US" altLang="zh-CN" sz="1400" b="0" i="0" u="none" strike="noStrike" smtClean="0">
                          <a:solidFill>
                            <a:srgbClr val="000000"/>
                          </a:solidFill>
                          <a:effectLst/>
                          <a:latin typeface="+mn-ea"/>
                          <a:ea typeface="+mn-ea"/>
                        </a:rPr>
                        <a:t>+</a:t>
                      </a:r>
                      <a:r>
                        <a:rPr lang="zh-CN" altLang="en-US" sz="1400" b="0" i="0" u="none" strike="noStrike" smtClean="0">
                          <a:solidFill>
                            <a:srgbClr val="000000"/>
                          </a:solidFill>
                          <a:effectLst/>
                          <a:latin typeface="+mn-ea"/>
                          <a:ea typeface="+mn-ea"/>
                        </a:rPr>
                        <a:t>目标绩效奖）</a:t>
                      </a:r>
                      <a:r>
                        <a:rPr lang="en-US" altLang="zh-CN" sz="1400" b="0" i="0" u="none" strike="noStrike" smtClean="0">
                          <a:solidFill>
                            <a:srgbClr val="000000"/>
                          </a:solidFill>
                          <a:effectLst/>
                          <a:latin typeface="+mn-ea"/>
                          <a:ea typeface="+mn-ea"/>
                        </a:rPr>
                        <a:t>+</a:t>
                      </a:r>
                      <a:r>
                        <a:rPr lang="zh-CN" altLang="en-US" sz="1400" b="0" i="0" u="none" strike="noStrike" smtClean="0">
                          <a:solidFill>
                            <a:srgbClr val="000000"/>
                          </a:solidFill>
                          <a:effectLst/>
                          <a:latin typeface="+mn-ea"/>
                          <a:ea typeface="+mn-ea"/>
                        </a:rPr>
                        <a:t>超额利润奖</a:t>
                      </a:r>
                      <a:endParaRPr lang="zh-CN" altLang="en-US"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630239">
                <a:tc vMerge="1">
                  <a:txBody>
                    <a:bodyPr vert="horz" wrap="square"/>
                    <a:lstStyle/>
                    <a:p>
                      <a:endParaRPr lang="zh-CN" altLang="en-US"/>
                    </a:p>
                  </a:txBody>
                  <a:tcPr/>
                </a:tc>
                <a:tc>
                  <a:txBody>
                    <a:bodyPr vert="horz" wrap="square"/>
                    <a:lstStyle/>
                    <a:p>
                      <a:pPr algn="ctr" fontAlgn="ctr"/>
                      <a:r>
                        <a:rPr lang="zh-CN" altLang="en-US" sz="1400" b="0" i="0" u="none" strike="noStrike">
                          <a:solidFill>
                            <a:srgbClr val="000000"/>
                          </a:solidFill>
                          <a:effectLst/>
                          <a:latin typeface="+mn-ea"/>
                          <a:ea typeface="+mn-ea"/>
                        </a:rPr>
                        <a:t>职能类岗位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400" b="0" i="0" u="none" strike="noStrike" smtClean="0">
                          <a:solidFill>
                            <a:srgbClr val="000000"/>
                          </a:solidFill>
                          <a:effectLst/>
                          <a:latin typeface="+mn-ea"/>
                          <a:ea typeface="+mn-ea"/>
                        </a:rPr>
                        <a:t>方案一：</a:t>
                      </a:r>
                      <a:r>
                        <a:rPr lang="en-US" altLang="zh-CN" sz="1400" b="0" i="0" u="none" strike="noStrike" smtClean="0">
                          <a:solidFill>
                            <a:srgbClr val="000000"/>
                          </a:solidFill>
                          <a:effectLst/>
                          <a:latin typeface="+mn-ea"/>
                          <a:ea typeface="+mn-ea"/>
                        </a:rPr>
                        <a:t>Average(</a:t>
                      </a:r>
                      <a:r>
                        <a:rPr lang="zh-CN" altLang="en-US" sz="1400" b="0" i="0" u="none" strike="noStrike" smtClean="0">
                          <a:solidFill>
                            <a:srgbClr val="000000"/>
                          </a:solidFill>
                          <a:effectLst/>
                          <a:latin typeface="+mn-ea"/>
                          <a:ea typeface="+mn-ea"/>
                        </a:rPr>
                        <a:t>高科技、制造</a:t>
                      </a:r>
                      <a:r>
                        <a:rPr lang="en-US" altLang="zh-CN" sz="1400" b="0" i="0" u="none" strike="noStrike" smtClean="0">
                          <a:solidFill>
                            <a:srgbClr val="000000"/>
                          </a:solidFill>
                          <a:effectLst/>
                          <a:latin typeface="+mn-ea"/>
                          <a:ea typeface="+mn-ea"/>
                        </a:rPr>
                        <a:t>)</a:t>
                      </a:r>
                    </a:p>
                    <a:p>
                      <a:pPr marL="0" marR="0" indent="0" algn="l" defTabSz="914400" rtl="0" eaLnBrk="1" fontAlgn="ctr" latinLnBrk="0" hangingPunct="1">
                        <a:lnSpc>
                          <a:spcPct val="100000"/>
                        </a:lnSpc>
                        <a:spcBef>
                          <a:spcPct val="0"/>
                        </a:spcBef>
                        <a:spcAft>
                          <a:spcPct val="0"/>
                        </a:spcAft>
                        <a:buClrTx/>
                        <a:buSzTx/>
                        <a:buFontTx/>
                        <a:buNone/>
                        <a:defRPr/>
                      </a:pPr>
                      <a:r>
                        <a:rPr lang="zh-CN" altLang="en-US" sz="1400" b="0" i="0" u="none" strike="noStrike" smtClean="0">
                          <a:solidFill>
                            <a:srgbClr val="FF0000"/>
                          </a:solidFill>
                          <a:effectLst/>
                          <a:latin typeface="+mn-ea"/>
                          <a:ea typeface="+mn-ea"/>
                        </a:rPr>
                        <a:t>方案二：高科技职能类岗位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GGS10-14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P50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a:solidFill>
                            <a:srgbClr val="000000"/>
                          </a:solidFill>
                          <a:effectLst/>
                          <a:latin typeface="+mn-ea"/>
                          <a:ea typeface="+mn-ea"/>
                        </a:rPr>
                        <a:t>P75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fontAlgn="ctr"/>
                      <a:endParaRPr lang="zh-CN" altLang="en-US"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46360">
                <a:tc vMerge="1">
                  <a:txBody>
                    <a:bodyPr vert="horz" wrap="square"/>
                    <a:lstStyle/>
                    <a:p>
                      <a:pPr algn="ctr" fontAlgn="ctr"/>
                      <a:endParaRPr lang="zh-CN" altLang="en-US" sz="1400" b="1" i="0" u="none" strike="noStrike">
                        <a:solidFill>
                          <a:srgbClr val="000000"/>
                        </a:solidFill>
                        <a:effectLst/>
                        <a:latin typeface="宋体"/>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400" b="0" i="0" u="none" strike="noStrike" smtClean="0">
                          <a:solidFill>
                            <a:srgbClr val="000000"/>
                          </a:solidFill>
                          <a:effectLst/>
                          <a:latin typeface="+mn-ea"/>
                          <a:ea typeface="+mn-ea"/>
                        </a:rPr>
                        <a:t>高管</a:t>
                      </a:r>
                      <a:endParaRPr lang="zh-CN" altLang="en-US"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marR="0" indent="0" algn="l" defTabSz="914400" rtl="0" eaLnBrk="1" fontAlgn="ctr" latinLnBrk="0" hangingPunct="1">
                        <a:lnSpc>
                          <a:spcPct val="100000"/>
                        </a:lnSpc>
                        <a:spcBef>
                          <a:spcPct val="0"/>
                        </a:spcBef>
                        <a:spcAft>
                          <a:spcPct val="0"/>
                        </a:spcAft>
                        <a:buClrTx/>
                        <a:buSzTx/>
                        <a:buFontTx/>
                        <a:buNone/>
                        <a:defRPr/>
                      </a:pPr>
                      <a:r>
                        <a:rPr lang="zh-CN" altLang="en-US" sz="1400" b="0" i="0" u="none" strike="noStrike" smtClean="0">
                          <a:solidFill>
                            <a:schemeClr val="tx1"/>
                          </a:solidFill>
                          <a:effectLst/>
                          <a:latin typeface="+mn-ea"/>
                          <a:ea typeface="+mn-ea"/>
                        </a:rPr>
                        <a:t>高科技</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smtClean="0">
                          <a:solidFill>
                            <a:srgbClr val="000000"/>
                          </a:solidFill>
                          <a:effectLst/>
                          <a:latin typeface="+mn-ea"/>
                          <a:ea typeface="+mn-ea"/>
                        </a:rPr>
                        <a:t>GGS15-17</a:t>
                      </a:r>
                      <a:endParaRPr lang="en-US"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smtClean="0">
                          <a:solidFill>
                            <a:srgbClr val="000000"/>
                          </a:solidFill>
                          <a:effectLst/>
                          <a:latin typeface="+mn-ea"/>
                          <a:ea typeface="+mn-ea"/>
                        </a:rPr>
                        <a:t>P50</a:t>
                      </a:r>
                      <a:endParaRPr lang="en-US"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sz="1400" b="0" i="0" u="none" strike="noStrike" smtClean="0">
                          <a:solidFill>
                            <a:srgbClr val="000000"/>
                          </a:solidFill>
                          <a:effectLst/>
                          <a:latin typeface="+mn-ea"/>
                          <a:ea typeface="+mn-ea"/>
                        </a:rPr>
                        <a:t>P75</a:t>
                      </a:r>
                      <a:endParaRPr lang="en-US"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fontAlgn="ctr"/>
                      <a:endParaRPr lang="zh-CN" altLang="en-US"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8" name="Title 1"/>
          <p:cNvSpPr>
            <a:spLocks noGrp="1"/>
          </p:cNvSpPr>
          <p:nvPr>
            <p:ph type="title"/>
          </p:nvPr>
        </p:nvSpPr>
        <p:spPr>
          <a:xfrm>
            <a:off x="1115616" y="97780"/>
            <a:ext cx="7632848" cy="738932"/>
          </a:xfrm>
        </p:spPr>
        <p:txBody>
          <a:bodyPr>
            <a:noAutofit/>
          </a:bodyPr>
          <a:lstStyle/>
          <a:p>
            <a:r>
              <a:rPr lang="zh-CN" altLang="en-US" sz="2200" smtClean="0"/>
              <a:t>结合上述分析，韬睿惠悦建议</a:t>
            </a:r>
            <a:r>
              <a:rPr lang="en-US" altLang="zh-CN" sz="2200" smtClean="0"/>
              <a:t>SMQ</a:t>
            </a:r>
            <a:r>
              <a:rPr lang="zh-CN" altLang="en-US" sz="2200" smtClean="0"/>
              <a:t>薪酬水平策略（</a:t>
            </a:r>
            <a:r>
              <a:rPr lang="zh-CN" altLang="en-US" sz="2200"/>
              <a:t>不含额外奖金</a:t>
            </a:r>
            <a:r>
              <a:rPr lang="zh-CN" altLang="en-US" sz="2200" smtClean="0"/>
              <a:t>）如下</a:t>
            </a:r>
            <a:endParaRPr lang="en-US" sz="2200"/>
          </a:p>
        </p:txBody>
      </p:sp>
      <p:sp>
        <p:nvSpPr>
          <p:cNvPr id="9"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b="1">
                <a:solidFill>
                  <a:schemeClr val="bg1"/>
                </a:solidFill>
                <a:cs typeface="Arial" pitchFamily="34" charset="0"/>
              </a:rPr>
              <a:t>薪</a:t>
            </a:r>
            <a:r>
              <a:rPr lang="zh-CN" altLang="en-US" b="1" smtClean="0">
                <a:solidFill>
                  <a:schemeClr val="bg1"/>
                </a:solidFill>
                <a:cs typeface="Arial" pitchFamily="34" charset="0"/>
              </a:rPr>
              <a:t>酬</a:t>
            </a:r>
            <a:endParaRPr lang="en-US" altLang="zh-CN" b="1" smtClean="0">
              <a:solidFill>
                <a:schemeClr val="bg1"/>
              </a:solidFill>
              <a:cs typeface="Arial" pitchFamily="34" charset="0"/>
            </a:endParaRPr>
          </a:p>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策略</a:t>
            </a:r>
            <a:endParaRPr lang="zh-CN" altLang="en-US" sz="1800" b="1">
              <a:solidFill>
                <a:schemeClr val="bg1"/>
              </a:solidFill>
              <a:cs typeface="Arial" pitchFamily="34" charset="0"/>
            </a:endParaRPr>
          </a:p>
        </p:txBody>
      </p:sp>
    </p:spTree>
    <p:extLst>
      <p:ext uri="{BB962C8B-B14F-4D97-AF65-F5344CB8AC3E}">
        <p14:creationId xmlns:p14="http://schemas.microsoft.com/office/powerpoint/2010/main" val="671187245"/>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1115616" y="169788"/>
            <a:ext cx="7632848" cy="738932"/>
          </a:xfrm>
        </p:spPr>
        <p:txBody>
          <a:bodyPr>
            <a:noAutofit/>
          </a:bodyPr>
          <a:lstStyle/>
          <a:p>
            <a:r>
              <a:rPr lang="zh-CN" altLang="en-US" sz="2200" smtClean="0"/>
              <a:t>结合上述分析，韬睿惠悦建议</a:t>
            </a:r>
            <a:r>
              <a:rPr lang="en-US" altLang="zh-CN" sz="2200" smtClean="0"/>
              <a:t>SMQ</a:t>
            </a:r>
            <a:r>
              <a:rPr lang="zh-CN" altLang="en-US" sz="2200" smtClean="0"/>
              <a:t>薪酬水平策略（</a:t>
            </a:r>
            <a:r>
              <a:rPr lang="zh-CN" altLang="en-US" sz="2200"/>
              <a:t>不含额外奖金</a:t>
            </a:r>
            <a:r>
              <a:rPr lang="zh-CN" altLang="en-US" sz="2200" smtClean="0"/>
              <a:t>）如下</a:t>
            </a:r>
            <a:endParaRPr lang="en-US" sz="2200"/>
          </a:p>
        </p:txBody>
      </p:sp>
      <p:sp>
        <p:nvSpPr>
          <p:cNvPr id="4" name="Footer Placeholder 3"/>
          <p:cNvSpPr>
            <a:spLocks noGrp="1"/>
          </p:cNvSpPr>
          <p:nvPr>
            <p:ph type="ftr" sz="quarter" idx="11"/>
          </p:nvPr>
        </p:nvSpPr>
        <p:spPr/>
        <p:txBody>
          <a:bodyPr/>
          <a:lstStyle/>
          <a:p>
            <a:r>
              <a:rPr lang="en-GB" smtClean="0"/>
              <a:t>towerswatson.com</a:t>
            </a:r>
            <a:endParaRPr lang="en-GB"/>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Slide Number Placeholder 5"/>
          <p:cNvSpPr>
            <a:spLocks noGrp="1"/>
          </p:cNvSpPr>
          <p:nvPr>
            <p:ph type="sldNum" sz="quarter" idx="12"/>
          </p:nvPr>
        </p:nvSpPr>
        <p:spPr/>
        <p:txBody>
          <a:bodyPr/>
          <a:lstStyle/>
          <a:p>
            <a:fld id="{830D4EF1-2FB9-4CDA-AD22-D945B346B2F0}" type="slidenum">
              <a:rPr lang="en-GB" smtClean="0"/>
              <a:t>24</a:t>
            </a:fld>
            <a:endParaRPr lang="en-GB"/>
          </a:p>
        </p:txBody>
      </p:sp>
      <p:sp>
        <p:nvSpPr>
          <p:cNvPr id="8"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b="1">
                <a:solidFill>
                  <a:schemeClr val="bg1"/>
                </a:solidFill>
                <a:cs typeface="Arial" pitchFamily="34" charset="0"/>
              </a:rPr>
              <a:t>薪</a:t>
            </a:r>
            <a:r>
              <a:rPr lang="zh-CN" altLang="en-US" b="1" smtClean="0">
                <a:solidFill>
                  <a:schemeClr val="bg1"/>
                </a:solidFill>
                <a:cs typeface="Arial" pitchFamily="34" charset="0"/>
              </a:rPr>
              <a:t>酬</a:t>
            </a:r>
            <a:endParaRPr lang="en-US" altLang="zh-CN" b="1" smtClean="0">
              <a:solidFill>
                <a:schemeClr val="bg1"/>
              </a:solidFill>
              <a:cs typeface="Arial" pitchFamily="34" charset="0"/>
            </a:endParaRPr>
          </a:p>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策略</a:t>
            </a:r>
            <a:endParaRPr lang="zh-CN" altLang="en-US" sz="1800" b="1">
              <a:solidFill>
                <a:schemeClr val="bg1"/>
              </a:solidFill>
              <a:cs typeface="Arial" pitchFamily="34" charset="0"/>
            </a:endParaRPr>
          </a:p>
        </p:txBody>
      </p:sp>
      <p:graphicFrame>
        <p:nvGraphicFramePr>
          <p:cNvPr id="9" name="表格 8"/>
          <p:cNvGraphicFramePr>
            <a:graphicFrameLocks noGrp="1"/>
          </p:cNvGraphicFramePr>
          <p:nvPr>
            <p:extLst>
              <p:ext uri="{D42A27DB-BD31-4B8C-83A1-F6EECF244321}">
                <p14:modId xmlns:p14="http://schemas.microsoft.com/office/powerpoint/2010/main" val="3039821713"/>
              </p:ext>
            </p:extLst>
          </p:nvPr>
        </p:nvGraphicFramePr>
        <p:xfrm>
          <a:off x="409185" y="1320265"/>
          <a:ext cx="8280919" cy="4629017"/>
        </p:xfrm>
        <a:graphic>
          <a:graphicData uri="http://schemas.openxmlformats.org/drawingml/2006/table">
            <a:tbl>
              <a:tblPr/>
              <a:tblGrid>
                <a:gridCol w="1183625"/>
                <a:gridCol w="2481572"/>
                <a:gridCol w="893365"/>
                <a:gridCol w="893365"/>
                <a:gridCol w="711384"/>
                <a:gridCol w="2117608"/>
              </a:tblGrid>
              <a:tr h="418275">
                <a:tc rowSpan="2">
                  <a:txBody>
                    <a:bodyPr vert="horz" wrap="square"/>
                    <a:lstStyle/>
                    <a:p>
                      <a:pPr algn="ctr" rtl="0" fontAlgn="ctr"/>
                      <a:r>
                        <a:rPr lang="zh-CN" altLang="en-US" sz="1400" b="1" i="0" u="none" strike="noStrike">
                          <a:solidFill>
                            <a:srgbClr val="FFFFFF"/>
                          </a:solidFill>
                          <a:effectLst/>
                          <a:latin typeface="+mn-ea"/>
                          <a:ea typeface="+mn-ea"/>
                        </a:rPr>
                        <a:t>岗位类别</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A745C"/>
                    </a:solidFill>
                  </a:tcPr>
                </a:tc>
                <a:tc rowSpan="2">
                  <a:txBody>
                    <a:bodyPr vert="horz" wrap="square"/>
                    <a:lstStyle/>
                    <a:p>
                      <a:pPr algn="ctr" rtl="0" fontAlgn="ctr"/>
                      <a:r>
                        <a:rPr lang="zh-CN" altLang="en-US" sz="1400" b="1" i="0" u="none" strike="noStrike">
                          <a:solidFill>
                            <a:srgbClr val="FFFFFF"/>
                          </a:solidFill>
                          <a:effectLst/>
                          <a:latin typeface="+mn-ea"/>
                          <a:ea typeface="+mn-ea"/>
                        </a:rPr>
                        <a:t>对标市场</a:t>
                      </a:r>
                      <a:r>
                        <a:rPr lang="en-US" altLang="zh-CN" sz="1400" b="1" i="0" u="none" strike="noStrike">
                          <a:solidFill>
                            <a:srgbClr val="FFFFFF"/>
                          </a:solidFill>
                          <a:effectLst/>
                          <a:latin typeface="+mn-ea"/>
                          <a:ea typeface="+mn-ea"/>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A745C"/>
                    </a:solidFill>
                  </a:tcPr>
                </a:tc>
                <a:tc rowSpan="2">
                  <a:txBody>
                    <a:bodyPr vert="horz" wrap="square"/>
                    <a:lstStyle/>
                    <a:p>
                      <a:pPr algn="ctr" rtl="0" fontAlgn="ctr"/>
                      <a:r>
                        <a:rPr lang="zh-CN" altLang="en-US" sz="1400" b="1" i="0" u="none" strike="noStrike">
                          <a:solidFill>
                            <a:srgbClr val="FFFFFF"/>
                          </a:solidFill>
                          <a:effectLst/>
                          <a:latin typeface="+mn-ea"/>
                          <a:ea typeface="+mn-ea"/>
                        </a:rPr>
                        <a:t>职位所属层级</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A745C"/>
                    </a:solidFill>
                  </a:tcPr>
                </a:tc>
                <a:tc gridSpan="2">
                  <a:txBody>
                    <a:bodyPr vert="horz" wrap="square"/>
                    <a:lstStyle/>
                    <a:p>
                      <a:pPr algn="ctr" rtl="0" fontAlgn="ctr"/>
                      <a:r>
                        <a:rPr lang="zh-CN" altLang="en-US" sz="1400" b="1" i="0" u="none" strike="noStrike">
                          <a:solidFill>
                            <a:srgbClr val="FFFFFF"/>
                          </a:solidFill>
                          <a:effectLst/>
                          <a:latin typeface="+mn-ea"/>
                          <a:ea typeface="+mn-ea"/>
                        </a:rPr>
                        <a:t>全薪薪酬水平</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A745C"/>
                    </a:solidFill>
                  </a:tcPr>
                </a:tc>
                <a:tc hMerge="1">
                  <a:txBody>
                    <a:bodyPr vert="horz" wrap="square"/>
                    <a:lstStyle/>
                    <a:p>
                      <a:endParaRPr lang="zh-CN" altLang="en-US"/>
                    </a:p>
                  </a:txBody>
                  <a:tcPr/>
                </a:tc>
                <a:tc rowSpan="2">
                  <a:txBody>
                    <a:bodyPr vert="horz" wrap="square"/>
                    <a:lstStyle/>
                    <a:p>
                      <a:pPr algn="ctr" rtl="0" fontAlgn="ctr"/>
                      <a:r>
                        <a:rPr lang="zh-CN" altLang="en-US" sz="1400" b="1" i="0" u="none" strike="noStrike">
                          <a:solidFill>
                            <a:srgbClr val="FFFFFF"/>
                          </a:solidFill>
                          <a:effectLst/>
                          <a:latin typeface="+mn-ea"/>
                          <a:ea typeface="+mn-ea"/>
                        </a:rPr>
                        <a:t>薪酬构成</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A745C"/>
                    </a:solidFill>
                  </a:tcPr>
                </a:tc>
              </a:tr>
              <a:tr h="391506">
                <a:tc vMerge="1">
                  <a:txBody>
                    <a:bodyPr vert="horz" wrap="square"/>
                    <a:lstStyle/>
                    <a:p>
                      <a:endParaRPr lang="zh-CN" altLang="en-US"/>
                    </a:p>
                  </a:txBody>
                  <a:tcPr/>
                </a:tc>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algn="ctr" rtl="0" fontAlgn="ctr"/>
                      <a:r>
                        <a:rPr lang="zh-CN" altLang="en-US" sz="1400" b="1" i="0" u="none" strike="noStrike">
                          <a:solidFill>
                            <a:srgbClr val="FFFFFF"/>
                          </a:solidFill>
                          <a:effectLst/>
                          <a:latin typeface="+mn-ea"/>
                          <a:ea typeface="+mn-ea"/>
                        </a:rPr>
                        <a:t>方案</a:t>
                      </a:r>
                      <a:r>
                        <a:rPr lang="en-US" sz="1400" b="1" i="0" u="none" strike="noStrike">
                          <a:solidFill>
                            <a:srgbClr val="FFFFFF"/>
                          </a:solidFill>
                          <a:effectLst/>
                          <a:latin typeface="+mn-ea"/>
                          <a:ea typeface="+mn-ea"/>
                        </a:rPr>
                        <a:t>A</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A745C"/>
                    </a:solidFill>
                  </a:tcPr>
                </a:tc>
                <a:tc>
                  <a:txBody>
                    <a:bodyPr vert="horz" wrap="square"/>
                    <a:lstStyle/>
                    <a:p>
                      <a:pPr algn="ctr" rtl="0" fontAlgn="ctr"/>
                      <a:r>
                        <a:rPr lang="zh-CN" altLang="en-US" sz="1400" b="1" i="0" u="none" strike="noStrike">
                          <a:solidFill>
                            <a:srgbClr val="FFFFFF"/>
                          </a:solidFill>
                          <a:effectLst/>
                          <a:latin typeface="+mn-ea"/>
                          <a:ea typeface="+mn-ea"/>
                        </a:rPr>
                        <a:t>方案</a:t>
                      </a:r>
                      <a:r>
                        <a:rPr lang="en-US" sz="1400" b="1" i="0" u="none" strike="noStrike">
                          <a:solidFill>
                            <a:srgbClr val="FFFFFF"/>
                          </a:solidFill>
                          <a:effectLst/>
                          <a:latin typeface="+mn-ea"/>
                          <a:ea typeface="+mn-ea"/>
                        </a:rPr>
                        <a:t>B</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A745C"/>
                    </a:solidFill>
                  </a:tcPr>
                </a:tc>
                <a:tc vMerge="1">
                  <a:txBody>
                    <a:bodyPr vert="horz" wrap="square"/>
                    <a:lstStyle/>
                    <a:p>
                      <a:endParaRPr lang="zh-CN" altLang="en-US"/>
                    </a:p>
                  </a:txBody>
                  <a:tcPr/>
                </a:tc>
              </a:tr>
              <a:tr h="489553">
                <a:tc>
                  <a:txBody>
                    <a:bodyPr vert="horz" wrap="square"/>
                    <a:lstStyle/>
                    <a:p>
                      <a:pPr algn="ctr" rtl="0" fontAlgn="ctr"/>
                      <a:r>
                        <a:rPr lang="zh-CN" altLang="en-US" sz="1400" b="1" i="0" u="none" strike="noStrike">
                          <a:solidFill>
                            <a:srgbClr val="000000"/>
                          </a:solidFill>
                          <a:effectLst/>
                          <a:latin typeface="+mn-ea"/>
                          <a:ea typeface="+mn-ea"/>
                        </a:rPr>
                        <a:t>高管</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ctr"/>
                      <a:r>
                        <a:rPr lang="zh-CN" altLang="en-US" sz="1400" b="0" i="0" u="none" strike="noStrike">
                          <a:solidFill>
                            <a:srgbClr val="000000"/>
                          </a:solidFill>
                          <a:effectLst/>
                          <a:latin typeface="+mn-ea"/>
                          <a:ea typeface="+mn-ea"/>
                        </a:rPr>
                        <a:t>高科技</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ctr"/>
                      <a:r>
                        <a:rPr lang="en-US" sz="1400" b="0" i="0" u="none" strike="noStrike">
                          <a:solidFill>
                            <a:srgbClr val="000000"/>
                          </a:solidFill>
                          <a:effectLst/>
                          <a:latin typeface="+mn-ea"/>
                          <a:ea typeface="+mn-ea"/>
                        </a:rPr>
                        <a:t>GGS15-17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sz="1400" b="1" i="0" u="none" strike="noStrike">
                          <a:solidFill>
                            <a:srgbClr val="000000"/>
                          </a:solidFill>
                          <a:effectLst/>
                          <a:latin typeface="+mn-ea"/>
                          <a:ea typeface="+mn-ea"/>
                        </a:rPr>
                        <a:t>P50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sz="1400" b="1" i="0" u="none" strike="noStrike">
                          <a:solidFill>
                            <a:srgbClr val="000000"/>
                          </a:solidFill>
                          <a:effectLst/>
                          <a:latin typeface="+mn-ea"/>
                          <a:ea typeface="+mn-ea"/>
                        </a:rPr>
                        <a:t>P75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ctr"/>
                      <a:r>
                        <a:rPr lang="zh-CN" altLang="en-US" sz="1400" b="0" i="0" u="none" strike="noStrike">
                          <a:solidFill>
                            <a:srgbClr val="000000"/>
                          </a:solidFill>
                          <a:effectLst/>
                          <a:latin typeface="+mn-ea"/>
                          <a:ea typeface="+mn-ea"/>
                        </a:rPr>
                        <a:t>全薪（固定薪酬</a:t>
                      </a: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绩效</a:t>
                      </a:r>
                      <a:r>
                        <a:rPr lang="zh-CN" altLang="en-US" sz="1400" b="0" i="0" u="none" strike="noStrike" smtClean="0">
                          <a:solidFill>
                            <a:srgbClr val="000000"/>
                          </a:solidFill>
                          <a:effectLst/>
                          <a:latin typeface="+mn-ea"/>
                          <a:ea typeface="+mn-ea"/>
                        </a:rPr>
                        <a:t>奖金）</a:t>
                      </a: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超额利润奖</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5200">
                <a:tc rowSpan="3">
                  <a:txBody>
                    <a:bodyPr vert="horz" wrap="square"/>
                    <a:lstStyle/>
                    <a:p>
                      <a:pPr algn="ctr" rtl="0" fontAlgn="ctr"/>
                      <a:r>
                        <a:rPr lang="zh-CN" altLang="en-US" sz="1400" b="1" i="0" u="none" strike="noStrike" smtClean="0">
                          <a:solidFill>
                            <a:srgbClr val="000000"/>
                          </a:solidFill>
                          <a:effectLst/>
                          <a:latin typeface="+mn-ea"/>
                          <a:ea typeface="+mn-ea"/>
                        </a:rPr>
                        <a:t>检测类</a:t>
                      </a:r>
                      <a:r>
                        <a:rPr lang="zh-CN" altLang="en-US" sz="1400" b="1" i="0" u="none" strike="noStrike">
                          <a:solidFill>
                            <a:srgbClr val="000000"/>
                          </a:solidFill>
                          <a:effectLst/>
                          <a:latin typeface="+mn-ea"/>
                          <a:ea typeface="+mn-ea"/>
                        </a:rPr>
                        <a:t>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vert="horz" wrap="square"/>
                    <a:lstStyle/>
                    <a:p>
                      <a:pPr algn="l" rtl="0" fontAlgn="ctr"/>
                      <a:r>
                        <a:rPr lang="zh-CN" altLang="en-US" sz="1400" b="0" i="0" u="none" strike="noStrike">
                          <a:solidFill>
                            <a:srgbClr val="000000"/>
                          </a:solidFill>
                          <a:effectLst/>
                          <a:latin typeface="+mn-ea"/>
                          <a:ea typeface="+mn-ea"/>
                        </a:rPr>
                        <a:t>方案一：高科技</a:t>
                      </a:r>
                      <a:br>
                        <a:rPr lang="zh-CN" altLang="en-US" sz="1400" b="0" i="0" u="none" strike="noStrike">
                          <a:solidFill>
                            <a:srgbClr val="000000"/>
                          </a:solidFill>
                          <a:effectLst/>
                          <a:latin typeface="+mn-ea"/>
                          <a:ea typeface="+mn-ea"/>
                        </a:rPr>
                      </a:br>
                      <a:r>
                        <a:rPr lang="zh-CN" altLang="en-US" sz="1400" b="0" i="0" u="none" strike="noStrike">
                          <a:solidFill>
                            <a:srgbClr val="000000"/>
                          </a:solidFill>
                          <a:effectLst/>
                          <a:latin typeface="+mn-ea"/>
                          <a:ea typeface="+mn-ea"/>
                        </a:rPr>
                        <a:t>方案二：高科技研发检测类岗位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l" defTabSz="914400" rtl="0" eaLnBrk="1" fontAlgn="ctr" latinLnBrk="0" hangingPunct="1"/>
                      <a:r>
                        <a:rPr lang="en-US" altLang="zh-CN" sz="1400" b="0" i="0" u="none" strike="noStrike" kern="1200" smtClean="0">
                          <a:solidFill>
                            <a:srgbClr val="000000"/>
                          </a:solidFill>
                          <a:effectLst/>
                          <a:latin typeface="+mn-ea"/>
                          <a:ea typeface="+mn-ea"/>
                          <a:cs typeface="+mn-cs"/>
                        </a:rPr>
                        <a:t>GGS4-9</a:t>
                      </a:r>
                      <a:endParaRPr lang="zh-CN" altLang="en-US" sz="1400" b="0" i="0" u="none" strike="noStrike" kern="1200">
                        <a:solidFill>
                          <a:srgbClr val="000000"/>
                        </a:solidFill>
                        <a:effectLst/>
                        <a:latin typeface="+mn-ea"/>
                        <a:ea typeface="+mn-ea"/>
                        <a:cs typeface="+mn-cs"/>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400" b="1" i="0" u="none" strike="noStrike" kern="1200" smtClean="0">
                          <a:solidFill>
                            <a:srgbClr val="000000"/>
                          </a:solidFill>
                          <a:effectLst/>
                          <a:latin typeface="+mn-ea"/>
                          <a:ea typeface="+mn-ea"/>
                          <a:cs typeface="+mn-cs"/>
                        </a:rPr>
                        <a:t>P25</a:t>
                      </a:r>
                      <a:endParaRPr lang="zh-CN" altLang="en-US" sz="1400" b="1" i="0" u="none" strike="noStrike" kern="1200">
                        <a:solidFill>
                          <a:srgbClr val="000000"/>
                        </a:solidFill>
                        <a:effectLst/>
                        <a:latin typeface="+mn-ea"/>
                        <a:ea typeface="+mn-ea"/>
                        <a:cs typeface="+mn-cs"/>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r>
                        <a:rPr lang="en-US" altLang="zh-CN" smtClean="0"/>
                        <a:t>     /</a:t>
                      </a:r>
                      <a:endParaRPr lang="zh-CN" altLang="en-US"/>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vert="horz" wrap="square"/>
                    <a:lstStyle/>
                    <a:p>
                      <a:pPr algn="l" rtl="0" fontAlgn="ctr"/>
                      <a:r>
                        <a:rPr lang="zh-CN" altLang="en-US" sz="1400" b="0" i="0" u="none" strike="noStrike">
                          <a:solidFill>
                            <a:srgbClr val="000000"/>
                          </a:solidFill>
                          <a:effectLst/>
                          <a:latin typeface="+mn-ea"/>
                          <a:ea typeface="+mn-ea"/>
                        </a:rPr>
                        <a:t>全薪（固定薪酬</a:t>
                      </a: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绩效奖金）</a:t>
                      </a: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超额利润奖</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5200">
                <a:tc vMerge="1">
                  <a:txBody>
                    <a:bodyPr vert="horz" wrap="square"/>
                    <a:lstStyle/>
                    <a:p>
                      <a:endParaRPr lang="zh-CN"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zh-CN"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ctr"/>
                      <a:r>
                        <a:rPr lang="en-US" sz="1400" b="0" i="0" u="none" strike="noStrike">
                          <a:solidFill>
                            <a:srgbClr val="000000"/>
                          </a:solidFill>
                          <a:effectLst/>
                          <a:latin typeface="+mn-ea"/>
                          <a:ea typeface="+mn-ea"/>
                        </a:rPr>
                        <a:t>GGS10-14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sz="1400" b="1" i="0" u="none" strike="noStrike">
                          <a:solidFill>
                            <a:srgbClr val="000000"/>
                          </a:solidFill>
                          <a:effectLst/>
                          <a:latin typeface="+mn-ea"/>
                          <a:ea typeface="+mn-ea"/>
                        </a:rPr>
                        <a:t>P50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1" i="0" u="none" strike="noStrike">
                          <a:solidFill>
                            <a:srgbClr val="000000"/>
                          </a:solidFill>
                          <a:effectLst/>
                          <a:latin typeface="+mn-ea"/>
                          <a:ea typeface="+mn-ea"/>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zh-CN"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5200">
                <a:tc vMerge="1">
                  <a:txBody>
                    <a:bodyPr vert="horz" wrap="square"/>
                    <a:lstStyle/>
                    <a:p>
                      <a:endParaRPr lang="zh-CN"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zh-CN"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ctr"/>
                      <a:r>
                        <a:rPr lang="en-US" sz="1400" b="0" i="0" u="none" strike="noStrike" smtClean="0">
                          <a:solidFill>
                            <a:srgbClr val="000000"/>
                          </a:solidFill>
                          <a:effectLst/>
                          <a:latin typeface="+mn-ea"/>
                          <a:ea typeface="+mn-ea"/>
                        </a:rPr>
                        <a:t>GGS15-16</a:t>
                      </a:r>
                      <a:endParaRPr lang="en-US"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sz="1400" b="1" i="0" u="none" strike="noStrike">
                          <a:solidFill>
                            <a:srgbClr val="000000"/>
                          </a:solidFill>
                          <a:effectLst/>
                          <a:latin typeface="+mn-ea"/>
                          <a:ea typeface="+mn-ea"/>
                        </a:rPr>
                        <a:t>P50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sz="1400" b="1" i="0" u="none" strike="noStrike">
                          <a:solidFill>
                            <a:srgbClr val="000000"/>
                          </a:solidFill>
                          <a:effectLst/>
                          <a:latin typeface="+mn-ea"/>
                          <a:ea typeface="+mn-ea"/>
                        </a:rPr>
                        <a:t>P75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zh-CN"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5200">
                <a:tc rowSpan="2">
                  <a:txBody>
                    <a:bodyPr vert="horz" wrap="square"/>
                    <a:lstStyle/>
                    <a:p>
                      <a:pPr algn="ctr" rtl="0" fontAlgn="ctr"/>
                      <a:r>
                        <a:rPr lang="zh-CN" altLang="en-US" sz="1400" b="1" i="0" u="none" strike="noStrike">
                          <a:solidFill>
                            <a:srgbClr val="000000"/>
                          </a:solidFill>
                          <a:effectLst/>
                          <a:latin typeface="+mn-ea"/>
                          <a:ea typeface="+mn-ea"/>
                        </a:rPr>
                        <a:t>职能类岗位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l" rtl="0" fontAlgn="ctr"/>
                      <a:r>
                        <a:rPr lang="zh-CN" altLang="en-US" sz="1400" b="0" i="0" u="none" strike="noStrike">
                          <a:solidFill>
                            <a:srgbClr val="000000"/>
                          </a:solidFill>
                          <a:effectLst/>
                          <a:latin typeface="+mn-ea"/>
                          <a:ea typeface="+mn-ea"/>
                        </a:rPr>
                        <a:t>方案一：</a:t>
                      </a:r>
                      <a:r>
                        <a:rPr lang="en-US" sz="1400" b="0" i="0" u="none" strike="noStrike">
                          <a:solidFill>
                            <a:srgbClr val="000000"/>
                          </a:solidFill>
                          <a:effectLst/>
                          <a:latin typeface="+mn-ea"/>
                          <a:ea typeface="+mn-ea"/>
                        </a:rPr>
                        <a:t>Average(</a:t>
                      </a:r>
                      <a:r>
                        <a:rPr lang="zh-CN" altLang="en-US" sz="1400" b="0" i="0" u="none" strike="noStrike">
                          <a:solidFill>
                            <a:srgbClr val="000000"/>
                          </a:solidFill>
                          <a:effectLst/>
                          <a:latin typeface="+mn-ea"/>
                          <a:ea typeface="+mn-ea"/>
                        </a:rPr>
                        <a:t>高科技、制造</a:t>
                      </a:r>
                      <a:r>
                        <a:rPr lang="en-US" altLang="zh-CN" sz="1400" b="0" i="0" u="none" strike="noStrike">
                          <a:solidFill>
                            <a:srgbClr val="000000"/>
                          </a:solidFill>
                          <a:effectLst/>
                          <a:latin typeface="+mn-ea"/>
                          <a:ea typeface="+mn-ea"/>
                        </a:rPr>
                        <a:t>)</a:t>
                      </a:r>
                      <a:br>
                        <a:rPr lang="en-US" altLang="zh-CN" sz="1400" b="0" i="0" u="none" strike="noStrike">
                          <a:solidFill>
                            <a:srgbClr val="000000"/>
                          </a:solidFill>
                          <a:effectLst/>
                          <a:latin typeface="+mn-ea"/>
                          <a:ea typeface="+mn-ea"/>
                        </a:rPr>
                      </a:br>
                      <a:r>
                        <a:rPr lang="zh-CN" altLang="en-US" sz="1400" b="0" i="0" u="none" strike="noStrike">
                          <a:solidFill>
                            <a:srgbClr val="000000"/>
                          </a:solidFill>
                          <a:effectLst/>
                          <a:latin typeface="+mn-ea"/>
                          <a:ea typeface="+mn-ea"/>
                        </a:rPr>
                        <a:t>方案二：高科技职能类岗位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l" defTabSz="914400" rtl="0" eaLnBrk="1" fontAlgn="ctr" latinLnBrk="0" hangingPunct="1"/>
                      <a:r>
                        <a:rPr lang="en-US" altLang="zh-CN" sz="1400" b="0" i="0" u="none" strike="noStrike" kern="1200" smtClean="0">
                          <a:solidFill>
                            <a:srgbClr val="000000"/>
                          </a:solidFill>
                          <a:effectLst/>
                          <a:latin typeface="+mn-ea"/>
                          <a:ea typeface="+mn-ea"/>
                          <a:cs typeface="+mn-cs"/>
                        </a:rPr>
                        <a:t>GGS4-9</a:t>
                      </a:r>
                      <a:endParaRPr lang="zh-CN" altLang="en-US" sz="1400" b="0" i="0" u="none" strike="noStrike" kern="1200">
                        <a:solidFill>
                          <a:srgbClr val="000000"/>
                        </a:solidFill>
                        <a:effectLst/>
                        <a:latin typeface="+mn-ea"/>
                        <a:ea typeface="+mn-ea"/>
                        <a:cs typeface="+mn-cs"/>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400" b="1" i="0" u="none" strike="noStrike" kern="1200" smtClean="0">
                          <a:solidFill>
                            <a:srgbClr val="000000"/>
                          </a:solidFill>
                          <a:effectLst/>
                          <a:latin typeface="+mn-ea"/>
                          <a:ea typeface="+mn-ea"/>
                          <a:cs typeface="+mn-cs"/>
                        </a:rPr>
                        <a:t>P25</a:t>
                      </a:r>
                      <a:endParaRPr lang="zh-CN" altLang="en-US" sz="1400" b="1" i="0" u="none" strike="noStrike" kern="1200">
                        <a:solidFill>
                          <a:srgbClr val="000000"/>
                        </a:solidFill>
                        <a:effectLst/>
                        <a:latin typeface="+mn-ea"/>
                        <a:ea typeface="+mn-ea"/>
                        <a:cs typeface="+mn-cs"/>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r>
                        <a:rPr lang="en-US" altLang="zh-CN" smtClean="0"/>
                        <a:t>     /</a:t>
                      </a:r>
                      <a:endParaRPr lang="zh-CN" altLang="en-US"/>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l" rtl="0" fontAlgn="ctr"/>
                      <a:r>
                        <a:rPr lang="zh-CN" altLang="en-US" sz="1400" b="0" i="0" u="none" strike="noStrike">
                          <a:solidFill>
                            <a:srgbClr val="000000"/>
                          </a:solidFill>
                          <a:effectLst/>
                          <a:latin typeface="+mn-ea"/>
                          <a:ea typeface="+mn-ea"/>
                        </a:rPr>
                        <a:t>全薪（固定薪酬</a:t>
                      </a: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绩效奖金）</a:t>
                      </a: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超额利润奖</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5200">
                <a:tc vMerge="1">
                  <a:txBody>
                    <a:bodyPr vert="horz" wrap="square"/>
                    <a:lstStyle/>
                    <a:p>
                      <a:endParaRPr lang="zh-CN"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zh-CN"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ctr"/>
                      <a:r>
                        <a:rPr lang="en-US" sz="1400" b="0" i="0" u="none" strike="noStrike">
                          <a:solidFill>
                            <a:srgbClr val="000000"/>
                          </a:solidFill>
                          <a:effectLst/>
                          <a:latin typeface="+mn-ea"/>
                          <a:ea typeface="+mn-ea"/>
                        </a:rPr>
                        <a:t>GGS10-14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sz="1400" b="1" i="0" u="none" strike="noStrike">
                          <a:solidFill>
                            <a:srgbClr val="000000"/>
                          </a:solidFill>
                          <a:effectLst/>
                          <a:latin typeface="+mn-ea"/>
                          <a:ea typeface="+mn-ea"/>
                        </a:rPr>
                        <a:t>P50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1" i="0" u="none" strike="noStrike">
                          <a:solidFill>
                            <a:srgbClr val="000000"/>
                          </a:solidFill>
                          <a:effectLst/>
                          <a:latin typeface="+mn-ea"/>
                          <a:ea typeface="+mn-ea"/>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zh-CN" altLang="en-US"/>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5200">
                <a:tc rowSpan="2">
                  <a:txBody>
                    <a:bodyPr vert="horz" wrap="square"/>
                    <a:lstStyle/>
                    <a:p>
                      <a:pPr algn="ctr" rtl="0" fontAlgn="ctr"/>
                      <a:r>
                        <a:rPr lang="zh-CN" altLang="en-US" sz="1400" b="1" i="0" u="none" strike="noStrike">
                          <a:solidFill>
                            <a:srgbClr val="000000"/>
                          </a:solidFill>
                          <a:effectLst/>
                          <a:latin typeface="+mn-ea"/>
                          <a:ea typeface="+mn-ea"/>
                        </a:rPr>
                        <a:t>业务类岗位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l" rtl="0" fontAlgn="ctr"/>
                      <a:r>
                        <a:rPr lang="zh-CN" altLang="en-US" sz="1400" b="0" i="0" u="none" strike="noStrike">
                          <a:solidFill>
                            <a:srgbClr val="000000"/>
                          </a:solidFill>
                          <a:effectLst/>
                          <a:latin typeface="+mn-ea"/>
                          <a:ea typeface="+mn-ea"/>
                        </a:rPr>
                        <a:t>方案一：</a:t>
                      </a:r>
                      <a:r>
                        <a:rPr lang="en-US" altLang="zh-CN" sz="1400" b="0" i="0" u="none" strike="noStrike">
                          <a:solidFill>
                            <a:srgbClr val="000000"/>
                          </a:solidFill>
                          <a:effectLst/>
                          <a:latin typeface="+mn-ea"/>
                          <a:ea typeface="+mn-ea"/>
                        </a:rPr>
                        <a:t>Average(</a:t>
                      </a:r>
                      <a:r>
                        <a:rPr lang="zh-CN" altLang="en-US" sz="1400" b="0" i="0" u="none" strike="noStrike">
                          <a:solidFill>
                            <a:srgbClr val="000000"/>
                          </a:solidFill>
                          <a:effectLst/>
                          <a:latin typeface="+mn-ea"/>
                          <a:ea typeface="+mn-ea"/>
                        </a:rPr>
                        <a:t>高科技、制造</a:t>
                      </a:r>
                      <a:r>
                        <a:rPr lang="en-US" altLang="zh-CN" sz="1400" b="0" i="0" u="none" strike="noStrike">
                          <a:solidFill>
                            <a:srgbClr val="000000"/>
                          </a:solidFill>
                          <a:effectLst/>
                          <a:latin typeface="+mn-ea"/>
                          <a:ea typeface="+mn-ea"/>
                        </a:rPr>
                        <a:t>)</a:t>
                      </a:r>
                      <a:br>
                        <a:rPr lang="en-US" altLang="zh-CN" sz="1400" b="0" i="0" u="none" strike="noStrike">
                          <a:solidFill>
                            <a:srgbClr val="000000"/>
                          </a:solidFill>
                          <a:effectLst/>
                          <a:latin typeface="+mn-ea"/>
                          <a:ea typeface="+mn-ea"/>
                        </a:rPr>
                      </a:br>
                      <a:r>
                        <a:rPr lang="zh-CN" altLang="en-US" sz="1400" b="0" i="0" u="none" strike="noStrike">
                          <a:solidFill>
                            <a:srgbClr val="000000"/>
                          </a:solidFill>
                          <a:effectLst/>
                          <a:latin typeface="+mn-ea"/>
                          <a:ea typeface="+mn-ea"/>
                        </a:rPr>
                        <a:t>方案二：高科技业务类岗位</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l" defTabSz="914400" rtl="0" eaLnBrk="1" fontAlgn="ctr" latinLnBrk="0" hangingPunct="1"/>
                      <a:r>
                        <a:rPr lang="en-US" altLang="zh-CN" sz="1400" b="0" i="0" u="none" strike="noStrike" kern="1200" smtClean="0">
                          <a:solidFill>
                            <a:srgbClr val="000000"/>
                          </a:solidFill>
                          <a:effectLst/>
                          <a:latin typeface="+mn-ea"/>
                          <a:ea typeface="+mn-ea"/>
                          <a:cs typeface="+mn-cs"/>
                        </a:rPr>
                        <a:t>GGS4-9</a:t>
                      </a:r>
                      <a:endParaRPr lang="zh-CN" altLang="en-US" sz="1400" b="0" i="0" u="none" strike="noStrike" kern="1200">
                        <a:solidFill>
                          <a:srgbClr val="000000"/>
                        </a:solidFill>
                        <a:effectLst/>
                        <a:latin typeface="+mn-ea"/>
                        <a:ea typeface="+mn-ea"/>
                        <a:cs typeface="+mn-cs"/>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400" b="1" i="0" u="none" strike="noStrike" kern="1200" smtClean="0">
                          <a:solidFill>
                            <a:srgbClr val="000000"/>
                          </a:solidFill>
                          <a:effectLst/>
                          <a:latin typeface="+mn-ea"/>
                          <a:ea typeface="+mn-ea"/>
                          <a:cs typeface="+mn-cs"/>
                        </a:rPr>
                        <a:t>P25</a:t>
                      </a:r>
                      <a:endParaRPr lang="zh-CN" altLang="en-US" sz="1400" b="1" i="0" u="none" strike="noStrike" kern="1200">
                        <a:solidFill>
                          <a:srgbClr val="000000"/>
                        </a:solidFill>
                        <a:effectLst/>
                        <a:latin typeface="+mn-ea"/>
                        <a:ea typeface="+mn-ea"/>
                        <a:cs typeface="+mn-cs"/>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r>
                        <a:rPr lang="en-US" altLang="zh-CN" smtClean="0"/>
                        <a:t>     /</a:t>
                      </a:r>
                      <a:endParaRPr lang="zh-CN" altLang="en-US"/>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l" rtl="0" fontAlgn="ctr"/>
                      <a:r>
                        <a:rPr lang="zh-CN" altLang="en-US" sz="1400" b="0" i="0" u="none" strike="noStrike">
                          <a:solidFill>
                            <a:srgbClr val="000000"/>
                          </a:solidFill>
                          <a:effectLst/>
                          <a:latin typeface="+mn-ea"/>
                          <a:ea typeface="+mn-ea"/>
                        </a:rPr>
                        <a:t>全薪（固定薪酬</a:t>
                      </a: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销售奖金）</a:t>
                      </a:r>
                      <a:r>
                        <a:rPr lang="en-US" altLang="zh-CN" sz="1400" b="0" i="0" u="none" strike="noStrike">
                          <a:solidFill>
                            <a:srgbClr val="000000"/>
                          </a:solidFill>
                          <a:effectLst/>
                          <a:latin typeface="+mn-ea"/>
                          <a:ea typeface="+mn-ea"/>
                        </a:rPr>
                        <a:t>+</a:t>
                      </a:r>
                      <a:r>
                        <a:rPr lang="zh-CN" altLang="en-US" sz="1400" b="0" i="0" u="none" strike="noStrike">
                          <a:solidFill>
                            <a:srgbClr val="000000"/>
                          </a:solidFill>
                          <a:effectLst/>
                          <a:latin typeface="+mn-ea"/>
                          <a:ea typeface="+mn-ea"/>
                        </a:rPr>
                        <a:t>超额利润奖</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18483">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algn="l" rtl="0" fontAlgn="ctr"/>
                      <a:r>
                        <a:rPr lang="en-US" sz="1400" b="0" i="0" u="none" strike="noStrike">
                          <a:solidFill>
                            <a:srgbClr val="000000"/>
                          </a:solidFill>
                          <a:effectLst/>
                          <a:latin typeface="+mn-ea"/>
                          <a:ea typeface="+mn-ea"/>
                        </a:rPr>
                        <a:t>GGS10-14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sz="1400" b="1" i="0" u="none" strike="noStrike">
                          <a:solidFill>
                            <a:srgbClr val="000000"/>
                          </a:solidFill>
                          <a:effectLst/>
                          <a:latin typeface="+mn-ea"/>
                          <a:ea typeface="+mn-ea"/>
                        </a:rPr>
                        <a:t>P50</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1" i="0" u="none" strike="noStrike">
                          <a:solidFill>
                            <a:srgbClr val="000000"/>
                          </a:solidFill>
                          <a:effectLst/>
                          <a:latin typeface="+mn-ea"/>
                          <a:ea typeface="+mn-ea"/>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endParaRPr lang="zh-CN" altLang="en-US"/>
                    </a:p>
                  </a:txBody>
                  <a:tcPr/>
                </a:tc>
              </a:tr>
            </a:tbl>
          </a:graphicData>
        </a:graphic>
      </p:graphicFrame>
    </p:spTree>
    <p:extLst>
      <p:ext uri="{BB962C8B-B14F-4D97-AF65-F5344CB8AC3E}">
        <p14:creationId xmlns:p14="http://schemas.microsoft.com/office/powerpoint/2010/main" val="2831033315"/>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25</a:t>
            </a:fld>
            <a:endParaRPr lang="en-GB"/>
          </a:p>
        </p:txBody>
      </p:sp>
      <p:sp>
        <p:nvSpPr>
          <p:cNvPr id="7"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薪酬</a:t>
            </a:r>
            <a:endParaRPr lang="en-US" altLang="zh-CN" sz="1800" b="1" smtClean="0">
              <a:solidFill>
                <a:schemeClr val="bg1"/>
              </a:solidFill>
              <a:cs typeface="Arial" pitchFamily="34" charset="0"/>
            </a:endParaRPr>
          </a:p>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结构</a:t>
            </a:r>
            <a:endParaRPr lang="zh-CN" altLang="en-US" sz="1800" b="1">
              <a:solidFill>
                <a:schemeClr val="bg1"/>
              </a:solidFill>
              <a:cs typeface="Arial" pitchFamily="34" charset="0"/>
            </a:endParaRPr>
          </a:p>
        </p:txBody>
      </p:sp>
      <p:graphicFrame>
        <p:nvGraphicFramePr>
          <p:cNvPr id="11" name="表格 10"/>
          <p:cNvGraphicFramePr>
            <a:graphicFrameLocks noGrp="1"/>
          </p:cNvGraphicFramePr>
          <p:nvPr>
            <p:extLst>
              <p:ext uri="{D42A27DB-BD31-4B8C-83A1-F6EECF244321}">
                <p14:modId xmlns:p14="http://schemas.microsoft.com/office/powerpoint/2010/main" val="3661293040"/>
              </p:ext>
            </p:extLst>
          </p:nvPr>
        </p:nvGraphicFramePr>
        <p:xfrm>
          <a:off x="971600" y="1700808"/>
          <a:ext cx="7128793" cy="3888432"/>
        </p:xfrm>
        <a:graphic>
          <a:graphicData uri="http://schemas.openxmlformats.org/drawingml/2006/table">
            <a:tbl>
              <a:tblPr/>
              <a:tblGrid>
                <a:gridCol w="1018399"/>
                <a:gridCol w="1018399"/>
                <a:gridCol w="1018399"/>
                <a:gridCol w="1018399"/>
                <a:gridCol w="1018399"/>
                <a:gridCol w="1018399"/>
                <a:gridCol w="1018399"/>
              </a:tblGrid>
              <a:tr h="674523">
                <a:tc rowSpan="2">
                  <a:txBody>
                    <a:bodyPr vert="horz" wrap="square"/>
                    <a:lstStyle/>
                    <a:p>
                      <a:pPr algn="ctr" rtl="0" fontAlgn="ctr"/>
                      <a:r>
                        <a:rPr lang="zh-CN" altLang="en-US" sz="1400" b="1" i="0" u="none" strike="noStrike">
                          <a:solidFill>
                            <a:srgbClr val="FFFFFF"/>
                          </a:solidFill>
                          <a:effectLst/>
                          <a:latin typeface="+mn-ea"/>
                          <a:ea typeface="+mn-ea"/>
                        </a:rPr>
                        <a:t>职等</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65032"/>
                    </a:solidFill>
                  </a:tcPr>
                </a:tc>
                <a:tc rowSpan="2">
                  <a:txBody>
                    <a:bodyPr vert="horz" wrap="square"/>
                    <a:lstStyle/>
                    <a:p>
                      <a:pPr algn="ctr" rtl="0" fontAlgn="ctr"/>
                      <a:r>
                        <a:rPr lang="zh-CN" altLang="en-US" sz="1400" b="1" i="0" u="none" strike="noStrike">
                          <a:solidFill>
                            <a:srgbClr val="FFFFFF"/>
                          </a:solidFill>
                          <a:effectLst/>
                          <a:latin typeface="+mn-ea"/>
                          <a:ea typeface="+mn-ea"/>
                        </a:rPr>
                        <a:t>高科技行业</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65032"/>
                    </a:solidFill>
                  </a:tcPr>
                </a:tc>
                <a:tc rowSpan="2">
                  <a:txBody>
                    <a:bodyPr vert="horz" wrap="square"/>
                    <a:lstStyle/>
                    <a:p>
                      <a:pPr algn="ctr" rtl="0" fontAlgn="ctr"/>
                      <a:r>
                        <a:rPr lang="en-US" sz="1400" b="1" i="0" u="none" strike="noStrike">
                          <a:solidFill>
                            <a:srgbClr val="FFFFFF"/>
                          </a:solidFill>
                          <a:effectLst/>
                          <a:latin typeface="+mn-ea"/>
                          <a:ea typeface="+mn-ea"/>
                        </a:rPr>
                        <a:t>SMQ</a:t>
                      </a:r>
                      <a:r>
                        <a:rPr lang="zh-CN" altLang="en-US" sz="1400" b="1" i="0" u="none" strike="noStrike">
                          <a:solidFill>
                            <a:srgbClr val="FFFFFF"/>
                          </a:solidFill>
                          <a:effectLst/>
                          <a:latin typeface="+mn-ea"/>
                          <a:ea typeface="+mn-ea"/>
                        </a:rPr>
                        <a:t>现状</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65032"/>
                    </a:solidFill>
                  </a:tcPr>
                </a:tc>
                <a:tc gridSpan="4">
                  <a:txBody>
                    <a:bodyPr vert="horz" wrap="square"/>
                    <a:lstStyle/>
                    <a:p>
                      <a:pPr algn="ctr" rtl="0" fontAlgn="ctr"/>
                      <a:r>
                        <a:rPr lang="zh-CN" altLang="en-US" sz="1400" b="1" i="0" u="none" strike="noStrike">
                          <a:solidFill>
                            <a:srgbClr val="FFFFFF"/>
                          </a:solidFill>
                          <a:effectLst/>
                          <a:latin typeface="+mn-ea"/>
                          <a:ea typeface="+mn-ea"/>
                        </a:rPr>
                        <a:t>建议</a:t>
                      </a:r>
                      <a:r>
                        <a:rPr lang="en-US" altLang="zh-CN" sz="1400" b="1" i="0" u="none" strike="noStrike" smtClean="0">
                          <a:solidFill>
                            <a:srgbClr val="FFFFFF"/>
                          </a:solidFill>
                          <a:effectLst/>
                          <a:latin typeface="+mn-ea"/>
                          <a:ea typeface="+mn-ea"/>
                        </a:rPr>
                        <a:t>SMQ</a:t>
                      </a:r>
                      <a:r>
                        <a:rPr lang="zh-CN" altLang="en-US" sz="1400" b="1" i="0" u="none" strike="noStrike" smtClean="0">
                          <a:solidFill>
                            <a:srgbClr val="FFFFFF"/>
                          </a:solidFill>
                          <a:effectLst/>
                          <a:latin typeface="+mn-ea"/>
                          <a:ea typeface="+mn-ea"/>
                        </a:rPr>
                        <a:t>在过渡期采用以下固</a:t>
                      </a:r>
                      <a:r>
                        <a:rPr lang="zh-CN" altLang="en-US" sz="1400" b="1" i="0" u="none" strike="noStrike">
                          <a:solidFill>
                            <a:srgbClr val="FFFFFF"/>
                          </a:solidFill>
                          <a:effectLst/>
                          <a:latin typeface="+mn-ea"/>
                          <a:ea typeface="+mn-ea"/>
                        </a:rPr>
                        <a:t>浮比</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lumMod val="65000"/>
                      </a:schemeClr>
                    </a:solidFill>
                  </a:tcPr>
                </a:tc>
                <a:tc hMerge="1">
                  <a:txBody>
                    <a:bodyPr vert="horz" wrap="square"/>
                    <a:lstStyle/>
                    <a:p>
                      <a:pPr algn="ctr" rtl="0" fontAlgn="ctr"/>
                      <a:endParaRPr lang="zh-CN" altLang="en-US" sz="1400" b="1" i="0" u="none" strike="noStrike">
                        <a:solidFill>
                          <a:srgbClr val="FFFFFF"/>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FBFBF"/>
                    </a:solidFill>
                  </a:tcPr>
                </a:tc>
                <a:tc hMerge="1">
                  <a:txBody>
                    <a:bodyPr vert="horz" wrap="square"/>
                    <a:lstStyle/>
                    <a:p>
                      <a:endParaRPr lang="zh-CN" altLang="en-US"/>
                    </a:p>
                  </a:txBody>
                  <a:tcPr/>
                </a:tc>
                <a:tc hMerge="1">
                  <a:txBody>
                    <a:bodyPr vert="horz" wrap="square"/>
                    <a:lstStyle/>
                    <a:p>
                      <a:endParaRPr lang="zh-CN" altLang="en-US"/>
                    </a:p>
                  </a:txBody>
                  <a:tcPr/>
                </a:tc>
              </a:tr>
              <a:tr h="459129">
                <a:tc vMerge="1">
                  <a:txBody>
                    <a:bodyPr vert="horz" wrap="square"/>
                    <a:lstStyle/>
                    <a:p>
                      <a:endParaRPr lang="zh-CN" altLang="en-US"/>
                    </a:p>
                  </a:txBody>
                  <a:tcPr/>
                </a:tc>
                <a:tc vMerge="1">
                  <a:txBody>
                    <a:bodyPr vert="horz" wrap="square"/>
                    <a:lstStyle/>
                    <a:p>
                      <a:endParaRPr lang="zh-CN" altLang="en-US"/>
                    </a:p>
                  </a:txBody>
                  <a:tcPr/>
                </a:tc>
                <a:tc vMerge="1">
                  <a:txBody>
                    <a:bodyPr vert="horz" wrap="square"/>
                    <a:lstStyle/>
                    <a:p>
                      <a:endParaRPr lang="zh-CN" altLang="en-US"/>
                    </a:p>
                  </a:txBody>
                  <a:tcPr/>
                </a:tc>
                <a:tc>
                  <a:txBody>
                    <a:bodyPr vert="horz" wrap="square"/>
                    <a:lstStyle/>
                    <a:p>
                      <a:pPr algn="ctr" rtl="0" fontAlgn="ctr"/>
                      <a:r>
                        <a:rPr lang="zh-CN" altLang="en-US" sz="1400" b="1" i="0" u="none" strike="noStrike" smtClean="0">
                          <a:solidFill>
                            <a:srgbClr val="FFFFFF"/>
                          </a:solidFill>
                          <a:effectLst/>
                          <a:latin typeface="+mn-ea"/>
                          <a:ea typeface="+mn-ea"/>
                        </a:rPr>
                        <a:t>高管</a:t>
                      </a:r>
                      <a:endParaRPr lang="zh-CN" altLang="en-US" sz="1400" b="1" i="0" u="none" strike="noStrike">
                        <a:solidFill>
                          <a:srgbClr val="FFFFFF"/>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lumMod val="65000"/>
                      </a:schemeClr>
                    </a:solidFill>
                  </a:tcPr>
                </a:tc>
                <a:tc>
                  <a:txBody>
                    <a:bodyPr vert="horz" wrap="square"/>
                    <a:lstStyle/>
                    <a:p>
                      <a:pPr algn="ctr" rtl="0" fontAlgn="ctr"/>
                      <a:r>
                        <a:rPr lang="zh-CN" altLang="en-US" sz="1400" b="1" i="0" u="none" strike="noStrike">
                          <a:solidFill>
                            <a:srgbClr val="FFFFFF"/>
                          </a:solidFill>
                          <a:effectLst/>
                          <a:latin typeface="+mn-ea"/>
                          <a:ea typeface="+mn-ea"/>
                        </a:rPr>
                        <a:t>职能类</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lumMod val="65000"/>
                      </a:schemeClr>
                    </a:solidFill>
                  </a:tcPr>
                </a:tc>
                <a:tc>
                  <a:txBody>
                    <a:bodyPr vert="horz" wrap="square"/>
                    <a:lstStyle/>
                    <a:p>
                      <a:pPr algn="ctr" rtl="0" fontAlgn="ctr"/>
                      <a:r>
                        <a:rPr lang="zh-CN" altLang="en-US" sz="1400" b="1" i="0" u="none" strike="noStrike">
                          <a:solidFill>
                            <a:srgbClr val="FFFFFF"/>
                          </a:solidFill>
                          <a:effectLst/>
                          <a:latin typeface="+mn-ea"/>
                          <a:ea typeface="+mn-ea"/>
                        </a:rPr>
                        <a:t>检测类</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lumMod val="65000"/>
                      </a:schemeClr>
                    </a:solidFill>
                  </a:tcPr>
                </a:tc>
                <a:tc>
                  <a:txBody>
                    <a:bodyPr vert="horz" wrap="square"/>
                    <a:lstStyle/>
                    <a:p>
                      <a:pPr algn="ctr" rtl="0" fontAlgn="ctr"/>
                      <a:r>
                        <a:rPr lang="zh-CN" altLang="en-US" sz="1400" b="1" i="0" u="none" strike="noStrike">
                          <a:solidFill>
                            <a:srgbClr val="FFFFFF"/>
                          </a:solidFill>
                          <a:effectLst/>
                          <a:latin typeface="+mn-ea"/>
                          <a:ea typeface="+mn-ea"/>
                        </a:rPr>
                        <a:t>业务类</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lumMod val="65000"/>
                      </a:schemeClr>
                    </a:solidFill>
                  </a:tcPr>
                </a:tc>
              </a:tr>
              <a:tr h="918260">
                <a:tc>
                  <a:txBody>
                    <a:bodyPr vert="horz" wrap="square"/>
                    <a:lstStyle/>
                    <a:p>
                      <a:pPr algn="ctr" rtl="0" fontAlgn="ctr"/>
                      <a:r>
                        <a:rPr lang="en-US" sz="1400" b="0" i="0" u="none" strike="noStrike">
                          <a:solidFill>
                            <a:srgbClr val="000000"/>
                          </a:solidFill>
                          <a:effectLst/>
                          <a:latin typeface="+mn-ea"/>
                          <a:ea typeface="+mn-ea"/>
                        </a:rPr>
                        <a:t>GGS15-17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7:3</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2:8</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5:5</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5:5</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918260">
                <a:tc>
                  <a:txBody>
                    <a:bodyPr vert="horz" wrap="square"/>
                    <a:lstStyle/>
                    <a:p>
                      <a:pPr algn="ctr" rtl="0" fontAlgn="ctr"/>
                      <a:r>
                        <a:rPr lang="en-US" sz="1400" b="0" i="0" u="none" strike="noStrike">
                          <a:solidFill>
                            <a:srgbClr val="000000"/>
                          </a:solidFill>
                          <a:effectLst/>
                          <a:latin typeface="+mn-ea"/>
                          <a:ea typeface="+mn-ea"/>
                        </a:rPr>
                        <a:t>GGS10-14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8:2</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3:7</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6:4</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6:4</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5:5</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918260">
                <a:tc>
                  <a:txBody>
                    <a:bodyPr vert="horz" wrap="square"/>
                    <a:lstStyle/>
                    <a:p>
                      <a:pPr algn="ctr" rtl="0" fontAlgn="ctr"/>
                      <a:r>
                        <a:rPr lang="en-US" sz="1400" b="0" i="0" u="none" strike="noStrike">
                          <a:solidFill>
                            <a:srgbClr val="000000"/>
                          </a:solidFill>
                          <a:effectLst/>
                          <a:latin typeface="+mn-ea"/>
                          <a:ea typeface="+mn-ea"/>
                        </a:rPr>
                        <a:t>GGS4-9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9:1</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4:6</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7:3</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7:3</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00000"/>
                          </a:solidFill>
                          <a:effectLst/>
                          <a:latin typeface="+mn-ea"/>
                          <a:ea typeface="+mn-ea"/>
                        </a:rPr>
                        <a:t>6:4</a:t>
                      </a:r>
                      <a:endParaRPr lang="en-US" altLang="zh-CN" sz="1400" b="0" i="0" u="none" strike="noStrike">
                        <a:solidFill>
                          <a:srgbClr val="000000"/>
                        </a:solidFill>
                        <a:effectLst/>
                        <a:latin typeface="+mn-ea"/>
                        <a:ea typeface="+mn-ea"/>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12" name="Title 1"/>
          <p:cNvSpPr>
            <a:spLocks noGrp="1"/>
          </p:cNvSpPr>
          <p:nvPr>
            <p:ph type="title"/>
          </p:nvPr>
        </p:nvSpPr>
        <p:spPr>
          <a:xfrm>
            <a:off x="1043608" y="44624"/>
            <a:ext cx="7920880" cy="1170980"/>
          </a:xfrm>
        </p:spPr>
        <p:txBody>
          <a:bodyPr>
            <a:noAutofit/>
          </a:bodyPr>
          <a:lstStyle/>
          <a:p>
            <a:r>
              <a:rPr lang="en-US" altLang="zh-CN" sz="2200" smtClean="0"/>
              <a:t>SMQ</a:t>
            </a:r>
            <a:r>
              <a:rPr lang="zh-CN" altLang="en-US" sz="2200" smtClean="0"/>
              <a:t>原来的固浮远低于高科技行业，综合考虑</a:t>
            </a:r>
            <a:r>
              <a:rPr lang="en-US" altLang="zh-CN" sz="2200" smtClean="0"/>
              <a:t>SMQ</a:t>
            </a:r>
            <a:r>
              <a:rPr lang="zh-CN" altLang="en-US" sz="2200" smtClean="0"/>
              <a:t>现状，建议采取以下过渡性质的固浮比，同时业务类岗位根据其岗位特质，固浮比建议低于其他岗位</a:t>
            </a:r>
            <a:endParaRPr lang="en-US" sz="2200"/>
          </a:p>
        </p:txBody>
      </p:sp>
    </p:spTree>
    <p:extLst>
      <p:ext uri="{BB962C8B-B14F-4D97-AF65-F5344CB8AC3E}">
        <p14:creationId xmlns:p14="http://schemas.microsoft.com/office/powerpoint/2010/main" val="2880172561"/>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1043608" y="169788"/>
            <a:ext cx="7812360" cy="738932"/>
          </a:xfrm>
        </p:spPr>
        <p:txBody>
          <a:bodyPr>
            <a:noAutofit/>
          </a:bodyPr>
          <a:lstStyle/>
          <a:p>
            <a:r>
              <a:rPr lang="zh-CN" altLang="en-US" sz="2200" smtClean="0"/>
              <a:t>高管岗位全薪对标高科技行业，方案</a:t>
            </a:r>
            <a:r>
              <a:rPr lang="en-US" altLang="zh-CN" sz="2200" smtClean="0"/>
              <a:t>a</a:t>
            </a:r>
            <a:r>
              <a:rPr lang="zh-CN" altLang="en-US" sz="2200" smtClean="0"/>
              <a:t>对标</a:t>
            </a:r>
            <a:r>
              <a:rPr lang="en-US" altLang="zh-CN" sz="2200" smtClean="0"/>
              <a:t>P50</a:t>
            </a:r>
            <a:r>
              <a:rPr lang="zh-CN" altLang="en-US" sz="2200" smtClean="0"/>
              <a:t>分位，方案</a:t>
            </a:r>
            <a:r>
              <a:rPr lang="en-US" altLang="zh-CN" sz="2200" smtClean="0"/>
              <a:t>b</a:t>
            </a:r>
            <a:r>
              <a:rPr lang="zh-CN" altLang="en-US" sz="2200" smtClean="0"/>
              <a:t>对标</a:t>
            </a:r>
            <a:r>
              <a:rPr lang="en-US" altLang="zh-CN" sz="2200" smtClean="0"/>
              <a:t>P75</a:t>
            </a:r>
            <a:r>
              <a:rPr lang="zh-CN" altLang="en-US" sz="2200" smtClean="0"/>
              <a:t>分位</a:t>
            </a:r>
            <a:endParaRPr lang="en-US" sz="2200"/>
          </a:p>
        </p:txBody>
      </p:sp>
      <p:sp>
        <p:nvSpPr>
          <p:cNvPr id="4" name="Footer Placeholder 3"/>
          <p:cNvSpPr>
            <a:spLocks noGrp="1"/>
          </p:cNvSpPr>
          <p:nvPr>
            <p:ph type="ftr" sz="quarter" idx="11"/>
          </p:nvPr>
        </p:nvSpPr>
        <p:spPr/>
        <p:txBody>
          <a:bodyPr/>
          <a:lstStyle/>
          <a:p>
            <a:r>
              <a:rPr lang="en-GB" smtClean="0"/>
              <a:t>towerswatson.com</a:t>
            </a:r>
            <a:endParaRPr lang="en-GB"/>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Slide Number Placeholder 5"/>
          <p:cNvSpPr>
            <a:spLocks noGrp="1"/>
          </p:cNvSpPr>
          <p:nvPr>
            <p:ph type="sldNum" sz="quarter" idx="12"/>
          </p:nvPr>
        </p:nvSpPr>
        <p:spPr/>
        <p:txBody>
          <a:bodyPr/>
          <a:lstStyle/>
          <a:p>
            <a:fld id="{830D4EF1-2FB9-4CDA-AD22-D945B346B2F0}" type="slidenum">
              <a:rPr lang="en-GB" smtClean="0"/>
              <a:t>26</a:t>
            </a:fld>
            <a:endParaRPr lang="en-GB"/>
          </a:p>
        </p:txBody>
      </p:sp>
      <p:sp>
        <p:nvSpPr>
          <p:cNvPr id="7"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薪资表</a:t>
            </a:r>
            <a:endParaRPr lang="zh-CN" altLang="en-US" sz="1800" b="1">
              <a:solidFill>
                <a:schemeClr val="bg1"/>
              </a:solidFill>
              <a:cs typeface="Arial" pitchFamily="34" charset="0"/>
            </a:endParaRPr>
          </a:p>
        </p:txBody>
      </p:sp>
      <p:sp>
        <p:nvSpPr>
          <p:cNvPr id="12" name="Text Box 4"/>
          <p:cNvSpPr txBox="1">
            <a:spLocks noChangeArrowheads="1"/>
          </p:cNvSpPr>
          <p:nvPr/>
        </p:nvSpPr>
        <p:spPr bwMode="auto">
          <a:xfrm>
            <a:off x="251520" y="4869160"/>
            <a:ext cx="4392488" cy="124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wrap="square">
            <a:spAutoFit/>
          </a:bodyPr>
          <a:lstStyle>
            <a:defPPr>
              <a:defRPr lang="en-US"/>
            </a:defPPr>
            <a:lvl1pPr marL="376238" indent="-376238" algn="l" defTabSz="957263" rtl="0" eaLnBrk="0" latinLnBrk="0" hangingPunct="0">
              <a:defRPr sz="2900" b="1" kern="1200">
                <a:solidFill>
                  <a:schemeClr val="tx1"/>
                </a:solidFill>
                <a:latin typeface="Arial"/>
                <a:ea typeface="MS PGothic" pitchFamily="34" charset="-128"/>
                <a:cs typeface="+mn-cs"/>
              </a:defRPr>
            </a:lvl1pPr>
            <a:lvl2pPr marL="742950" indent="-285750" algn="l" defTabSz="957263" rtl="0" eaLnBrk="0" latinLnBrk="0" hangingPunct="0">
              <a:defRPr sz="2900" b="1" kern="1200">
                <a:solidFill>
                  <a:schemeClr val="tx1"/>
                </a:solidFill>
                <a:latin typeface="Arial"/>
                <a:ea typeface="MS PGothic" pitchFamily="34" charset="-128"/>
                <a:cs typeface="+mn-cs"/>
              </a:defRPr>
            </a:lvl2pPr>
            <a:lvl3pPr marL="1143000" indent="-228600" algn="l" defTabSz="957263" rtl="0" eaLnBrk="0" latinLnBrk="0" hangingPunct="0">
              <a:defRPr sz="2900" b="1" kern="1200">
                <a:solidFill>
                  <a:schemeClr val="tx1"/>
                </a:solidFill>
                <a:latin typeface="Arial"/>
                <a:ea typeface="MS PGothic" pitchFamily="34" charset="-128"/>
                <a:cs typeface="+mn-cs"/>
              </a:defRPr>
            </a:lvl3pPr>
            <a:lvl4pPr marL="1600200" indent="-228600" algn="l" defTabSz="957263" rtl="0" eaLnBrk="0" latinLnBrk="0" hangingPunct="0">
              <a:defRPr sz="2900" b="1" kern="1200">
                <a:solidFill>
                  <a:schemeClr val="tx1"/>
                </a:solidFill>
                <a:latin typeface="Arial"/>
                <a:ea typeface="MS PGothic" pitchFamily="34" charset="-128"/>
                <a:cs typeface="+mn-cs"/>
              </a:defRPr>
            </a:lvl4pPr>
            <a:lvl5pPr marL="2057400" indent="-228600" algn="l" defTabSz="957263" rtl="0" eaLnBrk="0" latinLnBrk="0" hangingPunct="0">
              <a:defRPr sz="2900" b="1" kern="1200">
                <a:solidFill>
                  <a:schemeClr val="tx1"/>
                </a:solidFill>
                <a:latin typeface="Arial"/>
                <a:ea typeface="MS PGothic" pitchFamily="34" charset="-128"/>
                <a:cs typeface="+mn-cs"/>
              </a:defRPr>
            </a:lvl5pPr>
            <a:lvl6pPr marL="25146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6pPr>
            <a:lvl7pPr marL="29718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7pPr>
            <a:lvl8pPr marL="34290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8pPr>
            <a:lvl9pPr marL="38862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9pPr>
          </a:lstStyle>
          <a:p>
            <a:pPr eaLnBrk="1" hangingPunct="1">
              <a:spcBef>
                <a:spcPts val="600"/>
              </a:spcBef>
              <a:spcAft>
                <a:spcPts val="600"/>
              </a:spcAft>
            </a:pPr>
            <a:r>
              <a:rPr lang="zh-CN" altLang="en-US" sz="1400">
                <a:latin typeface="宋体" panose="02010600030101010101" pitchFamily="2" charset="-122"/>
                <a:ea typeface="宋体" panose="02010600030101010101" pitchFamily="2" charset="-122"/>
              </a:rPr>
              <a:t>名词说明：</a:t>
            </a:r>
          </a:p>
          <a:p>
            <a:pPr marL="108000" indent="0" eaLnBrk="1" hangingPunct="1"/>
            <a:r>
              <a:rPr lang="en-US" altLang="zh-CN" sz="1400" b="0">
                <a:latin typeface="宋体" panose="02010600030101010101" pitchFamily="2" charset="-122"/>
                <a:ea typeface="宋体" panose="02010600030101010101" pitchFamily="2" charset="-122"/>
              </a:rPr>
              <a:t>1</a:t>
            </a:r>
            <a:r>
              <a:rPr lang="zh-CN" altLang="en-US" sz="1400" b="0">
                <a:latin typeface="宋体" panose="02010600030101010101" pitchFamily="2" charset="-122"/>
                <a:ea typeface="宋体" panose="02010600030101010101" pitchFamily="2" charset="-122"/>
              </a:rPr>
              <a:t>、带宽：指同一职级所涵盖的薪酬范围</a:t>
            </a:r>
          </a:p>
          <a:p>
            <a:pPr marL="108000" indent="0" eaLnBrk="1" hangingPunct="1"/>
            <a:r>
              <a:rPr lang="en-US" altLang="zh-CN" sz="1400" b="0">
                <a:latin typeface="宋体" panose="02010600030101010101" pitchFamily="2" charset="-122"/>
                <a:ea typeface="宋体" panose="02010600030101010101" pitchFamily="2" charset="-122"/>
              </a:rPr>
              <a:t>2</a:t>
            </a:r>
            <a:r>
              <a:rPr lang="zh-CN" altLang="en-US" sz="1400" b="0">
                <a:latin typeface="宋体" panose="02010600030101010101" pitchFamily="2" charset="-122"/>
                <a:ea typeface="宋体" panose="02010600030101010101" pitchFamily="2" charset="-122"/>
              </a:rPr>
              <a:t>、级差：工资级别中相邻两级工资标准之间的差额</a:t>
            </a:r>
          </a:p>
          <a:p>
            <a:pPr marL="108000" indent="0" eaLnBrk="1" hangingPunct="1"/>
            <a:r>
              <a:rPr lang="en-US" altLang="zh-CN" sz="1400" b="0">
                <a:latin typeface="宋体" panose="02010600030101010101" pitchFamily="2" charset="-122"/>
                <a:ea typeface="宋体" panose="02010600030101010101" pitchFamily="2" charset="-122"/>
              </a:rPr>
              <a:t>3</a:t>
            </a:r>
            <a:r>
              <a:rPr lang="zh-CN" altLang="en-US" sz="1400" b="0">
                <a:latin typeface="宋体" panose="02010600030101010101" pitchFamily="2" charset="-122"/>
                <a:ea typeface="宋体" panose="02010600030101010101" pitchFamily="2" charset="-122"/>
              </a:rPr>
              <a:t>、档差：工资档级中相邻两级工资标准之间的相差金额</a:t>
            </a:r>
          </a:p>
        </p:txBody>
      </p:sp>
      <p:sp>
        <p:nvSpPr>
          <p:cNvPr id="13" name="矩形 12"/>
          <p:cNvSpPr/>
          <p:nvPr/>
        </p:nvSpPr>
        <p:spPr>
          <a:xfrm>
            <a:off x="4499992" y="4924325"/>
            <a:ext cx="4355976" cy="138499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957263">
              <a:spcBef>
                <a:spcPct val="0"/>
              </a:spcBef>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薪</a:t>
            </a:r>
            <a:r>
              <a:rPr lang="zh-CN" altLang="en-US" sz="1400" smtClean="0">
                <a:solidFill>
                  <a:prstClr val="black"/>
                </a:solidFill>
                <a:latin typeface="宋体" panose="02010600030101010101" pitchFamily="2" charset="-122"/>
                <a:ea typeface="宋体" panose="02010600030101010101" pitchFamily="2" charset="-122"/>
              </a:rPr>
              <a:t>档</a:t>
            </a:r>
            <a:r>
              <a:rPr lang="zh-CN" altLang="en-US" sz="1400">
                <a:solidFill>
                  <a:prstClr val="black"/>
                </a:solidFill>
                <a:latin typeface="宋体" panose="02010600030101010101" pitchFamily="2" charset="-122"/>
                <a:ea typeface="宋体" panose="02010600030101010101" pitchFamily="2" charset="-122"/>
              </a:rPr>
              <a:t>：为确保员工薪酬有足够宽的薪酬晋升空间，建议各级薪档设置为</a:t>
            </a:r>
            <a:r>
              <a:rPr lang="en-US" altLang="zh-CN" sz="1400">
                <a:solidFill>
                  <a:prstClr val="black"/>
                </a:solidFill>
                <a:latin typeface="宋体" panose="02010600030101010101" pitchFamily="2" charset="-122"/>
                <a:ea typeface="宋体" panose="02010600030101010101" pitchFamily="2" charset="-122"/>
              </a:rPr>
              <a:t>7</a:t>
            </a:r>
            <a:r>
              <a:rPr lang="zh-CN" altLang="en-US" sz="1400" smtClean="0">
                <a:solidFill>
                  <a:prstClr val="black"/>
                </a:solidFill>
                <a:latin typeface="宋体" panose="02010600030101010101" pitchFamily="2" charset="-122"/>
                <a:ea typeface="宋体" panose="02010600030101010101" pitchFamily="2" charset="-122"/>
              </a:rPr>
              <a:t>档</a:t>
            </a:r>
            <a:endParaRPr lang="en-US" altLang="zh-CN" sz="1400" smtClean="0">
              <a:solidFill>
                <a:prstClr val="black"/>
              </a:solidFill>
              <a:latin typeface="宋体" panose="02010600030101010101" pitchFamily="2" charset="-122"/>
              <a:ea typeface="宋体" panose="02010600030101010101" pitchFamily="2" charset="-122"/>
            </a:endParaRPr>
          </a:p>
          <a:p>
            <a:pPr marL="285750" indent="-285750" defTabSz="957263">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带宽：根据</a:t>
            </a:r>
            <a:r>
              <a:rPr lang="en-US" altLang="zh-CN" sz="1400">
                <a:solidFill>
                  <a:prstClr val="black"/>
                </a:solidFill>
                <a:latin typeface="宋体" panose="02010600030101010101" pitchFamily="2" charset="-122"/>
                <a:ea typeface="宋体" panose="02010600030101010101" pitchFamily="2" charset="-122"/>
              </a:rPr>
              <a:t>SMQ</a:t>
            </a:r>
            <a:r>
              <a:rPr lang="zh-CN" altLang="zh-CN" sz="1400">
                <a:solidFill>
                  <a:prstClr val="black"/>
                </a:solidFill>
                <a:latin typeface="宋体" panose="02010600030101010101" pitchFamily="2" charset="-122"/>
                <a:ea typeface="宋体" panose="02010600030101010101" pitchFamily="2" charset="-122"/>
              </a:rPr>
              <a:t>职位所在的管理层级和晋升的可能性、企业文化和管理倾向等</a:t>
            </a:r>
            <a:r>
              <a:rPr lang="zh-CN" altLang="en-US" sz="1400">
                <a:solidFill>
                  <a:prstClr val="black"/>
                </a:solidFill>
                <a:latin typeface="宋体" panose="02010600030101010101" pitchFamily="2" charset="-122"/>
                <a:ea typeface="宋体" panose="02010600030101010101" pitchFamily="2" charset="-122"/>
              </a:rPr>
              <a:t>，带宽建议范围为</a:t>
            </a:r>
            <a:r>
              <a:rPr lang="en-US" altLang="zh-CN" sz="1400">
                <a:solidFill>
                  <a:prstClr val="black"/>
                </a:solidFill>
                <a:latin typeface="宋体" panose="02010600030101010101" pitchFamily="2" charset="-122"/>
                <a:ea typeface="宋体" panose="02010600030101010101" pitchFamily="2" charset="-122"/>
              </a:rPr>
              <a:t>50%</a:t>
            </a:r>
            <a:r>
              <a:rPr lang="zh-CN" altLang="en-US" sz="1400" smtClean="0">
                <a:solidFill>
                  <a:prstClr val="black"/>
                </a:solidFill>
                <a:latin typeface="宋体" panose="02010600030101010101" pitchFamily="2" charset="-122"/>
                <a:ea typeface="宋体" panose="02010600030101010101" pitchFamily="2" charset="-122"/>
              </a:rPr>
              <a:t>－</a:t>
            </a:r>
            <a:r>
              <a:rPr lang="en-US" altLang="zh-CN" sz="1400" smtClean="0">
                <a:solidFill>
                  <a:prstClr val="black"/>
                </a:solidFill>
                <a:latin typeface="宋体" panose="02010600030101010101" pitchFamily="2" charset="-122"/>
                <a:ea typeface="宋体" panose="02010600030101010101" pitchFamily="2" charset="-122"/>
              </a:rPr>
              <a:t>70</a:t>
            </a:r>
            <a:r>
              <a:rPr lang="en-US" altLang="zh-CN" sz="1400">
                <a:solidFill>
                  <a:prstClr val="black"/>
                </a:solidFill>
                <a:latin typeface="宋体" panose="02010600030101010101" pitchFamily="2" charset="-122"/>
                <a:ea typeface="宋体" panose="02010600030101010101" pitchFamily="2" charset="-122"/>
              </a:rPr>
              <a:t>%</a:t>
            </a:r>
            <a:r>
              <a:rPr lang="zh-CN" altLang="en-US" sz="1400">
                <a:solidFill>
                  <a:prstClr val="black"/>
                </a:solidFill>
                <a:latin typeface="宋体" panose="02010600030101010101" pitchFamily="2" charset="-122"/>
                <a:ea typeface="宋体" panose="02010600030101010101" pitchFamily="2" charset="-122"/>
              </a:rPr>
              <a:t>，带宽随着职级上升而增大</a:t>
            </a:r>
            <a:endParaRPr lang="en-US" altLang="zh-CN" sz="1400">
              <a:solidFill>
                <a:prstClr val="black"/>
              </a:solidFill>
              <a:latin typeface="宋体" panose="02010600030101010101" pitchFamily="2" charset="-122"/>
              <a:ea typeface="宋体" panose="02010600030101010101" pitchFamily="2" charset="-122"/>
            </a:endParaRPr>
          </a:p>
          <a:p>
            <a:pPr marL="182880" indent="-182880" defTabSz="957263">
              <a:spcBef>
                <a:spcPct val="0"/>
              </a:spcBef>
              <a:buClr>
                <a:srgbClr val="FFC000"/>
              </a:buClr>
              <a:buSzTx/>
              <a:buFont typeface="Wingdings" pitchFamily="2" charset="2"/>
              <a:buChar char="Ø"/>
            </a:pPr>
            <a:endParaRPr lang="zh-CN" altLang="en-US" sz="1400">
              <a:solidFill>
                <a:prstClr val="black"/>
              </a:solidFill>
              <a:latin typeface="宋体" panose="02010600030101010101" pitchFamily="2" charset="-122"/>
              <a:ea typeface="宋体" panose="02010600030101010101" pitchFamily="2" charset="-122"/>
            </a:endParaRPr>
          </a:p>
        </p:txBody>
      </p:sp>
      <p:graphicFrame>
        <p:nvGraphicFramePr>
          <p:cNvPr id="17" name="表格 16"/>
          <p:cNvGraphicFramePr>
            <a:graphicFrameLocks noGrp="1"/>
          </p:cNvGraphicFramePr>
          <p:nvPr>
            <p:extLst>
              <p:ext uri="{D42A27DB-BD31-4B8C-83A1-F6EECF244321}">
                <p14:modId xmlns:p14="http://schemas.microsoft.com/office/powerpoint/2010/main" val="4007573137"/>
              </p:ext>
            </p:extLst>
          </p:nvPr>
        </p:nvGraphicFramePr>
        <p:xfrm>
          <a:off x="179512" y="1052736"/>
          <a:ext cx="8676458" cy="1872208"/>
        </p:xfrm>
        <a:graphic>
          <a:graphicData uri="http://schemas.openxmlformats.org/drawingml/2006/table">
            <a:tbl>
              <a:tblPr/>
              <a:tblGrid>
                <a:gridCol w="619747"/>
                <a:gridCol w="619747"/>
                <a:gridCol w="619747"/>
                <a:gridCol w="619747"/>
                <a:gridCol w="619747"/>
                <a:gridCol w="619747"/>
                <a:gridCol w="619747"/>
                <a:gridCol w="619747"/>
                <a:gridCol w="619747"/>
                <a:gridCol w="619747"/>
                <a:gridCol w="619747"/>
                <a:gridCol w="619747"/>
                <a:gridCol w="619747"/>
                <a:gridCol w="619747"/>
              </a:tblGrid>
              <a:tr h="425933">
                <a:tc gridSpan="14">
                  <a:txBody>
                    <a:bodyPr vert="horz" wrap="square"/>
                    <a:lstStyle/>
                    <a:p>
                      <a:pPr algn="ctr" fontAlgn="ctr"/>
                      <a:r>
                        <a:rPr lang="zh-CN" altLang="en-US" sz="1600" b="1" i="0" u="none" strike="noStrike">
                          <a:solidFill>
                            <a:srgbClr val="000000"/>
                          </a:solidFill>
                          <a:effectLst/>
                          <a:latin typeface="Arial" pitchFamily="34" charset="0"/>
                          <a:ea typeface="宋体" panose="02010600030101010101" pitchFamily="2" charset="-122"/>
                          <a:cs typeface="Arial" pitchFamily="34" charset="0"/>
                        </a:rPr>
                        <a:t>高管</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1600" b="1" i="0" u="none" strike="noStrike">
                          <a:solidFill>
                            <a:srgbClr val="000000"/>
                          </a:solidFill>
                          <a:effectLst/>
                          <a:latin typeface="Arial" pitchFamily="34" charset="0"/>
                          <a:ea typeface="宋体" panose="02010600030101010101" pitchFamily="2" charset="-122"/>
                          <a:cs typeface="Arial" pitchFamily="34" charset="0"/>
                        </a:rPr>
                        <a:t>全薪（</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TTC</a:t>
                      </a:r>
                      <a:r>
                        <a:rPr lang="zh-CN" altLang="en-US" sz="1600" b="1" i="0" u="none" strike="noStrike">
                          <a:solidFill>
                            <a:srgbClr val="000000"/>
                          </a:solidFill>
                          <a:effectLst/>
                          <a:latin typeface="Arial" pitchFamily="34" charset="0"/>
                          <a:ea typeface="宋体" panose="02010600030101010101" pitchFamily="2" charset="-122"/>
                          <a:cs typeface="Arial" pitchFamily="34" charset="0"/>
                        </a:rPr>
                        <a:t>）薪资表  方案</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a P50</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554663">
                <a:tc>
                  <a:txBody>
                    <a:bodyPr vert="horz" wrap="square"/>
                    <a:lstStyle/>
                    <a:p>
                      <a:pPr algn="ctr" fontAlgn="ctr"/>
                      <a:r>
                        <a:rPr lang="en-US" sz="1050" b="1" i="0" u="none" strike="noStrike">
                          <a:solidFill>
                            <a:srgbClr val="000000"/>
                          </a:solidFill>
                          <a:effectLst/>
                          <a:latin typeface="Arial" pitchFamily="34" charset="0"/>
                          <a:ea typeface="宋体" panose="02010600030101010101" pitchFamily="2" charset="-122"/>
                          <a:cs typeface="Arial" pitchFamily="34" charset="0"/>
                        </a:rPr>
                        <a:t>GGS</a:t>
                      </a:r>
                      <a:br>
                        <a:rPr lang="en-US" sz="1050" b="1" i="0" u="none" strike="noStrike">
                          <a:solidFill>
                            <a:srgbClr val="000000"/>
                          </a:solidFill>
                          <a:effectLst/>
                          <a:latin typeface="Arial" pitchFamily="34" charset="0"/>
                          <a:ea typeface="宋体" panose="02010600030101010101" pitchFamily="2" charset="-122"/>
                          <a:cs typeface="Arial" pitchFamily="34" charset="0"/>
                        </a:rPr>
                      </a:br>
                      <a:r>
                        <a:rPr lang="zh-CN" altLang="en-US" sz="105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05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297204">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593046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652351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711655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770,960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830265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889569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948874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59305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smtClean="0">
                          <a:solidFill>
                            <a:srgbClr val="000000"/>
                          </a:solidFill>
                          <a:effectLst/>
                          <a:latin typeface="Arial" pitchFamily="34" charset="0"/>
                          <a:ea typeface="宋体" panose="02010600030101010101" pitchFamily="2" charset="-122"/>
                          <a:cs typeface="Arial" pitchFamily="34" charset="0"/>
                        </a:rPr>
                        <a:t>院长助理</a:t>
                      </a:r>
                      <a:endParaRPr lang="zh-CN" altLang="en-US" sz="11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7204">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808862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889748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970635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1,051,521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1132407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1213293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1294179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80886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smtClean="0">
                          <a:solidFill>
                            <a:srgbClr val="000000"/>
                          </a:solidFill>
                          <a:effectLst/>
                          <a:latin typeface="Arial" pitchFamily="34" charset="0"/>
                          <a:ea typeface="宋体" panose="02010600030101010101" pitchFamily="2" charset="-122"/>
                          <a:cs typeface="Arial" pitchFamily="34" charset="0"/>
                        </a:rPr>
                        <a:t>副院长</a:t>
                      </a:r>
                      <a:endParaRPr lang="zh-CN" altLang="en-US" sz="11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7204">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1103216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1213537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1323859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1,434,181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1544502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1654824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1765145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110322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   院长</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aphicFrame>
        <p:nvGraphicFramePr>
          <p:cNvPr id="18" name="表格 17"/>
          <p:cNvGraphicFramePr>
            <a:graphicFrameLocks noGrp="1"/>
          </p:cNvGraphicFramePr>
          <p:nvPr>
            <p:extLst>
              <p:ext uri="{D42A27DB-BD31-4B8C-83A1-F6EECF244321}">
                <p14:modId xmlns:p14="http://schemas.microsoft.com/office/powerpoint/2010/main" val="1273058824"/>
              </p:ext>
            </p:extLst>
          </p:nvPr>
        </p:nvGraphicFramePr>
        <p:xfrm>
          <a:off x="179518" y="3068960"/>
          <a:ext cx="8676444" cy="1656183"/>
        </p:xfrm>
        <a:graphic>
          <a:graphicData uri="http://schemas.openxmlformats.org/drawingml/2006/table">
            <a:tbl>
              <a:tblPr/>
              <a:tblGrid>
                <a:gridCol w="619746"/>
                <a:gridCol w="619746"/>
                <a:gridCol w="619746"/>
                <a:gridCol w="619746"/>
                <a:gridCol w="619746"/>
                <a:gridCol w="619746"/>
                <a:gridCol w="619746"/>
                <a:gridCol w="619746"/>
                <a:gridCol w="619746"/>
                <a:gridCol w="619746"/>
                <a:gridCol w="619746"/>
                <a:gridCol w="619746"/>
                <a:gridCol w="619746"/>
                <a:gridCol w="619746"/>
              </a:tblGrid>
              <a:tr h="376787">
                <a:tc gridSpan="14">
                  <a:txBody>
                    <a:bodyPr vert="horz" wrap="square"/>
                    <a:lstStyle/>
                    <a:p>
                      <a:pPr algn="ctr" fontAlgn="ctr"/>
                      <a:r>
                        <a:rPr lang="zh-CN" altLang="en-US" sz="1600" b="1" i="0" u="none" strike="noStrike">
                          <a:solidFill>
                            <a:srgbClr val="000000"/>
                          </a:solidFill>
                          <a:effectLst/>
                          <a:latin typeface="Arial" pitchFamily="34" charset="0"/>
                          <a:ea typeface="宋体" panose="02010600030101010101" pitchFamily="2" charset="-122"/>
                          <a:cs typeface="Arial" pitchFamily="34" charset="0"/>
                        </a:rPr>
                        <a:t>高管</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1600" b="1" i="0" u="none" strike="noStrike">
                          <a:solidFill>
                            <a:srgbClr val="000000"/>
                          </a:solidFill>
                          <a:effectLst/>
                          <a:latin typeface="Arial" pitchFamily="34" charset="0"/>
                          <a:ea typeface="宋体" panose="02010600030101010101" pitchFamily="2" charset="-122"/>
                          <a:cs typeface="Arial" pitchFamily="34" charset="0"/>
                        </a:rPr>
                        <a:t>全薪（</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TTC</a:t>
                      </a:r>
                      <a:r>
                        <a:rPr lang="zh-CN" altLang="en-US" sz="1600" b="1" i="0" u="none" strike="noStrike">
                          <a:solidFill>
                            <a:srgbClr val="000000"/>
                          </a:solidFill>
                          <a:effectLst/>
                          <a:latin typeface="Arial" pitchFamily="34" charset="0"/>
                          <a:ea typeface="宋体" panose="02010600030101010101" pitchFamily="2" charset="-122"/>
                          <a:cs typeface="Arial" pitchFamily="34" charset="0"/>
                        </a:rPr>
                        <a:t>）薪资表  方案</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b P75</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490663">
                <a:tc>
                  <a:txBody>
                    <a:bodyPr vert="horz" wrap="square"/>
                    <a:lstStyle/>
                    <a:p>
                      <a:pPr algn="ctr" fontAlgn="ctr"/>
                      <a:r>
                        <a:rPr lang="en-US" sz="1050" b="1" i="0" u="none" strike="noStrike">
                          <a:solidFill>
                            <a:srgbClr val="000000"/>
                          </a:solidFill>
                          <a:effectLst/>
                          <a:latin typeface="Arial" pitchFamily="34" charset="0"/>
                          <a:ea typeface="宋体" panose="02010600030101010101" pitchFamily="2" charset="-122"/>
                          <a:cs typeface="Arial" pitchFamily="34" charset="0"/>
                        </a:rPr>
                        <a:t>GGS</a:t>
                      </a:r>
                      <a:br>
                        <a:rPr lang="en-US" sz="1050" b="1" i="0" u="none" strike="noStrike">
                          <a:solidFill>
                            <a:srgbClr val="000000"/>
                          </a:solidFill>
                          <a:effectLst/>
                          <a:latin typeface="Arial" pitchFamily="34" charset="0"/>
                          <a:ea typeface="宋体" panose="02010600030101010101" pitchFamily="2" charset="-122"/>
                          <a:cs typeface="Arial" pitchFamily="34" charset="0"/>
                        </a:rPr>
                      </a:br>
                      <a:r>
                        <a:rPr lang="zh-CN" altLang="en-US" sz="105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05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262911">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753672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829039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904406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979,773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1055141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1130508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1205875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75367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smtClean="0">
                          <a:solidFill>
                            <a:srgbClr val="000000"/>
                          </a:solidFill>
                          <a:effectLst/>
                          <a:latin typeface="Arial" pitchFamily="34" charset="0"/>
                          <a:ea typeface="宋体" panose="02010600030101010101" pitchFamily="2" charset="-122"/>
                          <a:cs typeface="Arial" pitchFamily="34" charset="0"/>
                        </a:rPr>
                        <a:t>院长助理</a:t>
                      </a:r>
                      <a:endParaRPr lang="zh-CN" altLang="en-US" sz="11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2911">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1061562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1167718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1273874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1,380,030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1486187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1592343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1698499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106156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smtClean="0">
                          <a:solidFill>
                            <a:srgbClr val="000000"/>
                          </a:solidFill>
                          <a:effectLst/>
                          <a:latin typeface="Arial" pitchFamily="34" charset="0"/>
                          <a:ea typeface="宋体" panose="02010600030101010101" pitchFamily="2" charset="-122"/>
                          <a:cs typeface="Arial" pitchFamily="34" charset="0"/>
                        </a:rPr>
                        <a:t>副院长</a:t>
                      </a:r>
                      <a:endParaRPr lang="zh-CN" altLang="en-US" sz="11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2911">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1495231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1644754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1794277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1,943,800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2093323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2242846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2392369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149523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   院长</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926590665"/>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27</a:t>
            </a:fld>
            <a:endParaRPr lang="en-GB"/>
          </a:p>
        </p:txBody>
      </p:sp>
      <p:sp>
        <p:nvSpPr>
          <p:cNvPr id="7" name="Title 1"/>
          <p:cNvSpPr>
            <a:spLocks noGrp="1"/>
          </p:cNvSpPr>
          <p:nvPr>
            <p:ph type="title"/>
          </p:nvPr>
        </p:nvSpPr>
        <p:spPr>
          <a:xfrm>
            <a:off x="1043608" y="132978"/>
            <a:ext cx="7812360" cy="738932"/>
          </a:xfrm>
        </p:spPr>
        <p:txBody>
          <a:bodyPr>
            <a:noAutofit/>
          </a:bodyPr>
          <a:lstStyle/>
          <a:p>
            <a:r>
              <a:rPr lang="zh-CN" altLang="en-US" sz="2200" smtClean="0"/>
              <a:t>高管岗位方案</a:t>
            </a:r>
            <a:r>
              <a:rPr lang="en-US" altLang="zh-CN" sz="2200" smtClean="0"/>
              <a:t>a</a:t>
            </a:r>
            <a:r>
              <a:rPr lang="zh-CN" altLang="en-US" sz="2200" smtClean="0"/>
              <a:t>和方案</a:t>
            </a:r>
            <a:r>
              <a:rPr lang="en-US" altLang="zh-CN" sz="2200" smtClean="0"/>
              <a:t>b</a:t>
            </a:r>
            <a:r>
              <a:rPr lang="zh-CN" altLang="en-US" sz="2200" smtClean="0"/>
              <a:t>的固薪根据固浮比</a:t>
            </a:r>
            <a:r>
              <a:rPr lang="en-US" altLang="zh-CN" sz="2200" smtClean="0"/>
              <a:t>5:5</a:t>
            </a:r>
            <a:r>
              <a:rPr lang="zh-CN" altLang="en-US" sz="2200" smtClean="0"/>
              <a:t>分别计算得出</a:t>
            </a:r>
            <a:endParaRPr lang="en-US" sz="2200"/>
          </a:p>
        </p:txBody>
      </p:sp>
      <p:sp>
        <p:nvSpPr>
          <p:cNvPr id="8"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薪资表</a:t>
            </a:r>
            <a:endParaRPr lang="zh-CN" altLang="en-US" sz="1800" b="1">
              <a:solidFill>
                <a:schemeClr val="bg1"/>
              </a:solidFill>
              <a:cs typeface="Arial" pitchFamily="34" charset="0"/>
            </a:endParaRPr>
          </a:p>
        </p:txBody>
      </p:sp>
      <p:sp>
        <p:nvSpPr>
          <p:cNvPr id="10" name="Text Box 4"/>
          <p:cNvSpPr txBox="1">
            <a:spLocks noChangeArrowheads="1"/>
          </p:cNvSpPr>
          <p:nvPr/>
        </p:nvSpPr>
        <p:spPr bwMode="auto">
          <a:xfrm>
            <a:off x="251520" y="5283792"/>
            <a:ext cx="4392488" cy="124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wrap="square">
            <a:spAutoFit/>
          </a:bodyPr>
          <a:lstStyle>
            <a:defPPr>
              <a:defRPr lang="en-US"/>
            </a:defPPr>
            <a:lvl1pPr marL="376238" indent="-376238" algn="l" defTabSz="957263" rtl="0" eaLnBrk="0" latinLnBrk="0" hangingPunct="0">
              <a:defRPr sz="2900" b="1" kern="1200">
                <a:solidFill>
                  <a:schemeClr val="tx1"/>
                </a:solidFill>
                <a:latin typeface="Arial"/>
                <a:ea typeface="MS PGothic" pitchFamily="34" charset="-128"/>
                <a:cs typeface="+mn-cs"/>
              </a:defRPr>
            </a:lvl1pPr>
            <a:lvl2pPr marL="742950" indent="-285750" algn="l" defTabSz="957263" rtl="0" eaLnBrk="0" latinLnBrk="0" hangingPunct="0">
              <a:defRPr sz="2900" b="1" kern="1200">
                <a:solidFill>
                  <a:schemeClr val="tx1"/>
                </a:solidFill>
                <a:latin typeface="Arial"/>
                <a:ea typeface="MS PGothic" pitchFamily="34" charset="-128"/>
                <a:cs typeface="+mn-cs"/>
              </a:defRPr>
            </a:lvl2pPr>
            <a:lvl3pPr marL="1143000" indent="-228600" algn="l" defTabSz="957263" rtl="0" eaLnBrk="0" latinLnBrk="0" hangingPunct="0">
              <a:defRPr sz="2900" b="1" kern="1200">
                <a:solidFill>
                  <a:schemeClr val="tx1"/>
                </a:solidFill>
                <a:latin typeface="Arial"/>
                <a:ea typeface="MS PGothic" pitchFamily="34" charset="-128"/>
                <a:cs typeface="+mn-cs"/>
              </a:defRPr>
            </a:lvl3pPr>
            <a:lvl4pPr marL="1600200" indent="-228600" algn="l" defTabSz="957263" rtl="0" eaLnBrk="0" latinLnBrk="0" hangingPunct="0">
              <a:defRPr sz="2900" b="1" kern="1200">
                <a:solidFill>
                  <a:schemeClr val="tx1"/>
                </a:solidFill>
                <a:latin typeface="Arial"/>
                <a:ea typeface="MS PGothic" pitchFamily="34" charset="-128"/>
                <a:cs typeface="+mn-cs"/>
              </a:defRPr>
            </a:lvl4pPr>
            <a:lvl5pPr marL="2057400" indent="-228600" algn="l" defTabSz="957263" rtl="0" eaLnBrk="0" latinLnBrk="0" hangingPunct="0">
              <a:defRPr sz="2900" b="1" kern="1200">
                <a:solidFill>
                  <a:schemeClr val="tx1"/>
                </a:solidFill>
                <a:latin typeface="Arial"/>
                <a:ea typeface="MS PGothic" pitchFamily="34" charset="-128"/>
                <a:cs typeface="+mn-cs"/>
              </a:defRPr>
            </a:lvl5pPr>
            <a:lvl6pPr marL="25146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6pPr>
            <a:lvl7pPr marL="29718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7pPr>
            <a:lvl8pPr marL="34290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8pPr>
            <a:lvl9pPr marL="38862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9pPr>
          </a:lstStyle>
          <a:p>
            <a:pPr eaLnBrk="1" hangingPunct="1">
              <a:spcBef>
                <a:spcPts val="600"/>
              </a:spcBef>
              <a:spcAft>
                <a:spcPts val="600"/>
              </a:spcAft>
            </a:pPr>
            <a:r>
              <a:rPr lang="zh-CN" altLang="en-US" sz="1400">
                <a:latin typeface="宋体" panose="02010600030101010101" pitchFamily="2" charset="-122"/>
                <a:ea typeface="宋体" panose="02010600030101010101" pitchFamily="2" charset="-122"/>
              </a:rPr>
              <a:t>名词说明：</a:t>
            </a:r>
          </a:p>
          <a:p>
            <a:pPr marL="108000" indent="0" eaLnBrk="1" hangingPunct="1"/>
            <a:r>
              <a:rPr lang="en-US" altLang="zh-CN" sz="1400" b="0">
                <a:latin typeface="宋体" panose="02010600030101010101" pitchFamily="2" charset="-122"/>
                <a:ea typeface="宋体" panose="02010600030101010101" pitchFamily="2" charset="-122"/>
              </a:rPr>
              <a:t>1</a:t>
            </a:r>
            <a:r>
              <a:rPr lang="zh-CN" altLang="en-US" sz="1400" b="0">
                <a:latin typeface="宋体" panose="02010600030101010101" pitchFamily="2" charset="-122"/>
                <a:ea typeface="宋体" panose="02010600030101010101" pitchFamily="2" charset="-122"/>
              </a:rPr>
              <a:t>、带宽：指同一职级所涵盖的薪酬范围</a:t>
            </a:r>
          </a:p>
          <a:p>
            <a:pPr marL="108000" indent="0" eaLnBrk="1" hangingPunct="1"/>
            <a:r>
              <a:rPr lang="en-US" altLang="zh-CN" sz="1400" b="0">
                <a:latin typeface="宋体" panose="02010600030101010101" pitchFamily="2" charset="-122"/>
                <a:ea typeface="宋体" panose="02010600030101010101" pitchFamily="2" charset="-122"/>
              </a:rPr>
              <a:t>2</a:t>
            </a:r>
            <a:r>
              <a:rPr lang="zh-CN" altLang="en-US" sz="1400" b="0">
                <a:latin typeface="宋体" panose="02010600030101010101" pitchFamily="2" charset="-122"/>
                <a:ea typeface="宋体" panose="02010600030101010101" pitchFamily="2" charset="-122"/>
              </a:rPr>
              <a:t>、级差：工资级别中相邻两级工资标准之间的差额</a:t>
            </a:r>
          </a:p>
          <a:p>
            <a:pPr marL="108000" indent="0" eaLnBrk="1" hangingPunct="1"/>
            <a:r>
              <a:rPr lang="en-US" altLang="zh-CN" sz="1400" b="0">
                <a:latin typeface="宋体" panose="02010600030101010101" pitchFamily="2" charset="-122"/>
                <a:ea typeface="宋体" panose="02010600030101010101" pitchFamily="2" charset="-122"/>
              </a:rPr>
              <a:t>3</a:t>
            </a:r>
            <a:r>
              <a:rPr lang="zh-CN" altLang="en-US" sz="1400" b="0">
                <a:latin typeface="宋体" panose="02010600030101010101" pitchFamily="2" charset="-122"/>
                <a:ea typeface="宋体" panose="02010600030101010101" pitchFamily="2" charset="-122"/>
              </a:rPr>
              <a:t>、档差：工资档级中相邻两级工资标准之间的相差金额</a:t>
            </a:r>
          </a:p>
        </p:txBody>
      </p:sp>
      <p:sp>
        <p:nvSpPr>
          <p:cNvPr id="11" name="矩形 10"/>
          <p:cNvSpPr/>
          <p:nvPr/>
        </p:nvSpPr>
        <p:spPr>
          <a:xfrm>
            <a:off x="4499992" y="5338957"/>
            <a:ext cx="4355976" cy="138499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957263">
              <a:spcBef>
                <a:spcPct val="0"/>
              </a:spcBef>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薪</a:t>
            </a:r>
            <a:r>
              <a:rPr lang="zh-CN" altLang="en-US" sz="1400" smtClean="0">
                <a:solidFill>
                  <a:prstClr val="black"/>
                </a:solidFill>
                <a:latin typeface="宋体" panose="02010600030101010101" pitchFamily="2" charset="-122"/>
                <a:ea typeface="宋体" panose="02010600030101010101" pitchFamily="2" charset="-122"/>
              </a:rPr>
              <a:t>档</a:t>
            </a:r>
            <a:r>
              <a:rPr lang="zh-CN" altLang="en-US" sz="1400">
                <a:solidFill>
                  <a:prstClr val="black"/>
                </a:solidFill>
                <a:latin typeface="宋体" panose="02010600030101010101" pitchFamily="2" charset="-122"/>
                <a:ea typeface="宋体" panose="02010600030101010101" pitchFamily="2" charset="-122"/>
              </a:rPr>
              <a:t>：为确保员工薪酬有足够宽的薪酬晋升空间，建议各级薪档设置为</a:t>
            </a:r>
            <a:r>
              <a:rPr lang="en-US" altLang="zh-CN" sz="1400">
                <a:solidFill>
                  <a:prstClr val="black"/>
                </a:solidFill>
                <a:latin typeface="宋体" panose="02010600030101010101" pitchFamily="2" charset="-122"/>
                <a:ea typeface="宋体" panose="02010600030101010101" pitchFamily="2" charset="-122"/>
              </a:rPr>
              <a:t>7</a:t>
            </a:r>
            <a:r>
              <a:rPr lang="zh-CN" altLang="en-US" sz="1400" smtClean="0">
                <a:solidFill>
                  <a:prstClr val="black"/>
                </a:solidFill>
                <a:latin typeface="宋体" panose="02010600030101010101" pitchFamily="2" charset="-122"/>
                <a:ea typeface="宋体" panose="02010600030101010101" pitchFamily="2" charset="-122"/>
              </a:rPr>
              <a:t>档</a:t>
            </a:r>
            <a:endParaRPr lang="en-US" altLang="zh-CN" sz="1400" smtClean="0">
              <a:solidFill>
                <a:prstClr val="black"/>
              </a:solidFill>
              <a:latin typeface="宋体" panose="02010600030101010101" pitchFamily="2" charset="-122"/>
              <a:ea typeface="宋体" panose="02010600030101010101" pitchFamily="2" charset="-122"/>
            </a:endParaRPr>
          </a:p>
          <a:p>
            <a:pPr marL="285750" indent="-285750" defTabSz="957263">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带宽：根据</a:t>
            </a:r>
            <a:r>
              <a:rPr lang="en-US" altLang="zh-CN" sz="1400">
                <a:solidFill>
                  <a:prstClr val="black"/>
                </a:solidFill>
                <a:latin typeface="宋体" panose="02010600030101010101" pitchFamily="2" charset="-122"/>
                <a:ea typeface="宋体" panose="02010600030101010101" pitchFamily="2" charset="-122"/>
              </a:rPr>
              <a:t>SMQ</a:t>
            </a:r>
            <a:r>
              <a:rPr lang="zh-CN" altLang="zh-CN" sz="1400">
                <a:solidFill>
                  <a:prstClr val="black"/>
                </a:solidFill>
                <a:latin typeface="宋体" panose="02010600030101010101" pitchFamily="2" charset="-122"/>
                <a:ea typeface="宋体" panose="02010600030101010101" pitchFamily="2" charset="-122"/>
              </a:rPr>
              <a:t>职位所在的管理层级和晋升的可能性、企业文化和管理倾向等</a:t>
            </a:r>
            <a:r>
              <a:rPr lang="zh-CN" altLang="en-US" sz="1400">
                <a:solidFill>
                  <a:prstClr val="black"/>
                </a:solidFill>
                <a:latin typeface="宋体" panose="02010600030101010101" pitchFamily="2" charset="-122"/>
                <a:ea typeface="宋体" panose="02010600030101010101" pitchFamily="2" charset="-122"/>
              </a:rPr>
              <a:t>，带宽建议范围为</a:t>
            </a:r>
            <a:r>
              <a:rPr lang="en-US" altLang="zh-CN" sz="1400">
                <a:solidFill>
                  <a:prstClr val="black"/>
                </a:solidFill>
                <a:latin typeface="宋体" panose="02010600030101010101" pitchFamily="2" charset="-122"/>
                <a:ea typeface="宋体" panose="02010600030101010101" pitchFamily="2" charset="-122"/>
              </a:rPr>
              <a:t>50%</a:t>
            </a:r>
            <a:r>
              <a:rPr lang="zh-CN" altLang="en-US" sz="1400" smtClean="0">
                <a:solidFill>
                  <a:prstClr val="black"/>
                </a:solidFill>
                <a:latin typeface="宋体" panose="02010600030101010101" pitchFamily="2" charset="-122"/>
                <a:ea typeface="宋体" panose="02010600030101010101" pitchFamily="2" charset="-122"/>
              </a:rPr>
              <a:t>－</a:t>
            </a:r>
            <a:r>
              <a:rPr lang="en-US" altLang="zh-CN" sz="1400" smtClean="0">
                <a:solidFill>
                  <a:prstClr val="black"/>
                </a:solidFill>
                <a:latin typeface="宋体" panose="02010600030101010101" pitchFamily="2" charset="-122"/>
                <a:ea typeface="宋体" panose="02010600030101010101" pitchFamily="2" charset="-122"/>
              </a:rPr>
              <a:t>70</a:t>
            </a:r>
            <a:r>
              <a:rPr lang="en-US" altLang="zh-CN" sz="1400">
                <a:solidFill>
                  <a:prstClr val="black"/>
                </a:solidFill>
                <a:latin typeface="宋体" panose="02010600030101010101" pitchFamily="2" charset="-122"/>
                <a:ea typeface="宋体" panose="02010600030101010101" pitchFamily="2" charset="-122"/>
              </a:rPr>
              <a:t>%</a:t>
            </a:r>
            <a:r>
              <a:rPr lang="zh-CN" altLang="en-US" sz="1400">
                <a:solidFill>
                  <a:prstClr val="black"/>
                </a:solidFill>
                <a:latin typeface="宋体" panose="02010600030101010101" pitchFamily="2" charset="-122"/>
                <a:ea typeface="宋体" panose="02010600030101010101" pitchFamily="2" charset="-122"/>
              </a:rPr>
              <a:t>，带宽随着职级上升而增大</a:t>
            </a:r>
            <a:endParaRPr lang="en-US" altLang="zh-CN" sz="1400">
              <a:solidFill>
                <a:prstClr val="black"/>
              </a:solidFill>
              <a:latin typeface="宋体" panose="02010600030101010101" pitchFamily="2" charset="-122"/>
              <a:ea typeface="宋体" panose="02010600030101010101" pitchFamily="2" charset="-122"/>
            </a:endParaRPr>
          </a:p>
          <a:p>
            <a:pPr marL="182880" indent="-182880" defTabSz="957263">
              <a:spcBef>
                <a:spcPct val="0"/>
              </a:spcBef>
              <a:buClr>
                <a:srgbClr val="FFC000"/>
              </a:buClr>
              <a:buSzTx/>
              <a:buFont typeface="Wingdings" pitchFamily="2" charset="2"/>
              <a:buChar char="Ø"/>
            </a:pPr>
            <a:endParaRPr lang="zh-CN" altLang="en-US" sz="1400">
              <a:solidFill>
                <a:prstClr val="black"/>
              </a:solidFill>
              <a:latin typeface="宋体" panose="02010600030101010101" pitchFamily="2" charset="-122"/>
              <a:ea typeface="宋体" panose="02010600030101010101" pitchFamily="2" charset="-122"/>
            </a:endParaRPr>
          </a:p>
        </p:txBody>
      </p:sp>
      <p:graphicFrame>
        <p:nvGraphicFramePr>
          <p:cNvPr id="14" name="表格 13"/>
          <p:cNvGraphicFramePr>
            <a:graphicFrameLocks noGrp="1"/>
          </p:cNvGraphicFramePr>
          <p:nvPr>
            <p:extLst>
              <p:ext uri="{D42A27DB-BD31-4B8C-83A1-F6EECF244321}">
                <p14:modId xmlns:p14="http://schemas.microsoft.com/office/powerpoint/2010/main" val="3801047823"/>
              </p:ext>
            </p:extLst>
          </p:nvPr>
        </p:nvGraphicFramePr>
        <p:xfrm>
          <a:off x="251520" y="1196752"/>
          <a:ext cx="8604442" cy="1800202"/>
        </p:xfrm>
        <a:graphic>
          <a:graphicData uri="http://schemas.openxmlformats.org/drawingml/2006/table">
            <a:tbl>
              <a:tblPr/>
              <a:tblGrid>
                <a:gridCol w="614603"/>
                <a:gridCol w="614603"/>
                <a:gridCol w="614603"/>
                <a:gridCol w="614603"/>
                <a:gridCol w="614603"/>
                <a:gridCol w="614603"/>
                <a:gridCol w="614603"/>
                <a:gridCol w="614603"/>
                <a:gridCol w="614603"/>
                <a:gridCol w="614603"/>
                <a:gridCol w="614603"/>
                <a:gridCol w="614603"/>
                <a:gridCol w="614603"/>
                <a:gridCol w="614603"/>
              </a:tblGrid>
              <a:tr h="371585">
                <a:tc gridSpan="14">
                  <a:txBody>
                    <a:bodyPr vert="horz" wrap="square"/>
                    <a:lstStyle/>
                    <a:p>
                      <a:pPr algn="ctr" fontAlgn="ctr"/>
                      <a:r>
                        <a:rPr lang="zh-CN" altLang="en-US" sz="1600" b="1" i="0" u="none" strike="noStrike">
                          <a:solidFill>
                            <a:srgbClr val="000000"/>
                          </a:solidFill>
                          <a:effectLst/>
                          <a:latin typeface="Arial" pitchFamily="34" charset="0"/>
                          <a:ea typeface="宋体" panose="02010600030101010101" pitchFamily="2" charset="-122"/>
                          <a:cs typeface="Arial" pitchFamily="34" charset="0"/>
                        </a:rPr>
                        <a:t>高管</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1600" b="1" i="0" u="none" strike="noStrike">
                          <a:solidFill>
                            <a:srgbClr val="000000"/>
                          </a:solidFill>
                          <a:effectLst/>
                          <a:latin typeface="Arial" pitchFamily="34" charset="0"/>
                          <a:ea typeface="宋体" panose="02010600030101010101" pitchFamily="2" charset="-122"/>
                          <a:cs typeface="Arial" pitchFamily="34" charset="0"/>
                        </a:rPr>
                        <a:t>固薪（</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TGC</a:t>
                      </a:r>
                      <a:r>
                        <a:rPr lang="zh-CN" altLang="en-US" sz="1600" b="1" i="0" u="none" strike="noStrike">
                          <a:solidFill>
                            <a:srgbClr val="000000"/>
                          </a:solidFill>
                          <a:effectLst/>
                          <a:latin typeface="Arial" pitchFamily="34" charset="0"/>
                          <a:ea typeface="宋体" panose="02010600030101010101" pitchFamily="2" charset="-122"/>
                          <a:cs typeface="Arial" pitchFamily="34" charset="0"/>
                        </a:rPr>
                        <a:t>）薪资表  方案</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a P50</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527990">
                <a:tc>
                  <a:txBody>
                    <a:bodyPr vert="horz" wrap="square"/>
                    <a:lstStyle/>
                    <a:p>
                      <a:pPr algn="ctr" fontAlgn="ctr"/>
                      <a:r>
                        <a:rPr lang="en-US" sz="1050" b="1" i="0" u="none" strike="noStrike">
                          <a:solidFill>
                            <a:srgbClr val="000000"/>
                          </a:solidFill>
                          <a:effectLst/>
                          <a:latin typeface="Arial" pitchFamily="34" charset="0"/>
                          <a:ea typeface="宋体" panose="02010600030101010101" pitchFamily="2" charset="-122"/>
                          <a:cs typeface="Arial" pitchFamily="34" charset="0"/>
                        </a:rPr>
                        <a:t>GGS</a:t>
                      </a:r>
                      <a:br>
                        <a:rPr lang="en-US" sz="1050" b="1" i="0" u="none" strike="noStrike">
                          <a:solidFill>
                            <a:srgbClr val="000000"/>
                          </a:solidFill>
                          <a:effectLst/>
                          <a:latin typeface="Arial" pitchFamily="34" charset="0"/>
                          <a:ea typeface="宋体" panose="02010600030101010101" pitchFamily="2" charset="-122"/>
                          <a:cs typeface="Arial" pitchFamily="34" charset="0"/>
                        </a:rPr>
                      </a:br>
                      <a:r>
                        <a:rPr lang="zh-CN" altLang="en-US" sz="105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05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300209">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296523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326175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355828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385,480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415132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444785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474437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29652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smtClean="0">
                          <a:solidFill>
                            <a:srgbClr val="000000"/>
                          </a:solidFill>
                          <a:effectLst/>
                          <a:latin typeface="Arial" pitchFamily="34" charset="0"/>
                          <a:ea typeface="宋体" panose="02010600030101010101" pitchFamily="2" charset="-122"/>
                          <a:cs typeface="Arial" pitchFamily="34" charset="0"/>
                        </a:rPr>
                        <a:t>院长助理</a:t>
                      </a:r>
                      <a:endParaRPr lang="zh-CN" altLang="en-US" sz="11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00209">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404431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444874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485317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525,760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566203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606647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647090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40443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smtClean="0">
                          <a:solidFill>
                            <a:srgbClr val="000000"/>
                          </a:solidFill>
                          <a:effectLst/>
                          <a:latin typeface="Arial" pitchFamily="34" charset="0"/>
                          <a:ea typeface="宋体" panose="02010600030101010101" pitchFamily="2" charset="-122"/>
                          <a:cs typeface="Arial" pitchFamily="34" charset="0"/>
                        </a:rPr>
                        <a:t>副院长</a:t>
                      </a:r>
                      <a:endParaRPr lang="zh-CN" altLang="en-US" sz="11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00209">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551608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606769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661930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717,090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772251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827412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882573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55161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   院长</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aphicFrame>
        <p:nvGraphicFramePr>
          <p:cNvPr id="15" name="表格 14"/>
          <p:cNvGraphicFramePr>
            <a:graphicFrameLocks noGrp="1"/>
          </p:cNvGraphicFramePr>
          <p:nvPr>
            <p:extLst>
              <p:ext uri="{D42A27DB-BD31-4B8C-83A1-F6EECF244321}">
                <p14:modId xmlns:p14="http://schemas.microsoft.com/office/powerpoint/2010/main" val="3636866318"/>
              </p:ext>
            </p:extLst>
          </p:nvPr>
        </p:nvGraphicFramePr>
        <p:xfrm>
          <a:off x="251525" y="3212976"/>
          <a:ext cx="8604442" cy="1653430"/>
        </p:xfrm>
        <a:graphic>
          <a:graphicData uri="http://schemas.openxmlformats.org/drawingml/2006/table">
            <a:tbl>
              <a:tblPr/>
              <a:tblGrid>
                <a:gridCol w="614603"/>
                <a:gridCol w="614603"/>
                <a:gridCol w="614603"/>
                <a:gridCol w="614603"/>
                <a:gridCol w="614603"/>
                <a:gridCol w="614603"/>
                <a:gridCol w="614603"/>
                <a:gridCol w="614603"/>
                <a:gridCol w="614603"/>
                <a:gridCol w="614603"/>
                <a:gridCol w="614603"/>
                <a:gridCol w="614603"/>
                <a:gridCol w="614603"/>
                <a:gridCol w="614603"/>
              </a:tblGrid>
              <a:tr h="341289">
                <a:tc gridSpan="14">
                  <a:txBody>
                    <a:bodyPr vert="horz" wrap="square"/>
                    <a:lstStyle/>
                    <a:p>
                      <a:pPr algn="ctr" fontAlgn="ctr"/>
                      <a:r>
                        <a:rPr lang="zh-CN" altLang="en-US" sz="1600" b="1" i="0" u="none" strike="noStrike">
                          <a:solidFill>
                            <a:srgbClr val="000000"/>
                          </a:solidFill>
                          <a:effectLst/>
                          <a:latin typeface="Arial" pitchFamily="34" charset="0"/>
                          <a:ea typeface="宋体" panose="02010600030101010101" pitchFamily="2" charset="-122"/>
                          <a:cs typeface="Arial" pitchFamily="34" charset="0"/>
                        </a:rPr>
                        <a:t>高管</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1600" b="1" i="0" u="none" strike="noStrike">
                          <a:solidFill>
                            <a:srgbClr val="000000"/>
                          </a:solidFill>
                          <a:effectLst/>
                          <a:latin typeface="Arial" pitchFamily="34" charset="0"/>
                          <a:ea typeface="宋体" panose="02010600030101010101" pitchFamily="2" charset="-122"/>
                          <a:cs typeface="Arial" pitchFamily="34" charset="0"/>
                        </a:rPr>
                        <a:t>固薪（</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TGC</a:t>
                      </a:r>
                      <a:r>
                        <a:rPr lang="zh-CN" altLang="en-US" sz="1600" b="1" i="0" u="none" strike="noStrike">
                          <a:solidFill>
                            <a:srgbClr val="000000"/>
                          </a:solidFill>
                          <a:effectLst/>
                          <a:latin typeface="Arial" pitchFamily="34" charset="0"/>
                          <a:ea typeface="宋体" panose="02010600030101010101" pitchFamily="2" charset="-122"/>
                          <a:cs typeface="Arial" pitchFamily="34" charset="0"/>
                        </a:rPr>
                        <a:t>）薪资表  方案</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b P75</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484942">
                <a:tc>
                  <a:txBody>
                    <a:bodyPr vert="horz" wrap="square"/>
                    <a:lstStyle/>
                    <a:p>
                      <a:pPr algn="ctr" fontAlgn="ctr"/>
                      <a:r>
                        <a:rPr lang="en-US" sz="1050" b="1" i="0" u="none" strike="noStrike">
                          <a:solidFill>
                            <a:srgbClr val="000000"/>
                          </a:solidFill>
                          <a:effectLst/>
                          <a:latin typeface="Arial" pitchFamily="34" charset="0"/>
                          <a:ea typeface="宋体" panose="02010600030101010101" pitchFamily="2" charset="-122"/>
                          <a:cs typeface="Arial" pitchFamily="34" charset="0"/>
                        </a:rPr>
                        <a:t>GGS</a:t>
                      </a:r>
                      <a:br>
                        <a:rPr lang="en-US" sz="1050" b="1" i="0" u="none" strike="noStrike">
                          <a:solidFill>
                            <a:srgbClr val="000000"/>
                          </a:solidFill>
                          <a:effectLst/>
                          <a:latin typeface="Arial" pitchFamily="34" charset="0"/>
                          <a:ea typeface="宋体" panose="02010600030101010101" pitchFamily="2" charset="-122"/>
                          <a:cs typeface="Arial" pitchFamily="34" charset="0"/>
                        </a:rPr>
                      </a:br>
                      <a:r>
                        <a:rPr lang="zh-CN" altLang="en-US" sz="105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05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275733">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376836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414520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452203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489,887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527570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565254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602938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37684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smtClean="0">
                          <a:solidFill>
                            <a:srgbClr val="000000"/>
                          </a:solidFill>
                          <a:effectLst/>
                          <a:latin typeface="Arial" pitchFamily="34" charset="0"/>
                          <a:ea typeface="宋体" panose="02010600030101010101" pitchFamily="2" charset="-122"/>
                          <a:cs typeface="Arial" pitchFamily="34" charset="0"/>
                        </a:rPr>
                        <a:t>院长助理</a:t>
                      </a:r>
                      <a:endParaRPr lang="zh-CN" altLang="en-US" sz="11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5733">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530781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583859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636937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690,015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743093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796171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849249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53078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smtClean="0">
                          <a:solidFill>
                            <a:srgbClr val="000000"/>
                          </a:solidFill>
                          <a:effectLst/>
                          <a:latin typeface="Arial" pitchFamily="34" charset="0"/>
                          <a:ea typeface="宋体" panose="02010600030101010101" pitchFamily="2" charset="-122"/>
                          <a:cs typeface="Arial" pitchFamily="34" charset="0"/>
                        </a:rPr>
                        <a:t>副院长</a:t>
                      </a:r>
                      <a:endParaRPr lang="zh-CN" altLang="en-US" sz="11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5733">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747615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822377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897139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971,900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1046662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1121423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1196185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74762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   院长</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625100015"/>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TextBox 13"/>
          <p:cNvSpPr txBox="1"/>
          <p:nvPr/>
        </p:nvSpPr>
        <p:spPr>
          <a:xfrm>
            <a:off x="251520" y="4653136"/>
            <a:ext cx="86044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solidFill>
                  <a:srgbClr val="FF0000"/>
                </a:solidFill>
              </a:rPr>
              <a:t>（上表）</a:t>
            </a:r>
            <a:r>
              <a:rPr lang="en-US" altLang="zh-CN" sz="1600" b="1" smtClean="0">
                <a:solidFill>
                  <a:srgbClr val="FF0000"/>
                </a:solidFill>
              </a:rPr>
              <a:t>GGS15-16</a:t>
            </a:r>
            <a:r>
              <a:rPr lang="zh-CN" altLang="en-US" sz="1600" b="1" smtClean="0">
                <a:solidFill>
                  <a:srgbClr val="FF0000"/>
                </a:solidFill>
              </a:rPr>
              <a:t>对标高科技行业</a:t>
            </a:r>
            <a:r>
              <a:rPr lang="en-US" altLang="zh-CN" sz="1600" b="1" smtClean="0">
                <a:solidFill>
                  <a:srgbClr val="FF0000"/>
                </a:solidFill>
              </a:rPr>
              <a:t>P50</a:t>
            </a:r>
            <a:r>
              <a:rPr lang="zh-CN" altLang="en-US" sz="1600" b="1" smtClean="0">
                <a:solidFill>
                  <a:srgbClr val="FF0000"/>
                </a:solidFill>
              </a:rPr>
              <a:t>；</a:t>
            </a:r>
            <a:r>
              <a:rPr lang="en-US" altLang="zh-CN" sz="1600" b="1" smtClean="0">
                <a:solidFill>
                  <a:srgbClr val="FF0000"/>
                </a:solidFill>
              </a:rPr>
              <a:t>(</a:t>
            </a:r>
            <a:r>
              <a:rPr lang="zh-CN" altLang="en-US" sz="1600" b="1" smtClean="0">
                <a:solidFill>
                  <a:srgbClr val="FF0000"/>
                </a:solidFill>
              </a:rPr>
              <a:t>下表）方案</a:t>
            </a:r>
            <a:r>
              <a:rPr lang="en-US" altLang="zh-CN" sz="1600" b="1" smtClean="0">
                <a:solidFill>
                  <a:srgbClr val="FF0000"/>
                </a:solidFill>
              </a:rPr>
              <a:t>b</a:t>
            </a:r>
            <a:r>
              <a:rPr lang="zh-CN" altLang="en-US" sz="1600" b="1" smtClean="0">
                <a:solidFill>
                  <a:srgbClr val="FF0000"/>
                </a:solidFill>
              </a:rPr>
              <a:t>：</a:t>
            </a:r>
            <a:r>
              <a:rPr lang="en-US" altLang="zh-CN" sz="1600" b="1" smtClean="0">
                <a:solidFill>
                  <a:srgbClr val="FF0000"/>
                </a:solidFill>
              </a:rPr>
              <a:t>GGS15-16</a:t>
            </a:r>
            <a:r>
              <a:rPr lang="zh-CN" altLang="en-US" sz="1600" b="1" smtClean="0">
                <a:solidFill>
                  <a:srgbClr val="FF0000"/>
                </a:solidFill>
              </a:rPr>
              <a:t>对标高科技行业</a:t>
            </a:r>
            <a:r>
              <a:rPr lang="en-US" altLang="zh-CN" sz="1600" b="1" smtClean="0">
                <a:solidFill>
                  <a:srgbClr val="FF0000"/>
                </a:solidFill>
              </a:rPr>
              <a:t>P75</a:t>
            </a:r>
            <a:r>
              <a:rPr lang="zh-CN" altLang="en-US" sz="1600" b="1">
                <a:solidFill>
                  <a:srgbClr val="FF0000"/>
                </a:solidFill>
              </a:rPr>
              <a:t>；</a:t>
            </a:r>
          </a:p>
        </p:txBody>
      </p:sp>
      <p:sp>
        <p:nvSpPr>
          <p:cNvPr id="4" name="页脚占位符 3"/>
          <p:cNvSpPr>
            <a:spLocks noGrp="1"/>
          </p:cNvSpPr>
          <p:nvPr>
            <p:ph type="ftr" sz="quarter" idx="11"/>
          </p:nvPr>
        </p:nvSpPr>
        <p:spPr/>
        <p:txBody>
          <a:bodyPr/>
          <a:lstStyle/>
          <a:p>
            <a:r>
              <a:rPr lang="en-GB" smtClean="0"/>
              <a:t>towerswatson.com</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28</a:t>
            </a:fld>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10" name="Title 1"/>
          <p:cNvSpPr>
            <a:spLocks noGrp="1"/>
          </p:cNvSpPr>
          <p:nvPr>
            <p:ph type="title"/>
          </p:nvPr>
        </p:nvSpPr>
        <p:spPr>
          <a:xfrm>
            <a:off x="1043608" y="44624"/>
            <a:ext cx="7848872" cy="1032380"/>
          </a:xfrm>
        </p:spPr>
        <p:txBody>
          <a:bodyPr>
            <a:noAutofit/>
          </a:bodyPr>
          <a:lstStyle/>
          <a:p>
            <a:r>
              <a:rPr lang="zh-CN" altLang="en-US" sz="2200" smtClean="0">
                <a:solidFill>
                  <a:schemeClr val="accent2"/>
                </a:solidFill>
              </a:rPr>
              <a:t>方案一：检测类岗位全薪对标高科技行业，</a:t>
            </a:r>
            <a:r>
              <a:rPr lang="en-US" altLang="zh-CN" sz="2200" smtClean="0">
                <a:solidFill>
                  <a:schemeClr val="accent2"/>
                </a:solidFill>
              </a:rPr>
              <a:t>GGS4-9</a:t>
            </a:r>
            <a:r>
              <a:rPr lang="zh-CN" altLang="en-US" sz="2200" smtClean="0">
                <a:solidFill>
                  <a:schemeClr val="accent2"/>
                </a:solidFill>
              </a:rPr>
              <a:t>对标</a:t>
            </a:r>
            <a:r>
              <a:rPr lang="en-US" altLang="zh-CN" sz="2200" smtClean="0">
                <a:solidFill>
                  <a:schemeClr val="accent2"/>
                </a:solidFill>
              </a:rPr>
              <a:t>P25</a:t>
            </a:r>
            <a:r>
              <a:rPr lang="zh-CN" altLang="en-US" sz="2200" smtClean="0">
                <a:solidFill>
                  <a:schemeClr val="accent2"/>
                </a:solidFill>
              </a:rPr>
              <a:t>分位，</a:t>
            </a:r>
            <a:r>
              <a:rPr lang="en-US" altLang="zh-CN" sz="2200" smtClean="0">
                <a:solidFill>
                  <a:schemeClr val="accent2"/>
                </a:solidFill>
              </a:rPr>
              <a:t>GGS10-14</a:t>
            </a:r>
            <a:r>
              <a:rPr lang="zh-CN" altLang="en-US" sz="2200" smtClean="0">
                <a:solidFill>
                  <a:schemeClr val="accent2"/>
                </a:solidFill>
              </a:rPr>
              <a:t>对标</a:t>
            </a:r>
            <a:r>
              <a:rPr lang="en-US" altLang="zh-CN" sz="2200" smtClean="0">
                <a:solidFill>
                  <a:schemeClr val="accent2"/>
                </a:solidFill>
              </a:rPr>
              <a:t>P50</a:t>
            </a:r>
            <a:r>
              <a:rPr lang="zh-CN" altLang="en-US" sz="2200" smtClean="0">
                <a:solidFill>
                  <a:schemeClr val="accent2"/>
                </a:solidFill>
              </a:rPr>
              <a:t>分位，</a:t>
            </a:r>
            <a:r>
              <a:rPr lang="en-US" altLang="zh-CN" sz="2200" smtClean="0">
                <a:solidFill>
                  <a:schemeClr val="accent2"/>
                </a:solidFill>
              </a:rPr>
              <a:t>GGS15-16</a:t>
            </a:r>
            <a:r>
              <a:rPr lang="zh-CN" altLang="en-US" sz="2200" smtClean="0">
                <a:solidFill>
                  <a:schemeClr val="accent2"/>
                </a:solidFill>
              </a:rPr>
              <a:t>的对标中，方案</a:t>
            </a:r>
            <a:r>
              <a:rPr lang="en-US" altLang="zh-CN" sz="2200" smtClean="0">
                <a:solidFill>
                  <a:schemeClr val="accent2"/>
                </a:solidFill>
              </a:rPr>
              <a:t>a</a:t>
            </a:r>
            <a:r>
              <a:rPr lang="zh-CN" altLang="en-US" sz="2200" smtClean="0">
                <a:solidFill>
                  <a:schemeClr val="accent2"/>
                </a:solidFill>
              </a:rPr>
              <a:t>对标</a:t>
            </a:r>
            <a:r>
              <a:rPr lang="en-US" altLang="zh-CN" sz="2200" smtClean="0">
                <a:solidFill>
                  <a:schemeClr val="accent2"/>
                </a:solidFill>
              </a:rPr>
              <a:t>P50</a:t>
            </a:r>
            <a:r>
              <a:rPr lang="zh-CN" altLang="en-US" sz="2200" smtClean="0">
                <a:solidFill>
                  <a:schemeClr val="accent2"/>
                </a:solidFill>
              </a:rPr>
              <a:t>分位，方案</a:t>
            </a:r>
            <a:r>
              <a:rPr lang="en-US" altLang="zh-CN" sz="2200" smtClean="0">
                <a:solidFill>
                  <a:schemeClr val="accent2"/>
                </a:solidFill>
              </a:rPr>
              <a:t>b</a:t>
            </a:r>
            <a:r>
              <a:rPr lang="zh-CN" altLang="en-US" sz="2200" smtClean="0">
                <a:solidFill>
                  <a:schemeClr val="accent2"/>
                </a:solidFill>
              </a:rPr>
              <a:t>对标</a:t>
            </a:r>
            <a:r>
              <a:rPr lang="en-US" altLang="zh-CN" sz="2200" smtClean="0">
                <a:solidFill>
                  <a:schemeClr val="accent2"/>
                </a:solidFill>
              </a:rPr>
              <a:t>P75</a:t>
            </a:r>
            <a:r>
              <a:rPr lang="zh-CN" altLang="en-US" sz="2200" smtClean="0">
                <a:solidFill>
                  <a:schemeClr val="accent2"/>
                </a:solidFill>
              </a:rPr>
              <a:t>分位</a:t>
            </a:r>
            <a:endParaRPr lang="en-US" sz="2200">
              <a:solidFill>
                <a:schemeClr val="accent2"/>
              </a:solidFill>
            </a:endParaRPr>
          </a:p>
        </p:txBody>
      </p:sp>
      <p:sp>
        <p:nvSpPr>
          <p:cNvPr id="11"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薪资表</a:t>
            </a:r>
            <a:endParaRPr lang="zh-CN" altLang="en-US" sz="1800" b="1">
              <a:solidFill>
                <a:schemeClr val="bg1"/>
              </a:solidFill>
              <a:cs typeface="Arial" pitchFamily="34" charset="0"/>
            </a:endParaRPr>
          </a:p>
        </p:txBody>
      </p:sp>
      <p:sp>
        <p:nvSpPr>
          <p:cNvPr id="12" name="Text Box 4"/>
          <p:cNvSpPr txBox="1">
            <a:spLocks noChangeArrowheads="1"/>
          </p:cNvSpPr>
          <p:nvPr/>
        </p:nvSpPr>
        <p:spPr bwMode="auto">
          <a:xfrm>
            <a:off x="251520" y="5416504"/>
            <a:ext cx="4392488" cy="124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wrap="square">
            <a:spAutoFit/>
          </a:bodyPr>
          <a:lstStyle>
            <a:defPPr>
              <a:defRPr lang="en-US"/>
            </a:defPPr>
            <a:lvl1pPr marL="376238" indent="-376238" algn="l" defTabSz="957263" rtl="0" eaLnBrk="0" latinLnBrk="0" hangingPunct="0">
              <a:defRPr sz="2900" b="1" kern="1200">
                <a:solidFill>
                  <a:schemeClr val="tx1"/>
                </a:solidFill>
                <a:latin typeface="Arial"/>
                <a:ea typeface="MS PGothic" pitchFamily="34" charset="-128"/>
                <a:cs typeface="+mn-cs"/>
              </a:defRPr>
            </a:lvl1pPr>
            <a:lvl2pPr marL="742950" indent="-285750" algn="l" defTabSz="957263" rtl="0" eaLnBrk="0" latinLnBrk="0" hangingPunct="0">
              <a:defRPr sz="2900" b="1" kern="1200">
                <a:solidFill>
                  <a:schemeClr val="tx1"/>
                </a:solidFill>
                <a:latin typeface="Arial"/>
                <a:ea typeface="MS PGothic" pitchFamily="34" charset="-128"/>
                <a:cs typeface="+mn-cs"/>
              </a:defRPr>
            </a:lvl2pPr>
            <a:lvl3pPr marL="1143000" indent="-228600" algn="l" defTabSz="957263" rtl="0" eaLnBrk="0" latinLnBrk="0" hangingPunct="0">
              <a:defRPr sz="2900" b="1" kern="1200">
                <a:solidFill>
                  <a:schemeClr val="tx1"/>
                </a:solidFill>
                <a:latin typeface="Arial"/>
                <a:ea typeface="MS PGothic" pitchFamily="34" charset="-128"/>
                <a:cs typeface="+mn-cs"/>
              </a:defRPr>
            </a:lvl3pPr>
            <a:lvl4pPr marL="1600200" indent="-228600" algn="l" defTabSz="957263" rtl="0" eaLnBrk="0" latinLnBrk="0" hangingPunct="0">
              <a:defRPr sz="2900" b="1" kern="1200">
                <a:solidFill>
                  <a:schemeClr val="tx1"/>
                </a:solidFill>
                <a:latin typeface="Arial"/>
                <a:ea typeface="MS PGothic" pitchFamily="34" charset="-128"/>
                <a:cs typeface="+mn-cs"/>
              </a:defRPr>
            </a:lvl4pPr>
            <a:lvl5pPr marL="2057400" indent="-228600" algn="l" defTabSz="957263" rtl="0" eaLnBrk="0" latinLnBrk="0" hangingPunct="0">
              <a:defRPr sz="2900" b="1" kern="1200">
                <a:solidFill>
                  <a:schemeClr val="tx1"/>
                </a:solidFill>
                <a:latin typeface="Arial"/>
                <a:ea typeface="MS PGothic" pitchFamily="34" charset="-128"/>
                <a:cs typeface="+mn-cs"/>
              </a:defRPr>
            </a:lvl5pPr>
            <a:lvl6pPr marL="25146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6pPr>
            <a:lvl7pPr marL="29718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7pPr>
            <a:lvl8pPr marL="34290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8pPr>
            <a:lvl9pPr marL="38862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9pPr>
          </a:lstStyle>
          <a:p>
            <a:pPr eaLnBrk="1" hangingPunct="1">
              <a:spcBef>
                <a:spcPts val="600"/>
              </a:spcBef>
              <a:spcAft>
                <a:spcPts val="600"/>
              </a:spcAft>
            </a:pPr>
            <a:r>
              <a:rPr lang="zh-CN" altLang="en-US" sz="1400">
                <a:latin typeface="宋体" panose="02010600030101010101" pitchFamily="2" charset="-122"/>
                <a:ea typeface="宋体" panose="02010600030101010101" pitchFamily="2" charset="-122"/>
              </a:rPr>
              <a:t>名词说明：</a:t>
            </a:r>
          </a:p>
          <a:p>
            <a:pPr marL="108000" indent="0" eaLnBrk="1" hangingPunct="1"/>
            <a:r>
              <a:rPr lang="en-US" altLang="zh-CN" sz="1400" b="0">
                <a:latin typeface="宋体" panose="02010600030101010101" pitchFamily="2" charset="-122"/>
                <a:ea typeface="宋体" panose="02010600030101010101" pitchFamily="2" charset="-122"/>
              </a:rPr>
              <a:t>1</a:t>
            </a:r>
            <a:r>
              <a:rPr lang="zh-CN" altLang="en-US" sz="1400" b="0">
                <a:latin typeface="宋体" panose="02010600030101010101" pitchFamily="2" charset="-122"/>
                <a:ea typeface="宋体" panose="02010600030101010101" pitchFamily="2" charset="-122"/>
              </a:rPr>
              <a:t>、带宽：指同一职级所涵盖的薪酬范围</a:t>
            </a:r>
          </a:p>
          <a:p>
            <a:pPr marL="108000" indent="0" eaLnBrk="1" hangingPunct="1"/>
            <a:r>
              <a:rPr lang="en-US" altLang="zh-CN" sz="1400" b="0">
                <a:latin typeface="宋体" panose="02010600030101010101" pitchFamily="2" charset="-122"/>
                <a:ea typeface="宋体" panose="02010600030101010101" pitchFamily="2" charset="-122"/>
              </a:rPr>
              <a:t>2</a:t>
            </a:r>
            <a:r>
              <a:rPr lang="zh-CN" altLang="en-US" sz="1400" b="0">
                <a:latin typeface="宋体" panose="02010600030101010101" pitchFamily="2" charset="-122"/>
                <a:ea typeface="宋体" panose="02010600030101010101" pitchFamily="2" charset="-122"/>
              </a:rPr>
              <a:t>、级差：工资级别中相邻两级工资标准之间的差额</a:t>
            </a:r>
          </a:p>
          <a:p>
            <a:pPr marL="108000" indent="0" eaLnBrk="1" hangingPunct="1"/>
            <a:r>
              <a:rPr lang="en-US" altLang="zh-CN" sz="1400" b="0">
                <a:latin typeface="宋体" panose="02010600030101010101" pitchFamily="2" charset="-122"/>
                <a:ea typeface="宋体" panose="02010600030101010101" pitchFamily="2" charset="-122"/>
              </a:rPr>
              <a:t>3</a:t>
            </a:r>
            <a:r>
              <a:rPr lang="zh-CN" altLang="en-US" sz="1400" b="0">
                <a:latin typeface="宋体" panose="02010600030101010101" pitchFamily="2" charset="-122"/>
                <a:ea typeface="宋体" panose="02010600030101010101" pitchFamily="2" charset="-122"/>
              </a:rPr>
              <a:t>、档差：工资档级中相邻两级工资标准之间的相差金额</a:t>
            </a:r>
          </a:p>
        </p:txBody>
      </p:sp>
      <p:sp>
        <p:nvSpPr>
          <p:cNvPr id="13" name="矩形 12"/>
          <p:cNvSpPr/>
          <p:nvPr/>
        </p:nvSpPr>
        <p:spPr>
          <a:xfrm>
            <a:off x="4499992" y="5471669"/>
            <a:ext cx="4355976" cy="138499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957263">
              <a:spcBef>
                <a:spcPct val="0"/>
              </a:spcBef>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薪</a:t>
            </a:r>
            <a:r>
              <a:rPr lang="zh-CN" altLang="en-US" sz="1400" smtClean="0">
                <a:solidFill>
                  <a:prstClr val="black"/>
                </a:solidFill>
                <a:latin typeface="宋体" panose="02010600030101010101" pitchFamily="2" charset="-122"/>
                <a:ea typeface="宋体" panose="02010600030101010101" pitchFamily="2" charset="-122"/>
              </a:rPr>
              <a:t>档</a:t>
            </a:r>
            <a:r>
              <a:rPr lang="zh-CN" altLang="en-US" sz="1400">
                <a:solidFill>
                  <a:prstClr val="black"/>
                </a:solidFill>
                <a:latin typeface="宋体" panose="02010600030101010101" pitchFamily="2" charset="-122"/>
                <a:ea typeface="宋体" panose="02010600030101010101" pitchFamily="2" charset="-122"/>
              </a:rPr>
              <a:t>：为确保员工薪酬有足够宽的薪酬晋升空间，建议各级薪档设置为</a:t>
            </a:r>
            <a:r>
              <a:rPr lang="en-US" altLang="zh-CN" sz="1400">
                <a:solidFill>
                  <a:prstClr val="black"/>
                </a:solidFill>
                <a:latin typeface="宋体" panose="02010600030101010101" pitchFamily="2" charset="-122"/>
                <a:ea typeface="宋体" panose="02010600030101010101" pitchFamily="2" charset="-122"/>
              </a:rPr>
              <a:t>7</a:t>
            </a:r>
            <a:r>
              <a:rPr lang="zh-CN" altLang="en-US" sz="1400" smtClean="0">
                <a:solidFill>
                  <a:prstClr val="black"/>
                </a:solidFill>
                <a:latin typeface="宋体" panose="02010600030101010101" pitchFamily="2" charset="-122"/>
                <a:ea typeface="宋体" panose="02010600030101010101" pitchFamily="2" charset="-122"/>
              </a:rPr>
              <a:t>档</a:t>
            </a:r>
            <a:endParaRPr lang="en-US" altLang="zh-CN" sz="1400" smtClean="0">
              <a:solidFill>
                <a:prstClr val="black"/>
              </a:solidFill>
              <a:latin typeface="宋体" panose="02010600030101010101" pitchFamily="2" charset="-122"/>
              <a:ea typeface="宋体" panose="02010600030101010101" pitchFamily="2" charset="-122"/>
            </a:endParaRPr>
          </a:p>
          <a:p>
            <a:pPr marL="285750" indent="-285750" defTabSz="957263">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带宽：根据</a:t>
            </a:r>
            <a:r>
              <a:rPr lang="en-US" altLang="zh-CN" sz="1400">
                <a:solidFill>
                  <a:prstClr val="black"/>
                </a:solidFill>
                <a:latin typeface="宋体" panose="02010600030101010101" pitchFamily="2" charset="-122"/>
                <a:ea typeface="宋体" panose="02010600030101010101" pitchFamily="2" charset="-122"/>
              </a:rPr>
              <a:t>SMQ</a:t>
            </a:r>
            <a:r>
              <a:rPr lang="zh-CN" altLang="zh-CN" sz="1400">
                <a:solidFill>
                  <a:prstClr val="black"/>
                </a:solidFill>
                <a:latin typeface="宋体" panose="02010600030101010101" pitchFamily="2" charset="-122"/>
                <a:ea typeface="宋体" panose="02010600030101010101" pitchFamily="2" charset="-122"/>
              </a:rPr>
              <a:t>职位所在的管理层级和晋升的可能性、企业文化和管理倾向等</a:t>
            </a:r>
            <a:r>
              <a:rPr lang="zh-CN" altLang="en-US" sz="1400">
                <a:solidFill>
                  <a:prstClr val="black"/>
                </a:solidFill>
                <a:latin typeface="宋体" panose="02010600030101010101" pitchFamily="2" charset="-122"/>
                <a:ea typeface="宋体" panose="02010600030101010101" pitchFamily="2" charset="-122"/>
              </a:rPr>
              <a:t>，带宽建议范围为</a:t>
            </a:r>
            <a:r>
              <a:rPr lang="en-US" altLang="zh-CN" sz="1400">
                <a:solidFill>
                  <a:prstClr val="black"/>
                </a:solidFill>
                <a:latin typeface="宋体" panose="02010600030101010101" pitchFamily="2" charset="-122"/>
                <a:ea typeface="宋体" panose="02010600030101010101" pitchFamily="2" charset="-122"/>
              </a:rPr>
              <a:t>50%</a:t>
            </a:r>
            <a:r>
              <a:rPr lang="zh-CN" altLang="en-US" sz="1400" smtClean="0">
                <a:solidFill>
                  <a:prstClr val="black"/>
                </a:solidFill>
                <a:latin typeface="宋体" panose="02010600030101010101" pitchFamily="2" charset="-122"/>
                <a:ea typeface="宋体" panose="02010600030101010101" pitchFamily="2" charset="-122"/>
              </a:rPr>
              <a:t>－</a:t>
            </a:r>
            <a:r>
              <a:rPr lang="en-US" altLang="zh-CN" sz="1400" smtClean="0">
                <a:solidFill>
                  <a:prstClr val="black"/>
                </a:solidFill>
                <a:latin typeface="宋体" panose="02010600030101010101" pitchFamily="2" charset="-122"/>
                <a:ea typeface="宋体" panose="02010600030101010101" pitchFamily="2" charset="-122"/>
              </a:rPr>
              <a:t>70</a:t>
            </a:r>
            <a:r>
              <a:rPr lang="en-US" altLang="zh-CN" sz="1400">
                <a:solidFill>
                  <a:prstClr val="black"/>
                </a:solidFill>
                <a:latin typeface="宋体" panose="02010600030101010101" pitchFamily="2" charset="-122"/>
                <a:ea typeface="宋体" panose="02010600030101010101" pitchFamily="2" charset="-122"/>
              </a:rPr>
              <a:t>%</a:t>
            </a:r>
            <a:r>
              <a:rPr lang="zh-CN" altLang="en-US" sz="1400">
                <a:solidFill>
                  <a:prstClr val="black"/>
                </a:solidFill>
                <a:latin typeface="宋体" panose="02010600030101010101" pitchFamily="2" charset="-122"/>
                <a:ea typeface="宋体" panose="02010600030101010101" pitchFamily="2" charset="-122"/>
              </a:rPr>
              <a:t>，带宽随着职级上升而增大</a:t>
            </a:r>
            <a:endParaRPr lang="en-US" altLang="zh-CN" sz="1400">
              <a:solidFill>
                <a:prstClr val="black"/>
              </a:solidFill>
              <a:latin typeface="宋体" panose="02010600030101010101" pitchFamily="2" charset="-122"/>
              <a:ea typeface="宋体" panose="02010600030101010101" pitchFamily="2" charset="-122"/>
            </a:endParaRPr>
          </a:p>
          <a:p>
            <a:pPr marL="182880" indent="-182880" defTabSz="957263">
              <a:spcBef>
                <a:spcPct val="0"/>
              </a:spcBef>
              <a:buClr>
                <a:srgbClr val="FFC000"/>
              </a:buClr>
              <a:buSzTx/>
              <a:buFont typeface="Wingdings" pitchFamily="2" charset="2"/>
              <a:buChar char="Ø"/>
            </a:pPr>
            <a:endParaRPr lang="zh-CN" altLang="en-US" sz="1400">
              <a:solidFill>
                <a:prstClr val="black"/>
              </a:solidFill>
              <a:latin typeface="宋体" panose="02010600030101010101" pitchFamily="2" charset="-122"/>
              <a:ea typeface="宋体" panose="02010600030101010101" pitchFamily="2" charset="-122"/>
            </a:endParaRPr>
          </a:p>
        </p:txBody>
      </p:sp>
      <p:graphicFrame>
        <p:nvGraphicFramePr>
          <p:cNvPr id="3" name="表格 2"/>
          <p:cNvGraphicFramePr>
            <a:graphicFrameLocks noGrp="1"/>
          </p:cNvGraphicFramePr>
          <p:nvPr>
            <p:extLst>
              <p:ext uri="{D42A27DB-BD31-4B8C-83A1-F6EECF244321}">
                <p14:modId xmlns:p14="http://schemas.microsoft.com/office/powerpoint/2010/main" val="1988549688"/>
              </p:ext>
            </p:extLst>
          </p:nvPr>
        </p:nvGraphicFramePr>
        <p:xfrm>
          <a:off x="236839" y="1171800"/>
          <a:ext cx="8619128" cy="3506886"/>
        </p:xfrm>
        <a:graphic>
          <a:graphicData uri="http://schemas.openxmlformats.org/drawingml/2006/table">
            <a:tbl>
              <a:tblPr/>
              <a:tblGrid>
                <a:gridCol w="615652"/>
                <a:gridCol w="615652"/>
                <a:gridCol w="615652"/>
                <a:gridCol w="615652"/>
                <a:gridCol w="615652"/>
                <a:gridCol w="615652"/>
                <a:gridCol w="615652"/>
                <a:gridCol w="615652"/>
                <a:gridCol w="615652"/>
                <a:gridCol w="615652"/>
                <a:gridCol w="615652"/>
                <a:gridCol w="615652"/>
                <a:gridCol w="763761"/>
                <a:gridCol w="467543"/>
              </a:tblGrid>
              <a:tr h="272248">
                <a:tc gridSpan="14">
                  <a:txBody>
                    <a:bodyPr vert="horz" wrap="square"/>
                    <a:lstStyle/>
                    <a:p>
                      <a:pPr algn="ctr" fontAlgn="ctr"/>
                      <a:r>
                        <a:rPr lang="zh-CN" altLang="en-US" sz="1600" b="1" i="0" u="none" strike="noStrike">
                          <a:solidFill>
                            <a:srgbClr val="000000"/>
                          </a:solidFill>
                          <a:effectLst/>
                          <a:latin typeface="Arial" pitchFamily="34" charset="0"/>
                          <a:ea typeface="宋体" panose="02010600030101010101" pitchFamily="2" charset="-122"/>
                          <a:cs typeface="Arial" pitchFamily="34" charset="0"/>
                        </a:rPr>
                        <a:t>检测类</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1600" b="1" i="0" u="none" strike="noStrike">
                          <a:solidFill>
                            <a:srgbClr val="000000"/>
                          </a:solidFill>
                          <a:effectLst/>
                          <a:latin typeface="Arial" pitchFamily="34" charset="0"/>
                          <a:ea typeface="宋体" panose="02010600030101010101" pitchFamily="2" charset="-122"/>
                          <a:cs typeface="Arial" pitchFamily="34" charset="0"/>
                        </a:rPr>
                        <a:t>全薪（</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TCC</a:t>
                      </a:r>
                      <a:r>
                        <a:rPr lang="zh-CN" altLang="en-US" sz="1600" b="1" i="0" u="none" strike="noStrike">
                          <a:solidFill>
                            <a:srgbClr val="000000"/>
                          </a:solidFill>
                          <a:effectLst/>
                          <a:latin typeface="Arial" pitchFamily="34" charset="0"/>
                          <a:ea typeface="宋体" panose="02010600030101010101" pitchFamily="2" charset="-122"/>
                          <a:cs typeface="Arial" pitchFamily="34" charset="0"/>
                        </a:rPr>
                        <a:t>）薪资表</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354529">
                <a:tc>
                  <a:txBody>
                    <a:bodyPr vert="horz" wrap="square"/>
                    <a:lstStyle/>
                    <a:p>
                      <a:pPr algn="ctr" fontAlgn="ctr"/>
                      <a:r>
                        <a:rPr lang="en-US" sz="1050" b="1" i="0" u="none" strike="noStrike">
                          <a:solidFill>
                            <a:srgbClr val="000000"/>
                          </a:solidFill>
                          <a:effectLst/>
                          <a:latin typeface="Arial" pitchFamily="34" charset="0"/>
                          <a:ea typeface="宋体" panose="02010600030101010101" pitchFamily="2" charset="-122"/>
                          <a:cs typeface="Arial" pitchFamily="34" charset="0"/>
                        </a:rPr>
                        <a:t>GGS</a:t>
                      </a:r>
                      <a:br>
                        <a:rPr lang="en-US" sz="1050" b="1" i="0" u="none" strike="noStrike">
                          <a:solidFill>
                            <a:srgbClr val="000000"/>
                          </a:solidFill>
                          <a:effectLst/>
                          <a:latin typeface="Arial" pitchFamily="34" charset="0"/>
                          <a:ea typeface="宋体" panose="02010600030101010101" pitchFamily="2" charset="-122"/>
                          <a:cs typeface="Arial" pitchFamily="34" charset="0"/>
                        </a:rPr>
                      </a:br>
                      <a:r>
                        <a:rPr lang="zh-CN" altLang="en-US" sz="105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05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189967">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20299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21991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23682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25,374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27065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28757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30449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1692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27686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29993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32300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34,608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36915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39222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41529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2307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37761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40908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44055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47,202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50349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53495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56642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3147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工程师助理</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51503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55795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60087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64,379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68671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72963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77255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4292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70246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76100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81953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87,807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93661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99515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105369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5854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工程师</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95809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103793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111777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119,761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127745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135729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143713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7984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125649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138214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150779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163,343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175908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188473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201038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12565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高级工程师</a:t>
                      </a:r>
                      <a:r>
                        <a:rPr lang="en-US" altLang="zh-CN" sz="1050" b="0" i="0" u="none" strike="noStrike" smtClean="0">
                          <a:solidFill>
                            <a:srgbClr val="000000"/>
                          </a:solidFill>
                          <a:effectLst/>
                          <a:latin typeface="Arial" pitchFamily="34" charset="0"/>
                          <a:ea typeface="宋体" panose="02010600030101010101" pitchFamily="2" charset="-122"/>
                          <a:cs typeface="Arial" pitchFamily="34" charset="0"/>
                        </a:rPr>
                        <a:t>/</a:t>
                      </a:r>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研发主办</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171374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188511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205649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222,786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239923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257061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274198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17137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233739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257112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280486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303,860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327234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350608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373982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23374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资深工程师</a:t>
                      </a:r>
                      <a:r>
                        <a:rPr lang="en-US" altLang="zh-CN" sz="1050" b="0" i="0" u="none" strike="noStrike" smtClean="0">
                          <a:solidFill>
                            <a:srgbClr val="000000"/>
                          </a:solidFill>
                          <a:effectLst/>
                          <a:latin typeface="Arial" pitchFamily="34" charset="0"/>
                          <a:ea typeface="宋体" panose="02010600030101010101" pitchFamily="2" charset="-122"/>
                          <a:cs typeface="Arial" pitchFamily="34" charset="0"/>
                        </a:rPr>
                        <a:t>/</a:t>
                      </a:r>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研发经理</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318799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350679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382558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414,438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446318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478198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510078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31880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434813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478294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521776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565,257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608738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652219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695701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43481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l" fontAlgn="b"/>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院专家</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593046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652351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711655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770,960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830265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889569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948874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59305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fontAlgn="b"/>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808862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889748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970635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1,051,521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1132407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1213293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1294179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80886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行业专家</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aphicFrame>
        <p:nvGraphicFramePr>
          <p:cNvPr id="7" name="表格 6"/>
          <p:cNvGraphicFramePr>
            <a:graphicFrameLocks noGrp="1"/>
          </p:cNvGraphicFramePr>
          <p:nvPr>
            <p:extLst>
              <p:ext uri="{D42A27DB-BD31-4B8C-83A1-F6EECF244321}">
                <p14:modId xmlns:p14="http://schemas.microsoft.com/office/powerpoint/2010/main" val="1427094938"/>
              </p:ext>
            </p:extLst>
          </p:nvPr>
        </p:nvGraphicFramePr>
        <p:xfrm>
          <a:off x="251520" y="4979758"/>
          <a:ext cx="8589025" cy="514964"/>
        </p:xfrm>
        <a:graphic>
          <a:graphicData uri="http://schemas.openxmlformats.org/drawingml/2006/table">
            <a:tbl>
              <a:tblPr/>
              <a:tblGrid>
                <a:gridCol w="614603"/>
                <a:gridCol w="614603"/>
                <a:gridCol w="614603"/>
                <a:gridCol w="614603"/>
                <a:gridCol w="614603"/>
                <a:gridCol w="614603"/>
                <a:gridCol w="599186"/>
                <a:gridCol w="614603"/>
                <a:gridCol w="614603"/>
                <a:gridCol w="614603"/>
                <a:gridCol w="614603"/>
                <a:gridCol w="614603"/>
                <a:gridCol w="614603"/>
                <a:gridCol w="614603"/>
              </a:tblGrid>
              <a:tr h="204815">
                <a:tc>
                  <a:txBody>
                    <a:bodyPr vert="horz" wrap="square"/>
                    <a:lstStyle/>
                    <a:p>
                      <a:pPr algn="ctr" fontAlgn="ctr"/>
                      <a:r>
                        <a:rPr lang="en-US" altLang="zh-CN" sz="1050" b="1" i="0" u="none" strike="noStrike">
                          <a:solidFill>
                            <a:srgbClr val="000000"/>
                          </a:solidFill>
                          <a:effectLst/>
                          <a:latin typeface="Arial" pitchFamily="34" charset="0"/>
                          <a:cs typeface="Arial" pitchFamily="34" charset="0"/>
                        </a:rPr>
                        <a:t>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753672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829039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904406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979,773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1055141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1130508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1205875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75367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smtClean="0">
                          <a:solidFill>
                            <a:srgbClr val="000000"/>
                          </a:solidFill>
                          <a:effectLst/>
                          <a:latin typeface="Arial" pitchFamily="34" charset="0"/>
                          <a:cs typeface="Arial" pitchFamily="34" charset="0"/>
                        </a:rPr>
                        <a:t>院专家</a:t>
                      </a:r>
                      <a:endParaRPr lang="zh-CN" altLang="en-US" sz="1100" b="0" i="0" u="none" strike="noStrike">
                        <a:solidFill>
                          <a:srgbClr val="000000"/>
                        </a:solidFill>
                        <a:effectLst/>
                        <a:latin typeface="Arial" pitchFamily="34" charset="0"/>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10149">
                <a:tc>
                  <a:txBody>
                    <a:bodyPr vert="horz" wrap="square"/>
                    <a:lstStyle/>
                    <a:p>
                      <a:pPr algn="ctr" fontAlgn="ctr"/>
                      <a:r>
                        <a:rPr lang="en-US" altLang="zh-CN" sz="1050" b="1" i="0" u="none" strike="noStrike">
                          <a:solidFill>
                            <a:srgbClr val="000000"/>
                          </a:solidFill>
                          <a:effectLst/>
                          <a:latin typeface="Arial" pitchFamily="34" charset="0"/>
                          <a:cs typeface="Arial" pitchFamily="34" charset="0"/>
                        </a:rPr>
                        <a:t>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1061562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1167718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1273874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1,380,030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1486187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1592343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1698499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cs typeface="Arial" pitchFamily="34" charset="0"/>
                        </a:rPr>
                        <a:t>106156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smtClean="0">
                          <a:solidFill>
                            <a:srgbClr val="000000"/>
                          </a:solidFill>
                          <a:effectLst/>
                          <a:latin typeface="Arial" pitchFamily="34" charset="0"/>
                          <a:cs typeface="Arial" pitchFamily="34" charset="0"/>
                        </a:rPr>
                        <a:t>行业专家</a:t>
                      </a:r>
                      <a:endParaRPr lang="zh-CN" altLang="en-US" sz="1100" b="0" i="0" u="none" strike="noStrike">
                        <a:solidFill>
                          <a:srgbClr val="000000"/>
                        </a:solidFill>
                        <a:effectLst/>
                        <a:latin typeface="Arial" pitchFamily="34" charset="0"/>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585175854"/>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页脚占位符 2"/>
          <p:cNvSpPr>
            <a:spLocks noGrp="1"/>
          </p:cNvSpPr>
          <p:nvPr>
            <p:ph type="ftr" sz="quarter" idx="11"/>
          </p:nvPr>
        </p:nvSpPr>
        <p:spPr/>
        <p:txBody>
          <a:bodyPr/>
          <a:lstStyle/>
          <a:p>
            <a:r>
              <a:rPr lang="en-GB" smtClean="0"/>
              <a:t>towerswatson.com</a:t>
            </a:r>
            <a:endParaRPr lang="en-GB"/>
          </a:p>
        </p:txBody>
      </p:sp>
      <p:sp>
        <p:nvSpPr>
          <p:cNvPr id="4" name="灯片编号占位符 3"/>
          <p:cNvSpPr>
            <a:spLocks noGrp="1"/>
          </p:cNvSpPr>
          <p:nvPr>
            <p:ph type="sldNum" sz="quarter" idx="12"/>
          </p:nvPr>
        </p:nvSpPr>
        <p:spPr/>
        <p:txBody>
          <a:bodyPr/>
          <a:lstStyle/>
          <a:p>
            <a:fld id="{830D4EF1-2FB9-4CDA-AD22-D945B346B2F0}" type="slidenum">
              <a:rPr lang="en-GB" smtClean="0"/>
              <a:t>29</a:t>
            </a:fld>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Title 1"/>
          <p:cNvSpPr>
            <a:spLocks noGrp="1"/>
          </p:cNvSpPr>
          <p:nvPr>
            <p:ph type="title"/>
          </p:nvPr>
        </p:nvSpPr>
        <p:spPr>
          <a:xfrm>
            <a:off x="1043608" y="132978"/>
            <a:ext cx="7992888" cy="738932"/>
          </a:xfrm>
        </p:spPr>
        <p:txBody>
          <a:bodyPr>
            <a:normAutofit fontScale="90000"/>
          </a:bodyPr>
          <a:lstStyle/>
          <a:p>
            <a:r>
              <a:rPr lang="zh-CN" altLang="en-US" smtClean="0"/>
              <a:t>检测类岗位固薪根据固浮比计算得出，</a:t>
            </a:r>
            <a:r>
              <a:rPr lang="en-US" altLang="zh-CN" smtClean="0"/>
              <a:t>GGS4-9</a:t>
            </a:r>
            <a:r>
              <a:rPr lang="zh-CN" altLang="en-US" smtClean="0"/>
              <a:t>固浮比</a:t>
            </a:r>
            <a:r>
              <a:rPr lang="en-US" altLang="zh-CN" smtClean="0"/>
              <a:t>7:3</a:t>
            </a:r>
            <a:r>
              <a:rPr lang="zh-CN" altLang="en-US" smtClean="0"/>
              <a:t>，</a:t>
            </a:r>
            <a:r>
              <a:rPr lang="en-US" altLang="zh-CN" smtClean="0"/>
              <a:t>GGS10-14</a:t>
            </a:r>
            <a:r>
              <a:rPr lang="zh-CN" altLang="en-US" smtClean="0"/>
              <a:t>固浮比</a:t>
            </a:r>
            <a:r>
              <a:rPr lang="en-US" altLang="zh-CN" smtClean="0"/>
              <a:t>6:4</a:t>
            </a:r>
            <a:r>
              <a:rPr lang="zh-CN" altLang="en-US" smtClean="0"/>
              <a:t>，</a:t>
            </a:r>
            <a:r>
              <a:rPr lang="en-US" altLang="zh-CN" smtClean="0"/>
              <a:t>GGS15-16</a:t>
            </a:r>
            <a:r>
              <a:rPr lang="zh-CN" altLang="en-US" smtClean="0"/>
              <a:t>固浮比</a:t>
            </a:r>
            <a:r>
              <a:rPr lang="en-US" altLang="zh-CN" smtClean="0"/>
              <a:t>5:5</a:t>
            </a:r>
            <a:endParaRPr lang="en-US"/>
          </a:p>
        </p:txBody>
      </p:sp>
      <p:sp>
        <p:nvSpPr>
          <p:cNvPr id="7"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薪资表</a:t>
            </a:r>
            <a:endParaRPr lang="zh-CN" altLang="en-US" sz="1800" b="1">
              <a:solidFill>
                <a:schemeClr val="bg1"/>
              </a:solidFill>
              <a:cs typeface="Arial" pitchFamily="34" charset="0"/>
            </a:endParaRPr>
          </a:p>
        </p:txBody>
      </p:sp>
      <p:sp>
        <p:nvSpPr>
          <p:cNvPr id="8" name="Text Box 4"/>
          <p:cNvSpPr txBox="1">
            <a:spLocks noChangeArrowheads="1"/>
          </p:cNvSpPr>
          <p:nvPr/>
        </p:nvSpPr>
        <p:spPr bwMode="auto">
          <a:xfrm>
            <a:off x="251520" y="5445224"/>
            <a:ext cx="4392488" cy="124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wrap="square">
            <a:spAutoFit/>
          </a:bodyPr>
          <a:lstStyle>
            <a:defPPr>
              <a:defRPr lang="en-US"/>
            </a:defPPr>
            <a:lvl1pPr marL="376238" indent="-376238" algn="l" defTabSz="957263" rtl="0" eaLnBrk="0" latinLnBrk="0" hangingPunct="0">
              <a:defRPr sz="2900" b="1" kern="1200">
                <a:solidFill>
                  <a:schemeClr val="tx1"/>
                </a:solidFill>
                <a:latin typeface="Arial"/>
                <a:ea typeface="MS PGothic" pitchFamily="34" charset="-128"/>
                <a:cs typeface="+mn-cs"/>
              </a:defRPr>
            </a:lvl1pPr>
            <a:lvl2pPr marL="742950" indent="-285750" algn="l" defTabSz="957263" rtl="0" eaLnBrk="0" latinLnBrk="0" hangingPunct="0">
              <a:defRPr sz="2900" b="1" kern="1200">
                <a:solidFill>
                  <a:schemeClr val="tx1"/>
                </a:solidFill>
                <a:latin typeface="Arial"/>
                <a:ea typeface="MS PGothic" pitchFamily="34" charset="-128"/>
                <a:cs typeface="+mn-cs"/>
              </a:defRPr>
            </a:lvl2pPr>
            <a:lvl3pPr marL="1143000" indent="-228600" algn="l" defTabSz="957263" rtl="0" eaLnBrk="0" latinLnBrk="0" hangingPunct="0">
              <a:defRPr sz="2900" b="1" kern="1200">
                <a:solidFill>
                  <a:schemeClr val="tx1"/>
                </a:solidFill>
                <a:latin typeface="Arial"/>
                <a:ea typeface="MS PGothic" pitchFamily="34" charset="-128"/>
                <a:cs typeface="+mn-cs"/>
              </a:defRPr>
            </a:lvl3pPr>
            <a:lvl4pPr marL="1600200" indent="-228600" algn="l" defTabSz="957263" rtl="0" eaLnBrk="0" latinLnBrk="0" hangingPunct="0">
              <a:defRPr sz="2900" b="1" kern="1200">
                <a:solidFill>
                  <a:schemeClr val="tx1"/>
                </a:solidFill>
                <a:latin typeface="Arial"/>
                <a:ea typeface="MS PGothic" pitchFamily="34" charset="-128"/>
                <a:cs typeface="+mn-cs"/>
              </a:defRPr>
            </a:lvl4pPr>
            <a:lvl5pPr marL="2057400" indent="-228600" algn="l" defTabSz="957263" rtl="0" eaLnBrk="0" latinLnBrk="0" hangingPunct="0">
              <a:defRPr sz="2900" b="1" kern="1200">
                <a:solidFill>
                  <a:schemeClr val="tx1"/>
                </a:solidFill>
                <a:latin typeface="Arial"/>
                <a:ea typeface="MS PGothic" pitchFamily="34" charset="-128"/>
                <a:cs typeface="+mn-cs"/>
              </a:defRPr>
            </a:lvl5pPr>
            <a:lvl6pPr marL="25146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6pPr>
            <a:lvl7pPr marL="29718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7pPr>
            <a:lvl8pPr marL="34290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8pPr>
            <a:lvl9pPr marL="38862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9pPr>
          </a:lstStyle>
          <a:p>
            <a:pPr eaLnBrk="1" hangingPunct="1">
              <a:spcBef>
                <a:spcPts val="600"/>
              </a:spcBef>
              <a:spcAft>
                <a:spcPts val="600"/>
              </a:spcAft>
            </a:pPr>
            <a:r>
              <a:rPr lang="zh-CN" altLang="en-US" sz="1400">
                <a:latin typeface="宋体" panose="02010600030101010101" pitchFamily="2" charset="-122"/>
                <a:ea typeface="宋体" panose="02010600030101010101" pitchFamily="2" charset="-122"/>
              </a:rPr>
              <a:t>名词说明：</a:t>
            </a:r>
          </a:p>
          <a:p>
            <a:pPr marL="108000" indent="0" eaLnBrk="1" hangingPunct="1"/>
            <a:r>
              <a:rPr lang="en-US" altLang="zh-CN" sz="1400" b="0">
                <a:latin typeface="宋体" panose="02010600030101010101" pitchFamily="2" charset="-122"/>
                <a:ea typeface="宋体" panose="02010600030101010101" pitchFamily="2" charset="-122"/>
              </a:rPr>
              <a:t>1</a:t>
            </a:r>
            <a:r>
              <a:rPr lang="zh-CN" altLang="en-US" sz="1400" b="0">
                <a:latin typeface="宋体" panose="02010600030101010101" pitchFamily="2" charset="-122"/>
                <a:ea typeface="宋体" panose="02010600030101010101" pitchFamily="2" charset="-122"/>
              </a:rPr>
              <a:t>、带宽：指同一职级所涵盖的薪酬范围</a:t>
            </a:r>
          </a:p>
          <a:p>
            <a:pPr marL="108000" indent="0" eaLnBrk="1" hangingPunct="1"/>
            <a:r>
              <a:rPr lang="en-US" altLang="zh-CN" sz="1400" b="0">
                <a:latin typeface="宋体" panose="02010600030101010101" pitchFamily="2" charset="-122"/>
                <a:ea typeface="宋体" panose="02010600030101010101" pitchFamily="2" charset="-122"/>
              </a:rPr>
              <a:t>2</a:t>
            </a:r>
            <a:r>
              <a:rPr lang="zh-CN" altLang="en-US" sz="1400" b="0">
                <a:latin typeface="宋体" panose="02010600030101010101" pitchFamily="2" charset="-122"/>
                <a:ea typeface="宋体" panose="02010600030101010101" pitchFamily="2" charset="-122"/>
              </a:rPr>
              <a:t>、级差：工资级别中相邻两级工资标准之间的差额</a:t>
            </a:r>
          </a:p>
          <a:p>
            <a:pPr marL="108000" indent="0" eaLnBrk="1" hangingPunct="1"/>
            <a:r>
              <a:rPr lang="en-US" altLang="zh-CN" sz="1400" b="0">
                <a:latin typeface="宋体" panose="02010600030101010101" pitchFamily="2" charset="-122"/>
                <a:ea typeface="宋体" panose="02010600030101010101" pitchFamily="2" charset="-122"/>
              </a:rPr>
              <a:t>3</a:t>
            </a:r>
            <a:r>
              <a:rPr lang="zh-CN" altLang="en-US" sz="1400" b="0">
                <a:latin typeface="宋体" panose="02010600030101010101" pitchFamily="2" charset="-122"/>
                <a:ea typeface="宋体" panose="02010600030101010101" pitchFamily="2" charset="-122"/>
              </a:rPr>
              <a:t>、档差：工资档级中相邻两级工资标准之间的相差金额</a:t>
            </a:r>
          </a:p>
        </p:txBody>
      </p:sp>
      <p:sp>
        <p:nvSpPr>
          <p:cNvPr id="9" name="矩形 8"/>
          <p:cNvSpPr/>
          <p:nvPr/>
        </p:nvSpPr>
        <p:spPr>
          <a:xfrm>
            <a:off x="4499992" y="5500389"/>
            <a:ext cx="4355976" cy="138499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957263">
              <a:spcBef>
                <a:spcPct val="0"/>
              </a:spcBef>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薪</a:t>
            </a:r>
            <a:r>
              <a:rPr lang="zh-CN" altLang="en-US" sz="1400" smtClean="0">
                <a:solidFill>
                  <a:prstClr val="black"/>
                </a:solidFill>
                <a:latin typeface="宋体" panose="02010600030101010101" pitchFamily="2" charset="-122"/>
                <a:ea typeface="宋体" panose="02010600030101010101" pitchFamily="2" charset="-122"/>
              </a:rPr>
              <a:t>档</a:t>
            </a:r>
            <a:r>
              <a:rPr lang="zh-CN" altLang="en-US" sz="1400">
                <a:solidFill>
                  <a:prstClr val="black"/>
                </a:solidFill>
                <a:latin typeface="宋体" panose="02010600030101010101" pitchFamily="2" charset="-122"/>
                <a:ea typeface="宋体" panose="02010600030101010101" pitchFamily="2" charset="-122"/>
              </a:rPr>
              <a:t>：为确保员工薪酬有足够宽的薪酬晋升空间，建议各级薪档设置为</a:t>
            </a:r>
            <a:r>
              <a:rPr lang="en-US" altLang="zh-CN" sz="1400">
                <a:solidFill>
                  <a:prstClr val="black"/>
                </a:solidFill>
                <a:latin typeface="宋体" panose="02010600030101010101" pitchFamily="2" charset="-122"/>
                <a:ea typeface="宋体" panose="02010600030101010101" pitchFamily="2" charset="-122"/>
              </a:rPr>
              <a:t>7</a:t>
            </a:r>
            <a:r>
              <a:rPr lang="zh-CN" altLang="en-US" sz="1400" smtClean="0">
                <a:solidFill>
                  <a:prstClr val="black"/>
                </a:solidFill>
                <a:latin typeface="宋体" panose="02010600030101010101" pitchFamily="2" charset="-122"/>
                <a:ea typeface="宋体" panose="02010600030101010101" pitchFamily="2" charset="-122"/>
              </a:rPr>
              <a:t>档</a:t>
            </a:r>
            <a:endParaRPr lang="en-US" altLang="zh-CN" sz="1400" smtClean="0">
              <a:solidFill>
                <a:prstClr val="black"/>
              </a:solidFill>
              <a:latin typeface="宋体" panose="02010600030101010101" pitchFamily="2" charset="-122"/>
              <a:ea typeface="宋体" panose="02010600030101010101" pitchFamily="2" charset="-122"/>
            </a:endParaRPr>
          </a:p>
          <a:p>
            <a:pPr marL="285750" indent="-285750" defTabSz="957263">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带宽：根据</a:t>
            </a:r>
            <a:r>
              <a:rPr lang="en-US" altLang="zh-CN" sz="1400">
                <a:solidFill>
                  <a:prstClr val="black"/>
                </a:solidFill>
                <a:latin typeface="宋体" panose="02010600030101010101" pitchFamily="2" charset="-122"/>
                <a:ea typeface="宋体" panose="02010600030101010101" pitchFamily="2" charset="-122"/>
              </a:rPr>
              <a:t>SMQ</a:t>
            </a:r>
            <a:r>
              <a:rPr lang="zh-CN" altLang="zh-CN" sz="1400">
                <a:solidFill>
                  <a:prstClr val="black"/>
                </a:solidFill>
                <a:latin typeface="宋体" panose="02010600030101010101" pitchFamily="2" charset="-122"/>
                <a:ea typeface="宋体" panose="02010600030101010101" pitchFamily="2" charset="-122"/>
              </a:rPr>
              <a:t>职位所在的管理层级和晋升的可能性、企业文化和管理倾向等</a:t>
            </a:r>
            <a:r>
              <a:rPr lang="zh-CN" altLang="en-US" sz="1400">
                <a:solidFill>
                  <a:prstClr val="black"/>
                </a:solidFill>
                <a:latin typeface="宋体" panose="02010600030101010101" pitchFamily="2" charset="-122"/>
                <a:ea typeface="宋体" panose="02010600030101010101" pitchFamily="2" charset="-122"/>
              </a:rPr>
              <a:t>，带宽建议范围为</a:t>
            </a:r>
            <a:r>
              <a:rPr lang="en-US" altLang="zh-CN" sz="1400">
                <a:solidFill>
                  <a:prstClr val="black"/>
                </a:solidFill>
                <a:latin typeface="宋体" panose="02010600030101010101" pitchFamily="2" charset="-122"/>
                <a:ea typeface="宋体" panose="02010600030101010101" pitchFamily="2" charset="-122"/>
              </a:rPr>
              <a:t>50%</a:t>
            </a:r>
            <a:r>
              <a:rPr lang="zh-CN" altLang="en-US" sz="1400" smtClean="0">
                <a:solidFill>
                  <a:prstClr val="black"/>
                </a:solidFill>
                <a:latin typeface="宋体" panose="02010600030101010101" pitchFamily="2" charset="-122"/>
                <a:ea typeface="宋体" panose="02010600030101010101" pitchFamily="2" charset="-122"/>
              </a:rPr>
              <a:t>－</a:t>
            </a:r>
            <a:r>
              <a:rPr lang="en-US" altLang="zh-CN" sz="1400" smtClean="0">
                <a:solidFill>
                  <a:prstClr val="black"/>
                </a:solidFill>
                <a:latin typeface="宋体" panose="02010600030101010101" pitchFamily="2" charset="-122"/>
                <a:ea typeface="宋体" panose="02010600030101010101" pitchFamily="2" charset="-122"/>
              </a:rPr>
              <a:t>70</a:t>
            </a:r>
            <a:r>
              <a:rPr lang="en-US" altLang="zh-CN" sz="1400">
                <a:solidFill>
                  <a:prstClr val="black"/>
                </a:solidFill>
                <a:latin typeface="宋体" panose="02010600030101010101" pitchFamily="2" charset="-122"/>
                <a:ea typeface="宋体" panose="02010600030101010101" pitchFamily="2" charset="-122"/>
              </a:rPr>
              <a:t>%</a:t>
            </a:r>
            <a:r>
              <a:rPr lang="zh-CN" altLang="en-US" sz="1400">
                <a:solidFill>
                  <a:prstClr val="black"/>
                </a:solidFill>
                <a:latin typeface="宋体" panose="02010600030101010101" pitchFamily="2" charset="-122"/>
                <a:ea typeface="宋体" panose="02010600030101010101" pitchFamily="2" charset="-122"/>
              </a:rPr>
              <a:t>，带宽随着职级上升而增大</a:t>
            </a:r>
            <a:endParaRPr lang="en-US" altLang="zh-CN" sz="1400">
              <a:solidFill>
                <a:prstClr val="black"/>
              </a:solidFill>
              <a:latin typeface="宋体" panose="02010600030101010101" pitchFamily="2" charset="-122"/>
              <a:ea typeface="宋体" panose="02010600030101010101" pitchFamily="2" charset="-122"/>
            </a:endParaRPr>
          </a:p>
          <a:p>
            <a:pPr marL="182880" indent="-182880" defTabSz="957263">
              <a:spcBef>
                <a:spcPct val="0"/>
              </a:spcBef>
              <a:buClr>
                <a:srgbClr val="FFC000"/>
              </a:buClr>
              <a:buSzTx/>
              <a:buFont typeface="Wingdings" pitchFamily="2" charset="2"/>
              <a:buChar char="Ø"/>
            </a:pPr>
            <a:endParaRPr lang="zh-CN" altLang="en-US" sz="1400">
              <a:solidFill>
                <a:prstClr val="black"/>
              </a:solidFill>
              <a:latin typeface="宋体" panose="02010600030101010101" pitchFamily="2" charset="-122"/>
              <a:ea typeface="宋体" panose="02010600030101010101" pitchFamily="2" charset="-122"/>
            </a:endParaRPr>
          </a:p>
        </p:txBody>
      </p:sp>
      <p:graphicFrame>
        <p:nvGraphicFramePr>
          <p:cNvPr id="10" name="表格 9"/>
          <p:cNvGraphicFramePr>
            <a:graphicFrameLocks noGrp="1"/>
          </p:cNvGraphicFramePr>
          <p:nvPr>
            <p:extLst>
              <p:ext uri="{D42A27DB-BD31-4B8C-83A1-F6EECF244321}">
                <p14:modId xmlns:p14="http://schemas.microsoft.com/office/powerpoint/2010/main" val="3902038678"/>
              </p:ext>
            </p:extLst>
          </p:nvPr>
        </p:nvGraphicFramePr>
        <p:xfrm>
          <a:off x="251520" y="882279"/>
          <a:ext cx="8604442" cy="3842865"/>
        </p:xfrm>
        <a:graphic>
          <a:graphicData uri="http://schemas.openxmlformats.org/drawingml/2006/table">
            <a:tbl>
              <a:tblPr/>
              <a:tblGrid>
                <a:gridCol w="614603"/>
                <a:gridCol w="614603"/>
                <a:gridCol w="614603"/>
                <a:gridCol w="614603"/>
                <a:gridCol w="614603"/>
                <a:gridCol w="614603"/>
                <a:gridCol w="614603"/>
                <a:gridCol w="614603"/>
                <a:gridCol w="614603"/>
                <a:gridCol w="614603"/>
                <a:gridCol w="614603"/>
                <a:gridCol w="614603"/>
                <a:gridCol w="614603"/>
                <a:gridCol w="614603"/>
              </a:tblGrid>
              <a:tr h="198891">
                <a:tc gridSpan="14">
                  <a:txBody>
                    <a:bodyPr vert="horz" wrap="square"/>
                    <a:lstStyle/>
                    <a:p>
                      <a:pPr algn="ctr" fontAlgn="ctr"/>
                      <a:r>
                        <a:rPr lang="zh-CN" altLang="en-US" sz="1800" b="1" i="0" u="none" strike="noStrike">
                          <a:solidFill>
                            <a:srgbClr val="000000"/>
                          </a:solidFill>
                          <a:effectLst/>
                          <a:latin typeface="Arial" pitchFamily="34" charset="0"/>
                          <a:ea typeface="宋体" panose="02010600030101010101" pitchFamily="2" charset="-122"/>
                          <a:cs typeface="Arial" pitchFamily="34" charset="0"/>
                        </a:rPr>
                        <a:t>检测类</a:t>
                      </a:r>
                      <a:r>
                        <a:rPr lang="en-US" altLang="zh-CN" sz="18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1800" b="1" i="0" u="none" strike="noStrike">
                          <a:solidFill>
                            <a:srgbClr val="000000"/>
                          </a:solidFill>
                          <a:effectLst/>
                          <a:latin typeface="Arial" pitchFamily="34" charset="0"/>
                          <a:ea typeface="宋体" panose="02010600030101010101" pitchFamily="2" charset="-122"/>
                          <a:cs typeface="Arial" pitchFamily="34" charset="0"/>
                        </a:rPr>
                        <a:t>固薪（</a:t>
                      </a:r>
                      <a:r>
                        <a:rPr lang="en-US" altLang="zh-CN" sz="1800" b="1" i="0" u="none" strike="noStrike">
                          <a:solidFill>
                            <a:srgbClr val="000000"/>
                          </a:solidFill>
                          <a:effectLst/>
                          <a:latin typeface="Arial" pitchFamily="34" charset="0"/>
                          <a:ea typeface="宋体" panose="02010600030101010101" pitchFamily="2" charset="-122"/>
                          <a:cs typeface="Arial" pitchFamily="34" charset="0"/>
                        </a:rPr>
                        <a:t>TGC</a:t>
                      </a:r>
                      <a:r>
                        <a:rPr lang="zh-CN" altLang="en-US" sz="1800" b="1" i="0" u="none" strike="noStrike">
                          <a:solidFill>
                            <a:srgbClr val="000000"/>
                          </a:solidFill>
                          <a:effectLst/>
                          <a:latin typeface="Arial" pitchFamily="34" charset="0"/>
                          <a:ea typeface="宋体" panose="02010600030101010101" pitchFamily="2" charset="-122"/>
                          <a:cs typeface="Arial" pitchFamily="34" charset="0"/>
                        </a:rPr>
                        <a:t>）薪资表</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273475">
                <a:tc>
                  <a:txBody>
                    <a:bodyPr vert="horz" wrap="square"/>
                    <a:lstStyle/>
                    <a:p>
                      <a:pPr algn="ctr" fontAlgn="ctr"/>
                      <a:r>
                        <a:rPr lang="en-US" sz="1100" b="1" i="0" u="none" strike="noStrike">
                          <a:solidFill>
                            <a:srgbClr val="000000"/>
                          </a:solidFill>
                          <a:effectLst/>
                          <a:latin typeface="Arial" pitchFamily="34" charset="0"/>
                          <a:ea typeface="宋体" panose="02010600030101010101" pitchFamily="2" charset="-122"/>
                          <a:cs typeface="Arial" pitchFamily="34" charset="0"/>
                        </a:rPr>
                        <a:t>GGS</a:t>
                      </a:r>
                      <a:br>
                        <a:rPr lang="en-US" sz="1100" b="1" i="0" u="none" strike="noStrike">
                          <a:solidFill>
                            <a:srgbClr val="000000"/>
                          </a:solidFill>
                          <a:effectLst/>
                          <a:latin typeface="Arial" pitchFamily="34" charset="0"/>
                          <a:ea typeface="宋体" panose="02010600030101010101" pitchFamily="2" charset="-122"/>
                          <a:cs typeface="Arial" pitchFamily="34" charset="0"/>
                        </a:rPr>
                      </a:br>
                      <a:r>
                        <a:rPr lang="zh-CN" altLang="en-US" sz="110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10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15745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14209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15393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16578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17,762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18946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20130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21314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1184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19380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20995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22610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24,225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25840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27455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29070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1615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26433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28636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30838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33,041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35244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37447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39649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2203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工程师助理</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36052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39057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42061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45,065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48070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51074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54078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3004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49172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53270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57367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61,465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65563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69660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73758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4098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工程师</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67066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72655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78244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83,833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89422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95010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100599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5589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75389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82928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90467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98,006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105545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113084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120623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7539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高级工程师</a:t>
                      </a:r>
                      <a:r>
                        <a:rPr lang="en-US" altLang="zh-CN" sz="1050" b="0" i="0" u="none" strike="noStrike" smtClean="0">
                          <a:solidFill>
                            <a:srgbClr val="000000"/>
                          </a:solidFill>
                          <a:effectLst/>
                          <a:latin typeface="Arial" pitchFamily="34" charset="0"/>
                          <a:ea typeface="宋体" panose="02010600030101010101" pitchFamily="2" charset="-122"/>
                          <a:cs typeface="Arial" pitchFamily="34" charset="0"/>
                        </a:rPr>
                        <a:t>/</a:t>
                      </a:r>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研发主办</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102824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113107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123389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133,672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143954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154236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164519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10282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140243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154267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168292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182,316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196340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210365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224389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14024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资深工程师</a:t>
                      </a:r>
                      <a:r>
                        <a:rPr lang="en-US" altLang="zh-CN" sz="1050" b="0" i="0" u="none" strike="noStrike" smtClean="0">
                          <a:solidFill>
                            <a:srgbClr val="000000"/>
                          </a:solidFill>
                          <a:effectLst/>
                          <a:latin typeface="Arial" pitchFamily="34" charset="0"/>
                          <a:ea typeface="宋体" panose="02010600030101010101" pitchFamily="2" charset="-122"/>
                          <a:cs typeface="Arial" pitchFamily="34" charset="0"/>
                        </a:rPr>
                        <a:t>/</a:t>
                      </a:r>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研发经理</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191279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210407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229535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248,663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267791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286919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306047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19128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260888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286977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313065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339,154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365243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391332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417420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26089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l" fontAlgn="b"/>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院专家</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296523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326175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355828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385,480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415132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444785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474437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29652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fontAlgn="b"/>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404431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444874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485317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525,760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566203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606647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647090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40443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smtClean="0">
                          <a:solidFill>
                            <a:srgbClr val="000000"/>
                          </a:solidFill>
                          <a:effectLst/>
                          <a:latin typeface="Arial" pitchFamily="34" charset="0"/>
                          <a:ea typeface="宋体" panose="02010600030101010101" pitchFamily="2" charset="-122"/>
                          <a:cs typeface="Arial" pitchFamily="34" charset="0"/>
                        </a:rPr>
                        <a:t>行业专家</a:t>
                      </a:r>
                      <a:endParaRPr lang="zh-CN" altLang="en-US" sz="105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aphicFrame>
        <p:nvGraphicFramePr>
          <p:cNvPr id="11" name="表格 10"/>
          <p:cNvGraphicFramePr>
            <a:graphicFrameLocks noGrp="1"/>
          </p:cNvGraphicFramePr>
          <p:nvPr>
            <p:extLst>
              <p:ext uri="{D42A27DB-BD31-4B8C-83A1-F6EECF244321}">
                <p14:modId xmlns:p14="http://schemas.microsoft.com/office/powerpoint/2010/main" val="1270626165"/>
              </p:ext>
            </p:extLst>
          </p:nvPr>
        </p:nvGraphicFramePr>
        <p:xfrm>
          <a:off x="251520" y="5108610"/>
          <a:ext cx="8604442" cy="336614"/>
        </p:xfrm>
        <a:graphic>
          <a:graphicData uri="http://schemas.openxmlformats.org/drawingml/2006/table">
            <a:tbl>
              <a:tblPr/>
              <a:tblGrid>
                <a:gridCol w="614603"/>
                <a:gridCol w="614603"/>
                <a:gridCol w="614603"/>
                <a:gridCol w="614603"/>
                <a:gridCol w="614603"/>
                <a:gridCol w="614603"/>
                <a:gridCol w="614603"/>
                <a:gridCol w="614603"/>
                <a:gridCol w="614603"/>
                <a:gridCol w="614603"/>
                <a:gridCol w="614603"/>
                <a:gridCol w="614603"/>
                <a:gridCol w="614603"/>
                <a:gridCol w="614603"/>
              </a:tblGrid>
              <a:tr h="157455">
                <a:tc>
                  <a:txBody>
                    <a:bodyPr vert="horz" wrap="square"/>
                    <a:lstStyle/>
                    <a:p>
                      <a:pPr algn="ctr" fontAlgn="ctr"/>
                      <a:r>
                        <a:rPr lang="en-US" altLang="zh-CN" sz="1000" b="1" i="0" u="none" strike="noStrike">
                          <a:solidFill>
                            <a:srgbClr val="000000"/>
                          </a:solidFill>
                          <a:effectLst/>
                          <a:latin typeface="Arial" pitchFamily="34" charset="0"/>
                          <a:cs typeface="Arial" pitchFamily="34" charset="0"/>
                        </a:rPr>
                        <a:t>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376836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414520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452203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489,887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527570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565254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602938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37684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cs typeface="Arial" pitchFamily="34" charset="0"/>
                        </a:rPr>
                        <a:t>　</a:t>
                      </a:r>
                      <a:r>
                        <a:rPr lang="zh-CN" altLang="en-US" sz="1050" b="0" i="0" u="none" strike="noStrike" smtClean="0">
                          <a:solidFill>
                            <a:srgbClr val="000000"/>
                          </a:solidFill>
                          <a:effectLst/>
                          <a:latin typeface="Arial" pitchFamily="34" charset="0"/>
                          <a:cs typeface="Arial" pitchFamily="34" charset="0"/>
                        </a:rPr>
                        <a:t>院专家</a:t>
                      </a:r>
                      <a:endParaRPr lang="zh-CN" altLang="en-US" sz="1050" b="0" i="0" u="none" strike="noStrike">
                        <a:solidFill>
                          <a:srgbClr val="000000"/>
                        </a:solidFill>
                        <a:effectLst/>
                        <a:latin typeface="Arial" pitchFamily="34" charset="0"/>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000" b="1" i="0" u="none" strike="noStrike">
                          <a:solidFill>
                            <a:srgbClr val="000000"/>
                          </a:solidFill>
                          <a:effectLst/>
                          <a:latin typeface="Arial" pitchFamily="34" charset="0"/>
                          <a:cs typeface="Arial" pitchFamily="34" charset="0"/>
                        </a:rPr>
                        <a:t>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530781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583859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636937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690,015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743093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796171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849249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050" b="0" i="0" u="none" strike="noStrike">
                          <a:solidFill>
                            <a:srgbClr val="000000"/>
                          </a:solidFill>
                          <a:effectLst/>
                          <a:latin typeface="Arial" pitchFamily="34" charset="0"/>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050" b="0" i="0" u="none" strike="noStrike">
                          <a:solidFill>
                            <a:srgbClr val="000000"/>
                          </a:solidFill>
                          <a:effectLst/>
                          <a:latin typeface="Arial" pitchFamily="34" charset="0"/>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cs typeface="Arial" pitchFamily="34" charset="0"/>
                        </a:rPr>
                        <a:t>53078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smtClean="0">
                          <a:solidFill>
                            <a:srgbClr val="000000"/>
                          </a:solidFill>
                          <a:effectLst/>
                          <a:latin typeface="Arial" pitchFamily="34" charset="0"/>
                          <a:cs typeface="Arial" pitchFamily="34" charset="0"/>
                        </a:rPr>
                        <a:t>行业专家</a:t>
                      </a:r>
                      <a:r>
                        <a:rPr lang="zh-CN" altLang="en-US" sz="1050" b="0" i="0" u="none" strike="noStrike">
                          <a:solidFill>
                            <a:srgbClr val="000000"/>
                          </a:solidFill>
                          <a:effectLst/>
                          <a:latin typeface="Arial" pitchFamily="34" charset="0"/>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17" name="TextBox 16"/>
          <p:cNvSpPr txBox="1"/>
          <p:nvPr/>
        </p:nvSpPr>
        <p:spPr>
          <a:xfrm>
            <a:off x="251520" y="4746630"/>
            <a:ext cx="86044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solidFill>
                  <a:srgbClr val="FF0000"/>
                </a:solidFill>
              </a:rPr>
              <a:t>（上表）</a:t>
            </a:r>
            <a:r>
              <a:rPr lang="en-US" altLang="zh-CN" sz="1600" b="1" smtClean="0">
                <a:solidFill>
                  <a:srgbClr val="FF0000"/>
                </a:solidFill>
              </a:rPr>
              <a:t>GGS15-16</a:t>
            </a:r>
            <a:r>
              <a:rPr lang="zh-CN" altLang="en-US" sz="1600" b="1" smtClean="0">
                <a:solidFill>
                  <a:srgbClr val="FF0000"/>
                </a:solidFill>
              </a:rPr>
              <a:t>对标高科技行业</a:t>
            </a:r>
            <a:r>
              <a:rPr lang="en-US" altLang="zh-CN" sz="1600" b="1" smtClean="0">
                <a:solidFill>
                  <a:srgbClr val="FF0000"/>
                </a:solidFill>
              </a:rPr>
              <a:t>P50</a:t>
            </a:r>
            <a:r>
              <a:rPr lang="zh-CN" altLang="en-US" sz="1600" b="1" smtClean="0">
                <a:solidFill>
                  <a:srgbClr val="FF0000"/>
                </a:solidFill>
              </a:rPr>
              <a:t>；</a:t>
            </a:r>
            <a:r>
              <a:rPr lang="en-US" altLang="zh-CN" sz="1600" b="1" smtClean="0">
                <a:solidFill>
                  <a:srgbClr val="FF0000"/>
                </a:solidFill>
              </a:rPr>
              <a:t>(</a:t>
            </a:r>
            <a:r>
              <a:rPr lang="zh-CN" altLang="en-US" sz="1600" b="1" smtClean="0">
                <a:solidFill>
                  <a:srgbClr val="FF0000"/>
                </a:solidFill>
              </a:rPr>
              <a:t>下表）方案</a:t>
            </a:r>
            <a:r>
              <a:rPr lang="en-US" altLang="zh-CN" sz="1600" b="1" smtClean="0">
                <a:solidFill>
                  <a:srgbClr val="FF0000"/>
                </a:solidFill>
              </a:rPr>
              <a:t>b</a:t>
            </a:r>
            <a:r>
              <a:rPr lang="zh-CN" altLang="en-US" sz="1600" b="1" smtClean="0">
                <a:solidFill>
                  <a:srgbClr val="FF0000"/>
                </a:solidFill>
              </a:rPr>
              <a:t>：</a:t>
            </a:r>
            <a:r>
              <a:rPr lang="en-US" altLang="zh-CN" sz="1600" b="1" smtClean="0">
                <a:solidFill>
                  <a:srgbClr val="FF0000"/>
                </a:solidFill>
              </a:rPr>
              <a:t>GGS15-16</a:t>
            </a:r>
            <a:r>
              <a:rPr lang="zh-CN" altLang="en-US" sz="1600" b="1" smtClean="0">
                <a:solidFill>
                  <a:srgbClr val="FF0000"/>
                </a:solidFill>
              </a:rPr>
              <a:t>对标高科技行业</a:t>
            </a:r>
            <a:r>
              <a:rPr lang="en-US" altLang="zh-CN" sz="1600" b="1" smtClean="0">
                <a:solidFill>
                  <a:srgbClr val="FF0000"/>
                </a:solidFill>
              </a:rPr>
              <a:t>P75</a:t>
            </a:r>
            <a:r>
              <a:rPr lang="zh-CN" altLang="en-US" sz="1600" b="1">
                <a:solidFill>
                  <a:srgbClr val="FF0000"/>
                </a:solidFill>
              </a:rPr>
              <a:t>；</a:t>
            </a:r>
          </a:p>
        </p:txBody>
      </p:sp>
    </p:spTree>
    <p:extLst>
      <p:ext uri="{BB962C8B-B14F-4D97-AF65-F5344CB8AC3E}">
        <p14:creationId xmlns:p14="http://schemas.microsoft.com/office/powerpoint/2010/main" val="3187022084"/>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30</a:t>
            </a:fld>
            <a:endParaRPr lang="en-GB"/>
          </a:p>
        </p:txBody>
      </p:sp>
      <p:sp>
        <p:nvSpPr>
          <p:cNvPr id="7" name="Title 1"/>
          <p:cNvSpPr>
            <a:spLocks noGrp="1"/>
          </p:cNvSpPr>
          <p:nvPr>
            <p:ph type="title"/>
          </p:nvPr>
        </p:nvSpPr>
        <p:spPr>
          <a:xfrm>
            <a:off x="1043608" y="132978"/>
            <a:ext cx="7812360" cy="738932"/>
          </a:xfrm>
        </p:spPr>
        <p:txBody>
          <a:bodyPr>
            <a:normAutofit fontScale="90000"/>
          </a:bodyPr>
          <a:lstStyle/>
          <a:p>
            <a:r>
              <a:rPr lang="zh-CN" altLang="en-US" smtClean="0"/>
              <a:t>方案一：职能岗位全薪对比高科技及制造行业的平均值，</a:t>
            </a:r>
            <a:r>
              <a:rPr lang="en-US" altLang="zh-CN" smtClean="0"/>
              <a:t>GGS4-9</a:t>
            </a:r>
            <a:r>
              <a:rPr lang="zh-CN" altLang="en-US" smtClean="0"/>
              <a:t>对标</a:t>
            </a:r>
            <a:r>
              <a:rPr lang="en-US" altLang="zh-CN" smtClean="0"/>
              <a:t>P25</a:t>
            </a:r>
            <a:r>
              <a:rPr lang="zh-CN" altLang="en-US" smtClean="0"/>
              <a:t>分位，</a:t>
            </a:r>
            <a:r>
              <a:rPr lang="en-US" altLang="zh-CN" smtClean="0"/>
              <a:t>GGS10-14</a:t>
            </a:r>
            <a:r>
              <a:rPr lang="zh-CN" altLang="en-US" smtClean="0"/>
              <a:t>对标</a:t>
            </a:r>
            <a:r>
              <a:rPr lang="en-US" altLang="zh-CN" smtClean="0"/>
              <a:t>P50</a:t>
            </a:r>
            <a:r>
              <a:rPr lang="zh-CN" altLang="en-US" smtClean="0"/>
              <a:t>分位</a:t>
            </a:r>
            <a:endParaRPr lang="en-US"/>
          </a:p>
        </p:txBody>
      </p:sp>
      <p:sp>
        <p:nvSpPr>
          <p:cNvPr id="8"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薪资表</a:t>
            </a:r>
            <a:endParaRPr lang="zh-CN" altLang="en-US" sz="1800" b="1">
              <a:solidFill>
                <a:schemeClr val="bg1"/>
              </a:solidFill>
              <a:cs typeface="Arial" pitchFamily="34" charset="0"/>
            </a:endParaRPr>
          </a:p>
        </p:txBody>
      </p:sp>
      <p:sp>
        <p:nvSpPr>
          <p:cNvPr id="9" name="Text Box 4"/>
          <p:cNvSpPr txBox="1">
            <a:spLocks noChangeArrowheads="1"/>
          </p:cNvSpPr>
          <p:nvPr/>
        </p:nvSpPr>
        <p:spPr bwMode="auto">
          <a:xfrm>
            <a:off x="251520" y="5293672"/>
            <a:ext cx="4392488" cy="124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wrap="square">
            <a:spAutoFit/>
          </a:bodyPr>
          <a:lstStyle>
            <a:defPPr>
              <a:defRPr lang="en-US"/>
            </a:defPPr>
            <a:lvl1pPr marL="376238" indent="-376238" algn="l" defTabSz="957263" rtl="0" eaLnBrk="0" latinLnBrk="0" hangingPunct="0">
              <a:defRPr sz="2900" b="1" kern="1200">
                <a:solidFill>
                  <a:schemeClr val="tx1"/>
                </a:solidFill>
                <a:latin typeface="Arial"/>
                <a:ea typeface="MS PGothic" pitchFamily="34" charset="-128"/>
                <a:cs typeface="+mn-cs"/>
              </a:defRPr>
            </a:lvl1pPr>
            <a:lvl2pPr marL="742950" indent="-285750" algn="l" defTabSz="957263" rtl="0" eaLnBrk="0" latinLnBrk="0" hangingPunct="0">
              <a:defRPr sz="2900" b="1" kern="1200">
                <a:solidFill>
                  <a:schemeClr val="tx1"/>
                </a:solidFill>
                <a:latin typeface="Arial"/>
                <a:ea typeface="MS PGothic" pitchFamily="34" charset="-128"/>
                <a:cs typeface="+mn-cs"/>
              </a:defRPr>
            </a:lvl2pPr>
            <a:lvl3pPr marL="1143000" indent="-228600" algn="l" defTabSz="957263" rtl="0" eaLnBrk="0" latinLnBrk="0" hangingPunct="0">
              <a:defRPr sz="2900" b="1" kern="1200">
                <a:solidFill>
                  <a:schemeClr val="tx1"/>
                </a:solidFill>
                <a:latin typeface="Arial"/>
                <a:ea typeface="MS PGothic" pitchFamily="34" charset="-128"/>
                <a:cs typeface="+mn-cs"/>
              </a:defRPr>
            </a:lvl3pPr>
            <a:lvl4pPr marL="1600200" indent="-228600" algn="l" defTabSz="957263" rtl="0" eaLnBrk="0" latinLnBrk="0" hangingPunct="0">
              <a:defRPr sz="2900" b="1" kern="1200">
                <a:solidFill>
                  <a:schemeClr val="tx1"/>
                </a:solidFill>
                <a:latin typeface="Arial"/>
                <a:ea typeface="MS PGothic" pitchFamily="34" charset="-128"/>
                <a:cs typeface="+mn-cs"/>
              </a:defRPr>
            </a:lvl4pPr>
            <a:lvl5pPr marL="2057400" indent="-228600" algn="l" defTabSz="957263" rtl="0" eaLnBrk="0" latinLnBrk="0" hangingPunct="0">
              <a:defRPr sz="2900" b="1" kern="1200">
                <a:solidFill>
                  <a:schemeClr val="tx1"/>
                </a:solidFill>
                <a:latin typeface="Arial"/>
                <a:ea typeface="MS PGothic" pitchFamily="34" charset="-128"/>
                <a:cs typeface="+mn-cs"/>
              </a:defRPr>
            </a:lvl5pPr>
            <a:lvl6pPr marL="25146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6pPr>
            <a:lvl7pPr marL="29718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7pPr>
            <a:lvl8pPr marL="34290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8pPr>
            <a:lvl9pPr marL="38862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9pPr>
          </a:lstStyle>
          <a:p>
            <a:pPr eaLnBrk="1" hangingPunct="1">
              <a:spcBef>
                <a:spcPts val="600"/>
              </a:spcBef>
              <a:spcAft>
                <a:spcPts val="600"/>
              </a:spcAft>
            </a:pPr>
            <a:r>
              <a:rPr lang="zh-CN" altLang="en-US" sz="1400">
                <a:latin typeface="宋体" panose="02010600030101010101" pitchFamily="2" charset="-122"/>
                <a:ea typeface="宋体" panose="02010600030101010101" pitchFamily="2" charset="-122"/>
              </a:rPr>
              <a:t>名词说明：</a:t>
            </a:r>
          </a:p>
          <a:p>
            <a:pPr marL="108000" indent="0" eaLnBrk="1" hangingPunct="1"/>
            <a:r>
              <a:rPr lang="en-US" altLang="zh-CN" sz="1400" b="0">
                <a:latin typeface="宋体" panose="02010600030101010101" pitchFamily="2" charset="-122"/>
                <a:ea typeface="宋体" panose="02010600030101010101" pitchFamily="2" charset="-122"/>
              </a:rPr>
              <a:t>1</a:t>
            </a:r>
            <a:r>
              <a:rPr lang="zh-CN" altLang="en-US" sz="1400" b="0">
                <a:latin typeface="宋体" panose="02010600030101010101" pitchFamily="2" charset="-122"/>
                <a:ea typeface="宋体" panose="02010600030101010101" pitchFamily="2" charset="-122"/>
              </a:rPr>
              <a:t>、带宽：指同一职级所涵盖的薪酬范围</a:t>
            </a:r>
          </a:p>
          <a:p>
            <a:pPr marL="108000" indent="0" eaLnBrk="1" hangingPunct="1"/>
            <a:r>
              <a:rPr lang="en-US" altLang="zh-CN" sz="1400" b="0">
                <a:latin typeface="宋体" panose="02010600030101010101" pitchFamily="2" charset="-122"/>
                <a:ea typeface="宋体" panose="02010600030101010101" pitchFamily="2" charset="-122"/>
              </a:rPr>
              <a:t>2</a:t>
            </a:r>
            <a:r>
              <a:rPr lang="zh-CN" altLang="en-US" sz="1400" b="0">
                <a:latin typeface="宋体" panose="02010600030101010101" pitchFamily="2" charset="-122"/>
                <a:ea typeface="宋体" panose="02010600030101010101" pitchFamily="2" charset="-122"/>
              </a:rPr>
              <a:t>、级差：工资级别中相邻两级工资标准之间的差额</a:t>
            </a:r>
          </a:p>
          <a:p>
            <a:pPr marL="108000" indent="0" eaLnBrk="1" hangingPunct="1"/>
            <a:r>
              <a:rPr lang="en-US" altLang="zh-CN" sz="1400" b="0">
                <a:latin typeface="宋体" panose="02010600030101010101" pitchFamily="2" charset="-122"/>
                <a:ea typeface="宋体" panose="02010600030101010101" pitchFamily="2" charset="-122"/>
              </a:rPr>
              <a:t>3</a:t>
            </a:r>
            <a:r>
              <a:rPr lang="zh-CN" altLang="en-US" sz="1400" b="0">
                <a:latin typeface="宋体" panose="02010600030101010101" pitchFamily="2" charset="-122"/>
                <a:ea typeface="宋体" panose="02010600030101010101" pitchFamily="2" charset="-122"/>
              </a:rPr>
              <a:t>、档差：工资档级中相邻两级工资标准之间的相差金额</a:t>
            </a:r>
          </a:p>
        </p:txBody>
      </p:sp>
      <p:sp>
        <p:nvSpPr>
          <p:cNvPr id="10" name="矩形 9"/>
          <p:cNvSpPr/>
          <p:nvPr/>
        </p:nvSpPr>
        <p:spPr>
          <a:xfrm>
            <a:off x="4499992" y="5348837"/>
            <a:ext cx="4355976" cy="138499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957263">
              <a:spcBef>
                <a:spcPct val="0"/>
              </a:spcBef>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薪</a:t>
            </a:r>
            <a:r>
              <a:rPr lang="zh-CN" altLang="en-US" sz="1400" smtClean="0">
                <a:solidFill>
                  <a:prstClr val="black"/>
                </a:solidFill>
                <a:latin typeface="宋体" panose="02010600030101010101" pitchFamily="2" charset="-122"/>
                <a:ea typeface="宋体" panose="02010600030101010101" pitchFamily="2" charset="-122"/>
              </a:rPr>
              <a:t>档</a:t>
            </a:r>
            <a:r>
              <a:rPr lang="zh-CN" altLang="en-US" sz="1400">
                <a:solidFill>
                  <a:prstClr val="black"/>
                </a:solidFill>
                <a:latin typeface="宋体" panose="02010600030101010101" pitchFamily="2" charset="-122"/>
                <a:ea typeface="宋体" panose="02010600030101010101" pitchFamily="2" charset="-122"/>
              </a:rPr>
              <a:t>：为确保员工薪酬有足够宽的薪酬晋升空间，建议各级薪档设置为</a:t>
            </a:r>
            <a:r>
              <a:rPr lang="en-US" altLang="zh-CN" sz="1400">
                <a:solidFill>
                  <a:prstClr val="black"/>
                </a:solidFill>
                <a:latin typeface="宋体" panose="02010600030101010101" pitchFamily="2" charset="-122"/>
                <a:ea typeface="宋体" panose="02010600030101010101" pitchFamily="2" charset="-122"/>
              </a:rPr>
              <a:t>7</a:t>
            </a:r>
            <a:r>
              <a:rPr lang="zh-CN" altLang="en-US" sz="1400" smtClean="0">
                <a:solidFill>
                  <a:prstClr val="black"/>
                </a:solidFill>
                <a:latin typeface="宋体" panose="02010600030101010101" pitchFamily="2" charset="-122"/>
                <a:ea typeface="宋体" panose="02010600030101010101" pitchFamily="2" charset="-122"/>
              </a:rPr>
              <a:t>档</a:t>
            </a:r>
            <a:endParaRPr lang="en-US" altLang="zh-CN" sz="1400" smtClean="0">
              <a:solidFill>
                <a:prstClr val="black"/>
              </a:solidFill>
              <a:latin typeface="宋体" panose="02010600030101010101" pitchFamily="2" charset="-122"/>
              <a:ea typeface="宋体" panose="02010600030101010101" pitchFamily="2" charset="-122"/>
            </a:endParaRPr>
          </a:p>
          <a:p>
            <a:pPr marL="285750" indent="-285750" defTabSz="957263">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带宽：根据</a:t>
            </a:r>
            <a:r>
              <a:rPr lang="en-US" altLang="zh-CN" sz="1400">
                <a:solidFill>
                  <a:prstClr val="black"/>
                </a:solidFill>
                <a:latin typeface="宋体" panose="02010600030101010101" pitchFamily="2" charset="-122"/>
                <a:ea typeface="宋体" panose="02010600030101010101" pitchFamily="2" charset="-122"/>
              </a:rPr>
              <a:t>SMQ</a:t>
            </a:r>
            <a:r>
              <a:rPr lang="zh-CN" altLang="zh-CN" sz="1400">
                <a:solidFill>
                  <a:prstClr val="black"/>
                </a:solidFill>
                <a:latin typeface="宋体" panose="02010600030101010101" pitchFamily="2" charset="-122"/>
                <a:ea typeface="宋体" panose="02010600030101010101" pitchFamily="2" charset="-122"/>
              </a:rPr>
              <a:t>职位所在的管理层级和晋升的可能性、企业文化和管理倾向等</a:t>
            </a:r>
            <a:r>
              <a:rPr lang="zh-CN" altLang="en-US" sz="1400">
                <a:solidFill>
                  <a:prstClr val="black"/>
                </a:solidFill>
                <a:latin typeface="宋体" panose="02010600030101010101" pitchFamily="2" charset="-122"/>
                <a:ea typeface="宋体" panose="02010600030101010101" pitchFamily="2" charset="-122"/>
              </a:rPr>
              <a:t>，带宽建议范围为</a:t>
            </a:r>
            <a:r>
              <a:rPr lang="en-US" altLang="zh-CN" sz="1400">
                <a:solidFill>
                  <a:prstClr val="black"/>
                </a:solidFill>
                <a:latin typeface="宋体" panose="02010600030101010101" pitchFamily="2" charset="-122"/>
                <a:ea typeface="宋体" panose="02010600030101010101" pitchFamily="2" charset="-122"/>
              </a:rPr>
              <a:t>50%</a:t>
            </a:r>
            <a:r>
              <a:rPr lang="zh-CN" altLang="en-US" sz="1400" smtClean="0">
                <a:solidFill>
                  <a:prstClr val="black"/>
                </a:solidFill>
                <a:latin typeface="宋体" panose="02010600030101010101" pitchFamily="2" charset="-122"/>
                <a:ea typeface="宋体" panose="02010600030101010101" pitchFamily="2" charset="-122"/>
              </a:rPr>
              <a:t>－</a:t>
            </a:r>
            <a:r>
              <a:rPr lang="en-US" altLang="zh-CN" sz="1400" smtClean="0">
                <a:solidFill>
                  <a:prstClr val="black"/>
                </a:solidFill>
                <a:latin typeface="宋体" panose="02010600030101010101" pitchFamily="2" charset="-122"/>
                <a:ea typeface="宋体" panose="02010600030101010101" pitchFamily="2" charset="-122"/>
              </a:rPr>
              <a:t>70</a:t>
            </a:r>
            <a:r>
              <a:rPr lang="en-US" altLang="zh-CN" sz="1400">
                <a:solidFill>
                  <a:prstClr val="black"/>
                </a:solidFill>
                <a:latin typeface="宋体" panose="02010600030101010101" pitchFamily="2" charset="-122"/>
                <a:ea typeface="宋体" panose="02010600030101010101" pitchFamily="2" charset="-122"/>
              </a:rPr>
              <a:t>%</a:t>
            </a:r>
            <a:r>
              <a:rPr lang="zh-CN" altLang="en-US" sz="1400">
                <a:solidFill>
                  <a:prstClr val="black"/>
                </a:solidFill>
                <a:latin typeface="宋体" panose="02010600030101010101" pitchFamily="2" charset="-122"/>
                <a:ea typeface="宋体" panose="02010600030101010101" pitchFamily="2" charset="-122"/>
              </a:rPr>
              <a:t>，带宽随着职级上升而增大</a:t>
            </a:r>
            <a:endParaRPr lang="en-US" altLang="zh-CN" sz="1400">
              <a:solidFill>
                <a:prstClr val="black"/>
              </a:solidFill>
              <a:latin typeface="宋体" panose="02010600030101010101" pitchFamily="2" charset="-122"/>
              <a:ea typeface="宋体" panose="02010600030101010101" pitchFamily="2" charset="-122"/>
            </a:endParaRPr>
          </a:p>
          <a:p>
            <a:pPr marL="182880" indent="-182880" defTabSz="957263">
              <a:spcBef>
                <a:spcPct val="0"/>
              </a:spcBef>
              <a:buClr>
                <a:srgbClr val="FFC000"/>
              </a:buClr>
              <a:buSzTx/>
              <a:buFont typeface="Wingdings" pitchFamily="2" charset="2"/>
              <a:buChar char="Ø"/>
            </a:pPr>
            <a:endParaRPr lang="zh-CN" altLang="en-US" sz="1400">
              <a:solidFill>
                <a:prstClr val="black"/>
              </a:solidFill>
              <a:latin typeface="宋体" panose="02010600030101010101" pitchFamily="2" charset="-122"/>
              <a:ea typeface="宋体" panose="02010600030101010101" pitchFamily="2" charset="-122"/>
            </a:endParaRPr>
          </a:p>
        </p:txBody>
      </p:sp>
      <p:graphicFrame>
        <p:nvGraphicFramePr>
          <p:cNvPr id="11" name="表格 10"/>
          <p:cNvGraphicFramePr>
            <a:graphicFrameLocks noGrp="1"/>
          </p:cNvGraphicFramePr>
          <p:nvPr>
            <p:extLst>
              <p:ext uri="{D42A27DB-BD31-4B8C-83A1-F6EECF244321}">
                <p14:modId xmlns:p14="http://schemas.microsoft.com/office/powerpoint/2010/main" val="1227445614"/>
              </p:ext>
            </p:extLst>
          </p:nvPr>
        </p:nvGraphicFramePr>
        <p:xfrm>
          <a:off x="124920" y="992188"/>
          <a:ext cx="8884280" cy="4252113"/>
        </p:xfrm>
        <a:graphic>
          <a:graphicData uri="http://schemas.openxmlformats.org/drawingml/2006/table">
            <a:tbl>
              <a:tblPr/>
              <a:tblGrid>
                <a:gridCol w="614603"/>
                <a:gridCol w="614603"/>
                <a:gridCol w="614603"/>
                <a:gridCol w="614603"/>
                <a:gridCol w="614603"/>
                <a:gridCol w="614603"/>
                <a:gridCol w="614603"/>
                <a:gridCol w="614603"/>
                <a:gridCol w="614603"/>
                <a:gridCol w="614603"/>
                <a:gridCol w="614603"/>
                <a:gridCol w="614603"/>
                <a:gridCol w="761663"/>
                <a:gridCol w="747381"/>
              </a:tblGrid>
              <a:tr h="369339">
                <a:tc gridSpan="14">
                  <a:txBody>
                    <a:bodyPr vert="horz" wrap="square"/>
                    <a:lstStyle/>
                    <a:p>
                      <a:pPr algn="ctr" fontAlgn="ctr"/>
                      <a:r>
                        <a:rPr lang="zh-CN" altLang="en-US" sz="1800" b="1" i="0" u="none" strike="noStrike">
                          <a:solidFill>
                            <a:srgbClr val="000000"/>
                          </a:solidFill>
                          <a:effectLst/>
                          <a:latin typeface="Arial" pitchFamily="34" charset="0"/>
                          <a:ea typeface="宋体" panose="02010600030101010101" pitchFamily="2" charset="-122"/>
                          <a:cs typeface="Arial" pitchFamily="34" charset="0"/>
                        </a:rPr>
                        <a:t>职能类</a:t>
                      </a:r>
                      <a:r>
                        <a:rPr lang="en-US" altLang="zh-CN" sz="18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1800" b="1" i="0" u="none" strike="noStrike">
                          <a:solidFill>
                            <a:srgbClr val="000000"/>
                          </a:solidFill>
                          <a:effectLst/>
                          <a:latin typeface="Arial" pitchFamily="34" charset="0"/>
                          <a:ea typeface="宋体" panose="02010600030101010101" pitchFamily="2" charset="-122"/>
                          <a:cs typeface="Arial" pitchFamily="34" charset="0"/>
                        </a:rPr>
                        <a:t>全薪（</a:t>
                      </a:r>
                      <a:r>
                        <a:rPr lang="en-US" altLang="zh-CN" sz="1800" b="1" i="0" u="none" strike="noStrike">
                          <a:solidFill>
                            <a:srgbClr val="000000"/>
                          </a:solidFill>
                          <a:effectLst/>
                          <a:latin typeface="Arial" pitchFamily="34" charset="0"/>
                          <a:ea typeface="宋体" panose="02010600030101010101" pitchFamily="2" charset="-122"/>
                          <a:cs typeface="Arial" pitchFamily="34" charset="0"/>
                        </a:rPr>
                        <a:t>TCC</a:t>
                      </a:r>
                      <a:r>
                        <a:rPr lang="zh-CN" altLang="en-US" sz="1800" b="1" i="0" u="none" strike="noStrike">
                          <a:solidFill>
                            <a:srgbClr val="000000"/>
                          </a:solidFill>
                          <a:effectLst/>
                          <a:latin typeface="Arial" pitchFamily="34" charset="0"/>
                          <a:ea typeface="宋体" panose="02010600030101010101" pitchFamily="2" charset="-122"/>
                          <a:cs typeface="Arial" pitchFamily="34" charset="0"/>
                        </a:rPr>
                        <a:t>）薪资表</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524797">
                <a:tc>
                  <a:txBody>
                    <a:bodyPr vert="horz" wrap="square"/>
                    <a:lstStyle/>
                    <a:p>
                      <a:pPr algn="ctr" fontAlgn="ctr"/>
                      <a:r>
                        <a:rPr lang="en-US" sz="1100" b="1" i="0" u="none" strike="noStrike">
                          <a:solidFill>
                            <a:srgbClr val="000000"/>
                          </a:solidFill>
                          <a:effectLst/>
                          <a:latin typeface="Arial" pitchFamily="34" charset="0"/>
                          <a:ea typeface="宋体" panose="02010600030101010101" pitchFamily="2" charset="-122"/>
                          <a:cs typeface="Arial" pitchFamily="34" charset="0"/>
                        </a:rPr>
                        <a:t>GGS</a:t>
                      </a:r>
                      <a:br>
                        <a:rPr lang="en-US" sz="1100" b="1" i="0" u="none" strike="noStrike">
                          <a:solidFill>
                            <a:srgbClr val="000000"/>
                          </a:solidFill>
                          <a:effectLst/>
                          <a:latin typeface="Arial" pitchFamily="34" charset="0"/>
                          <a:ea typeface="宋体" panose="02010600030101010101" pitchFamily="2" charset="-122"/>
                          <a:cs typeface="Arial" pitchFamily="34" charset="0"/>
                        </a:rPr>
                      </a:br>
                      <a:r>
                        <a:rPr lang="zh-CN" altLang="en-US" sz="110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10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298393">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19738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21383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23028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24,672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26317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27962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29607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1645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8393">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26626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28845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31064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33,283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35502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37721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39939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2219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8393">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35919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38912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41905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44,898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47891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50885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53878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2993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绩效助理</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8393">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48454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52491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56529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60,567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64605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68643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72680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4038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8393">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65363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70810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76257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81,704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87151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92598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98045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5447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绩效专员</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8393">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88174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95522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102870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110,218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117566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124914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132262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7348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8393">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114371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125809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137246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148,683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160120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171557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182994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11437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绩效主办</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8393">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154286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169714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185143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200,571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216000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231429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246857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15429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8393">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208130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228943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249756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270,569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291382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312194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333007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20813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绩效经理、第一秘书</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8393">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280764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308841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336917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364,994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393070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421147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449223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28076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98393">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378748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416623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454498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492,372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530247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568122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605997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37875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080272506"/>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31</a:t>
            </a:fld>
            <a:endParaRPr lang="en-GB"/>
          </a:p>
        </p:txBody>
      </p:sp>
      <p:sp>
        <p:nvSpPr>
          <p:cNvPr id="7" name="Title 1"/>
          <p:cNvSpPr>
            <a:spLocks noGrp="1"/>
          </p:cNvSpPr>
          <p:nvPr>
            <p:ph type="title"/>
          </p:nvPr>
        </p:nvSpPr>
        <p:spPr>
          <a:xfrm>
            <a:off x="1043608" y="132978"/>
            <a:ext cx="7812360" cy="738932"/>
          </a:xfrm>
        </p:spPr>
        <p:txBody>
          <a:bodyPr>
            <a:normAutofit fontScale="90000"/>
          </a:bodyPr>
          <a:lstStyle/>
          <a:p>
            <a:r>
              <a:rPr lang="zh-CN" altLang="en-US" smtClean="0"/>
              <a:t>职能类固薪根据固浮比计算得出，</a:t>
            </a:r>
            <a:r>
              <a:rPr lang="en-US" altLang="zh-CN" smtClean="0"/>
              <a:t>GGS4-9</a:t>
            </a:r>
            <a:r>
              <a:rPr lang="zh-CN" altLang="en-US" smtClean="0"/>
              <a:t>固浮比</a:t>
            </a:r>
            <a:r>
              <a:rPr lang="en-US" altLang="zh-CN" smtClean="0"/>
              <a:t>7:3</a:t>
            </a:r>
            <a:r>
              <a:rPr lang="zh-CN" altLang="en-US" smtClean="0"/>
              <a:t>，</a:t>
            </a:r>
            <a:r>
              <a:rPr lang="en-US" altLang="zh-CN" smtClean="0"/>
              <a:t>GGS10-14</a:t>
            </a:r>
            <a:r>
              <a:rPr lang="zh-CN" altLang="en-US" smtClean="0"/>
              <a:t>固浮比</a:t>
            </a:r>
            <a:r>
              <a:rPr lang="en-US" altLang="zh-CN" smtClean="0"/>
              <a:t>6:4</a:t>
            </a:r>
            <a:endParaRPr lang="en-US"/>
          </a:p>
        </p:txBody>
      </p:sp>
      <p:sp>
        <p:nvSpPr>
          <p:cNvPr id="8"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薪资表</a:t>
            </a:r>
            <a:endParaRPr lang="zh-CN" altLang="en-US" sz="1800" b="1">
              <a:solidFill>
                <a:schemeClr val="bg1"/>
              </a:solidFill>
              <a:cs typeface="Arial" pitchFamily="34" charset="0"/>
            </a:endParaRPr>
          </a:p>
        </p:txBody>
      </p:sp>
      <p:sp>
        <p:nvSpPr>
          <p:cNvPr id="9" name="Text Box 4"/>
          <p:cNvSpPr txBox="1">
            <a:spLocks noChangeArrowheads="1"/>
          </p:cNvSpPr>
          <p:nvPr/>
        </p:nvSpPr>
        <p:spPr bwMode="auto">
          <a:xfrm>
            <a:off x="251520" y="5276256"/>
            <a:ext cx="4392488" cy="124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wrap="square">
            <a:spAutoFit/>
          </a:bodyPr>
          <a:lstStyle>
            <a:defPPr>
              <a:defRPr lang="en-US"/>
            </a:defPPr>
            <a:lvl1pPr marL="376238" indent="-376238" algn="l" defTabSz="957263" rtl="0" eaLnBrk="0" latinLnBrk="0" hangingPunct="0">
              <a:defRPr sz="2900" b="1" kern="1200">
                <a:solidFill>
                  <a:schemeClr val="tx1"/>
                </a:solidFill>
                <a:latin typeface="Arial"/>
                <a:ea typeface="MS PGothic" pitchFamily="34" charset="-128"/>
                <a:cs typeface="+mn-cs"/>
              </a:defRPr>
            </a:lvl1pPr>
            <a:lvl2pPr marL="742950" indent="-285750" algn="l" defTabSz="957263" rtl="0" eaLnBrk="0" latinLnBrk="0" hangingPunct="0">
              <a:defRPr sz="2900" b="1" kern="1200">
                <a:solidFill>
                  <a:schemeClr val="tx1"/>
                </a:solidFill>
                <a:latin typeface="Arial"/>
                <a:ea typeface="MS PGothic" pitchFamily="34" charset="-128"/>
                <a:cs typeface="+mn-cs"/>
              </a:defRPr>
            </a:lvl2pPr>
            <a:lvl3pPr marL="1143000" indent="-228600" algn="l" defTabSz="957263" rtl="0" eaLnBrk="0" latinLnBrk="0" hangingPunct="0">
              <a:defRPr sz="2900" b="1" kern="1200">
                <a:solidFill>
                  <a:schemeClr val="tx1"/>
                </a:solidFill>
                <a:latin typeface="Arial"/>
                <a:ea typeface="MS PGothic" pitchFamily="34" charset="-128"/>
                <a:cs typeface="+mn-cs"/>
              </a:defRPr>
            </a:lvl3pPr>
            <a:lvl4pPr marL="1600200" indent="-228600" algn="l" defTabSz="957263" rtl="0" eaLnBrk="0" latinLnBrk="0" hangingPunct="0">
              <a:defRPr sz="2900" b="1" kern="1200">
                <a:solidFill>
                  <a:schemeClr val="tx1"/>
                </a:solidFill>
                <a:latin typeface="Arial"/>
                <a:ea typeface="MS PGothic" pitchFamily="34" charset="-128"/>
                <a:cs typeface="+mn-cs"/>
              </a:defRPr>
            </a:lvl4pPr>
            <a:lvl5pPr marL="2057400" indent="-228600" algn="l" defTabSz="957263" rtl="0" eaLnBrk="0" latinLnBrk="0" hangingPunct="0">
              <a:defRPr sz="2900" b="1" kern="1200">
                <a:solidFill>
                  <a:schemeClr val="tx1"/>
                </a:solidFill>
                <a:latin typeface="Arial"/>
                <a:ea typeface="MS PGothic" pitchFamily="34" charset="-128"/>
                <a:cs typeface="+mn-cs"/>
              </a:defRPr>
            </a:lvl5pPr>
            <a:lvl6pPr marL="25146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6pPr>
            <a:lvl7pPr marL="29718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7pPr>
            <a:lvl8pPr marL="34290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8pPr>
            <a:lvl9pPr marL="38862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9pPr>
          </a:lstStyle>
          <a:p>
            <a:pPr eaLnBrk="1" hangingPunct="1">
              <a:spcBef>
                <a:spcPts val="600"/>
              </a:spcBef>
              <a:spcAft>
                <a:spcPts val="600"/>
              </a:spcAft>
            </a:pPr>
            <a:r>
              <a:rPr lang="zh-CN" altLang="en-US" sz="1400">
                <a:latin typeface="宋体" panose="02010600030101010101" pitchFamily="2" charset="-122"/>
                <a:ea typeface="宋体" panose="02010600030101010101" pitchFamily="2" charset="-122"/>
              </a:rPr>
              <a:t>名词说明：</a:t>
            </a:r>
          </a:p>
          <a:p>
            <a:pPr marL="108000" indent="0" eaLnBrk="1" hangingPunct="1"/>
            <a:r>
              <a:rPr lang="en-US" altLang="zh-CN" sz="1400" b="0">
                <a:latin typeface="宋体" panose="02010600030101010101" pitchFamily="2" charset="-122"/>
                <a:ea typeface="宋体" panose="02010600030101010101" pitchFamily="2" charset="-122"/>
              </a:rPr>
              <a:t>1</a:t>
            </a:r>
            <a:r>
              <a:rPr lang="zh-CN" altLang="en-US" sz="1400" b="0">
                <a:latin typeface="宋体" panose="02010600030101010101" pitchFamily="2" charset="-122"/>
                <a:ea typeface="宋体" panose="02010600030101010101" pitchFamily="2" charset="-122"/>
              </a:rPr>
              <a:t>、带宽：指同一职级所涵盖的薪酬范围</a:t>
            </a:r>
          </a:p>
          <a:p>
            <a:pPr marL="108000" indent="0" eaLnBrk="1" hangingPunct="1"/>
            <a:r>
              <a:rPr lang="en-US" altLang="zh-CN" sz="1400" b="0">
                <a:latin typeface="宋体" panose="02010600030101010101" pitchFamily="2" charset="-122"/>
                <a:ea typeface="宋体" panose="02010600030101010101" pitchFamily="2" charset="-122"/>
              </a:rPr>
              <a:t>2</a:t>
            </a:r>
            <a:r>
              <a:rPr lang="zh-CN" altLang="en-US" sz="1400" b="0">
                <a:latin typeface="宋体" panose="02010600030101010101" pitchFamily="2" charset="-122"/>
                <a:ea typeface="宋体" panose="02010600030101010101" pitchFamily="2" charset="-122"/>
              </a:rPr>
              <a:t>、级差：工资级别中相邻两级工资标准之间的差额</a:t>
            </a:r>
          </a:p>
          <a:p>
            <a:pPr marL="108000" indent="0" eaLnBrk="1" hangingPunct="1"/>
            <a:r>
              <a:rPr lang="en-US" altLang="zh-CN" sz="1400" b="0">
                <a:latin typeface="宋体" panose="02010600030101010101" pitchFamily="2" charset="-122"/>
                <a:ea typeface="宋体" panose="02010600030101010101" pitchFamily="2" charset="-122"/>
              </a:rPr>
              <a:t>3</a:t>
            </a:r>
            <a:r>
              <a:rPr lang="zh-CN" altLang="en-US" sz="1400" b="0">
                <a:latin typeface="宋体" panose="02010600030101010101" pitchFamily="2" charset="-122"/>
                <a:ea typeface="宋体" panose="02010600030101010101" pitchFamily="2" charset="-122"/>
              </a:rPr>
              <a:t>、档差：工资档级中相邻两级工资标准之间的相差金额</a:t>
            </a:r>
          </a:p>
        </p:txBody>
      </p:sp>
      <p:sp>
        <p:nvSpPr>
          <p:cNvPr id="10" name="矩形 9"/>
          <p:cNvSpPr/>
          <p:nvPr/>
        </p:nvSpPr>
        <p:spPr>
          <a:xfrm>
            <a:off x="4499992" y="5338957"/>
            <a:ext cx="4355976" cy="138499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957263">
              <a:spcBef>
                <a:spcPct val="0"/>
              </a:spcBef>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薪</a:t>
            </a:r>
            <a:r>
              <a:rPr lang="zh-CN" altLang="en-US" sz="1400" smtClean="0">
                <a:solidFill>
                  <a:prstClr val="black"/>
                </a:solidFill>
                <a:latin typeface="宋体" panose="02010600030101010101" pitchFamily="2" charset="-122"/>
                <a:ea typeface="宋体" panose="02010600030101010101" pitchFamily="2" charset="-122"/>
              </a:rPr>
              <a:t>档</a:t>
            </a:r>
            <a:r>
              <a:rPr lang="zh-CN" altLang="en-US" sz="1400">
                <a:solidFill>
                  <a:prstClr val="black"/>
                </a:solidFill>
                <a:latin typeface="宋体" panose="02010600030101010101" pitchFamily="2" charset="-122"/>
                <a:ea typeface="宋体" panose="02010600030101010101" pitchFamily="2" charset="-122"/>
              </a:rPr>
              <a:t>：为确保员工薪酬有足够宽的薪酬晋升空间，建议各级薪档设置为</a:t>
            </a:r>
            <a:r>
              <a:rPr lang="en-US" altLang="zh-CN" sz="1400">
                <a:solidFill>
                  <a:prstClr val="black"/>
                </a:solidFill>
                <a:latin typeface="宋体" panose="02010600030101010101" pitchFamily="2" charset="-122"/>
                <a:ea typeface="宋体" panose="02010600030101010101" pitchFamily="2" charset="-122"/>
              </a:rPr>
              <a:t>7</a:t>
            </a:r>
            <a:r>
              <a:rPr lang="zh-CN" altLang="en-US" sz="1400" smtClean="0">
                <a:solidFill>
                  <a:prstClr val="black"/>
                </a:solidFill>
                <a:latin typeface="宋体" panose="02010600030101010101" pitchFamily="2" charset="-122"/>
                <a:ea typeface="宋体" panose="02010600030101010101" pitchFamily="2" charset="-122"/>
              </a:rPr>
              <a:t>档</a:t>
            </a:r>
            <a:endParaRPr lang="en-US" altLang="zh-CN" sz="1400" smtClean="0">
              <a:solidFill>
                <a:prstClr val="black"/>
              </a:solidFill>
              <a:latin typeface="宋体" panose="02010600030101010101" pitchFamily="2" charset="-122"/>
              <a:ea typeface="宋体" panose="02010600030101010101" pitchFamily="2" charset="-122"/>
            </a:endParaRPr>
          </a:p>
          <a:p>
            <a:pPr marL="285750" indent="-285750" defTabSz="957263">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带宽：根据</a:t>
            </a:r>
            <a:r>
              <a:rPr lang="en-US" altLang="zh-CN" sz="1400">
                <a:solidFill>
                  <a:prstClr val="black"/>
                </a:solidFill>
                <a:latin typeface="宋体" panose="02010600030101010101" pitchFamily="2" charset="-122"/>
                <a:ea typeface="宋体" panose="02010600030101010101" pitchFamily="2" charset="-122"/>
              </a:rPr>
              <a:t>SMQ</a:t>
            </a:r>
            <a:r>
              <a:rPr lang="zh-CN" altLang="zh-CN" sz="1400">
                <a:solidFill>
                  <a:prstClr val="black"/>
                </a:solidFill>
                <a:latin typeface="宋体" panose="02010600030101010101" pitchFamily="2" charset="-122"/>
                <a:ea typeface="宋体" panose="02010600030101010101" pitchFamily="2" charset="-122"/>
              </a:rPr>
              <a:t>职位所在的管理层级和晋升的可能性、企业文化和管理倾向等</a:t>
            </a:r>
            <a:r>
              <a:rPr lang="zh-CN" altLang="en-US" sz="1400">
                <a:solidFill>
                  <a:prstClr val="black"/>
                </a:solidFill>
                <a:latin typeface="宋体" panose="02010600030101010101" pitchFamily="2" charset="-122"/>
                <a:ea typeface="宋体" panose="02010600030101010101" pitchFamily="2" charset="-122"/>
              </a:rPr>
              <a:t>，带宽建议范围为</a:t>
            </a:r>
            <a:r>
              <a:rPr lang="en-US" altLang="zh-CN" sz="1400">
                <a:solidFill>
                  <a:prstClr val="black"/>
                </a:solidFill>
                <a:latin typeface="宋体" panose="02010600030101010101" pitchFamily="2" charset="-122"/>
                <a:ea typeface="宋体" panose="02010600030101010101" pitchFamily="2" charset="-122"/>
              </a:rPr>
              <a:t>50%</a:t>
            </a:r>
            <a:r>
              <a:rPr lang="zh-CN" altLang="en-US" sz="1400" smtClean="0">
                <a:solidFill>
                  <a:prstClr val="black"/>
                </a:solidFill>
                <a:latin typeface="宋体" panose="02010600030101010101" pitchFamily="2" charset="-122"/>
                <a:ea typeface="宋体" panose="02010600030101010101" pitchFamily="2" charset="-122"/>
              </a:rPr>
              <a:t>－</a:t>
            </a:r>
            <a:r>
              <a:rPr lang="en-US" altLang="zh-CN" sz="1400" smtClean="0">
                <a:solidFill>
                  <a:prstClr val="black"/>
                </a:solidFill>
                <a:latin typeface="宋体" panose="02010600030101010101" pitchFamily="2" charset="-122"/>
                <a:ea typeface="宋体" panose="02010600030101010101" pitchFamily="2" charset="-122"/>
              </a:rPr>
              <a:t>70</a:t>
            </a:r>
            <a:r>
              <a:rPr lang="en-US" altLang="zh-CN" sz="1400">
                <a:solidFill>
                  <a:prstClr val="black"/>
                </a:solidFill>
                <a:latin typeface="宋体" panose="02010600030101010101" pitchFamily="2" charset="-122"/>
                <a:ea typeface="宋体" panose="02010600030101010101" pitchFamily="2" charset="-122"/>
              </a:rPr>
              <a:t>%</a:t>
            </a:r>
            <a:r>
              <a:rPr lang="zh-CN" altLang="en-US" sz="1400">
                <a:solidFill>
                  <a:prstClr val="black"/>
                </a:solidFill>
                <a:latin typeface="宋体" panose="02010600030101010101" pitchFamily="2" charset="-122"/>
                <a:ea typeface="宋体" panose="02010600030101010101" pitchFamily="2" charset="-122"/>
              </a:rPr>
              <a:t>，带宽随着职级上升而增大</a:t>
            </a:r>
            <a:endParaRPr lang="en-US" altLang="zh-CN" sz="1400">
              <a:solidFill>
                <a:prstClr val="black"/>
              </a:solidFill>
              <a:latin typeface="宋体" panose="02010600030101010101" pitchFamily="2" charset="-122"/>
              <a:ea typeface="宋体" panose="02010600030101010101" pitchFamily="2" charset="-122"/>
            </a:endParaRPr>
          </a:p>
          <a:p>
            <a:pPr marL="182880" indent="-182880" defTabSz="957263">
              <a:spcBef>
                <a:spcPct val="0"/>
              </a:spcBef>
              <a:buClr>
                <a:srgbClr val="FFC000"/>
              </a:buClr>
              <a:buSzTx/>
              <a:buFont typeface="Wingdings" pitchFamily="2" charset="2"/>
              <a:buChar char="Ø"/>
            </a:pPr>
            <a:endParaRPr lang="zh-CN" altLang="en-US" sz="1400">
              <a:solidFill>
                <a:prstClr val="black"/>
              </a:solidFill>
              <a:latin typeface="宋体" panose="02010600030101010101" pitchFamily="2" charset="-122"/>
              <a:ea typeface="宋体" panose="02010600030101010101" pitchFamily="2" charset="-122"/>
            </a:endParaRPr>
          </a:p>
        </p:txBody>
      </p:sp>
      <p:graphicFrame>
        <p:nvGraphicFramePr>
          <p:cNvPr id="3" name="表格 2"/>
          <p:cNvGraphicFramePr>
            <a:graphicFrameLocks noGrp="1"/>
          </p:cNvGraphicFramePr>
          <p:nvPr>
            <p:extLst>
              <p:ext uri="{D42A27DB-BD31-4B8C-83A1-F6EECF244321}">
                <p14:modId xmlns:p14="http://schemas.microsoft.com/office/powerpoint/2010/main" val="3177336823"/>
              </p:ext>
            </p:extLst>
          </p:nvPr>
        </p:nvGraphicFramePr>
        <p:xfrm>
          <a:off x="251520" y="972180"/>
          <a:ext cx="8604442" cy="3978147"/>
        </p:xfrm>
        <a:graphic>
          <a:graphicData uri="http://schemas.openxmlformats.org/drawingml/2006/table">
            <a:tbl>
              <a:tblPr/>
              <a:tblGrid>
                <a:gridCol w="614603"/>
                <a:gridCol w="614603"/>
                <a:gridCol w="614603"/>
                <a:gridCol w="614603"/>
                <a:gridCol w="614603"/>
                <a:gridCol w="614603"/>
                <a:gridCol w="614603"/>
                <a:gridCol w="614603"/>
                <a:gridCol w="614603"/>
                <a:gridCol w="614603"/>
                <a:gridCol w="614603"/>
                <a:gridCol w="512175"/>
                <a:gridCol w="717031"/>
                <a:gridCol w="614603"/>
              </a:tblGrid>
              <a:tr h="344622">
                <a:tc gridSpan="14">
                  <a:txBody>
                    <a:bodyPr vert="horz" wrap="square"/>
                    <a:lstStyle/>
                    <a:p>
                      <a:pPr algn="ctr" fontAlgn="ctr"/>
                      <a:r>
                        <a:rPr lang="zh-CN" altLang="en-US" sz="1800" b="1" i="0" u="none" strike="noStrike">
                          <a:solidFill>
                            <a:srgbClr val="000000"/>
                          </a:solidFill>
                          <a:effectLst/>
                          <a:latin typeface="Arial" pitchFamily="34" charset="0"/>
                          <a:ea typeface="宋体" panose="02010600030101010101" pitchFamily="2" charset="-122"/>
                          <a:cs typeface="Arial" pitchFamily="34" charset="0"/>
                        </a:rPr>
                        <a:t>职能类</a:t>
                      </a:r>
                      <a:r>
                        <a:rPr lang="en-US" altLang="zh-CN" sz="18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1800" b="1" i="0" u="none" strike="noStrike">
                          <a:solidFill>
                            <a:srgbClr val="000000"/>
                          </a:solidFill>
                          <a:effectLst/>
                          <a:latin typeface="Arial" pitchFamily="34" charset="0"/>
                          <a:ea typeface="宋体" panose="02010600030101010101" pitchFamily="2" charset="-122"/>
                          <a:cs typeface="Arial" pitchFamily="34" charset="0"/>
                        </a:rPr>
                        <a:t>固薪（</a:t>
                      </a:r>
                      <a:r>
                        <a:rPr lang="en-US" altLang="zh-CN" sz="1800" b="1" i="0" u="none" strike="noStrike">
                          <a:solidFill>
                            <a:srgbClr val="000000"/>
                          </a:solidFill>
                          <a:effectLst/>
                          <a:latin typeface="Arial" pitchFamily="34" charset="0"/>
                          <a:ea typeface="宋体" panose="02010600030101010101" pitchFamily="2" charset="-122"/>
                          <a:cs typeface="Arial" pitchFamily="34" charset="0"/>
                        </a:rPr>
                        <a:t>TGC</a:t>
                      </a:r>
                      <a:r>
                        <a:rPr lang="zh-CN" altLang="en-US" sz="1800" b="1" i="0" u="none" strike="noStrike">
                          <a:solidFill>
                            <a:srgbClr val="000000"/>
                          </a:solidFill>
                          <a:effectLst/>
                          <a:latin typeface="Arial" pitchFamily="34" charset="0"/>
                          <a:ea typeface="宋体" panose="02010600030101010101" pitchFamily="2" charset="-122"/>
                          <a:cs typeface="Arial" pitchFamily="34" charset="0"/>
                        </a:rPr>
                        <a:t>）薪资表</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489679">
                <a:tc>
                  <a:txBody>
                    <a:bodyPr vert="horz" wrap="square"/>
                    <a:lstStyle/>
                    <a:p>
                      <a:pPr algn="ctr" fontAlgn="ctr"/>
                      <a:r>
                        <a:rPr lang="en-US" sz="1100" b="1" i="0" u="none" strike="noStrike">
                          <a:solidFill>
                            <a:srgbClr val="000000"/>
                          </a:solidFill>
                          <a:effectLst/>
                          <a:latin typeface="Arial" pitchFamily="34" charset="0"/>
                          <a:ea typeface="宋体" panose="02010600030101010101" pitchFamily="2" charset="-122"/>
                          <a:cs typeface="Arial" pitchFamily="34" charset="0"/>
                        </a:rPr>
                        <a:t>GGS</a:t>
                      </a:r>
                      <a:br>
                        <a:rPr lang="en-US" sz="1100" b="1" i="0" u="none" strike="noStrike">
                          <a:solidFill>
                            <a:srgbClr val="000000"/>
                          </a:solidFill>
                          <a:effectLst/>
                          <a:latin typeface="Arial" pitchFamily="34" charset="0"/>
                          <a:ea typeface="宋体" panose="02010600030101010101" pitchFamily="2" charset="-122"/>
                          <a:cs typeface="Arial" pitchFamily="34" charset="0"/>
                        </a:rPr>
                      </a:br>
                      <a:r>
                        <a:rPr lang="zh-CN" altLang="en-US" sz="110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10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27842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13817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14968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16119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17,271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18422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19573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20725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1151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397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18638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20192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21745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23,298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24851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26404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27958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1553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842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25143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27238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29333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31,429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33524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35619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37714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2095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绩效助理</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842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33918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36744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39570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42,397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45223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48050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50876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2826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842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45754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49567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53380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57,193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61006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64819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68632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3813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绩效专员</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842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61722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66866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72009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77,153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82296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87440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92583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5144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842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68623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75485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82347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89,210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96072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102934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109797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6862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绩效主办</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842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92571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101829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111086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120,343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129600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138857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148114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9257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842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124878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137366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149853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162,341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174829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187317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199804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12488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绩效经理、第一秘书</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842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168459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185305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202150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218,996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235842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252688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269534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16846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842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227249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249974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272699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295,423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318148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340873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363598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22725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391492243"/>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32</a:t>
            </a:fld>
            <a:endParaRPr lang="en-GB"/>
          </a:p>
        </p:txBody>
      </p:sp>
      <p:sp>
        <p:nvSpPr>
          <p:cNvPr id="7" name="Title 1"/>
          <p:cNvSpPr>
            <a:spLocks noGrp="1"/>
          </p:cNvSpPr>
          <p:nvPr>
            <p:ph type="title"/>
          </p:nvPr>
        </p:nvSpPr>
        <p:spPr>
          <a:xfrm>
            <a:off x="1043608" y="73248"/>
            <a:ext cx="7812360" cy="979488"/>
          </a:xfrm>
        </p:spPr>
        <p:txBody>
          <a:bodyPr>
            <a:normAutofit/>
          </a:bodyPr>
          <a:lstStyle/>
          <a:p>
            <a:r>
              <a:rPr lang="zh-CN" altLang="en-US" sz="2200" smtClean="0"/>
              <a:t>方案一：业务类岗位全薪对标高科技与制造业平均值，</a:t>
            </a:r>
            <a:r>
              <a:rPr lang="en-US" altLang="zh-CN" sz="2200" smtClean="0"/>
              <a:t>GGS4-9</a:t>
            </a:r>
            <a:r>
              <a:rPr lang="zh-CN" altLang="en-US" sz="2200" smtClean="0"/>
              <a:t>对标</a:t>
            </a:r>
            <a:r>
              <a:rPr lang="en-US" altLang="zh-CN" sz="2200" smtClean="0"/>
              <a:t>P25</a:t>
            </a:r>
            <a:r>
              <a:rPr lang="zh-CN" altLang="en-US" sz="2200" smtClean="0"/>
              <a:t>，</a:t>
            </a:r>
            <a:r>
              <a:rPr lang="en-US" altLang="zh-CN" sz="2200" smtClean="0"/>
              <a:t>GGS10-14</a:t>
            </a:r>
            <a:endParaRPr lang="en-US" sz="2200"/>
          </a:p>
        </p:txBody>
      </p:sp>
      <p:sp>
        <p:nvSpPr>
          <p:cNvPr id="8"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薪资表</a:t>
            </a:r>
            <a:endParaRPr lang="zh-CN" altLang="en-US" sz="1800" b="1">
              <a:solidFill>
                <a:schemeClr val="bg1"/>
              </a:solidFill>
              <a:cs typeface="Arial" pitchFamily="34" charset="0"/>
            </a:endParaRPr>
          </a:p>
        </p:txBody>
      </p:sp>
      <p:sp>
        <p:nvSpPr>
          <p:cNvPr id="9" name="Text Box 4"/>
          <p:cNvSpPr txBox="1">
            <a:spLocks noChangeArrowheads="1"/>
          </p:cNvSpPr>
          <p:nvPr/>
        </p:nvSpPr>
        <p:spPr bwMode="auto">
          <a:xfrm>
            <a:off x="251520" y="5301208"/>
            <a:ext cx="4392488" cy="124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wrap="square">
            <a:spAutoFit/>
          </a:bodyPr>
          <a:lstStyle>
            <a:defPPr>
              <a:defRPr lang="en-US"/>
            </a:defPPr>
            <a:lvl1pPr marL="376238" indent="-376238" algn="l" defTabSz="957263" rtl="0" eaLnBrk="0" latinLnBrk="0" hangingPunct="0">
              <a:defRPr sz="2900" b="1" kern="1200">
                <a:solidFill>
                  <a:schemeClr val="tx1"/>
                </a:solidFill>
                <a:latin typeface="Arial"/>
                <a:ea typeface="MS PGothic" pitchFamily="34" charset="-128"/>
                <a:cs typeface="+mn-cs"/>
              </a:defRPr>
            </a:lvl1pPr>
            <a:lvl2pPr marL="742950" indent="-285750" algn="l" defTabSz="957263" rtl="0" eaLnBrk="0" latinLnBrk="0" hangingPunct="0">
              <a:defRPr sz="2900" b="1" kern="1200">
                <a:solidFill>
                  <a:schemeClr val="tx1"/>
                </a:solidFill>
                <a:latin typeface="Arial"/>
                <a:ea typeface="MS PGothic" pitchFamily="34" charset="-128"/>
                <a:cs typeface="+mn-cs"/>
              </a:defRPr>
            </a:lvl2pPr>
            <a:lvl3pPr marL="1143000" indent="-228600" algn="l" defTabSz="957263" rtl="0" eaLnBrk="0" latinLnBrk="0" hangingPunct="0">
              <a:defRPr sz="2900" b="1" kern="1200">
                <a:solidFill>
                  <a:schemeClr val="tx1"/>
                </a:solidFill>
                <a:latin typeface="Arial"/>
                <a:ea typeface="MS PGothic" pitchFamily="34" charset="-128"/>
                <a:cs typeface="+mn-cs"/>
              </a:defRPr>
            </a:lvl3pPr>
            <a:lvl4pPr marL="1600200" indent="-228600" algn="l" defTabSz="957263" rtl="0" eaLnBrk="0" latinLnBrk="0" hangingPunct="0">
              <a:defRPr sz="2900" b="1" kern="1200">
                <a:solidFill>
                  <a:schemeClr val="tx1"/>
                </a:solidFill>
                <a:latin typeface="Arial"/>
                <a:ea typeface="MS PGothic" pitchFamily="34" charset="-128"/>
                <a:cs typeface="+mn-cs"/>
              </a:defRPr>
            </a:lvl4pPr>
            <a:lvl5pPr marL="2057400" indent="-228600" algn="l" defTabSz="957263" rtl="0" eaLnBrk="0" latinLnBrk="0" hangingPunct="0">
              <a:defRPr sz="2900" b="1" kern="1200">
                <a:solidFill>
                  <a:schemeClr val="tx1"/>
                </a:solidFill>
                <a:latin typeface="Arial"/>
                <a:ea typeface="MS PGothic" pitchFamily="34" charset="-128"/>
                <a:cs typeface="+mn-cs"/>
              </a:defRPr>
            </a:lvl5pPr>
            <a:lvl6pPr marL="25146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6pPr>
            <a:lvl7pPr marL="29718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7pPr>
            <a:lvl8pPr marL="34290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8pPr>
            <a:lvl9pPr marL="38862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9pPr>
          </a:lstStyle>
          <a:p>
            <a:pPr eaLnBrk="1" hangingPunct="1">
              <a:spcBef>
                <a:spcPts val="600"/>
              </a:spcBef>
              <a:spcAft>
                <a:spcPts val="600"/>
              </a:spcAft>
            </a:pPr>
            <a:r>
              <a:rPr lang="zh-CN" altLang="en-US" sz="1400">
                <a:latin typeface="宋体" panose="02010600030101010101" pitchFamily="2" charset="-122"/>
                <a:ea typeface="宋体" panose="02010600030101010101" pitchFamily="2" charset="-122"/>
              </a:rPr>
              <a:t>名词说明：</a:t>
            </a:r>
          </a:p>
          <a:p>
            <a:pPr marL="108000" indent="0" eaLnBrk="1" hangingPunct="1"/>
            <a:r>
              <a:rPr lang="en-US" altLang="zh-CN" sz="1400" b="0">
                <a:latin typeface="宋体" panose="02010600030101010101" pitchFamily="2" charset="-122"/>
                <a:ea typeface="宋体" panose="02010600030101010101" pitchFamily="2" charset="-122"/>
              </a:rPr>
              <a:t>1</a:t>
            </a:r>
            <a:r>
              <a:rPr lang="zh-CN" altLang="en-US" sz="1400" b="0">
                <a:latin typeface="宋体" panose="02010600030101010101" pitchFamily="2" charset="-122"/>
                <a:ea typeface="宋体" panose="02010600030101010101" pitchFamily="2" charset="-122"/>
              </a:rPr>
              <a:t>、带宽：指同一职级所涵盖的薪酬范围</a:t>
            </a:r>
          </a:p>
          <a:p>
            <a:pPr marL="108000" indent="0" eaLnBrk="1" hangingPunct="1"/>
            <a:r>
              <a:rPr lang="en-US" altLang="zh-CN" sz="1400" b="0">
                <a:latin typeface="宋体" panose="02010600030101010101" pitchFamily="2" charset="-122"/>
                <a:ea typeface="宋体" panose="02010600030101010101" pitchFamily="2" charset="-122"/>
              </a:rPr>
              <a:t>2</a:t>
            </a:r>
            <a:r>
              <a:rPr lang="zh-CN" altLang="en-US" sz="1400" b="0">
                <a:latin typeface="宋体" panose="02010600030101010101" pitchFamily="2" charset="-122"/>
                <a:ea typeface="宋体" panose="02010600030101010101" pitchFamily="2" charset="-122"/>
              </a:rPr>
              <a:t>、级差：工资级别中相邻两级工资标准之间的差额</a:t>
            </a:r>
          </a:p>
          <a:p>
            <a:pPr marL="108000" indent="0" eaLnBrk="1" hangingPunct="1"/>
            <a:r>
              <a:rPr lang="en-US" altLang="zh-CN" sz="1400" b="0">
                <a:latin typeface="宋体" panose="02010600030101010101" pitchFamily="2" charset="-122"/>
                <a:ea typeface="宋体" panose="02010600030101010101" pitchFamily="2" charset="-122"/>
              </a:rPr>
              <a:t>3</a:t>
            </a:r>
            <a:r>
              <a:rPr lang="zh-CN" altLang="en-US" sz="1400" b="0">
                <a:latin typeface="宋体" panose="02010600030101010101" pitchFamily="2" charset="-122"/>
                <a:ea typeface="宋体" panose="02010600030101010101" pitchFamily="2" charset="-122"/>
              </a:rPr>
              <a:t>、档差：工资档级中相邻两级工资标准之间的相差金额</a:t>
            </a:r>
          </a:p>
        </p:txBody>
      </p:sp>
      <p:sp>
        <p:nvSpPr>
          <p:cNvPr id="10" name="矩形 9"/>
          <p:cNvSpPr/>
          <p:nvPr/>
        </p:nvSpPr>
        <p:spPr>
          <a:xfrm>
            <a:off x="4499992" y="5356373"/>
            <a:ext cx="4355976" cy="138499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957263">
              <a:spcBef>
                <a:spcPct val="0"/>
              </a:spcBef>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薪</a:t>
            </a:r>
            <a:r>
              <a:rPr lang="zh-CN" altLang="en-US" sz="1400" smtClean="0">
                <a:solidFill>
                  <a:prstClr val="black"/>
                </a:solidFill>
                <a:latin typeface="宋体" panose="02010600030101010101" pitchFamily="2" charset="-122"/>
                <a:ea typeface="宋体" panose="02010600030101010101" pitchFamily="2" charset="-122"/>
              </a:rPr>
              <a:t>档</a:t>
            </a:r>
            <a:r>
              <a:rPr lang="zh-CN" altLang="en-US" sz="1400">
                <a:solidFill>
                  <a:prstClr val="black"/>
                </a:solidFill>
                <a:latin typeface="宋体" panose="02010600030101010101" pitchFamily="2" charset="-122"/>
                <a:ea typeface="宋体" panose="02010600030101010101" pitchFamily="2" charset="-122"/>
              </a:rPr>
              <a:t>：为确保员工薪酬有足够宽的薪酬晋升空间，建议各级薪档设置为</a:t>
            </a:r>
            <a:r>
              <a:rPr lang="en-US" altLang="zh-CN" sz="1400">
                <a:solidFill>
                  <a:prstClr val="black"/>
                </a:solidFill>
                <a:latin typeface="宋体" panose="02010600030101010101" pitchFamily="2" charset="-122"/>
                <a:ea typeface="宋体" panose="02010600030101010101" pitchFamily="2" charset="-122"/>
              </a:rPr>
              <a:t>7</a:t>
            </a:r>
            <a:r>
              <a:rPr lang="zh-CN" altLang="en-US" sz="1400" smtClean="0">
                <a:solidFill>
                  <a:prstClr val="black"/>
                </a:solidFill>
                <a:latin typeface="宋体" panose="02010600030101010101" pitchFamily="2" charset="-122"/>
                <a:ea typeface="宋体" panose="02010600030101010101" pitchFamily="2" charset="-122"/>
              </a:rPr>
              <a:t>档</a:t>
            </a:r>
            <a:endParaRPr lang="en-US" altLang="zh-CN" sz="1400" smtClean="0">
              <a:solidFill>
                <a:prstClr val="black"/>
              </a:solidFill>
              <a:latin typeface="宋体" panose="02010600030101010101" pitchFamily="2" charset="-122"/>
              <a:ea typeface="宋体" panose="02010600030101010101" pitchFamily="2" charset="-122"/>
            </a:endParaRPr>
          </a:p>
          <a:p>
            <a:pPr marL="285750" indent="-285750" defTabSz="957263">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带宽：根据</a:t>
            </a:r>
            <a:r>
              <a:rPr lang="en-US" altLang="zh-CN" sz="1400">
                <a:solidFill>
                  <a:prstClr val="black"/>
                </a:solidFill>
                <a:latin typeface="宋体" panose="02010600030101010101" pitchFamily="2" charset="-122"/>
                <a:ea typeface="宋体" panose="02010600030101010101" pitchFamily="2" charset="-122"/>
              </a:rPr>
              <a:t>SMQ</a:t>
            </a:r>
            <a:r>
              <a:rPr lang="zh-CN" altLang="zh-CN" sz="1400">
                <a:solidFill>
                  <a:prstClr val="black"/>
                </a:solidFill>
                <a:latin typeface="宋体" panose="02010600030101010101" pitchFamily="2" charset="-122"/>
                <a:ea typeface="宋体" panose="02010600030101010101" pitchFamily="2" charset="-122"/>
              </a:rPr>
              <a:t>职位所在的管理层级和晋升的可能性、企业文化和管理倾向等</a:t>
            </a:r>
            <a:r>
              <a:rPr lang="zh-CN" altLang="en-US" sz="1400">
                <a:solidFill>
                  <a:prstClr val="black"/>
                </a:solidFill>
                <a:latin typeface="宋体" panose="02010600030101010101" pitchFamily="2" charset="-122"/>
                <a:ea typeface="宋体" panose="02010600030101010101" pitchFamily="2" charset="-122"/>
              </a:rPr>
              <a:t>，带宽建议范围为</a:t>
            </a:r>
            <a:r>
              <a:rPr lang="en-US" altLang="zh-CN" sz="1400">
                <a:solidFill>
                  <a:prstClr val="black"/>
                </a:solidFill>
                <a:latin typeface="宋体" panose="02010600030101010101" pitchFamily="2" charset="-122"/>
                <a:ea typeface="宋体" panose="02010600030101010101" pitchFamily="2" charset="-122"/>
              </a:rPr>
              <a:t>50%</a:t>
            </a:r>
            <a:r>
              <a:rPr lang="zh-CN" altLang="en-US" sz="1400" smtClean="0">
                <a:solidFill>
                  <a:prstClr val="black"/>
                </a:solidFill>
                <a:latin typeface="宋体" panose="02010600030101010101" pitchFamily="2" charset="-122"/>
                <a:ea typeface="宋体" panose="02010600030101010101" pitchFamily="2" charset="-122"/>
              </a:rPr>
              <a:t>－</a:t>
            </a:r>
            <a:r>
              <a:rPr lang="en-US" altLang="zh-CN" sz="1400" smtClean="0">
                <a:solidFill>
                  <a:prstClr val="black"/>
                </a:solidFill>
                <a:latin typeface="宋体" panose="02010600030101010101" pitchFamily="2" charset="-122"/>
                <a:ea typeface="宋体" panose="02010600030101010101" pitchFamily="2" charset="-122"/>
              </a:rPr>
              <a:t>70</a:t>
            </a:r>
            <a:r>
              <a:rPr lang="en-US" altLang="zh-CN" sz="1400">
                <a:solidFill>
                  <a:prstClr val="black"/>
                </a:solidFill>
                <a:latin typeface="宋体" panose="02010600030101010101" pitchFamily="2" charset="-122"/>
                <a:ea typeface="宋体" panose="02010600030101010101" pitchFamily="2" charset="-122"/>
              </a:rPr>
              <a:t>%</a:t>
            </a:r>
            <a:r>
              <a:rPr lang="zh-CN" altLang="en-US" sz="1400">
                <a:solidFill>
                  <a:prstClr val="black"/>
                </a:solidFill>
                <a:latin typeface="宋体" panose="02010600030101010101" pitchFamily="2" charset="-122"/>
                <a:ea typeface="宋体" panose="02010600030101010101" pitchFamily="2" charset="-122"/>
              </a:rPr>
              <a:t>，带宽随着职级上升而增大</a:t>
            </a:r>
            <a:endParaRPr lang="en-US" altLang="zh-CN" sz="1400">
              <a:solidFill>
                <a:prstClr val="black"/>
              </a:solidFill>
              <a:latin typeface="宋体" panose="02010600030101010101" pitchFamily="2" charset="-122"/>
              <a:ea typeface="宋体" panose="02010600030101010101" pitchFamily="2" charset="-122"/>
            </a:endParaRPr>
          </a:p>
          <a:p>
            <a:pPr marL="182880" indent="-182880" defTabSz="957263">
              <a:spcBef>
                <a:spcPct val="0"/>
              </a:spcBef>
              <a:buClr>
                <a:srgbClr val="FFC000"/>
              </a:buClr>
              <a:buSzTx/>
              <a:buFont typeface="Wingdings" pitchFamily="2" charset="2"/>
              <a:buChar char="Ø"/>
            </a:pPr>
            <a:endParaRPr lang="zh-CN" altLang="en-US" sz="1400">
              <a:solidFill>
                <a:prstClr val="black"/>
              </a:solidFill>
              <a:latin typeface="宋体" panose="02010600030101010101" pitchFamily="2" charset="-122"/>
              <a:ea typeface="宋体" panose="02010600030101010101" pitchFamily="2" charset="-122"/>
            </a:endParaRPr>
          </a:p>
        </p:txBody>
      </p:sp>
      <p:graphicFrame>
        <p:nvGraphicFramePr>
          <p:cNvPr id="2" name="表格 1"/>
          <p:cNvGraphicFramePr>
            <a:graphicFrameLocks noGrp="1"/>
          </p:cNvGraphicFramePr>
          <p:nvPr>
            <p:extLst>
              <p:ext uri="{D42A27DB-BD31-4B8C-83A1-F6EECF244321}">
                <p14:modId xmlns:p14="http://schemas.microsoft.com/office/powerpoint/2010/main" val="2971811979"/>
              </p:ext>
            </p:extLst>
          </p:nvPr>
        </p:nvGraphicFramePr>
        <p:xfrm>
          <a:off x="251520" y="1052736"/>
          <a:ext cx="8604442" cy="4248474"/>
        </p:xfrm>
        <a:graphic>
          <a:graphicData uri="http://schemas.openxmlformats.org/drawingml/2006/table">
            <a:tbl>
              <a:tblPr/>
              <a:tblGrid>
                <a:gridCol w="614603"/>
                <a:gridCol w="614603"/>
                <a:gridCol w="614603"/>
                <a:gridCol w="614603"/>
                <a:gridCol w="614603"/>
                <a:gridCol w="614603"/>
                <a:gridCol w="614603"/>
                <a:gridCol w="614603"/>
                <a:gridCol w="614603"/>
                <a:gridCol w="614603"/>
                <a:gridCol w="614603"/>
                <a:gridCol w="614603"/>
                <a:gridCol w="614603"/>
                <a:gridCol w="614603"/>
              </a:tblGrid>
              <a:tr h="365452">
                <a:tc gridSpan="14">
                  <a:txBody>
                    <a:bodyPr vert="horz" wrap="square"/>
                    <a:lstStyle/>
                    <a:p>
                      <a:pPr algn="ctr" fontAlgn="ctr"/>
                      <a:r>
                        <a:rPr lang="zh-CN" altLang="en-US" sz="1800" b="1" i="0" u="none" strike="noStrike">
                          <a:solidFill>
                            <a:srgbClr val="000000"/>
                          </a:solidFill>
                          <a:effectLst/>
                          <a:latin typeface="Arial" pitchFamily="34" charset="0"/>
                          <a:ea typeface="宋体" panose="02010600030101010101" pitchFamily="2" charset="-122"/>
                          <a:cs typeface="Arial" pitchFamily="34" charset="0"/>
                        </a:rPr>
                        <a:t>业务类</a:t>
                      </a:r>
                      <a:r>
                        <a:rPr lang="en-US" altLang="zh-CN" sz="18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1800" b="1" i="0" u="none" strike="noStrike">
                          <a:solidFill>
                            <a:srgbClr val="000000"/>
                          </a:solidFill>
                          <a:effectLst/>
                          <a:latin typeface="Arial" pitchFamily="34" charset="0"/>
                          <a:ea typeface="宋体" panose="02010600030101010101" pitchFamily="2" charset="-122"/>
                          <a:cs typeface="Arial" pitchFamily="34" charset="0"/>
                        </a:rPr>
                        <a:t>全薪（</a:t>
                      </a:r>
                      <a:r>
                        <a:rPr lang="en-US" altLang="zh-CN" sz="1800" b="1" i="0" u="none" strike="noStrike">
                          <a:solidFill>
                            <a:srgbClr val="000000"/>
                          </a:solidFill>
                          <a:effectLst/>
                          <a:latin typeface="Arial" pitchFamily="34" charset="0"/>
                          <a:ea typeface="宋体" panose="02010600030101010101" pitchFamily="2" charset="-122"/>
                          <a:cs typeface="Arial" pitchFamily="34" charset="0"/>
                        </a:rPr>
                        <a:t>TCC</a:t>
                      </a:r>
                      <a:r>
                        <a:rPr lang="zh-CN" altLang="en-US" sz="1800" b="1" i="0" u="none" strike="noStrike">
                          <a:solidFill>
                            <a:srgbClr val="000000"/>
                          </a:solidFill>
                          <a:effectLst/>
                          <a:latin typeface="Arial" pitchFamily="34" charset="0"/>
                          <a:ea typeface="宋体" panose="02010600030101010101" pitchFamily="2" charset="-122"/>
                          <a:cs typeface="Arial" pitchFamily="34" charset="0"/>
                        </a:rPr>
                        <a:t>）薪资表</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444283">
                <a:tc>
                  <a:txBody>
                    <a:bodyPr vert="horz" wrap="square"/>
                    <a:lstStyle/>
                    <a:p>
                      <a:pPr algn="ctr" fontAlgn="ctr"/>
                      <a:r>
                        <a:rPr lang="en-US" sz="1100" b="1" i="0" u="none" strike="noStrike">
                          <a:solidFill>
                            <a:srgbClr val="000000"/>
                          </a:solidFill>
                          <a:effectLst/>
                          <a:latin typeface="Arial" pitchFamily="34" charset="0"/>
                          <a:ea typeface="宋体" panose="02010600030101010101" pitchFamily="2" charset="-122"/>
                          <a:cs typeface="Arial" pitchFamily="34" charset="0"/>
                        </a:rPr>
                        <a:t>GGS</a:t>
                      </a:r>
                      <a:br>
                        <a:rPr lang="en-US" sz="1100" b="1" i="0" u="none" strike="noStrike">
                          <a:solidFill>
                            <a:srgbClr val="000000"/>
                          </a:solidFill>
                          <a:effectLst/>
                          <a:latin typeface="Arial" pitchFamily="34" charset="0"/>
                          <a:ea typeface="宋体" panose="02010600030101010101" pitchFamily="2" charset="-122"/>
                          <a:cs typeface="Arial" pitchFamily="34" charset="0"/>
                        </a:rPr>
                      </a:br>
                      <a:r>
                        <a:rPr lang="zh-CN" altLang="en-US" sz="110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10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247207">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19738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21383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23028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24,672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26317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27962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29607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1645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7196">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26626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28845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31064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33,283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35502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37721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39939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2219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3698">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35919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38912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41905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44,898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47891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50885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53878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2993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业务助理</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47207">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48454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52491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56529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60,567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64605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68643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72680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4038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47207">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65363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70810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76257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81,704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87151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92598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98045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5447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业务员</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47207">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88174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95522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102870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110,218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117566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124914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132262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7348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3698">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114371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125809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137246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148,683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160120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171557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182994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11437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业务主办</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47207">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154286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169714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185143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200,571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216000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231429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246857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15429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83698">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208130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228943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249756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270,569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291382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312194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333007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20813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业务经理</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47207">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280764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308841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336917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364,994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393070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421147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449223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28076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47207">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378748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416623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454498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492,372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530247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568122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605997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37875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358751392"/>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页脚占位符 2"/>
          <p:cNvSpPr>
            <a:spLocks noGrp="1"/>
          </p:cNvSpPr>
          <p:nvPr>
            <p:ph type="ftr" sz="quarter" idx="11"/>
          </p:nvPr>
        </p:nvSpPr>
        <p:spPr/>
        <p:txBody>
          <a:bodyPr/>
          <a:lstStyle/>
          <a:p>
            <a:r>
              <a:rPr lang="en-GB" smtClean="0"/>
              <a:t>towerswatson.com</a:t>
            </a:r>
            <a:endParaRPr lang="en-GB"/>
          </a:p>
        </p:txBody>
      </p:sp>
      <p:sp>
        <p:nvSpPr>
          <p:cNvPr id="4" name="灯片编号占位符 3"/>
          <p:cNvSpPr>
            <a:spLocks noGrp="1"/>
          </p:cNvSpPr>
          <p:nvPr>
            <p:ph type="sldNum" sz="quarter" idx="12"/>
          </p:nvPr>
        </p:nvSpPr>
        <p:spPr/>
        <p:txBody>
          <a:bodyPr/>
          <a:lstStyle/>
          <a:p>
            <a:fld id="{830D4EF1-2FB9-4CDA-AD22-D945B346B2F0}" type="slidenum">
              <a:rPr lang="en-GB" smtClean="0"/>
              <a:t>33</a:t>
            </a:fld>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Title 1"/>
          <p:cNvSpPr>
            <a:spLocks noGrp="1"/>
          </p:cNvSpPr>
          <p:nvPr>
            <p:ph type="title"/>
          </p:nvPr>
        </p:nvSpPr>
        <p:spPr>
          <a:xfrm>
            <a:off x="1043608" y="132978"/>
            <a:ext cx="7848872" cy="738932"/>
          </a:xfrm>
        </p:spPr>
        <p:txBody>
          <a:bodyPr>
            <a:normAutofit fontScale="90000"/>
          </a:bodyPr>
          <a:lstStyle/>
          <a:p>
            <a:r>
              <a:rPr lang="zh-CN" altLang="en-US" smtClean="0"/>
              <a:t>业务类岗位固薪根据固浮比计算得出，</a:t>
            </a:r>
            <a:r>
              <a:rPr lang="en-US" altLang="zh-CN" smtClean="0"/>
              <a:t>GGS4-9</a:t>
            </a:r>
            <a:r>
              <a:rPr lang="zh-CN" altLang="en-US" smtClean="0"/>
              <a:t>固浮比</a:t>
            </a:r>
            <a:r>
              <a:rPr lang="en-US" altLang="zh-CN" smtClean="0"/>
              <a:t>6:4</a:t>
            </a:r>
            <a:r>
              <a:rPr lang="zh-CN" altLang="en-US" smtClean="0"/>
              <a:t>，</a:t>
            </a:r>
            <a:r>
              <a:rPr lang="en-US" altLang="zh-CN" smtClean="0"/>
              <a:t>GGS10-14</a:t>
            </a:r>
            <a:r>
              <a:rPr lang="zh-CN" altLang="en-US" smtClean="0"/>
              <a:t>固浮比</a:t>
            </a:r>
            <a:r>
              <a:rPr lang="en-US" altLang="zh-CN" smtClean="0"/>
              <a:t>5:5</a:t>
            </a:r>
            <a:endParaRPr lang="en-US"/>
          </a:p>
        </p:txBody>
      </p:sp>
      <p:sp>
        <p:nvSpPr>
          <p:cNvPr id="7"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薪资表</a:t>
            </a:r>
            <a:endParaRPr lang="zh-CN" altLang="en-US" sz="1800" b="1">
              <a:solidFill>
                <a:schemeClr val="bg1"/>
              </a:solidFill>
              <a:cs typeface="Arial" pitchFamily="34" charset="0"/>
            </a:endParaRPr>
          </a:p>
        </p:txBody>
      </p:sp>
      <p:sp>
        <p:nvSpPr>
          <p:cNvPr id="8" name="Text Box 4"/>
          <p:cNvSpPr txBox="1">
            <a:spLocks noChangeArrowheads="1"/>
          </p:cNvSpPr>
          <p:nvPr/>
        </p:nvSpPr>
        <p:spPr bwMode="auto">
          <a:xfrm>
            <a:off x="251520" y="5348264"/>
            <a:ext cx="4392488" cy="124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wrap="square">
            <a:spAutoFit/>
          </a:bodyPr>
          <a:lstStyle>
            <a:defPPr>
              <a:defRPr lang="en-US"/>
            </a:defPPr>
            <a:lvl1pPr marL="376238" indent="-376238" algn="l" defTabSz="957263" rtl="0" eaLnBrk="0" latinLnBrk="0" hangingPunct="0">
              <a:defRPr sz="2900" b="1" kern="1200">
                <a:solidFill>
                  <a:schemeClr val="tx1"/>
                </a:solidFill>
                <a:latin typeface="Arial"/>
                <a:ea typeface="MS PGothic" pitchFamily="34" charset="-128"/>
                <a:cs typeface="+mn-cs"/>
              </a:defRPr>
            </a:lvl1pPr>
            <a:lvl2pPr marL="742950" indent="-285750" algn="l" defTabSz="957263" rtl="0" eaLnBrk="0" latinLnBrk="0" hangingPunct="0">
              <a:defRPr sz="2900" b="1" kern="1200">
                <a:solidFill>
                  <a:schemeClr val="tx1"/>
                </a:solidFill>
                <a:latin typeface="Arial"/>
                <a:ea typeface="MS PGothic" pitchFamily="34" charset="-128"/>
                <a:cs typeface="+mn-cs"/>
              </a:defRPr>
            </a:lvl2pPr>
            <a:lvl3pPr marL="1143000" indent="-228600" algn="l" defTabSz="957263" rtl="0" eaLnBrk="0" latinLnBrk="0" hangingPunct="0">
              <a:defRPr sz="2900" b="1" kern="1200">
                <a:solidFill>
                  <a:schemeClr val="tx1"/>
                </a:solidFill>
                <a:latin typeface="Arial"/>
                <a:ea typeface="MS PGothic" pitchFamily="34" charset="-128"/>
                <a:cs typeface="+mn-cs"/>
              </a:defRPr>
            </a:lvl3pPr>
            <a:lvl4pPr marL="1600200" indent="-228600" algn="l" defTabSz="957263" rtl="0" eaLnBrk="0" latinLnBrk="0" hangingPunct="0">
              <a:defRPr sz="2900" b="1" kern="1200">
                <a:solidFill>
                  <a:schemeClr val="tx1"/>
                </a:solidFill>
                <a:latin typeface="Arial"/>
                <a:ea typeface="MS PGothic" pitchFamily="34" charset="-128"/>
                <a:cs typeface="+mn-cs"/>
              </a:defRPr>
            </a:lvl4pPr>
            <a:lvl5pPr marL="2057400" indent="-228600" algn="l" defTabSz="957263" rtl="0" eaLnBrk="0" latinLnBrk="0" hangingPunct="0">
              <a:defRPr sz="2900" b="1" kern="1200">
                <a:solidFill>
                  <a:schemeClr val="tx1"/>
                </a:solidFill>
                <a:latin typeface="Arial"/>
                <a:ea typeface="MS PGothic" pitchFamily="34" charset="-128"/>
                <a:cs typeface="+mn-cs"/>
              </a:defRPr>
            </a:lvl5pPr>
            <a:lvl6pPr marL="25146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6pPr>
            <a:lvl7pPr marL="29718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7pPr>
            <a:lvl8pPr marL="34290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8pPr>
            <a:lvl9pPr marL="38862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9pPr>
          </a:lstStyle>
          <a:p>
            <a:pPr eaLnBrk="1" hangingPunct="1">
              <a:spcBef>
                <a:spcPts val="600"/>
              </a:spcBef>
              <a:spcAft>
                <a:spcPts val="600"/>
              </a:spcAft>
            </a:pPr>
            <a:r>
              <a:rPr lang="zh-CN" altLang="en-US" sz="1400">
                <a:latin typeface="宋体" panose="02010600030101010101" pitchFamily="2" charset="-122"/>
                <a:ea typeface="宋体" panose="02010600030101010101" pitchFamily="2" charset="-122"/>
              </a:rPr>
              <a:t>名词说明：</a:t>
            </a:r>
          </a:p>
          <a:p>
            <a:pPr marL="108000" indent="0" eaLnBrk="1" hangingPunct="1"/>
            <a:r>
              <a:rPr lang="en-US" altLang="zh-CN" sz="1400" b="0">
                <a:latin typeface="宋体" panose="02010600030101010101" pitchFamily="2" charset="-122"/>
                <a:ea typeface="宋体" panose="02010600030101010101" pitchFamily="2" charset="-122"/>
              </a:rPr>
              <a:t>1</a:t>
            </a:r>
            <a:r>
              <a:rPr lang="zh-CN" altLang="en-US" sz="1400" b="0">
                <a:latin typeface="宋体" panose="02010600030101010101" pitchFamily="2" charset="-122"/>
                <a:ea typeface="宋体" panose="02010600030101010101" pitchFamily="2" charset="-122"/>
              </a:rPr>
              <a:t>、带宽：指同一职级所涵盖的薪酬范围</a:t>
            </a:r>
          </a:p>
          <a:p>
            <a:pPr marL="108000" indent="0" eaLnBrk="1" hangingPunct="1"/>
            <a:r>
              <a:rPr lang="en-US" altLang="zh-CN" sz="1400" b="0">
                <a:latin typeface="宋体" panose="02010600030101010101" pitchFamily="2" charset="-122"/>
                <a:ea typeface="宋体" panose="02010600030101010101" pitchFamily="2" charset="-122"/>
              </a:rPr>
              <a:t>2</a:t>
            </a:r>
            <a:r>
              <a:rPr lang="zh-CN" altLang="en-US" sz="1400" b="0">
                <a:latin typeface="宋体" panose="02010600030101010101" pitchFamily="2" charset="-122"/>
                <a:ea typeface="宋体" panose="02010600030101010101" pitchFamily="2" charset="-122"/>
              </a:rPr>
              <a:t>、级差：工资级别中相邻两级工资标准之间的差额</a:t>
            </a:r>
          </a:p>
          <a:p>
            <a:pPr marL="108000" indent="0" eaLnBrk="1" hangingPunct="1"/>
            <a:r>
              <a:rPr lang="en-US" altLang="zh-CN" sz="1400" b="0">
                <a:latin typeface="宋体" panose="02010600030101010101" pitchFamily="2" charset="-122"/>
                <a:ea typeface="宋体" panose="02010600030101010101" pitchFamily="2" charset="-122"/>
              </a:rPr>
              <a:t>3</a:t>
            </a:r>
            <a:r>
              <a:rPr lang="zh-CN" altLang="en-US" sz="1400" b="0">
                <a:latin typeface="宋体" panose="02010600030101010101" pitchFamily="2" charset="-122"/>
                <a:ea typeface="宋体" panose="02010600030101010101" pitchFamily="2" charset="-122"/>
              </a:rPr>
              <a:t>、档差：工资档级中相邻两级工资标准之间的相差金额</a:t>
            </a:r>
          </a:p>
        </p:txBody>
      </p:sp>
      <p:sp>
        <p:nvSpPr>
          <p:cNvPr id="9" name="矩形 8"/>
          <p:cNvSpPr/>
          <p:nvPr/>
        </p:nvSpPr>
        <p:spPr>
          <a:xfrm>
            <a:off x="4499992" y="5410965"/>
            <a:ext cx="4355976" cy="138499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957263">
              <a:spcBef>
                <a:spcPct val="0"/>
              </a:spcBef>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薪</a:t>
            </a:r>
            <a:r>
              <a:rPr lang="zh-CN" altLang="en-US" sz="1400" smtClean="0">
                <a:solidFill>
                  <a:prstClr val="black"/>
                </a:solidFill>
                <a:latin typeface="宋体" panose="02010600030101010101" pitchFamily="2" charset="-122"/>
                <a:ea typeface="宋体" panose="02010600030101010101" pitchFamily="2" charset="-122"/>
              </a:rPr>
              <a:t>档</a:t>
            </a:r>
            <a:r>
              <a:rPr lang="zh-CN" altLang="en-US" sz="1400">
                <a:solidFill>
                  <a:prstClr val="black"/>
                </a:solidFill>
                <a:latin typeface="宋体" panose="02010600030101010101" pitchFamily="2" charset="-122"/>
                <a:ea typeface="宋体" panose="02010600030101010101" pitchFamily="2" charset="-122"/>
              </a:rPr>
              <a:t>：为确保员工薪酬有足够宽的薪酬晋升空间，建议各级薪档设置为</a:t>
            </a:r>
            <a:r>
              <a:rPr lang="en-US" altLang="zh-CN" sz="1400">
                <a:solidFill>
                  <a:prstClr val="black"/>
                </a:solidFill>
                <a:latin typeface="宋体" panose="02010600030101010101" pitchFamily="2" charset="-122"/>
                <a:ea typeface="宋体" panose="02010600030101010101" pitchFamily="2" charset="-122"/>
              </a:rPr>
              <a:t>7</a:t>
            </a:r>
            <a:r>
              <a:rPr lang="zh-CN" altLang="en-US" sz="1400" smtClean="0">
                <a:solidFill>
                  <a:prstClr val="black"/>
                </a:solidFill>
                <a:latin typeface="宋体" panose="02010600030101010101" pitchFamily="2" charset="-122"/>
                <a:ea typeface="宋体" panose="02010600030101010101" pitchFamily="2" charset="-122"/>
              </a:rPr>
              <a:t>档</a:t>
            </a:r>
            <a:endParaRPr lang="en-US" altLang="zh-CN" sz="1400" smtClean="0">
              <a:solidFill>
                <a:prstClr val="black"/>
              </a:solidFill>
              <a:latin typeface="宋体" panose="02010600030101010101" pitchFamily="2" charset="-122"/>
              <a:ea typeface="宋体" panose="02010600030101010101" pitchFamily="2" charset="-122"/>
            </a:endParaRPr>
          </a:p>
          <a:p>
            <a:pPr marL="285750" indent="-285750" defTabSz="957263">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带宽：根据</a:t>
            </a:r>
            <a:r>
              <a:rPr lang="en-US" altLang="zh-CN" sz="1400">
                <a:solidFill>
                  <a:prstClr val="black"/>
                </a:solidFill>
                <a:latin typeface="宋体" panose="02010600030101010101" pitchFamily="2" charset="-122"/>
                <a:ea typeface="宋体" panose="02010600030101010101" pitchFamily="2" charset="-122"/>
              </a:rPr>
              <a:t>SMQ</a:t>
            </a:r>
            <a:r>
              <a:rPr lang="zh-CN" altLang="zh-CN" sz="1400">
                <a:solidFill>
                  <a:prstClr val="black"/>
                </a:solidFill>
                <a:latin typeface="宋体" panose="02010600030101010101" pitchFamily="2" charset="-122"/>
                <a:ea typeface="宋体" panose="02010600030101010101" pitchFamily="2" charset="-122"/>
              </a:rPr>
              <a:t>职位所在的管理层级和晋升的可能性、企业文化和管理倾向等</a:t>
            </a:r>
            <a:r>
              <a:rPr lang="zh-CN" altLang="en-US" sz="1400">
                <a:solidFill>
                  <a:prstClr val="black"/>
                </a:solidFill>
                <a:latin typeface="宋体" panose="02010600030101010101" pitchFamily="2" charset="-122"/>
                <a:ea typeface="宋体" panose="02010600030101010101" pitchFamily="2" charset="-122"/>
              </a:rPr>
              <a:t>，带宽建议范围为</a:t>
            </a:r>
            <a:r>
              <a:rPr lang="en-US" altLang="zh-CN" sz="1400">
                <a:solidFill>
                  <a:prstClr val="black"/>
                </a:solidFill>
                <a:latin typeface="宋体" panose="02010600030101010101" pitchFamily="2" charset="-122"/>
                <a:ea typeface="宋体" panose="02010600030101010101" pitchFamily="2" charset="-122"/>
              </a:rPr>
              <a:t>50%</a:t>
            </a:r>
            <a:r>
              <a:rPr lang="zh-CN" altLang="en-US" sz="1400" smtClean="0">
                <a:solidFill>
                  <a:prstClr val="black"/>
                </a:solidFill>
                <a:latin typeface="宋体" panose="02010600030101010101" pitchFamily="2" charset="-122"/>
                <a:ea typeface="宋体" panose="02010600030101010101" pitchFamily="2" charset="-122"/>
              </a:rPr>
              <a:t>－</a:t>
            </a:r>
            <a:r>
              <a:rPr lang="en-US" altLang="zh-CN" sz="1400" smtClean="0">
                <a:solidFill>
                  <a:prstClr val="black"/>
                </a:solidFill>
                <a:latin typeface="宋体" panose="02010600030101010101" pitchFamily="2" charset="-122"/>
                <a:ea typeface="宋体" panose="02010600030101010101" pitchFamily="2" charset="-122"/>
              </a:rPr>
              <a:t>70</a:t>
            </a:r>
            <a:r>
              <a:rPr lang="en-US" altLang="zh-CN" sz="1400">
                <a:solidFill>
                  <a:prstClr val="black"/>
                </a:solidFill>
                <a:latin typeface="宋体" panose="02010600030101010101" pitchFamily="2" charset="-122"/>
                <a:ea typeface="宋体" panose="02010600030101010101" pitchFamily="2" charset="-122"/>
              </a:rPr>
              <a:t>%</a:t>
            </a:r>
            <a:r>
              <a:rPr lang="zh-CN" altLang="en-US" sz="1400">
                <a:solidFill>
                  <a:prstClr val="black"/>
                </a:solidFill>
                <a:latin typeface="宋体" panose="02010600030101010101" pitchFamily="2" charset="-122"/>
                <a:ea typeface="宋体" panose="02010600030101010101" pitchFamily="2" charset="-122"/>
              </a:rPr>
              <a:t>，带宽随着职级上升而增大</a:t>
            </a:r>
            <a:endParaRPr lang="en-US" altLang="zh-CN" sz="1400">
              <a:solidFill>
                <a:prstClr val="black"/>
              </a:solidFill>
              <a:latin typeface="宋体" panose="02010600030101010101" pitchFamily="2" charset="-122"/>
              <a:ea typeface="宋体" panose="02010600030101010101" pitchFamily="2" charset="-122"/>
            </a:endParaRPr>
          </a:p>
          <a:p>
            <a:pPr marL="182880" indent="-182880" defTabSz="957263">
              <a:spcBef>
                <a:spcPct val="0"/>
              </a:spcBef>
              <a:buClr>
                <a:srgbClr val="FFC000"/>
              </a:buClr>
              <a:buSzTx/>
              <a:buFont typeface="Wingdings" pitchFamily="2" charset="2"/>
              <a:buChar char="Ø"/>
            </a:pPr>
            <a:endParaRPr lang="zh-CN" altLang="en-US" sz="1400">
              <a:solidFill>
                <a:prstClr val="black"/>
              </a:solidFill>
              <a:latin typeface="宋体" panose="02010600030101010101" pitchFamily="2" charset="-122"/>
              <a:ea typeface="宋体" panose="02010600030101010101" pitchFamily="2" charset="-122"/>
            </a:endParaRPr>
          </a:p>
        </p:txBody>
      </p:sp>
      <p:sp>
        <p:nvSpPr>
          <p:cNvPr id="11" name="矩形 10"/>
          <p:cNvSpPr/>
          <p:nvPr/>
        </p:nvSpPr>
        <p:spPr>
          <a:xfrm>
            <a:off x="8855968" y="332656"/>
            <a:ext cx="3456384" cy="17167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1400" smtClean="0"/>
              <a:t>上次沟通中提到减小业务类岗位的带宽问题。建议不做改变。</a:t>
            </a:r>
            <a:endParaRPr lang="en-US" altLang="zh-CN" sz="1400" smtClean="0"/>
          </a:p>
          <a:p>
            <a:r>
              <a:rPr lang="zh-CN" altLang="en-US" sz="1400"/>
              <a:t>如果职位或职层所涉及的技能与职责能在较短时间内得以掌握，则此等级薪资的带宽较窄；而如果职位或职层所涉及的技能和职责需要学习的时间较长，继续提升的机会也较小，则其相应的带宽较大。</a:t>
            </a:r>
          </a:p>
        </p:txBody>
      </p:sp>
      <p:graphicFrame>
        <p:nvGraphicFramePr>
          <p:cNvPr id="10" name="表格 9"/>
          <p:cNvGraphicFramePr>
            <a:graphicFrameLocks noGrp="1"/>
          </p:cNvGraphicFramePr>
          <p:nvPr>
            <p:extLst>
              <p:ext uri="{D42A27DB-BD31-4B8C-83A1-F6EECF244321}">
                <p14:modId xmlns:p14="http://schemas.microsoft.com/office/powerpoint/2010/main" val="2150760183"/>
              </p:ext>
            </p:extLst>
          </p:nvPr>
        </p:nvGraphicFramePr>
        <p:xfrm>
          <a:off x="251525" y="1015565"/>
          <a:ext cx="8604442" cy="4292721"/>
        </p:xfrm>
        <a:graphic>
          <a:graphicData uri="http://schemas.openxmlformats.org/drawingml/2006/table">
            <a:tbl>
              <a:tblPr/>
              <a:tblGrid>
                <a:gridCol w="614603"/>
                <a:gridCol w="614603"/>
                <a:gridCol w="614603"/>
                <a:gridCol w="614603"/>
                <a:gridCol w="614603"/>
                <a:gridCol w="614603"/>
                <a:gridCol w="614603"/>
                <a:gridCol w="614603"/>
                <a:gridCol w="614603"/>
                <a:gridCol w="614603"/>
                <a:gridCol w="614603"/>
                <a:gridCol w="614603"/>
                <a:gridCol w="614603"/>
                <a:gridCol w="614603"/>
              </a:tblGrid>
              <a:tr h="327212">
                <a:tc gridSpan="14">
                  <a:txBody>
                    <a:bodyPr vert="horz" wrap="square"/>
                    <a:lstStyle/>
                    <a:p>
                      <a:pPr algn="ctr" fontAlgn="ctr"/>
                      <a:r>
                        <a:rPr lang="zh-CN" altLang="en-US" sz="1800" b="1" i="0" u="none" strike="noStrike">
                          <a:solidFill>
                            <a:srgbClr val="000000"/>
                          </a:solidFill>
                          <a:effectLst/>
                          <a:latin typeface="Arial" pitchFamily="34" charset="0"/>
                          <a:ea typeface="宋体" panose="02010600030101010101" pitchFamily="2" charset="-122"/>
                          <a:cs typeface="Arial" pitchFamily="34" charset="0"/>
                        </a:rPr>
                        <a:t>业务类</a:t>
                      </a:r>
                      <a:r>
                        <a:rPr lang="en-US" altLang="zh-CN" sz="18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1800" b="1" i="0" u="none" strike="noStrike">
                          <a:solidFill>
                            <a:srgbClr val="000000"/>
                          </a:solidFill>
                          <a:effectLst/>
                          <a:latin typeface="Arial" pitchFamily="34" charset="0"/>
                          <a:ea typeface="宋体" panose="02010600030101010101" pitchFamily="2" charset="-122"/>
                          <a:cs typeface="Arial" pitchFamily="34" charset="0"/>
                        </a:rPr>
                        <a:t>固薪（</a:t>
                      </a:r>
                      <a:r>
                        <a:rPr lang="en-US" altLang="zh-CN" sz="1800" b="1" i="0" u="none" strike="noStrike">
                          <a:solidFill>
                            <a:srgbClr val="000000"/>
                          </a:solidFill>
                          <a:effectLst/>
                          <a:latin typeface="Arial" pitchFamily="34" charset="0"/>
                          <a:ea typeface="宋体" panose="02010600030101010101" pitchFamily="2" charset="-122"/>
                          <a:cs typeface="Arial" pitchFamily="34" charset="0"/>
                        </a:rPr>
                        <a:t>TGC</a:t>
                      </a:r>
                      <a:r>
                        <a:rPr lang="zh-CN" altLang="en-US" sz="1800" b="1" i="0" u="none" strike="noStrike">
                          <a:solidFill>
                            <a:srgbClr val="000000"/>
                          </a:solidFill>
                          <a:effectLst/>
                          <a:latin typeface="Arial" pitchFamily="34" charset="0"/>
                          <a:ea typeface="宋体" panose="02010600030101010101" pitchFamily="2" charset="-122"/>
                          <a:cs typeface="Arial" pitchFamily="34" charset="0"/>
                        </a:rPr>
                        <a:t>）薪资表</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464940">
                <a:tc>
                  <a:txBody>
                    <a:bodyPr vert="horz" wrap="square"/>
                    <a:lstStyle/>
                    <a:p>
                      <a:pPr algn="ctr" fontAlgn="ctr"/>
                      <a:r>
                        <a:rPr lang="en-US" sz="1100" b="1" i="0" u="none" strike="noStrike">
                          <a:solidFill>
                            <a:srgbClr val="000000"/>
                          </a:solidFill>
                          <a:effectLst/>
                          <a:latin typeface="Arial" pitchFamily="34" charset="0"/>
                          <a:ea typeface="宋体" panose="02010600030101010101" pitchFamily="2" charset="-122"/>
                          <a:cs typeface="Arial" pitchFamily="34" charset="0"/>
                        </a:rPr>
                        <a:t>GGS</a:t>
                      </a:r>
                      <a:br>
                        <a:rPr lang="en-US" sz="1100" b="1" i="0" u="none" strike="noStrike">
                          <a:solidFill>
                            <a:srgbClr val="000000"/>
                          </a:solidFill>
                          <a:effectLst/>
                          <a:latin typeface="Arial" pitchFamily="34" charset="0"/>
                          <a:ea typeface="宋体" panose="02010600030101010101" pitchFamily="2" charset="-122"/>
                          <a:cs typeface="Arial" pitchFamily="34" charset="0"/>
                        </a:rPr>
                      </a:br>
                      <a:r>
                        <a:rPr lang="zh-CN" altLang="en-US" sz="110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10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264359">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11843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12830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13817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14,803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15790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16777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17764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987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4359">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15976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17307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18638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19,970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21301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22632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23964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1331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540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21551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23347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25143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26,939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28735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30531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32327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1796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业务助理</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540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29072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31495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33918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36,340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38763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41186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43608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2423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540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39218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42486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45754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49,023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52291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55559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58827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3268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业务员</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540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52905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57313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61722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66,131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70540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74948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79357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4409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540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57186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62904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68623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74,341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80060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85779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91497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5719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业务主办</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540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77143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84857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92571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100,286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108000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115714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123429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7714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540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104065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114471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124878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135,284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145691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156097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166504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10406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业务经理</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540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140382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154420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168459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182,497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196535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210573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224612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14038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设备部部长</a:t>
                      </a: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7540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189374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208311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227249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246,186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265124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284061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302998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18937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部长、主任</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361234815"/>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1043608" y="132978"/>
            <a:ext cx="7920880" cy="859210"/>
          </a:xfrm>
        </p:spPr>
        <p:txBody>
          <a:bodyPr>
            <a:normAutofit fontScale="90000"/>
          </a:bodyPr>
          <a:lstStyle/>
          <a:p>
            <a:r>
              <a:rPr lang="zh-CN" altLang="en-US" smtClean="0"/>
              <a:t>方案二：检测类岗位全薪对标高科技研发检测类岗位，</a:t>
            </a:r>
            <a:r>
              <a:rPr lang="en-US" altLang="zh-CN" smtClean="0"/>
              <a:t>GGS4-9</a:t>
            </a:r>
            <a:r>
              <a:rPr lang="zh-CN" altLang="en-US" smtClean="0"/>
              <a:t>对标</a:t>
            </a:r>
            <a:r>
              <a:rPr lang="en-US" altLang="zh-CN" smtClean="0"/>
              <a:t>P25</a:t>
            </a:r>
            <a:r>
              <a:rPr lang="zh-CN" altLang="en-US" smtClean="0"/>
              <a:t>，</a:t>
            </a:r>
            <a:r>
              <a:rPr lang="en-US" altLang="zh-CN" smtClean="0"/>
              <a:t>GGS10-14</a:t>
            </a:r>
            <a:r>
              <a:rPr lang="zh-CN" altLang="en-US" smtClean="0"/>
              <a:t>对标</a:t>
            </a:r>
            <a:r>
              <a:rPr lang="en-US" altLang="zh-CN" smtClean="0"/>
              <a:t>P50</a:t>
            </a:r>
            <a:r>
              <a:rPr lang="zh-CN" altLang="en-US" smtClean="0"/>
              <a:t>，</a:t>
            </a:r>
            <a:r>
              <a:rPr lang="en-US" altLang="zh-CN" smtClean="0"/>
              <a:t>GGS15-16</a:t>
            </a:r>
            <a:r>
              <a:rPr lang="zh-CN" altLang="en-US" smtClean="0"/>
              <a:t>的对标中，方案</a:t>
            </a:r>
            <a:r>
              <a:rPr lang="en-US" altLang="zh-CN" smtClean="0"/>
              <a:t>a</a:t>
            </a:r>
            <a:r>
              <a:rPr lang="zh-CN" altLang="en-US" smtClean="0"/>
              <a:t>、</a:t>
            </a:r>
            <a:r>
              <a:rPr lang="en-US" altLang="zh-CN" smtClean="0"/>
              <a:t>b</a:t>
            </a:r>
            <a:r>
              <a:rPr lang="zh-CN" altLang="en-US" smtClean="0"/>
              <a:t>分别对标</a:t>
            </a:r>
            <a:r>
              <a:rPr lang="en-US" altLang="zh-CN" smtClean="0"/>
              <a:t>P50</a:t>
            </a:r>
            <a:r>
              <a:rPr lang="zh-CN" altLang="en-US" smtClean="0"/>
              <a:t>和</a:t>
            </a:r>
            <a:r>
              <a:rPr lang="en-US" altLang="zh-CN" smtClean="0"/>
              <a:t>P75</a:t>
            </a:r>
            <a:endParaRPr lang="en-US"/>
          </a:p>
        </p:txBody>
      </p:sp>
      <p:sp>
        <p:nvSpPr>
          <p:cNvPr id="4" name="Footer Placeholder 3"/>
          <p:cNvSpPr>
            <a:spLocks noGrp="1"/>
          </p:cNvSpPr>
          <p:nvPr>
            <p:ph type="ftr" sz="quarter" idx="11"/>
          </p:nvPr>
        </p:nvSpPr>
        <p:spPr/>
        <p:txBody>
          <a:bodyPr/>
          <a:lstStyle/>
          <a:p>
            <a:r>
              <a:rPr lang="en-GB" smtClean="0"/>
              <a:t>towerswatson.com</a:t>
            </a:r>
            <a:endParaRPr lang="en-GB"/>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Slide Number Placeholder 5"/>
          <p:cNvSpPr>
            <a:spLocks noGrp="1"/>
          </p:cNvSpPr>
          <p:nvPr>
            <p:ph type="sldNum" sz="quarter" idx="12"/>
          </p:nvPr>
        </p:nvSpPr>
        <p:spPr/>
        <p:txBody>
          <a:bodyPr/>
          <a:lstStyle/>
          <a:p>
            <a:fld id="{830D4EF1-2FB9-4CDA-AD22-D945B346B2F0}" type="slidenum">
              <a:rPr lang="en-GB" smtClean="0"/>
              <a:t>34</a:t>
            </a:fld>
            <a:endParaRPr lang="en-GB"/>
          </a:p>
        </p:txBody>
      </p:sp>
      <p:sp>
        <p:nvSpPr>
          <p:cNvPr id="7"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薪资表</a:t>
            </a:r>
            <a:endParaRPr lang="zh-CN" altLang="en-US" sz="1800" b="1">
              <a:solidFill>
                <a:schemeClr val="bg1"/>
              </a:solidFill>
              <a:cs typeface="Arial" pitchFamily="34" charset="0"/>
            </a:endParaRPr>
          </a:p>
        </p:txBody>
      </p:sp>
      <p:sp>
        <p:nvSpPr>
          <p:cNvPr id="8" name="Text Box 4"/>
          <p:cNvSpPr txBox="1">
            <a:spLocks noChangeArrowheads="1"/>
          </p:cNvSpPr>
          <p:nvPr/>
        </p:nvSpPr>
        <p:spPr bwMode="auto">
          <a:xfrm>
            <a:off x="107504" y="5582873"/>
            <a:ext cx="4680520" cy="10310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wrap="square">
            <a:spAutoFit/>
          </a:bodyPr>
          <a:lstStyle>
            <a:defPPr>
              <a:defRPr lang="en-US"/>
            </a:defPPr>
            <a:lvl1pPr marL="376238" indent="-376238" algn="l" defTabSz="957263" rtl="0" eaLnBrk="0" latinLnBrk="0" hangingPunct="0">
              <a:defRPr sz="2900" b="1" kern="1200">
                <a:solidFill>
                  <a:schemeClr val="tx1"/>
                </a:solidFill>
                <a:latin typeface="Arial"/>
                <a:ea typeface="MS PGothic" pitchFamily="34" charset="-128"/>
                <a:cs typeface="+mn-cs"/>
              </a:defRPr>
            </a:lvl1pPr>
            <a:lvl2pPr marL="742950" indent="-285750" algn="l" defTabSz="957263" rtl="0" eaLnBrk="0" latinLnBrk="0" hangingPunct="0">
              <a:defRPr sz="2900" b="1" kern="1200">
                <a:solidFill>
                  <a:schemeClr val="tx1"/>
                </a:solidFill>
                <a:latin typeface="Arial"/>
                <a:ea typeface="MS PGothic" pitchFamily="34" charset="-128"/>
                <a:cs typeface="+mn-cs"/>
              </a:defRPr>
            </a:lvl2pPr>
            <a:lvl3pPr marL="1143000" indent="-228600" algn="l" defTabSz="957263" rtl="0" eaLnBrk="0" latinLnBrk="0" hangingPunct="0">
              <a:defRPr sz="2900" b="1" kern="1200">
                <a:solidFill>
                  <a:schemeClr val="tx1"/>
                </a:solidFill>
                <a:latin typeface="Arial"/>
                <a:ea typeface="MS PGothic" pitchFamily="34" charset="-128"/>
                <a:cs typeface="+mn-cs"/>
              </a:defRPr>
            </a:lvl3pPr>
            <a:lvl4pPr marL="1600200" indent="-228600" algn="l" defTabSz="957263" rtl="0" eaLnBrk="0" latinLnBrk="0" hangingPunct="0">
              <a:defRPr sz="2900" b="1" kern="1200">
                <a:solidFill>
                  <a:schemeClr val="tx1"/>
                </a:solidFill>
                <a:latin typeface="Arial"/>
                <a:ea typeface="MS PGothic" pitchFamily="34" charset="-128"/>
                <a:cs typeface="+mn-cs"/>
              </a:defRPr>
            </a:lvl4pPr>
            <a:lvl5pPr marL="2057400" indent="-228600" algn="l" defTabSz="957263" rtl="0" eaLnBrk="0" latinLnBrk="0" hangingPunct="0">
              <a:defRPr sz="2900" b="1" kern="1200">
                <a:solidFill>
                  <a:schemeClr val="tx1"/>
                </a:solidFill>
                <a:latin typeface="Arial"/>
                <a:ea typeface="MS PGothic" pitchFamily="34" charset="-128"/>
                <a:cs typeface="+mn-cs"/>
              </a:defRPr>
            </a:lvl5pPr>
            <a:lvl6pPr marL="25146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6pPr>
            <a:lvl7pPr marL="29718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7pPr>
            <a:lvl8pPr marL="34290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8pPr>
            <a:lvl9pPr marL="38862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9pPr>
          </a:lstStyle>
          <a:p>
            <a:pPr eaLnBrk="1" hangingPunct="1">
              <a:spcBef>
                <a:spcPts val="600"/>
              </a:spcBef>
              <a:spcAft>
                <a:spcPts val="600"/>
              </a:spcAft>
            </a:pPr>
            <a:r>
              <a:rPr lang="zh-CN" altLang="en-US" sz="1400">
                <a:latin typeface="宋体" panose="02010600030101010101" pitchFamily="2" charset="-122"/>
                <a:ea typeface="宋体" panose="02010600030101010101" pitchFamily="2" charset="-122"/>
              </a:rPr>
              <a:t>名词说明：</a:t>
            </a:r>
          </a:p>
          <a:p>
            <a:pPr marL="108000" indent="0" eaLnBrk="1" hangingPunct="1"/>
            <a:r>
              <a:rPr lang="en-US" altLang="zh-CN" sz="1400" b="0">
                <a:latin typeface="宋体" panose="02010600030101010101" pitchFamily="2" charset="-122"/>
                <a:ea typeface="宋体" panose="02010600030101010101" pitchFamily="2" charset="-122"/>
              </a:rPr>
              <a:t>1</a:t>
            </a:r>
            <a:r>
              <a:rPr lang="zh-CN" altLang="en-US" sz="1400" b="0">
                <a:latin typeface="宋体" panose="02010600030101010101" pitchFamily="2" charset="-122"/>
                <a:ea typeface="宋体" panose="02010600030101010101" pitchFamily="2" charset="-122"/>
              </a:rPr>
              <a:t>、带宽：指同一职级所涵盖的薪酬范围</a:t>
            </a:r>
          </a:p>
          <a:p>
            <a:pPr marL="108000" indent="0" eaLnBrk="1" hangingPunct="1"/>
            <a:r>
              <a:rPr lang="en-US" altLang="zh-CN" sz="1400" b="0">
                <a:latin typeface="宋体" panose="02010600030101010101" pitchFamily="2" charset="-122"/>
                <a:ea typeface="宋体" panose="02010600030101010101" pitchFamily="2" charset="-122"/>
              </a:rPr>
              <a:t>2</a:t>
            </a:r>
            <a:r>
              <a:rPr lang="zh-CN" altLang="en-US" sz="1400" b="0">
                <a:latin typeface="宋体" panose="02010600030101010101" pitchFamily="2" charset="-122"/>
                <a:ea typeface="宋体" panose="02010600030101010101" pitchFamily="2" charset="-122"/>
              </a:rPr>
              <a:t>、级差：工资级别中相邻两级工资标准之间的差额</a:t>
            </a:r>
          </a:p>
          <a:p>
            <a:pPr marL="108000" indent="0" eaLnBrk="1" hangingPunct="1"/>
            <a:r>
              <a:rPr lang="en-US" altLang="zh-CN" sz="1400" b="0">
                <a:latin typeface="宋体" panose="02010600030101010101" pitchFamily="2" charset="-122"/>
                <a:ea typeface="宋体" panose="02010600030101010101" pitchFamily="2" charset="-122"/>
              </a:rPr>
              <a:t>3</a:t>
            </a:r>
            <a:r>
              <a:rPr lang="zh-CN" altLang="en-US" sz="1400" b="0">
                <a:latin typeface="宋体" panose="02010600030101010101" pitchFamily="2" charset="-122"/>
                <a:ea typeface="宋体" panose="02010600030101010101" pitchFamily="2" charset="-122"/>
              </a:rPr>
              <a:t>、档差：工资档级中相邻两级工资标准之间的相差金额</a:t>
            </a:r>
          </a:p>
        </p:txBody>
      </p:sp>
      <p:sp>
        <p:nvSpPr>
          <p:cNvPr id="9" name="矩形 8"/>
          <p:cNvSpPr/>
          <p:nvPr/>
        </p:nvSpPr>
        <p:spPr>
          <a:xfrm>
            <a:off x="4499992" y="5479205"/>
            <a:ext cx="4355976" cy="1169551"/>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957263">
              <a:spcBef>
                <a:spcPct val="0"/>
              </a:spcBef>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薪</a:t>
            </a:r>
            <a:r>
              <a:rPr lang="zh-CN" altLang="en-US" sz="1400" smtClean="0">
                <a:solidFill>
                  <a:prstClr val="black"/>
                </a:solidFill>
                <a:latin typeface="宋体" panose="02010600030101010101" pitchFamily="2" charset="-122"/>
                <a:ea typeface="宋体" panose="02010600030101010101" pitchFamily="2" charset="-122"/>
              </a:rPr>
              <a:t>档</a:t>
            </a:r>
            <a:r>
              <a:rPr lang="zh-CN" altLang="en-US" sz="1400">
                <a:solidFill>
                  <a:prstClr val="black"/>
                </a:solidFill>
                <a:latin typeface="宋体" panose="02010600030101010101" pitchFamily="2" charset="-122"/>
                <a:ea typeface="宋体" panose="02010600030101010101" pitchFamily="2" charset="-122"/>
              </a:rPr>
              <a:t>：为确保员工薪酬有足够宽的薪酬晋升空间，建议各级薪档设置为</a:t>
            </a:r>
            <a:r>
              <a:rPr lang="en-US" altLang="zh-CN" sz="1400">
                <a:solidFill>
                  <a:prstClr val="black"/>
                </a:solidFill>
                <a:latin typeface="宋体" panose="02010600030101010101" pitchFamily="2" charset="-122"/>
                <a:ea typeface="宋体" panose="02010600030101010101" pitchFamily="2" charset="-122"/>
              </a:rPr>
              <a:t>7</a:t>
            </a:r>
            <a:r>
              <a:rPr lang="zh-CN" altLang="en-US" sz="1400" smtClean="0">
                <a:solidFill>
                  <a:prstClr val="black"/>
                </a:solidFill>
                <a:latin typeface="宋体" panose="02010600030101010101" pitchFamily="2" charset="-122"/>
                <a:ea typeface="宋体" panose="02010600030101010101" pitchFamily="2" charset="-122"/>
              </a:rPr>
              <a:t>档</a:t>
            </a:r>
            <a:endParaRPr lang="en-US" altLang="zh-CN" sz="1400" smtClean="0">
              <a:solidFill>
                <a:prstClr val="black"/>
              </a:solidFill>
              <a:latin typeface="宋体" panose="02010600030101010101" pitchFamily="2" charset="-122"/>
              <a:ea typeface="宋体" panose="02010600030101010101" pitchFamily="2" charset="-122"/>
            </a:endParaRPr>
          </a:p>
          <a:p>
            <a:pPr marL="285750" indent="-285750" defTabSz="957263">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带宽：根据</a:t>
            </a:r>
            <a:r>
              <a:rPr lang="en-US" altLang="zh-CN" sz="1400">
                <a:solidFill>
                  <a:prstClr val="black"/>
                </a:solidFill>
                <a:latin typeface="宋体" panose="02010600030101010101" pitchFamily="2" charset="-122"/>
                <a:ea typeface="宋体" panose="02010600030101010101" pitchFamily="2" charset="-122"/>
              </a:rPr>
              <a:t>SMQ</a:t>
            </a:r>
            <a:r>
              <a:rPr lang="zh-CN" altLang="zh-CN" sz="1400">
                <a:solidFill>
                  <a:prstClr val="black"/>
                </a:solidFill>
                <a:latin typeface="宋体" panose="02010600030101010101" pitchFamily="2" charset="-122"/>
                <a:ea typeface="宋体" panose="02010600030101010101" pitchFamily="2" charset="-122"/>
              </a:rPr>
              <a:t>职位所在的管理层级和晋升的可能性、企业文化和管理倾向等</a:t>
            </a:r>
            <a:r>
              <a:rPr lang="zh-CN" altLang="en-US" sz="1400">
                <a:solidFill>
                  <a:prstClr val="black"/>
                </a:solidFill>
                <a:latin typeface="宋体" panose="02010600030101010101" pitchFamily="2" charset="-122"/>
                <a:ea typeface="宋体" panose="02010600030101010101" pitchFamily="2" charset="-122"/>
              </a:rPr>
              <a:t>，带宽建议范围为</a:t>
            </a:r>
            <a:r>
              <a:rPr lang="en-US" altLang="zh-CN" sz="1400">
                <a:solidFill>
                  <a:prstClr val="black"/>
                </a:solidFill>
                <a:latin typeface="宋体" panose="02010600030101010101" pitchFamily="2" charset="-122"/>
                <a:ea typeface="宋体" panose="02010600030101010101" pitchFamily="2" charset="-122"/>
              </a:rPr>
              <a:t>50%</a:t>
            </a:r>
            <a:r>
              <a:rPr lang="zh-CN" altLang="en-US" sz="1400" smtClean="0">
                <a:solidFill>
                  <a:prstClr val="black"/>
                </a:solidFill>
                <a:latin typeface="宋体" panose="02010600030101010101" pitchFamily="2" charset="-122"/>
                <a:ea typeface="宋体" panose="02010600030101010101" pitchFamily="2" charset="-122"/>
              </a:rPr>
              <a:t>－</a:t>
            </a:r>
            <a:r>
              <a:rPr lang="en-US" altLang="zh-CN" sz="1400" smtClean="0">
                <a:solidFill>
                  <a:prstClr val="black"/>
                </a:solidFill>
                <a:latin typeface="宋体" panose="02010600030101010101" pitchFamily="2" charset="-122"/>
                <a:ea typeface="宋体" panose="02010600030101010101" pitchFamily="2" charset="-122"/>
              </a:rPr>
              <a:t>70</a:t>
            </a:r>
            <a:r>
              <a:rPr lang="en-US" altLang="zh-CN" sz="1400">
                <a:solidFill>
                  <a:prstClr val="black"/>
                </a:solidFill>
                <a:latin typeface="宋体" panose="02010600030101010101" pitchFamily="2" charset="-122"/>
                <a:ea typeface="宋体" panose="02010600030101010101" pitchFamily="2" charset="-122"/>
              </a:rPr>
              <a:t>%</a:t>
            </a:r>
            <a:r>
              <a:rPr lang="zh-CN" altLang="en-US" sz="1400">
                <a:solidFill>
                  <a:prstClr val="black"/>
                </a:solidFill>
                <a:latin typeface="宋体" panose="02010600030101010101" pitchFamily="2" charset="-122"/>
                <a:ea typeface="宋体" panose="02010600030101010101" pitchFamily="2" charset="-122"/>
              </a:rPr>
              <a:t>，带宽随着职级上升而</a:t>
            </a:r>
            <a:r>
              <a:rPr lang="zh-CN" altLang="en-US" sz="1400" smtClean="0">
                <a:solidFill>
                  <a:prstClr val="black"/>
                </a:solidFill>
                <a:latin typeface="宋体" panose="02010600030101010101" pitchFamily="2" charset="-122"/>
                <a:ea typeface="宋体" panose="02010600030101010101" pitchFamily="2" charset="-122"/>
              </a:rPr>
              <a:t>增大</a:t>
            </a:r>
            <a:endParaRPr lang="en-US" altLang="zh-CN" sz="1400">
              <a:solidFill>
                <a:prstClr val="black"/>
              </a:solidFill>
              <a:latin typeface="宋体" panose="02010600030101010101" pitchFamily="2" charset="-122"/>
              <a:ea typeface="宋体" panose="02010600030101010101" pitchFamily="2" charset="-122"/>
            </a:endParaRPr>
          </a:p>
        </p:txBody>
      </p:sp>
      <p:graphicFrame>
        <p:nvGraphicFramePr>
          <p:cNvPr id="11" name="表格 10"/>
          <p:cNvGraphicFramePr>
            <a:graphicFrameLocks noGrp="1"/>
          </p:cNvGraphicFramePr>
          <p:nvPr>
            <p:extLst>
              <p:ext uri="{D42A27DB-BD31-4B8C-83A1-F6EECF244321}">
                <p14:modId xmlns:p14="http://schemas.microsoft.com/office/powerpoint/2010/main" val="3410571103"/>
              </p:ext>
            </p:extLst>
          </p:nvPr>
        </p:nvGraphicFramePr>
        <p:xfrm>
          <a:off x="251520" y="1072496"/>
          <a:ext cx="8604442" cy="3583785"/>
        </p:xfrm>
        <a:graphic>
          <a:graphicData uri="http://schemas.openxmlformats.org/drawingml/2006/table">
            <a:tbl>
              <a:tblPr/>
              <a:tblGrid>
                <a:gridCol w="504056"/>
                <a:gridCol w="576064"/>
                <a:gridCol w="648072"/>
                <a:gridCol w="648072"/>
                <a:gridCol w="696751"/>
                <a:gridCol w="614603"/>
                <a:gridCol w="614603"/>
                <a:gridCol w="614603"/>
                <a:gridCol w="614603"/>
                <a:gridCol w="614603"/>
                <a:gridCol w="614603"/>
                <a:gridCol w="614603"/>
                <a:gridCol w="614603"/>
                <a:gridCol w="614603"/>
              </a:tblGrid>
              <a:tr h="198891">
                <a:tc gridSpan="14">
                  <a:txBody>
                    <a:bodyPr vert="horz" wrap="square"/>
                    <a:lstStyle/>
                    <a:p>
                      <a:pPr algn="ctr" fontAlgn="ctr"/>
                      <a:r>
                        <a:rPr lang="zh-CN" altLang="en-US" sz="1600" b="1" i="0" u="none" strike="noStrike">
                          <a:solidFill>
                            <a:srgbClr val="000000"/>
                          </a:solidFill>
                          <a:effectLst/>
                          <a:latin typeface="Arial" pitchFamily="34" charset="0"/>
                          <a:ea typeface="宋体" panose="02010600030101010101" pitchFamily="2" charset="-122"/>
                          <a:cs typeface="Arial" pitchFamily="34" charset="0"/>
                        </a:rPr>
                        <a:t>检测类</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1600" b="1" i="0" u="none" strike="noStrike">
                          <a:solidFill>
                            <a:srgbClr val="000000"/>
                          </a:solidFill>
                          <a:effectLst/>
                          <a:latin typeface="Arial" pitchFamily="34" charset="0"/>
                          <a:ea typeface="宋体" panose="02010600030101010101" pitchFamily="2" charset="-122"/>
                          <a:cs typeface="Arial" pitchFamily="34" charset="0"/>
                        </a:rPr>
                        <a:t>全薪（</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TCC</a:t>
                      </a:r>
                      <a:r>
                        <a:rPr lang="zh-CN" altLang="en-US" sz="1600" b="1" i="0" u="none" strike="noStrike">
                          <a:solidFill>
                            <a:srgbClr val="000000"/>
                          </a:solidFill>
                          <a:effectLst/>
                          <a:latin typeface="Arial" pitchFamily="34" charset="0"/>
                          <a:ea typeface="宋体" panose="02010600030101010101" pitchFamily="2" charset="-122"/>
                          <a:cs typeface="Arial" pitchFamily="34" charset="0"/>
                        </a:rPr>
                        <a:t>）薪资表</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273475">
                <a:tc>
                  <a:txBody>
                    <a:bodyPr vert="horz" wrap="square"/>
                    <a:lstStyle/>
                    <a:p>
                      <a:pPr algn="ctr" fontAlgn="ctr"/>
                      <a:r>
                        <a:rPr lang="en-US" sz="1050" b="1" i="0" u="none" strike="noStrike">
                          <a:solidFill>
                            <a:srgbClr val="000000"/>
                          </a:solidFill>
                          <a:effectLst/>
                          <a:latin typeface="Arial" pitchFamily="34" charset="0"/>
                          <a:ea typeface="宋体" panose="02010600030101010101" pitchFamily="2" charset="-122"/>
                          <a:cs typeface="Arial" pitchFamily="34" charset="0"/>
                        </a:rPr>
                        <a:t>GGS</a:t>
                      </a:r>
                      <a:br>
                        <a:rPr lang="en-US" sz="1050" b="1" i="0" u="none" strike="noStrike">
                          <a:solidFill>
                            <a:srgbClr val="000000"/>
                          </a:solidFill>
                          <a:effectLst/>
                          <a:latin typeface="Arial" pitchFamily="34" charset="0"/>
                          <a:ea typeface="宋体" panose="02010600030101010101" pitchFamily="2" charset="-122"/>
                          <a:cs typeface="Arial" pitchFamily="34" charset="0"/>
                        </a:rPr>
                      </a:br>
                      <a:r>
                        <a:rPr lang="zh-CN" altLang="en-US" sz="105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5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05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05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157455">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19035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20622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22208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23,794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25380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26967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28553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1586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0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26186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28368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30550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32,732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34914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37097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39279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2182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0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36022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39024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42026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45,028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48030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51032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54033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3002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smtClean="0">
                          <a:solidFill>
                            <a:srgbClr val="000000"/>
                          </a:solidFill>
                          <a:effectLst/>
                          <a:latin typeface="Arial" pitchFamily="34" charset="0"/>
                          <a:ea typeface="宋体" panose="02010600030101010101" pitchFamily="2" charset="-122"/>
                          <a:cs typeface="Arial" pitchFamily="34" charset="0"/>
                        </a:rPr>
                        <a:t>工程师助理</a:t>
                      </a:r>
                      <a:endParaRPr lang="zh-CN" altLang="en-US" sz="10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49554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53683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57813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61,942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66072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70201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74331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4129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68168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73849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79530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85,210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90891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96572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102252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5681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smtClean="0">
                          <a:solidFill>
                            <a:srgbClr val="000000"/>
                          </a:solidFill>
                          <a:effectLst/>
                          <a:latin typeface="Arial" pitchFamily="34" charset="0"/>
                          <a:ea typeface="宋体" panose="02010600030101010101" pitchFamily="2" charset="-122"/>
                          <a:cs typeface="Arial" pitchFamily="34" charset="0"/>
                        </a:rPr>
                        <a:t>工程师</a:t>
                      </a:r>
                      <a:endParaRPr lang="zh-CN" altLang="en-US" sz="10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93775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101590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109404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117,219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125033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132848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140663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7815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124039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136443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148847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161,251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173655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186059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198463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12404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smtClean="0">
                          <a:solidFill>
                            <a:srgbClr val="000000"/>
                          </a:solidFill>
                          <a:effectLst/>
                          <a:latin typeface="Arial" pitchFamily="34" charset="0"/>
                          <a:ea typeface="宋体" panose="02010600030101010101" pitchFamily="2" charset="-122"/>
                          <a:cs typeface="Arial" pitchFamily="34" charset="0"/>
                        </a:rPr>
                        <a:t>高级工程师</a:t>
                      </a:r>
                      <a:r>
                        <a:rPr lang="en-US" altLang="zh-CN" sz="1000" b="0" i="0" u="none" strike="noStrike" smtClean="0">
                          <a:solidFill>
                            <a:srgbClr val="000000"/>
                          </a:solidFill>
                          <a:effectLst/>
                          <a:latin typeface="Arial" pitchFamily="34" charset="0"/>
                          <a:ea typeface="宋体" panose="02010600030101010101" pitchFamily="2" charset="-122"/>
                          <a:cs typeface="Arial" pitchFamily="34" charset="0"/>
                        </a:rPr>
                        <a:t>/</a:t>
                      </a:r>
                      <a:r>
                        <a:rPr lang="zh-CN" altLang="en-US" sz="1000" b="0" i="0" u="none" strike="noStrike" smtClean="0">
                          <a:solidFill>
                            <a:srgbClr val="000000"/>
                          </a:solidFill>
                          <a:effectLst/>
                          <a:latin typeface="Arial" pitchFamily="34" charset="0"/>
                          <a:ea typeface="宋体" panose="02010600030101010101" pitchFamily="2" charset="-122"/>
                          <a:cs typeface="Arial" pitchFamily="34" charset="0"/>
                        </a:rPr>
                        <a:t>研发主办</a:t>
                      </a:r>
                      <a:endParaRPr lang="zh-CN" altLang="en-US" sz="10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170634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187697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204760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221,824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238887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255950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273014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17063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endParaRPr lang="zh-CN" altLang="en-US" sz="10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234731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258204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281677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305,150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328623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352096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375569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23473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smtClean="0">
                          <a:solidFill>
                            <a:srgbClr val="000000"/>
                          </a:solidFill>
                          <a:effectLst/>
                          <a:latin typeface="Arial" pitchFamily="34" charset="0"/>
                          <a:ea typeface="宋体" panose="02010600030101010101" pitchFamily="2" charset="-122"/>
                          <a:cs typeface="Arial" pitchFamily="34" charset="0"/>
                        </a:rPr>
                        <a:t>资深工程师</a:t>
                      </a:r>
                      <a:r>
                        <a:rPr lang="en-US" altLang="zh-CN" sz="1000" b="0" i="0" u="none" strike="noStrike" smtClean="0">
                          <a:solidFill>
                            <a:srgbClr val="000000"/>
                          </a:solidFill>
                          <a:effectLst/>
                          <a:latin typeface="Arial" pitchFamily="34" charset="0"/>
                          <a:ea typeface="宋体" panose="02010600030101010101" pitchFamily="2" charset="-122"/>
                          <a:cs typeface="Arial" pitchFamily="34" charset="0"/>
                        </a:rPr>
                        <a:t>/</a:t>
                      </a:r>
                      <a:r>
                        <a:rPr lang="zh-CN" altLang="en-US" sz="1000" b="0" i="0" u="none" strike="noStrike" smtClean="0">
                          <a:solidFill>
                            <a:srgbClr val="000000"/>
                          </a:solidFill>
                          <a:effectLst/>
                          <a:latin typeface="Arial" pitchFamily="34" charset="0"/>
                          <a:ea typeface="宋体" panose="02010600030101010101" pitchFamily="2" charset="-122"/>
                          <a:cs typeface="Arial" pitchFamily="34" charset="0"/>
                        </a:rPr>
                        <a:t>研发经理</a:t>
                      </a:r>
                      <a:endParaRPr lang="zh-CN" altLang="en-US" sz="10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322906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355196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387487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419,777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452068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484358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516649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32291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444202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488623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533043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577,463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621883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666304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710724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44420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l" fontAlgn="b"/>
                      <a:r>
                        <a:rPr lang="zh-CN" altLang="en-US" sz="1000" b="0" i="0" u="none" strike="noStrike" smtClean="0">
                          <a:solidFill>
                            <a:srgbClr val="000000"/>
                          </a:solidFill>
                          <a:effectLst/>
                          <a:latin typeface="Arial" pitchFamily="34" charset="0"/>
                          <a:ea typeface="宋体" panose="02010600030101010101" pitchFamily="2" charset="-122"/>
                          <a:cs typeface="Arial" pitchFamily="34" charset="0"/>
                        </a:rPr>
                        <a:t>院专家</a:t>
                      </a:r>
                      <a:endParaRPr lang="zh-CN" altLang="en-US" sz="1000" b="0" i="0" u="none" strike="noStrike">
                        <a:solidFill>
                          <a:srgbClr val="000000"/>
                        </a:solidFill>
                        <a:effectLst/>
                        <a:latin typeface="Arial" pitchFamily="34" charset="0"/>
                        <a:ea typeface="宋体" panose="02010600030101010101" pitchFamily="2" charset="-122"/>
                        <a:cs typeface="Arial" pitchFamily="34" charset="0"/>
                      </a:endParaRPr>
                    </a:p>
                    <a:p>
                      <a:pPr algn="l" fontAlgn="b"/>
                      <a:r>
                        <a:rPr lang="zh-CN" altLang="en-US" sz="10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611064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672170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733276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794,383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855489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916595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977702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61106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fontAlgn="b"/>
                      <a:endParaRPr lang="zh-CN" altLang="en-US" sz="10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57455">
                <a:tc>
                  <a:txBody>
                    <a:bodyPr vert="horz" wrap="square"/>
                    <a:lstStyle/>
                    <a:p>
                      <a:pPr algn="ctr" fontAlgn="ctr"/>
                      <a:r>
                        <a:rPr lang="en-US" altLang="zh-CN" sz="1050" b="1" i="0" u="none" strike="noStrike">
                          <a:solidFill>
                            <a:srgbClr val="000000"/>
                          </a:solidFill>
                          <a:effectLst/>
                          <a:latin typeface="Arial" pitchFamily="34" charset="0"/>
                          <a:ea typeface="宋体" panose="02010600030101010101" pitchFamily="2" charset="-122"/>
                          <a:cs typeface="Arial" pitchFamily="34" charset="0"/>
                        </a:rPr>
                        <a:t>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840605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924665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1008726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1,092,786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1176847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1260907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1344967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84060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smtClean="0">
                          <a:solidFill>
                            <a:srgbClr val="000000"/>
                          </a:solidFill>
                          <a:effectLst/>
                          <a:latin typeface="Arial" pitchFamily="34" charset="0"/>
                          <a:ea typeface="宋体" panose="02010600030101010101" pitchFamily="2" charset="-122"/>
                          <a:cs typeface="Arial" pitchFamily="34" charset="0"/>
                        </a:rPr>
                        <a:t>行业专家</a:t>
                      </a:r>
                      <a:endParaRPr lang="zh-CN" altLang="en-US" sz="10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aphicFrame>
        <p:nvGraphicFramePr>
          <p:cNvPr id="16" name="表格 15"/>
          <p:cNvGraphicFramePr>
            <a:graphicFrameLocks noGrp="1"/>
          </p:cNvGraphicFramePr>
          <p:nvPr>
            <p:extLst>
              <p:ext uri="{D42A27DB-BD31-4B8C-83A1-F6EECF244321}">
                <p14:modId xmlns:p14="http://schemas.microsoft.com/office/powerpoint/2010/main" val="1592531731"/>
              </p:ext>
            </p:extLst>
          </p:nvPr>
        </p:nvGraphicFramePr>
        <p:xfrm>
          <a:off x="251520" y="5020776"/>
          <a:ext cx="8604442" cy="465392"/>
        </p:xfrm>
        <a:graphic>
          <a:graphicData uri="http://schemas.openxmlformats.org/drawingml/2006/table">
            <a:tbl>
              <a:tblPr/>
              <a:tblGrid>
                <a:gridCol w="614603"/>
                <a:gridCol w="614603"/>
                <a:gridCol w="614603"/>
                <a:gridCol w="614603"/>
                <a:gridCol w="614603"/>
                <a:gridCol w="614603"/>
                <a:gridCol w="614603"/>
                <a:gridCol w="614603"/>
                <a:gridCol w="614603"/>
                <a:gridCol w="614603"/>
                <a:gridCol w="614603"/>
                <a:gridCol w="614603"/>
                <a:gridCol w="614603"/>
                <a:gridCol w="614603"/>
              </a:tblGrid>
              <a:tr h="232696">
                <a:tc>
                  <a:txBody>
                    <a:bodyPr vert="horz" wrap="square"/>
                    <a:lstStyle/>
                    <a:p>
                      <a:pPr algn="ctr" fontAlgn="ctr"/>
                      <a:r>
                        <a:rPr lang="en-US" altLang="zh-CN" sz="900" b="1" i="0" u="none" strike="noStrike">
                          <a:solidFill>
                            <a:srgbClr val="000000"/>
                          </a:solidFill>
                          <a:effectLst/>
                          <a:latin typeface="Arial" pitchFamily="34" charset="0"/>
                          <a:cs typeface="Arial" pitchFamily="34" charset="0"/>
                        </a:rPr>
                        <a:t>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827716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910487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993259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900" b="0" i="0" u="none" strike="noStrike">
                          <a:solidFill>
                            <a:srgbClr val="000000"/>
                          </a:solidFill>
                          <a:effectLst/>
                          <a:latin typeface="Arial" pitchFamily="34" charset="0"/>
                          <a:cs typeface="Arial" pitchFamily="34" charset="0"/>
                        </a:rPr>
                        <a:t>1,076,030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1158802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1241574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1324345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28%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82772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smtClean="0">
                          <a:solidFill>
                            <a:srgbClr val="000000"/>
                          </a:solidFill>
                          <a:effectLst/>
                          <a:latin typeface="Arial" pitchFamily="34" charset="0"/>
                          <a:cs typeface="Arial" pitchFamily="34" charset="0"/>
                        </a:rPr>
                        <a:t>院专家</a:t>
                      </a:r>
                      <a:endParaRPr lang="zh-CN" altLang="en-US" sz="1000" b="0" i="0" u="none" strike="noStrike">
                        <a:solidFill>
                          <a:srgbClr val="000000"/>
                        </a:solidFill>
                        <a:effectLst/>
                        <a:latin typeface="Arial" pitchFamily="34" charset="0"/>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a:solidFill>
                            <a:srgbClr val="000000"/>
                          </a:solidFill>
                          <a:effectLst/>
                          <a:latin typeface="Arial" pitchFamily="34" charset="0"/>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32696">
                <a:tc>
                  <a:txBody>
                    <a:bodyPr vert="horz" wrap="square"/>
                    <a:lstStyle/>
                    <a:p>
                      <a:pPr algn="ctr" fontAlgn="ctr"/>
                      <a:r>
                        <a:rPr lang="en-US" altLang="zh-CN" sz="900" b="1" i="0" u="none" strike="noStrike">
                          <a:solidFill>
                            <a:srgbClr val="000000"/>
                          </a:solidFill>
                          <a:effectLst/>
                          <a:latin typeface="Arial" pitchFamily="34" charset="0"/>
                          <a:cs typeface="Arial" pitchFamily="34" charset="0"/>
                        </a:rPr>
                        <a:t>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1185254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1303779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1422305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900" b="0" i="0" u="none" strike="noStrike">
                          <a:solidFill>
                            <a:srgbClr val="000000"/>
                          </a:solidFill>
                          <a:effectLst/>
                          <a:latin typeface="Arial" pitchFamily="34" charset="0"/>
                          <a:cs typeface="Arial" pitchFamily="34" charset="0"/>
                        </a:rPr>
                        <a:t>1,540,830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1659355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1777881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1896406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000" b="0" i="0" u="none" strike="noStrike">
                          <a:solidFill>
                            <a:srgbClr val="000000"/>
                          </a:solidFill>
                          <a:effectLst/>
                          <a:latin typeface="Arial" pitchFamily="34" charset="0"/>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000" b="0" i="0" u="none" strike="noStrike">
                          <a:solidFill>
                            <a:srgbClr val="000000"/>
                          </a:solidFill>
                          <a:effectLst/>
                          <a:latin typeface="Arial" pitchFamily="34" charset="0"/>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118525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smtClean="0">
                          <a:solidFill>
                            <a:srgbClr val="000000"/>
                          </a:solidFill>
                          <a:effectLst/>
                          <a:latin typeface="Arial" pitchFamily="34" charset="0"/>
                          <a:cs typeface="Arial" pitchFamily="34" charset="0"/>
                        </a:rPr>
                        <a:t>行业专家</a:t>
                      </a:r>
                      <a:endParaRPr lang="zh-CN" altLang="en-US" sz="1000" b="0" i="0" u="none" strike="noStrike">
                        <a:solidFill>
                          <a:srgbClr val="000000"/>
                        </a:solidFill>
                        <a:effectLst/>
                        <a:latin typeface="Arial" pitchFamily="34" charset="0"/>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a:solidFill>
                            <a:srgbClr val="000000"/>
                          </a:solidFill>
                          <a:effectLst/>
                          <a:latin typeface="Arial" pitchFamily="34" charset="0"/>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17" name="TextBox 16"/>
          <p:cNvSpPr txBox="1"/>
          <p:nvPr/>
        </p:nvSpPr>
        <p:spPr>
          <a:xfrm>
            <a:off x="35496" y="4688270"/>
            <a:ext cx="8928992"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solidFill>
                  <a:srgbClr val="FF0000"/>
                </a:solidFill>
              </a:rPr>
              <a:t>（上表）方案</a:t>
            </a:r>
            <a:r>
              <a:rPr lang="en-US" altLang="zh-CN" sz="1600" b="1" smtClean="0">
                <a:solidFill>
                  <a:srgbClr val="FF0000"/>
                </a:solidFill>
              </a:rPr>
              <a:t>a</a:t>
            </a:r>
            <a:r>
              <a:rPr lang="zh-CN" altLang="en-US" sz="1600" b="1" smtClean="0">
                <a:solidFill>
                  <a:srgbClr val="FF0000"/>
                </a:solidFill>
              </a:rPr>
              <a:t>：</a:t>
            </a:r>
            <a:r>
              <a:rPr lang="en-US" altLang="zh-CN" sz="1600" b="1" smtClean="0">
                <a:solidFill>
                  <a:srgbClr val="FF0000"/>
                </a:solidFill>
              </a:rPr>
              <a:t>GGS15-16</a:t>
            </a:r>
            <a:r>
              <a:rPr lang="zh-CN" altLang="en-US" sz="1600" b="1" smtClean="0">
                <a:solidFill>
                  <a:srgbClr val="FF0000"/>
                </a:solidFill>
              </a:rPr>
              <a:t>对标高科技研发检测类岗位</a:t>
            </a:r>
            <a:r>
              <a:rPr lang="en-US" altLang="zh-CN" sz="1600" b="1" smtClean="0">
                <a:solidFill>
                  <a:srgbClr val="FF0000"/>
                </a:solidFill>
              </a:rPr>
              <a:t>P50</a:t>
            </a:r>
            <a:r>
              <a:rPr lang="zh-CN" altLang="en-US" sz="1600" b="1" smtClean="0">
                <a:solidFill>
                  <a:srgbClr val="FF0000"/>
                </a:solidFill>
              </a:rPr>
              <a:t>；</a:t>
            </a:r>
            <a:r>
              <a:rPr lang="en-US" altLang="zh-CN" sz="1600" b="1" smtClean="0">
                <a:solidFill>
                  <a:srgbClr val="FF0000"/>
                </a:solidFill>
              </a:rPr>
              <a:t>(</a:t>
            </a:r>
            <a:r>
              <a:rPr lang="zh-CN" altLang="en-US" sz="1600" b="1" smtClean="0">
                <a:solidFill>
                  <a:srgbClr val="FF0000"/>
                </a:solidFill>
              </a:rPr>
              <a:t>下表）方案</a:t>
            </a:r>
            <a:r>
              <a:rPr lang="en-US" altLang="zh-CN" sz="1600" b="1" smtClean="0">
                <a:solidFill>
                  <a:srgbClr val="FF0000"/>
                </a:solidFill>
              </a:rPr>
              <a:t>b</a:t>
            </a:r>
            <a:r>
              <a:rPr lang="zh-CN" altLang="en-US" sz="1600" b="1" smtClean="0">
                <a:solidFill>
                  <a:srgbClr val="FF0000"/>
                </a:solidFill>
              </a:rPr>
              <a:t>：</a:t>
            </a:r>
            <a:r>
              <a:rPr lang="en-US" altLang="zh-CN" sz="1600" b="1" smtClean="0">
                <a:solidFill>
                  <a:srgbClr val="FF0000"/>
                </a:solidFill>
              </a:rPr>
              <a:t>GGS15-16</a:t>
            </a:r>
            <a:r>
              <a:rPr lang="zh-CN" altLang="en-US" sz="1600" b="1" smtClean="0">
                <a:solidFill>
                  <a:srgbClr val="FF0000"/>
                </a:solidFill>
              </a:rPr>
              <a:t>对标</a:t>
            </a:r>
            <a:r>
              <a:rPr lang="en-US" altLang="zh-CN" sz="1600" b="1" smtClean="0">
                <a:solidFill>
                  <a:srgbClr val="FF0000"/>
                </a:solidFill>
              </a:rPr>
              <a:t>P75</a:t>
            </a:r>
            <a:r>
              <a:rPr lang="zh-CN" altLang="en-US" sz="1600" b="1">
                <a:solidFill>
                  <a:srgbClr val="FF0000"/>
                </a:solidFill>
              </a:rPr>
              <a:t>；</a:t>
            </a:r>
          </a:p>
        </p:txBody>
      </p:sp>
    </p:spTree>
    <p:extLst>
      <p:ext uri="{BB962C8B-B14F-4D97-AF65-F5344CB8AC3E}">
        <p14:creationId xmlns:p14="http://schemas.microsoft.com/office/powerpoint/2010/main" val="2796432780"/>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1043608" y="132978"/>
            <a:ext cx="7812360" cy="738932"/>
          </a:xfrm>
        </p:spPr>
        <p:txBody>
          <a:bodyPr>
            <a:normAutofit fontScale="90000"/>
          </a:bodyPr>
          <a:lstStyle/>
          <a:p>
            <a:r>
              <a:rPr lang="zh-CN" altLang="en-US" smtClean="0"/>
              <a:t>检测类</a:t>
            </a:r>
            <a:r>
              <a:rPr lang="zh-CN" altLang="en-US"/>
              <a:t>固</a:t>
            </a:r>
            <a:r>
              <a:rPr lang="zh-CN" altLang="en-US" smtClean="0"/>
              <a:t>薪根据固浮比计算得出，</a:t>
            </a:r>
            <a:r>
              <a:rPr lang="en-US" altLang="zh-CN" smtClean="0"/>
              <a:t>GGS4-9</a:t>
            </a:r>
            <a:r>
              <a:rPr lang="zh-CN" altLang="en-US" smtClean="0"/>
              <a:t>固浮比</a:t>
            </a:r>
            <a:r>
              <a:rPr lang="en-US" altLang="zh-CN" smtClean="0"/>
              <a:t>6:4</a:t>
            </a:r>
            <a:r>
              <a:rPr lang="zh-CN" altLang="en-US" smtClean="0"/>
              <a:t>，</a:t>
            </a:r>
            <a:r>
              <a:rPr lang="en-US" altLang="zh-CN" smtClean="0"/>
              <a:t>GGS10-16</a:t>
            </a:r>
            <a:r>
              <a:rPr lang="zh-CN" altLang="en-US" smtClean="0"/>
              <a:t>固浮比</a:t>
            </a:r>
            <a:r>
              <a:rPr lang="en-US" altLang="zh-CN" smtClean="0"/>
              <a:t>5:5</a:t>
            </a:r>
            <a:endParaRPr lang="en-US"/>
          </a:p>
        </p:txBody>
      </p:sp>
      <p:sp>
        <p:nvSpPr>
          <p:cNvPr id="4" name="Footer Placeholder 3"/>
          <p:cNvSpPr>
            <a:spLocks noGrp="1"/>
          </p:cNvSpPr>
          <p:nvPr>
            <p:ph type="ftr" sz="quarter" idx="11"/>
          </p:nvPr>
        </p:nvSpPr>
        <p:spPr/>
        <p:txBody>
          <a:bodyPr/>
          <a:lstStyle/>
          <a:p>
            <a:r>
              <a:rPr lang="en-GB" smtClean="0"/>
              <a:t>towerswatson.com</a:t>
            </a:r>
            <a:endParaRPr lang="en-GB"/>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Slide Number Placeholder 5"/>
          <p:cNvSpPr>
            <a:spLocks noGrp="1"/>
          </p:cNvSpPr>
          <p:nvPr>
            <p:ph type="sldNum" sz="quarter" idx="12"/>
          </p:nvPr>
        </p:nvSpPr>
        <p:spPr/>
        <p:txBody>
          <a:bodyPr/>
          <a:lstStyle/>
          <a:p>
            <a:fld id="{830D4EF1-2FB9-4CDA-AD22-D945B346B2F0}" type="slidenum">
              <a:rPr lang="en-GB" smtClean="0"/>
              <a:t>35</a:t>
            </a:fld>
            <a:endParaRPr lang="en-GB"/>
          </a:p>
        </p:txBody>
      </p:sp>
      <p:sp>
        <p:nvSpPr>
          <p:cNvPr id="7"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薪资表</a:t>
            </a:r>
            <a:endParaRPr lang="zh-CN" altLang="en-US" sz="1800" b="1">
              <a:solidFill>
                <a:schemeClr val="bg1"/>
              </a:solidFill>
              <a:cs typeface="Arial" pitchFamily="34" charset="0"/>
            </a:endParaRPr>
          </a:p>
        </p:txBody>
      </p:sp>
      <p:sp>
        <p:nvSpPr>
          <p:cNvPr id="11" name="Text Box 4"/>
          <p:cNvSpPr txBox="1">
            <a:spLocks noChangeArrowheads="1"/>
          </p:cNvSpPr>
          <p:nvPr/>
        </p:nvSpPr>
        <p:spPr bwMode="auto">
          <a:xfrm>
            <a:off x="251520" y="5386864"/>
            <a:ext cx="4392488" cy="124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wrap="square">
            <a:spAutoFit/>
          </a:bodyPr>
          <a:lstStyle>
            <a:defPPr>
              <a:defRPr lang="en-US"/>
            </a:defPPr>
            <a:lvl1pPr marL="376238" indent="-376238" algn="l" defTabSz="957263" rtl="0" eaLnBrk="0" latinLnBrk="0" hangingPunct="0">
              <a:defRPr sz="2900" b="1" kern="1200">
                <a:solidFill>
                  <a:schemeClr val="tx1"/>
                </a:solidFill>
                <a:latin typeface="Arial"/>
                <a:ea typeface="MS PGothic" pitchFamily="34" charset="-128"/>
                <a:cs typeface="+mn-cs"/>
              </a:defRPr>
            </a:lvl1pPr>
            <a:lvl2pPr marL="742950" indent="-285750" algn="l" defTabSz="957263" rtl="0" eaLnBrk="0" latinLnBrk="0" hangingPunct="0">
              <a:defRPr sz="2900" b="1" kern="1200">
                <a:solidFill>
                  <a:schemeClr val="tx1"/>
                </a:solidFill>
                <a:latin typeface="Arial"/>
                <a:ea typeface="MS PGothic" pitchFamily="34" charset="-128"/>
                <a:cs typeface="+mn-cs"/>
              </a:defRPr>
            </a:lvl2pPr>
            <a:lvl3pPr marL="1143000" indent="-228600" algn="l" defTabSz="957263" rtl="0" eaLnBrk="0" latinLnBrk="0" hangingPunct="0">
              <a:defRPr sz="2900" b="1" kern="1200">
                <a:solidFill>
                  <a:schemeClr val="tx1"/>
                </a:solidFill>
                <a:latin typeface="Arial"/>
                <a:ea typeface="MS PGothic" pitchFamily="34" charset="-128"/>
                <a:cs typeface="+mn-cs"/>
              </a:defRPr>
            </a:lvl3pPr>
            <a:lvl4pPr marL="1600200" indent="-228600" algn="l" defTabSz="957263" rtl="0" eaLnBrk="0" latinLnBrk="0" hangingPunct="0">
              <a:defRPr sz="2900" b="1" kern="1200">
                <a:solidFill>
                  <a:schemeClr val="tx1"/>
                </a:solidFill>
                <a:latin typeface="Arial"/>
                <a:ea typeface="MS PGothic" pitchFamily="34" charset="-128"/>
                <a:cs typeface="+mn-cs"/>
              </a:defRPr>
            </a:lvl4pPr>
            <a:lvl5pPr marL="2057400" indent="-228600" algn="l" defTabSz="957263" rtl="0" eaLnBrk="0" latinLnBrk="0" hangingPunct="0">
              <a:defRPr sz="2900" b="1" kern="1200">
                <a:solidFill>
                  <a:schemeClr val="tx1"/>
                </a:solidFill>
                <a:latin typeface="Arial"/>
                <a:ea typeface="MS PGothic" pitchFamily="34" charset="-128"/>
                <a:cs typeface="+mn-cs"/>
              </a:defRPr>
            </a:lvl5pPr>
            <a:lvl6pPr marL="25146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6pPr>
            <a:lvl7pPr marL="29718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7pPr>
            <a:lvl8pPr marL="34290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8pPr>
            <a:lvl9pPr marL="38862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9pPr>
          </a:lstStyle>
          <a:p>
            <a:pPr eaLnBrk="1" hangingPunct="1">
              <a:spcBef>
                <a:spcPts val="600"/>
              </a:spcBef>
              <a:spcAft>
                <a:spcPts val="600"/>
              </a:spcAft>
            </a:pPr>
            <a:r>
              <a:rPr lang="zh-CN" altLang="en-US" sz="1400">
                <a:latin typeface="宋体" panose="02010600030101010101" pitchFamily="2" charset="-122"/>
                <a:ea typeface="宋体" panose="02010600030101010101" pitchFamily="2" charset="-122"/>
              </a:rPr>
              <a:t>名词说明：</a:t>
            </a:r>
          </a:p>
          <a:p>
            <a:pPr marL="108000" indent="0" eaLnBrk="1" hangingPunct="1"/>
            <a:r>
              <a:rPr lang="en-US" altLang="zh-CN" sz="1400" b="0">
                <a:latin typeface="宋体" panose="02010600030101010101" pitchFamily="2" charset="-122"/>
                <a:ea typeface="宋体" panose="02010600030101010101" pitchFamily="2" charset="-122"/>
              </a:rPr>
              <a:t>1</a:t>
            </a:r>
            <a:r>
              <a:rPr lang="zh-CN" altLang="en-US" sz="1400" b="0">
                <a:latin typeface="宋体" panose="02010600030101010101" pitchFamily="2" charset="-122"/>
                <a:ea typeface="宋体" panose="02010600030101010101" pitchFamily="2" charset="-122"/>
              </a:rPr>
              <a:t>、带宽：指同一职级所涵盖的薪酬范围</a:t>
            </a:r>
          </a:p>
          <a:p>
            <a:pPr marL="108000" indent="0" eaLnBrk="1" hangingPunct="1"/>
            <a:r>
              <a:rPr lang="en-US" altLang="zh-CN" sz="1400" b="0">
                <a:latin typeface="宋体" panose="02010600030101010101" pitchFamily="2" charset="-122"/>
                <a:ea typeface="宋体" panose="02010600030101010101" pitchFamily="2" charset="-122"/>
              </a:rPr>
              <a:t>2</a:t>
            </a:r>
            <a:r>
              <a:rPr lang="zh-CN" altLang="en-US" sz="1400" b="0">
                <a:latin typeface="宋体" panose="02010600030101010101" pitchFamily="2" charset="-122"/>
                <a:ea typeface="宋体" panose="02010600030101010101" pitchFamily="2" charset="-122"/>
              </a:rPr>
              <a:t>、级差：工资级别中相邻两级工资标准之间的差额</a:t>
            </a:r>
          </a:p>
          <a:p>
            <a:pPr marL="108000" indent="0" eaLnBrk="1" hangingPunct="1"/>
            <a:r>
              <a:rPr lang="en-US" altLang="zh-CN" sz="1400" b="0">
                <a:latin typeface="宋体" panose="02010600030101010101" pitchFamily="2" charset="-122"/>
                <a:ea typeface="宋体" panose="02010600030101010101" pitchFamily="2" charset="-122"/>
              </a:rPr>
              <a:t>3</a:t>
            </a:r>
            <a:r>
              <a:rPr lang="zh-CN" altLang="en-US" sz="1400" b="0">
                <a:latin typeface="宋体" panose="02010600030101010101" pitchFamily="2" charset="-122"/>
                <a:ea typeface="宋体" panose="02010600030101010101" pitchFamily="2" charset="-122"/>
              </a:rPr>
              <a:t>、档差：工资档级中相邻两级工资标准之间的相差金额</a:t>
            </a:r>
          </a:p>
        </p:txBody>
      </p:sp>
      <p:sp>
        <p:nvSpPr>
          <p:cNvPr id="12" name="矩形 11"/>
          <p:cNvSpPr/>
          <p:nvPr/>
        </p:nvSpPr>
        <p:spPr>
          <a:xfrm>
            <a:off x="4499992" y="5442029"/>
            <a:ext cx="4355976" cy="138499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957263">
              <a:spcBef>
                <a:spcPct val="0"/>
              </a:spcBef>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薪</a:t>
            </a:r>
            <a:r>
              <a:rPr lang="zh-CN" altLang="en-US" sz="1400" smtClean="0">
                <a:solidFill>
                  <a:prstClr val="black"/>
                </a:solidFill>
                <a:latin typeface="宋体" panose="02010600030101010101" pitchFamily="2" charset="-122"/>
                <a:ea typeface="宋体" panose="02010600030101010101" pitchFamily="2" charset="-122"/>
              </a:rPr>
              <a:t>档</a:t>
            </a:r>
            <a:r>
              <a:rPr lang="zh-CN" altLang="en-US" sz="1400">
                <a:solidFill>
                  <a:prstClr val="black"/>
                </a:solidFill>
                <a:latin typeface="宋体" panose="02010600030101010101" pitchFamily="2" charset="-122"/>
                <a:ea typeface="宋体" panose="02010600030101010101" pitchFamily="2" charset="-122"/>
              </a:rPr>
              <a:t>：为确保员工薪酬有足够宽的薪酬晋升空间，建议各级薪档设置为</a:t>
            </a:r>
            <a:r>
              <a:rPr lang="en-US" altLang="zh-CN" sz="1400">
                <a:solidFill>
                  <a:prstClr val="black"/>
                </a:solidFill>
                <a:latin typeface="宋体" panose="02010600030101010101" pitchFamily="2" charset="-122"/>
                <a:ea typeface="宋体" panose="02010600030101010101" pitchFamily="2" charset="-122"/>
              </a:rPr>
              <a:t>7</a:t>
            </a:r>
            <a:r>
              <a:rPr lang="zh-CN" altLang="en-US" sz="1400" smtClean="0">
                <a:solidFill>
                  <a:prstClr val="black"/>
                </a:solidFill>
                <a:latin typeface="宋体" panose="02010600030101010101" pitchFamily="2" charset="-122"/>
                <a:ea typeface="宋体" panose="02010600030101010101" pitchFamily="2" charset="-122"/>
              </a:rPr>
              <a:t>档</a:t>
            </a:r>
            <a:endParaRPr lang="en-US" altLang="zh-CN" sz="1400" smtClean="0">
              <a:solidFill>
                <a:prstClr val="black"/>
              </a:solidFill>
              <a:latin typeface="宋体" panose="02010600030101010101" pitchFamily="2" charset="-122"/>
              <a:ea typeface="宋体" panose="02010600030101010101" pitchFamily="2" charset="-122"/>
            </a:endParaRPr>
          </a:p>
          <a:p>
            <a:pPr marL="285750" indent="-285750" defTabSz="957263">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带宽：根据</a:t>
            </a:r>
            <a:r>
              <a:rPr lang="en-US" altLang="zh-CN" sz="1400">
                <a:solidFill>
                  <a:prstClr val="black"/>
                </a:solidFill>
                <a:latin typeface="宋体" panose="02010600030101010101" pitchFamily="2" charset="-122"/>
                <a:ea typeface="宋体" panose="02010600030101010101" pitchFamily="2" charset="-122"/>
              </a:rPr>
              <a:t>SMQ</a:t>
            </a:r>
            <a:r>
              <a:rPr lang="zh-CN" altLang="zh-CN" sz="1400">
                <a:solidFill>
                  <a:prstClr val="black"/>
                </a:solidFill>
                <a:latin typeface="宋体" panose="02010600030101010101" pitchFamily="2" charset="-122"/>
                <a:ea typeface="宋体" panose="02010600030101010101" pitchFamily="2" charset="-122"/>
              </a:rPr>
              <a:t>职位所在的管理层级和晋升的可能性、企业文化和管理倾向等</a:t>
            </a:r>
            <a:r>
              <a:rPr lang="zh-CN" altLang="en-US" sz="1400">
                <a:solidFill>
                  <a:prstClr val="black"/>
                </a:solidFill>
                <a:latin typeface="宋体" panose="02010600030101010101" pitchFamily="2" charset="-122"/>
                <a:ea typeface="宋体" panose="02010600030101010101" pitchFamily="2" charset="-122"/>
              </a:rPr>
              <a:t>，带宽建议范围为</a:t>
            </a:r>
            <a:r>
              <a:rPr lang="en-US" altLang="zh-CN" sz="1400">
                <a:solidFill>
                  <a:prstClr val="black"/>
                </a:solidFill>
                <a:latin typeface="宋体" panose="02010600030101010101" pitchFamily="2" charset="-122"/>
                <a:ea typeface="宋体" panose="02010600030101010101" pitchFamily="2" charset="-122"/>
              </a:rPr>
              <a:t>50%</a:t>
            </a:r>
            <a:r>
              <a:rPr lang="zh-CN" altLang="en-US" sz="1400" smtClean="0">
                <a:solidFill>
                  <a:prstClr val="black"/>
                </a:solidFill>
                <a:latin typeface="宋体" panose="02010600030101010101" pitchFamily="2" charset="-122"/>
                <a:ea typeface="宋体" panose="02010600030101010101" pitchFamily="2" charset="-122"/>
              </a:rPr>
              <a:t>－</a:t>
            </a:r>
            <a:r>
              <a:rPr lang="en-US" altLang="zh-CN" sz="1400" smtClean="0">
                <a:solidFill>
                  <a:prstClr val="black"/>
                </a:solidFill>
                <a:latin typeface="宋体" panose="02010600030101010101" pitchFamily="2" charset="-122"/>
                <a:ea typeface="宋体" panose="02010600030101010101" pitchFamily="2" charset="-122"/>
              </a:rPr>
              <a:t>70</a:t>
            </a:r>
            <a:r>
              <a:rPr lang="en-US" altLang="zh-CN" sz="1400">
                <a:solidFill>
                  <a:prstClr val="black"/>
                </a:solidFill>
                <a:latin typeface="宋体" panose="02010600030101010101" pitchFamily="2" charset="-122"/>
                <a:ea typeface="宋体" panose="02010600030101010101" pitchFamily="2" charset="-122"/>
              </a:rPr>
              <a:t>%</a:t>
            </a:r>
            <a:r>
              <a:rPr lang="zh-CN" altLang="en-US" sz="1400">
                <a:solidFill>
                  <a:prstClr val="black"/>
                </a:solidFill>
                <a:latin typeface="宋体" panose="02010600030101010101" pitchFamily="2" charset="-122"/>
                <a:ea typeface="宋体" panose="02010600030101010101" pitchFamily="2" charset="-122"/>
              </a:rPr>
              <a:t>，带宽随着职级上升而增大</a:t>
            </a:r>
            <a:endParaRPr lang="en-US" altLang="zh-CN" sz="1400">
              <a:solidFill>
                <a:prstClr val="black"/>
              </a:solidFill>
              <a:latin typeface="宋体" panose="02010600030101010101" pitchFamily="2" charset="-122"/>
              <a:ea typeface="宋体" panose="02010600030101010101" pitchFamily="2" charset="-122"/>
            </a:endParaRPr>
          </a:p>
          <a:p>
            <a:pPr marL="182880" indent="-182880" defTabSz="957263">
              <a:spcBef>
                <a:spcPct val="0"/>
              </a:spcBef>
              <a:buClr>
                <a:srgbClr val="FFC000"/>
              </a:buClr>
              <a:buSzTx/>
              <a:buFont typeface="Wingdings" pitchFamily="2" charset="2"/>
              <a:buChar char="Ø"/>
            </a:pPr>
            <a:endParaRPr lang="zh-CN" altLang="en-US" sz="1400">
              <a:solidFill>
                <a:prstClr val="black"/>
              </a:solidFill>
              <a:latin typeface="宋体" panose="02010600030101010101" pitchFamily="2" charset="-122"/>
              <a:ea typeface="宋体" panose="02010600030101010101" pitchFamily="2" charset="-122"/>
            </a:endParaRPr>
          </a:p>
        </p:txBody>
      </p:sp>
      <p:graphicFrame>
        <p:nvGraphicFramePr>
          <p:cNvPr id="9" name="表格 8"/>
          <p:cNvGraphicFramePr>
            <a:graphicFrameLocks noGrp="1"/>
          </p:cNvGraphicFramePr>
          <p:nvPr>
            <p:extLst>
              <p:ext uri="{D42A27DB-BD31-4B8C-83A1-F6EECF244321}">
                <p14:modId xmlns:p14="http://schemas.microsoft.com/office/powerpoint/2010/main" val="251581200"/>
              </p:ext>
            </p:extLst>
          </p:nvPr>
        </p:nvGraphicFramePr>
        <p:xfrm>
          <a:off x="251520" y="1062844"/>
          <a:ext cx="8604442" cy="3292815"/>
        </p:xfrm>
        <a:graphic>
          <a:graphicData uri="http://schemas.openxmlformats.org/drawingml/2006/table">
            <a:tbl>
              <a:tblPr/>
              <a:tblGrid>
                <a:gridCol w="614603"/>
                <a:gridCol w="614603"/>
                <a:gridCol w="614603"/>
                <a:gridCol w="614603"/>
                <a:gridCol w="614603"/>
                <a:gridCol w="614603"/>
                <a:gridCol w="614603"/>
                <a:gridCol w="614603"/>
                <a:gridCol w="614603"/>
                <a:gridCol w="614603"/>
                <a:gridCol w="614603"/>
                <a:gridCol w="614603"/>
                <a:gridCol w="614603"/>
                <a:gridCol w="614603"/>
              </a:tblGrid>
              <a:tr h="272248">
                <a:tc gridSpan="14">
                  <a:txBody>
                    <a:bodyPr vert="horz" wrap="square"/>
                    <a:lstStyle/>
                    <a:p>
                      <a:pPr algn="ctr" fontAlgn="ctr"/>
                      <a:r>
                        <a:rPr lang="zh-CN" altLang="en-US" sz="1600" b="1" i="0" u="none" strike="noStrike">
                          <a:solidFill>
                            <a:srgbClr val="000000"/>
                          </a:solidFill>
                          <a:effectLst/>
                          <a:latin typeface="Arial" pitchFamily="34" charset="0"/>
                          <a:ea typeface="宋体" panose="02010600030101010101" pitchFamily="2" charset="-122"/>
                          <a:cs typeface="Arial" pitchFamily="34" charset="0"/>
                        </a:rPr>
                        <a:t>检测类</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1600" b="1" i="0" u="none" strike="noStrike">
                          <a:solidFill>
                            <a:srgbClr val="000000"/>
                          </a:solidFill>
                          <a:effectLst/>
                          <a:latin typeface="Arial" pitchFamily="34" charset="0"/>
                          <a:ea typeface="宋体" panose="02010600030101010101" pitchFamily="2" charset="-122"/>
                          <a:cs typeface="Arial" pitchFamily="34" charset="0"/>
                        </a:rPr>
                        <a:t>固薪（</a:t>
                      </a:r>
                      <a:r>
                        <a:rPr lang="en-US" altLang="zh-CN" sz="1600" b="1" i="0" u="none" strike="noStrike">
                          <a:solidFill>
                            <a:srgbClr val="000000"/>
                          </a:solidFill>
                          <a:effectLst/>
                          <a:latin typeface="Arial" pitchFamily="34" charset="0"/>
                          <a:ea typeface="宋体" panose="02010600030101010101" pitchFamily="2" charset="-122"/>
                          <a:cs typeface="Arial" pitchFamily="34" charset="0"/>
                        </a:rPr>
                        <a:t>TGC</a:t>
                      </a:r>
                      <a:r>
                        <a:rPr lang="zh-CN" altLang="en-US" sz="1600" b="1" i="0" u="none" strike="noStrike">
                          <a:solidFill>
                            <a:srgbClr val="000000"/>
                          </a:solidFill>
                          <a:effectLst/>
                          <a:latin typeface="Arial" pitchFamily="34" charset="0"/>
                          <a:ea typeface="宋体" panose="02010600030101010101" pitchFamily="2" charset="-122"/>
                          <a:cs typeface="Arial" pitchFamily="34" charset="0"/>
                        </a:rPr>
                        <a:t>）薪资表</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365716">
                <a:tc>
                  <a:txBody>
                    <a:bodyPr vert="horz" wrap="square"/>
                    <a:lstStyle/>
                    <a:p>
                      <a:pPr algn="ctr" fontAlgn="ctr"/>
                      <a:r>
                        <a:rPr lang="en-US" sz="1000" b="1" i="0" u="none" strike="noStrike">
                          <a:solidFill>
                            <a:srgbClr val="000000"/>
                          </a:solidFill>
                          <a:effectLst/>
                          <a:latin typeface="Arial" pitchFamily="34" charset="0"/>
                          <a:ea typeface="宋体" panose="02010600030101010101" pitchFamily="2" charset="-122"/>
                          <a:cs typeface="Arial" pitchFamily="34" charset="0"/>
                        </a:rPr>
                        <a:t>GGS</a:t>
                      </a:r>
                      <a:br>
                        <a:rPr lang="en-US" sz="1000" b="1" i="0" u="none" strike="noStrike">
                          <a:solidFill>
                            <a:srgbClr val="000000"/>
                          </a:solidFill>
                          <a:effectLst/>
                          <a:latin typeface="Arial" pitchFamily="34" charset="0"/>
                          <a:ea typeface="宋体" panose="02010600030101010101" pitchFamily="2" charset="-122"/>
                          <a:cs typeface="Arial" pitchFamily="34" charset="0"/>
                        </a:rPr>
                      </a:br>
                      <a:r>
                        <a:rPr lang="zh-CN" altLang="en-US" sz="100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0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0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0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0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0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0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0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0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0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0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0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00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00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00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189967">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13325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14435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15546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050" b="0" i="0" u="none" strike="noStrike" kern="1200">
                          <a:solidFill>
                            <a:srgbClr val="000000"/>
                          </a:solidFill>
                          <a:effectLst/>
                          <a:latin typeface="Arial" pitchFamily="34" charset="0"/>
                          <a:ea typeface="宋体" panose="02010600030101010101" pitchFamily="2" charset="-122"/>
                          <a:cs typeface="Arial" pitchFamily="34" charset="0"/>
                        </a:rPr>
                        <a:t>16,656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17766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18877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19987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1110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9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18330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19858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21385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050" b="0" i="0" u="none" strike="noStrike" kern="1200">
                          <a:solidFill>
                            <a:srgbClr val="000000"/>
                          </a:solidFill>
                          <a:effectLst/>
                          <a:latin typeface="Arial" pitchFamily="34" charset="0"/>
                          <a:ea typeface="宋体" panose="02010600030101010101" pitchFamily="2" charset="-122"/>
                          <a:cs typeface="Arial" pitchFamily="34" charset="0"/>
                        </a:rPr>
                        <a:t>22,913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24440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25968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27495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1528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9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25216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27317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29418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050" b="0" i="0" u="none" strike="noStrike" kern="1200">
                          <a:solidFill>
                            <a:srgbClr val="000000"/>
                          </a:solidFill>
                          <a:effectLst/>
                          <a:latin typeface="Arial" pitchFamily="34" charset="0"/>
                          <a:ea typeface="宋体" panose="02010600030101010101" pitchFamily="2" charset="-122"/>
                          <a:cs typeface="Arial" pitchFamily="34" charset="0"/>
                        </a:rPr>
                        <a:t>31,519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33621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35722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37823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2101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900" b="0" i="0" u="none" strike="noStrike" smtClean="0">
                          <a:solidFill>
                            <a:srgbClr val="000000"/>
                          </a:solidFill>
                          <a:effectLst/>
                          <a:latin typeface="Arial" pitchFamily="34" charset="0"/>
                          <a:ea typeface="宋体" panose="02010600030101010101" pitchFamily="2" charset="-122"/>
                          <a:cs typeface="Arial" pitchFamily="34" charset="0"/>
                        </a:rPr>
                        <a:t>工程师助理</a:t>
                      </a:r>
                      <a:endParaRPr lang="zh-CN" altLang="en-US" sz="9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34688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37578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40469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050" b="0" i="0" u="none" strike="noStrike" kern="1200">
                          <a:solidFill>
                            <a:srgbClr val="000000"/>
                          </a:solidFill>
                          <a:effectLst/>
                          <a:latin typeface="Arial" pitchFamily="34" charset="0"/>
                          <a:ea typeface="宋体" panose="02010600030101010101" pitchFamily="2" charset="-122"/>
                          <a:cs typeface="Arial" pitchFamily="34" charset="0"/>
                        </a:rPr>
                        <a:t>43,360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46250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49141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52031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2891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9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47718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51694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55671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050" b="0" i="0" u="none" strike="noStrike" kern="1200">
                          <a:solidFill>
                            <a:srgbClr val="000000"/>
                          </a:solidFill>
                          <a:effectLst/>
                          <a:latin typeface="Arial" pitchFamily="34" charset="0"/>
                          <a:ea typeface="宋体" panose="02010600030101010101" pitchFamily="2" charset="-122"/>
                          <a:cs typeface="Arial" pitchFamily="34" charset="0"/>
                        </a:rPr>
                        <a:t>59,647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63624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67600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71577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3976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900" b="0" i="0" u="none" strike="noStrike" smtClean="0">
                          <a:solidFill>
                            <a:srgbClr val="000000"/>
                          </a:solidFill>
                          <a:effectLst/>
                          <a:latin typeface="Arial" pitchFamily="34" charset="0"/>
                          <a:ea typeface="宋体" panose="02010600030101010101" pitchFamily="2" charset="-122"/>
                          <a:cs typeface="Arial" pitchFamily="34" charset="0"/>
                        </a:rPr>
                        <a:t>工程师</a:t>
                      </a:r>
                      <a:endParaRPr lang="zh-CN" altLang="en-US" sz="9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65643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71113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76583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050" b="0" i="0" u="none" strike="noStrike" kern="1200">
                          <a:solidFill>
                            <a:srgbClr val="000000"/>
                          </a:solidFill>
                          <a:effectLst/>
                          <a:latin typeface="Arial" pitchFamily="34" charset="0"/>
                          <a:ea typeface="宋体" panose="02010600030101010101" pitchFamily="2" charset="-122"/>
                          <a:cs typeface="Arial" pitchFamily="34" charset="0"/>
                        </a:rPr>
                        <a:t>82,053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87523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92994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98464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5470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9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74424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81866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89308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050" b="0" i="0" u="none" strike="noStrike" kern="1200">
                          <a:solidFill>
                            <a:srgbClr val="000000"/>
                          </a:solidFill>
                          <a:effectLst/>
                          <a:latin typeface="Arial" pitchFamily="34" charset="0"/>
                          <a:ea typeface="宋体" panose="02010600030101010101" pitchFamily="2" charset="-122"/>
                          <a:cs typeface="Arial" pitchFamily="34" charset="0"/>
                        </a:rPr>
                        <a:t>96,751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104193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111635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119078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7442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900" b="0" i="0" u="none" strike="noStrike" smtClean="0">
                          <a:solidFill>
                            <a:srgbClr val="000000"/>
                          </a:solidFill>
                          <a:effectLst/>
                          <a:latin typeface="Arial" pitchFamily="34" charset="0"/>
                          <a:ea typeface="宋体" panose="02010600030101010101" pitchFamily="2" charset="-122"/>
                          <a:cs typeface="Arial" pitchFamily="34" charset="0"/>
                        </a:rPr>
                        <a:t>高级工程师</a:t>
                      </a:r>
                      <a:r>
                        <a:rPr lang="en-US" altLang="zh-CN" sz="900" b="0" i="0" u="none" strike="noStrike" smtClean="0">
                          <a:solidFill>
                            <a:srgbClr val="000000"/>
                          </a:solidFill>
                          <a:effectLst/>
                          <a:latin typeface="Arial" pitchFamily="34" charset="0"/>
                          <a:ea typeface="宋体" panose="02010600030101010101" pitchFamily="2" charset="-122"/>
                          <a:cs typeface="Arial" pitchFamily="34" charset="0"/>
                        </a:rPr>
                        <a:t>/</a:t>
                      </a:r>
                      <a:r>
                        <a:rPr lang="zh-CN" altLang="en-US" sz="900" b="0" i="0" u="none" strike="noStrike" smtClean="0">
                          <a:solidFill>
                            <a:srgbClr val="000000"/>
                          </a:solidFill>
                          <a:effectLst/>
                          <a:latin typeface="Arial" pitchFamily="34" charset="0"/>
                          <a:ea typeface="宋体" panose="02010600030101010101" pitchFamily="2" charset="-122"/>
                          <a:cs typeface="Arial" pitchFamily="34" charset="0"/>
                        </a:rPr>
                        <a:t>研发主办</a:t>
                      </a:r>
                      <a:endParaRPr lang="zh-CN" altLang="en-US" sz="9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102380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112618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122856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050" b="0" i="0" u="none" strike="noStrike" kern="1200">
                          <a:solidFill>
                            <a:srgbClr val="000000"/>
                          </a:solidFill>
                          <a:effectLst/>
                          <a:latin typeface="Arial" pitchFamily="34" charset="0"/>
                          <a:ea typeface="宋体" panose="02010600030101010101" pitchFamily="2" charset="-122"/>
                          <a:cs typeface="Arial" pitchFamily="34" charset="0"/>
                        </a:rPr>
                        <a:t>133,094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143332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153570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163808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10238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endParaRPr lang="zh-CN" altLang="en-US" sz="9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140838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154922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169006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050" b="0" i="0" u="none" strike="noStrike" kern="1200">
                          <a:solidFill>
                            <a:srgbClr val="000000"/>
                          </a:solidFill>
                          <a:effectLst/>
                          <a:latin typeface="Arial" pitchFamily="34" charset="0"/>
                          <a:ea typeface="宋体" panose="02010600030101010101" pitchFamily="2" charset="-122"/>
                          <a:cs typeface="Arial" pitchFamily="34" charset="0"/>
                        </a:rPr>
                        <a:t>183,090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197174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211258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225342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14084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900" b="0" i="0" u="none" strike="noStrike" smtClean="0">
                          <a:solidFill>
                            <a:srgbClr val="000000"/>
                          </a:solidFill>
                          <a:effectLst/>
                          <a:latin typeface="Arial" pitchFamily="34" charset="0"/>
                          <a:ea typeface="宋体" panose="02010600030101010101" pitchFamily="2" charset="-122"/>
                          <a:cs typeface="Arial" pitchFamily="34" charset="0"/>
                        </a:rPr>
                        <a:t>资深工程师</a:t>
                      </a:r>
                      <a:r>
                        <a:rPr lang="en-US" altLang="zh-CN" sz="900" b="0" i="0" u="none" strike="noStrike" smtClean="0">
                          <a:solidFill>
                            <a:srgbClr val="000000"/>
                          </a:solidFill>
                          <a:effectLst/>
                          <a:latin typeface="Arial" pitchFamily="34" charset="0"/>
                          <a:ea typeface="宋体" panose="02010600030101010101" pitchFamily="2" charset="-122"/>
                          <a:cs typeface="Arial" pitchFamily="34" charset="0"/>
                        </a:rPr>
                        <a:t>/</a:t>
                      </a:r>
                      <a:r>
                        <a:rPr lang="zh-CN" altLang="en-US" sz="900" b="0" i="0" u="none" strike="noStrike" smtClean="0">
                          <a:solidFill>
                            <a:srgbClr val="000000"/>
                          </a:solidFill>
                          <a:effectLst/>
                          <a:latin typeface="Arial" pitchFamily="34" charset="0"/>
                          <a:ea typeface="宋体" panose="02010600030101010101" pitchFamily="2" charset="-122"/>
                          <a:cs typeface="Arial" pitchFamily="34" charset="0"/>
                        </a:rPr>
                        <a:t>研发经理</a:t>
                      </a:r>
                      <a:endParaRPr lang="zh-CN" altLang="en-US" sz="9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193743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213118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232492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050" b="0" i="0" u="none" strike="noStrike" kern="1200">
                          <a:solidFill>
                            <a:srgbClr val="000000"/>
                          </a:solidFill>
                          <a:effectLst/>
                          <a:latin typeface="Arial" pitchFamily="34" charset="0"/>
                          <a:ea typeface="宋体" panose="02010600030101010101" pitchFamily="2" charset="-122"/>
                          <a:cs typeface="Arial" pitchFamily="34" charset="0"/>
                        </a:rPr>
                        <a:t>251,866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271241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290615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309989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19374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9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266521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293174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319826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050" b="0" i="0" u="none" strike="noStrike" kern="1200">
                          <a:solidFill>
                            <a:srgbClr val="000000"/>
                          </a:solidFill>
                          <a:effectLst/>
                          <a:latin typeface="Arial" pitchFamily="34" charset="0"/>
                          <a:ea typeface="宋体" panose="02010600030101010101" pitchFamily="2" charset="-122"/>
                          <a:cs typeface="Arial" pitchFamily="34" charset="0"/>
                        </a:rPr>
                        <a:t>346,478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373130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399782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426434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76%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26652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l" fontAlgn="b"/>
                      <a:r>
                        <a:rPr lang="zh-CN" altLang="en-US" sz="900" b="0" i="0" u="none" strike="noStrike" smtClean="0">
                          <a:solidFill>
                            <a:srgbClr val="000000"/>
                          </a:solidFill>
                          <a:effectLst/>
                          <a:latin typeface="Arial" pitchFamily="34" charset="0"/>
                          <a:ea typeface="宋体" panose="02010600030101010101" pitchFamily="2" charset="-122"/>
                          <a:cs typeface="Arial" pitchFamily="34" charset="0"/>
                        </a:rPr>
                        <a:t>院专家</a:t>
                      </a:r>
                      <a:endParaRPr lang="zh-CN" altLang="en-US" sz="900" b="0" i="0" u="none" strike="noStrike">
                        <a:solidFill>
                          <a:srgbClr val="000000"/>
                        </a:solidFill>
                        <a:effectLst/>
                        <a:latin typeface="Arial" pitchFamily="34" charset="0"/>
                        <a:ea typeface="宋体" panose="02010600030101010101" pitchFamily="2" charset="-122"/>
                        <a:cs typeface="Arial" pitchFamily="34" charset="0"/>
                      </a:endParaRPr>
                    </a:p>
                    <a:p>
                      <a:pPr algn="l" fontAlgn="b"/>
                      <a:r>
                        <a:rPr lang="zh-CN" altLang="en-US" sz="9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305532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336085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366638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050" b="0" i="0" u="none" strike="noStrike" kern="1200">
                          <a:solidFill>
                            <a:srgbClr val="000000"/>
                          </a:solidFill>
                          <a:effectLst/>
                          <a:latin typeface="Arial" pitchFamily="34" charset="0"/>
                          <a:ea typeface="宋体" panose="02010600030101010101" pitchFamily="2" charset="-122"/>
                          <a:cs typeface="Arial" pitchFamily="34" charset="0"/>
                        </a:rPr>
                        <a:t>397,191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427744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458298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488851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30553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l" fontAlgn="b"/>
                      <a:endParaRPr lang="zh-CN" altLang="en-US" sz="9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9967">
                <a:tc>
                  <a:txBody>
                    <a:bodyPr vert="horz" wrap="square"/>
                    <a:lstStyle/>
                    <a:p>
                      <a:pPr algn="ctr" fontAlgn="ctr"/>
                      <a:r>
                        <a:rPr lang="en-US" altLang="zh-CN" sz="1000" b="1" i="0" u="none" strike="noStrike">
                          <a:solidFill>
                            <a:srgbClr val="000000"/>
                          </a:solidFill>
                          <a:effectLst/>
                          <a:latin typeface="Arial" pitchFamily="34" charset="0"/>
                          <a:ea typeface="宋体" panose="02010600030101010101" pitchFamily="2" charset="-122"/>
                          <a:cs typeface="Arial" pitchFamily="34" charset="0"/>
                        </a:rPr>
                        <a:t>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420302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462333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504363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050" b="0" i="0" u="none" strike="noStrike" kern="1200">
                          <a:solidFill>
                            <a:srgbClr val="000000"/>
                          </a:solidFill>
                          <a:effectLst/>
                          <a:latin typeface="Arial" pitchFamily="34" charset="0"/>
                          <a:ea typeface="宋体" panose="02010600030101010101" pitchFamily="2" charset="-122"/>
                          <a:cs typeface="Arial" pitchFamily="34" charset="0"/>
                        </a:rPr>
                        <a:t>546,393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588423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630453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672484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50" b="0" i="0" u="none" strike="noStrike">
                          <a:solidFill>
                            <a:srgbClr val="000000"/>
                          </a:solidFill>
                          <a:effectLst/>
                          <a:latin typeface="Arial" pitchFamily="34" charset="0"/>
                          <a:ea typeface="宋体" panose="02010600030101010101" pitchFamily="2" charset="-122"/>
                          <a:cs typeface="Arial" pitchFamily="34" charset="0"/>
                        </a:rPr>
                        <a:t>42030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900" b="0" i="0" u="none" strike="noStrike" smtClean="0">
                          <a:solidFill>
                            <a:srgbClr val="000000"/>
                          </a:solidFill>
                          <a:effectLst/>
                          <a:latin typeface="Arial" pitchFamily="34" charset="0"/>
                          <a:ea typeface="宋体" panose="02010600030101010101" pitchFamily="2" charset="-122"/>
                          <a:cs typeface="Arial" pitchFamily="34" charset="0"/>
                        </a:rPr>
                        <a:t>行业专家</a:t>
                      </a:r>
                      <a:endParaRPr lang="zh-CN" altLang="en-US" sz="9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5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aphicFrame>
        <p:nvGraphicFramePr>
          <p:cNvPr id="10" name="表格 9"/>
          <p:cNvGraphicFramePr>
            <a:graphicFrameLocks noGrp="1"/>
          </p:cNvGraphicFramePr>
          <p:nvPr>
            <p:extLst>
              <p:ext uri="{D42A27DB-BD31-4B8C-83A1-F6EECF244321}">
                <p14:modId xmlns:p14="http://schemas.microsoft.com/office/powerpoint/2010/main" val="1711412364"/>
              </p:ext>
            </p:extLst>
          </p:nvPr>
        </p:nvGraphicFramePr>
        <p:xfrm>
          <a:off x="251520" y="4941168"/>
          <a:ext cx="8604442" cy="504056"/>
        </p:xfrm>
        <a:graphic>
          <a:graphicData uri="http://schemas.openxmlformats.org/drawingml/2006/table">
            <a:tbl>
              <a:tblPr/>
              <a:tblGrid>
                <a:gridCol w="614603"/>
                <a:gridCol w="614603"/>
                <a:gridCol w="614603"/>
                <a:gridCol w="614603"/>
                <a:gridCol w="614603"/>
                <a:gridCol w="614603"/>
                <a:gridCol w="614603"/>
                <a:gridCol w="614603"/>
                <a:gridCol w="614603"/>
                <a:gridCol w="614603"/>
                <a:gridCol w="614603"/>
                <a:gridCol w="614603"/>
                <a:gridCol w="614603"/>
                <a:gridCol w="614603"/>
              </a:tblGrid>
              <a:tr h="252028">
                <a:tc>
                  <a:txBody>
                    <a:bodyPr vert="horz" wrap="square"/>
                    <a:lstStyle/>
                    <a:p>
                      <a:pPr algn="ctr" fontAlgn="ctr"/>
                      <a:r>
                        <a:rPr lang="en-US" altLang="zh-CN" sz="900" b="1" i="0" u="none" strike="noStrike">
                          <a:solidFill>
                            <a:srgbClr val="000000"/>
                          </a:solidFill>
                          <a:effectLst/>
                          <a:latin typeface="Arial" pitchFamily="34" charset="0"/>
                          <a:cs typeface="Arial" pitchFamily="34" charset="0"/>
                        </a:rPr>
                        <a:t>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413858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455244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496629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900" b="0" i="0" u="none" strike="noStrike">
                          <a:solidFill>
                            <a:srgbClr val="000000"/>
                          </a:solidFill>
                          <a:effectLst/>
                          <a:latin typeface="Arial" pitchFamily="34" charset="0"/>
                          <a:cs typeface="Arial" pitchFamily="34" charset="0"/>
                        </a:rPr>
                        <a:t>538,015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579401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620787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662173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28%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41386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smtClean="0">
                          <a:solidFill>
                            <a:srgbClr val="000000"/>
                          </a:solidFill>
                          <a:effectLst/>
                          <a:latin typeface="Arial" pitchFamily="34" charset="0"/>
                          <a:cs typeface="Arial" pitchFamily="34" charset="0"/>
                        </a:rPr>
                        <a:t>院专家</a:t>
                      </a:r>
                      <a:r>
                        <a:rPr lang="zh-CN" altLang="en-US" sz="1000" b="0" i="0" u="none" strike="noStrike">
                          <a:solidFill>
                            <a:srgbClr val="000000"/>
                          </a:solidFill>
                          <a:effectLst/>
                          <a:latin typeface="Arial" pitchFamily="34" charset="0"/>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a:solidFill>
                            <a:srgbClr val="000000"/>
                          </a:solidFill>
                          <a:effectLst/>
                          <a:latin typeface="Arial" pitchFamily="34" charset="0"/>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2028">
                <a:tc>
                  <a:txBody>
                    <a:bodyPr vert="horz" wrap="square"/>
                    <a:lstStyle/>
                    <a:p>
                      <a:pPr algn="ctr" fontAlgn="ctr"/>
                      <a:r>
                        <a:rPr lang="en-US" altLang="zh-CN" sz="900" b="1" i="0" u="none" strike="noStrike">
                          <a:solidFill>
                            <a:srgbClr val="000000"/>
                          </a:solidFill>
                          <a:effectLst/>
                          <a:latin typeface="Arial" pitchFamily="34" charset="0"/>
                          <a:cs typeface="Arial" pitchFamily="34" charset="0"/>
                        </a:rPr>
                        <a:t>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592627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651890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711152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900" b="0" i="0" u="none" strike="noStrike">
                          <a:solidFill>
                            <a:srgbClr val="000000"/>
                          </a:solidFill>
                          <a:effectLst/>
                          <a:latin typeface="Arial" pitchFamily="34" charset="0"/>
                          <a:cs typeface="Arial" pitchFamily="34" charset="0"/>
                        </a:rPr>
                        <a:t>770,415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829678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888940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948203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000" b="0" i="0" u="none" strike="noStrike">
                          <a:solidFill>
                            <a:srgbClr val="000000"/>
                          </a:solidFill>
                          <a:effectLst/>
                          <a:latin typeface="Arial" pitchFamily="34" charset="0"/>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000" b="0" i="0" u="none" strike="noStrike">
                          <a:solidFill>
                            <a:srgbClr val="000000"/>
                          </a:solidFill>
                          <a:effectLst/>
                          <a:latin typeface="Arial" pitchFamily="34" charset="0"/>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000" b="0" i="0" u="none" strike="noStrike">
                          <a:solidFill>
                            <a:srgbClr val="000000"/>
                          </a:solidFill>
                          <a:effectLst/>
                          <a:latin typeface="Arial" pitchFamily="34" charset="0"/>
                          <a:cs typeface="Arial" pitchFamily="34" charset="0"/>
                        </a:rPr>
                        <a:t>59263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smtClean="0">
                          <a:solidFill>
                            <a:srgbClr val="000000"/>
                          </a:solidFill>
                          <a:effectLst/>
                          <a:latin typeface="Arial" pitchFamily="34" charset="0"/>
                          <a:cs typeface="Arial" pitchFamily="34" charset="0"/>
                        </a:rPr>
                        <a:t>行业专家</a:t>
                      </a:r>
                      <a:endParaRPr lang="zh-CN" altLang="en-US" sz="1000" b="0" i="0" u="none" strike="noStrike">
                        <a:solidFill>
                          <a:srgbClr val="000000"/>
                        </a:solidFill>
                        <a:effectLst/>
                        <a:latin typeface="Arial" pitchFamily="34" charset="0"/>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000" b="0" i="0" u="none" strike="noStrike">
                          <a:solidFill>
                            <a:srgbClr val="000000"/>
                          </a:solidFill>
                          <a:effectLst/>
                          <a:latin typeface="Arial" pitchFamily="34" charset="0"/>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17" name="TextBox 16"/>
          <p:cNvSpPr txBox="1"/>
          <p:nvPr/>
        </p:nvSpPr>
        <p:spPr>
          <a:xfrm>
            <a:off x="35496" y="4509120"/>
            <a:ext cx="8928992"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smtClean="0">
                <a:solidFill>
                  <a:srgbClr val="FF0000"/>
                </a:solidFill>
              </a:rPr>
              <a:t>（上表）方案</a:t>
            </a:r>
            <a:r>
              <a:rPr lang="en-US" altLang="zh-CN" sz="1600" b="1" smtClean="0">
                <a:solidFill>
                  <a:srgbClr val="FF0000"/>
                </a:solidFill>
              </a:rPr>
              <a:t>a</a:t>
            </a:r>
            <a:r>
              <a:rPr lang="zh-CN" altLang="en-US" sz="1600" b="1" smtClean="0">
                <a:solidFill>
                  <a:srgbClr val="FF0000"/>
                </a:solidFill>
              </a:rPr>
              <a:t>：</a:t>
            </a:r>
            <a:r>
              <a:rPr lang="en-US" altLang="zh-CN" sz="1600" b="1" smtClean="0">
                <a:solidFill>
                  <a:srgbClr val="FF0000"/>
                </a:solidFill>
              </a:rPr>
              <a:t>GGS15-16</a:t>
            </a:r>
            <a:r>
              <a:rPr lang="zh-CN" altLang="en-US" sz="1600" b="1" smtClean="0">
                <a:solidFill>
                  <a:srgbClr val="FF0000"/>
                </a:solidFill>
              </a:rPr>
              <a:t>对标高科技研发检测类岗位</a:t>
            </a:r>
            <a:r>
              <a:rPr lang="en-US" altLang="zh-CN" sz="1600" b="1" smtClean="0">
                <a:solidFill>
                  <a:srgbClr val="FF0000"/>
                </a:solidFill>
              </a:rPr>
              <a:t>P50</a:t>
            </a:r>
            <a:r>
              <a:rPr lang="zh-CN" altLang="en-US" sz="1600" b="1" smtClean="0">
                <a:solidFill>
                  <a:srgbClr val="FF0000"/>
                </a:solidFill>
              </a:rPr>
              <a:t>；</a:t>
            </a:r>
            <a:r>
              <a:rPr lang="en-US" altLang="zh-CN" sz="1600" b="1" smtClean="0">
                <a:solidFill>
                  <a:srgbClr val="FF0000"/>
                </a:solidFill>
              </a:rPr>
              <a:t>(</a:t>
            </a:r>
            <a:r>
              <a:rPr lang="zh-CN" altLang="en-US" sz="1600" b="1" smtClean="0">
                <a:solidFill>
                  <a:srgbClr val="FF0000"/>
                </a:solidFill>
              </a:rPr>
              <a:t>下表）方案</a:t>
            </a:r>
            <a:r>
              <a:rPr lang="en-US" altLang="zh-CN" sz="1600" b="1" smtClean="0">
                <a:solidFill>
                  <a:srgbClr val="FF0000"/>
                </a:solidFill>
              </a:rPr>
              <a:t>b</a:t>
            </a:r>
            <a:r>
              <a:rPr lang="zh-CN" altLang="en-US" sz="1600" b="1" smtClean="0">
                <a:solidFill>
                  <a:srgbClr val="FF0000"/>
                </a:solidFill>
              </a:rPr>
              <a:t>：</a:t>
            </a:r>
            <a:r>
              <a:rPr lang="en-US" altLang="zh-CN" sz="1600" b="1" smtClean="0">
                <a:solidFill>
                  <a:srgbClr val="FF0000"/>
                </a:solidFill>
              </a:rPr>
              <a:t>GGS15-16</a:t>
            </a:r>
            <a:r>
              <a:rPr lang="zh-CN" altLang="en-US" sz="1600" b="1" smtClean="0">
                <a:solidFill>
                  <a:srgbClr val="FF0000"/>
                </a:solidFill>
              </a:rPr>
              <a:t>对标</a:t>
            </a:r>
            <a:r>
              <a:rPr lang="en-US" altLang="zh-CN" sz="1600" b="1" smtClean="0">
                <a:solidFill>
                  <a:srgbClr val="FF0000"/>
                </a:solidFill>
              </a:rPr>
              <a:t>P75</a:t>
            </a:r>
            <a:r>
              <a:rPr lang="zh-CN" altLang="en-US" sz="1600" b="1">
                <a:solidFill>
                  <a:srgbClr val="FF0000"/>
                </a:solidFill>
              </a:rPr>
              <a:t>；</a:t>
            </a:r>
          </a:p>
        </p:txBody>
      </p:sp>
    </p:spTree>
    <p:extLst>
      <p:ext uri="{BB962C8B-B14F-4D97-AF65-F5344CB8AC3E}">
        <p14:creationId xmlns:p14="http://schemas.microsoft.com/office/powerpoint/2010/main" val="82598485"/>
      </p:ext>
    </p:ext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1043608" y="132978"/>
            <a:ext cx="7812360" cy="738932"/>
          </a:xfrm>
        </p:spPr>
        <p:txBody>
          <a:bodyPr>
            <a:normAutofit fontScale="90000"/>
          </a:bodyPr>
          <a:lstStyle/>
          <a:p>
            <a:r>
              <a:rPr lang="zh-CN" altLang="en-US" smtClean="0"/>
              <a:t>方案二：职能类全薪对标高科技职能类岗位，</a:t>
            </a:r>
            <a:r>
              <a:rPr lang="en-US" altLang="zh-CN" smtClean="0"/>
              <a:t>GGS4-9</a:t>
            </a:r>
            <a:r>
              <a:rPr lang="zh-CN" altLang="en-US" smtClean="0"/>
              <a:t>对标</a:t>
            </a:r>
            <a:r>
              <a:rPr lang="en-US" altLang="zh-CN" smtClean="0"/>
              <a:t>P25</a:t>
            </a:r>
            <a:r>
              <a:rPr lang="zh-CN" altLang="en-US" smtClean="0"/>
              <a:t>，</a:t>
            </a:r>
            <a:r>
              <a:rPr lang="en-US" altLang="zh-CN" smtClean="0"/>
              <a:t>GGS10-14</a:t>
            </a:r>
            <a:r>
              <a:rPr lang="zh-CN" altLang="en-US" smtClean="0"/>
              <a:t>对标</a:t>
            </a:r>
            <a:r>
              <a:rPr lang="en-US" altLang="zh-CN" smtClean="0"/>
              <a:t>P50</a:t>
            </a:r>
            <a:endParaRPr lang="en-US"/>
          </a:p>
        </p:txBody>
      </p:sp>
      <p:sp>
        <p:nvSpPr>
          <p:cNvPr id="4" name="Footer Placeholder 3"/>
          <p:cNvSpPr>
            <a:spLocks noGrp="1"/>
          </p:cNvSpPr>
          <p:nvPr>
            <p:ph type="ftr" sz="quarter" idx="11"/>
          </p:nvPr>
        </p:nvSpPr>
        <p:spPr/>
        <p:txBody>
          <a:bodyPr/>
          <a:lstStyle/>
          <a:p>
            <a:r>
              <a:rPr lang="en-GB" smtClean="0"/>
              <a:t>towerswatson.com</a:t>
            </a:r>
            <a:endParaRPr lang="en-GB"/>
          </a:p>
        </p:txBody>
      </p:sp>
      <p:sp>
        <p:nvSpPr>
          <p:cNvPr id="5" name="Date Placeholder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Slide Number Placeholder 5"/>
          <p:cNvSpPr>
            <a:spLocks noGrp="1"/>
          </p:cNvSpPr>
          <p:nvPr>
            <p:ph type="sldNum" sz="quarter" idx="12"/>
          </p:nvPr>
        </p:nvSpPr>
        <p:spPr/>
        <p:txBody>
          <a:bodyPr/>
          <a:lstStyle/>
          <a:p>
            <a:fld id="{830D4EF1-2FB9-4CDA-AD22-D945B346B2F0}" type="slidenum">
              <a:rPr lang="en-GB" smtClean="0"/>
              <a:t>36</a:t>
            </a:fld>
            <a:endParaRPr lang="en-GB"/>
          </a:p>
        </p:txBody>
      </p:sp>
      <p:sp>
        <p:nvSpPr>
          <p:cNvPr id="7"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薪资表</a:t>
            </a:r>
            <a:endParaRPr lang="zh-CN" altLang="en-US" sz="1800" b="1">
              <a:solidFill>
                <a:schemeClr val="bg1"/>
              </a:solidFill>
              <a:cs typeface="Arial" pitchFamily="34" charset="0"/>
            </a:endParaRPr>
          </a:p>
        </p:txBody>
      </p:sp>
      <p:sp>
        <p:nvSpPr>
          <p:cNvPr id="9" name="Text Box 4"/>
          <p:cNvSpPr txBox="1">
            <a:spLocks noChangeArrowheads="1"/>
          </p:cNvSpPr>
          <p:nvPr/>
        </p:nvSpPr>
        <p:spPr bwMode="auto">
          <a:xfrm>
            <a:off x="251520" y="5445224"/>
            <a:ext cx="4392488" cy="124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wrap="square">
            <a:spAutoFit/>
          </a:bodyPr>
          <a:lstStyle>
            <a:defPPr>
              <a:defRPr lang="en-US"/>
            </a:defPPr>
            <a:lvl1pPr marL="376238" indent="-376238" algn="l" defTabSz="957263" rtl="0" eaLnBrk="0" latinLnBrk="0" hangingPunct="0">
              <a:defRPr sz="2900" b="1" kern="1200">
                <a:solidFill>
                  <a:schemeClr val="tx1"/>
                </a:solidFill>
                <a:latin typeface="Arial"/>
                <a:ea typeface="MS PGothic" pitchFamily="34" charset="-128"/>
                <a:cs typeface="+mn-cs"/>
              </a:defRPr>
            </a:lvl1pPr>
            <a:lvl2pPr marL="742950" indent="-285750" algn="l" defTabSz="957263" rtl="0" eaLnBrk="0" latinLnBrk="0" hangingPunct="0">
              <a:defRPr sz="2900" b="1" kern="1200">
                <a:solidFill>
                  <a:schemeClr val="tx1"/>
                </a:solidFill>
                <a:latin typeface="Arial"/>
                <a:ea typeface="MS PGothic" pitchFamily="34" charset="-128"/>
                <a:cs typeface="+mn-cs"/>
              </a:defRPr>
            </a:lvl2pPr>
            <a:lvl3pPr marL="1143000" indent="-228600" algn="l" defTabSz="957263" rtl="0" eaLnBrk="0" latinLnBrk="0" hangingPunct="0">
              <a:defRPr sz="2900" b="1" kern="1200">
                <a:solidFill>
                  <a:schemeClr val="tx1"/>
                </a:solidFill>
                <a:latin typeface="Arial"/>
                <a:ea typeface="MS PGothic" pitchFamily="34" charset="-128"/>
                <a:cs typeface="+mn-cs"/>
              </a:defRPr>
            </a:lvl3pPr>
            <a:lvl4pPr marL="1600200" indent="-228600" algn="l" defTabSz="957263" rtl="0" eaLnBrk="0" latinLnBrk="0" hangingPunct="0">
              <a:defRPr sz="2900" b="1" kern="1200">
                <a:solidFill>
                  <a:schemeClr val="tx1"/>
                </a:solidFill>
                <a:latin typeface="Arial"/>
                <a:ea typeface="MS PGothic" pitchFamily="34" charset="-128"/>
                <a:cs typeface="+mn-cs"/>
              </a:defRPr>
            </a:lvl4pPr>
            <a:lvl5pPr marL="2057400" indent="-228600" algn="l" defTabSz="957263" rtl="0" eaLnBrk="0" latinLnBrk="0" hangingPunct="0">
              <a:defRPr sz="2900" b="1" kern="1200">
                <a:solidFill>
                  <a:schemeClr val="tx1"/>
                </a:solidFill>
                <a:latin typeface="Arial"/>
                <a:ea typeface="MS PGothic" pitchFamily="34" charset="-128"/>
                <a:cs typeface="+mn-cs"/>
              </a:defRPr>
            </a:lvl5pPr>
            <a:lvl6pPr marL="25146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6pPr>
            <a:lvl7pPr marL="29718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7pPr>
            <a:lvl8pPr marL="34290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8pPr>
            <a:lvl9pPr marL="38862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9pPr>
          </a:lstStyle>
          <a:p>
            <a:pPr eaLnBrk="1" hangingPunct="1">
              <a:spcBef>
                <a:spcPts val="600"/>
              </a:spcBef>
              <a:spcAft>
                <a:spcPts val="600"/>
              </a:spcAft>
            </a:pPr>
            <a:r>
              <a:rPr lang="zh-CN" altLang="en-US" sz="1400">
                <a:latin typeface="宋体" panose="02010600030101010101" pitchFamily="2" charset="-122"/>
                <a:ea typeface="宋体" panose="02010600030101010101" pitchFamily="2" charset="-122"/>
              </a:rPr>
              <a:t>名词说明：</a:t>
            </a:r>
          </a:p>
          <a:p>
            <a:pPr marL="108000" indent="0" eaLnBrk="1" hangingPunct="1"/>
            <a:r>
              <a:rPr lang="en-US" altLang="zh-CN" sz="1400" b="0">
                <a:latin typeface="宋体" panose="02010600030101010101" pitchFamily="2" charset="-122"/>
                <a:ea typeface="宋体" panose="02010600030101010101" pitchFamily="2" charset="-122"/>
              </a:rPr>
              <a:t>1</a:t>
            </a:r>
            <a:r>
              <a:rPr lang="zh-CN" altLang="en-US" sz="1400" b="0">
                <a:latin typeface="宋体" panose="02010600030101010101" pitchFamily="2" charset="-122"/>
                <a:ea typeface="宋体" panose="02010600030101010101" pitchFamily="2" charset="-122"/>
              </a:rPr>
              <a:t>、带宽：指同一职级所涵盖的薪酬范围</a:t>
            </a:r>
          </a:p>
          <a:p>
            <a:pPr marL="108000" indent="0" eaLnBrk="1" hangingPunct="1"/>
            <a:r>
              <a:rPr lang="en-US" altLang="zh-CN" sz="1400" b="0">
                <a:latin typeface="宋体" panose="02010600030101010101" pitchFamily="2" charset="-122"/>
                <a:ea typeface="宋体" panose="02010600030101010101" pitchFamily="2" charset="-122"/>
              </a:rPr>
              <a:t>2</a:t>
            </a:r>
            <a:r>
              <a:rPr lang="zh-CN" altLang="en-US" sz="1400" b="0">
                <a:latin typeface="宋体" panose="02010600030101010101" pitchFamily="2" charset="-122"/>
                <a:ea typeface="宋体" panose="02010600030101010101" pitchFamily="2" charset="-122"/>
              </a:rPr>
              <a:t>、级差：工资级别中相邻两级工资标准之间的差额</a:t>
            </a:r>
          </a:p>
          <a:p>
            <a:pPr marL="108000" indent="0" eaLnBrk="1" hangingPunct="1"/>
            <a:r>
              <a:rPr lang="en-US" altLang="zh-CN" sz="1400" b="0">
                <a:latin typeface="宋体" panose="02010600030101010101" pitchFamily="2" charset="-122"/>
                <a:ea typeface="宋体" panose="02010600030101010101" pitchFamily="2" charset="-122"/>
              </a:rPr>
              <a:t>3</a:t>
            </a:r>
            <a:r>
              <a:rPr lang="zh-CN" altLang="en-US" sz="1400" b="0">
                <a:latin typeface="宋体" panose="02010600030101010101" pitchFamily="2" charset="-122"/>
                <a:ea typeface="宋体" panose="02010600030101010101" pitchFamily="2" charset="-122"/>
              </a:rPr>
              <a:t>、档差：工资档级中相邻两级工资标准之间的相差金额</a:t>
            </a:r>
          </a:p>
        </p:txBody>
      </p:sp>
      <p:sp>
        <p:nvSpPr>
          <p:cNvPr id="10" name="矩形 9"/>
          <p:cNvSpPr/>
          <p:nvPr/>
        </p:nvSpPr>
        <p:spPr>
          <a:xfrm>
            <a:off x="4499992" y="5500389"/>
            <a:ext cx="4355976" cy="138499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957263">
              <a:spcBef>
                <a:spcPct val="0"/>
              </a:spcBef>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薪</a:t>
            </a:r>
            <a:r>
              <a:rPr lang="zh-CN" altLang="en-US" sz="1400" smtClean="0">
                <a:solidFill>
                  <a:prstClr val="black"/>
                </a:solidFill>
                <a:latin typeface="宋体" panose="02010600030101010101" pitchFamily="2" charset="-122"/>
                <a:ea typeface="宋体" panose="02010600030101010101" pitchFamily="2" charset="-122"/>
              </a:rPr>
              <a:t>档</a:t>
            </a:r>
            <a:r>
              <a:rPr lang="zh-CN" altLang="en-US" sz="1400">
                <a:solidFill>
                  <a:prstClr val="black"/>
                </a:solidFill>
                <a:latin typeface="宋体" panose="02010600030101010101" pitchFamily="2" charset="-122"/>
                <a:ea typeface="宋体" panose="02010600030101010101" pitchFamily="2" charset="-122"/>
              </a:rPr>
              <a:t>：为确保员工薪酬有足够宽的薪酬晋升空间，建议各级薪档设置为</a:t>
            </a:r>
            <a:r>
              <a:rPr lang="en-US" altLang="zh-CN" sz="1400">
                <a:solidFill>
                  <a:prstClr val="black"/>
                </a:solidFill>
                <a:latin typeface="宋体" panose="02010600030101010101" pitchFamily="2" charset="-122"/>
                <a:ea typeface="宋体" panose="02010600030101010101" pitchFamily="2" charset="-122"/>
              </a:rPr>
              <a:t>7</a:t>
            </a:r>
            <a:r>
              <a:rPr lang="zh-CN" altLang="en-US" sz="1400" smtClean="0">
                <a:solidFill>
                  <a:prstClr val="black"/>
                </a:solidFill>
                <a:latin typeface="宋体" panose="02010600030101010101" pitchFamily="2" charset="-122"/>
                <a:ea typeface="宋体" panose="02010600030101010101" pitchFamily="2" charset="-122"/>
              </a:rPr>
              <a:t>档</a:t>
            </a:r>
            <a:endParaRPr lang="en-US" altLang="zh-CN" sz="1400" smtClean="0">
              <a:solidFill>
                <a:prstClr val="black"/>
              </a:solidFill>
              <a:latin typeface="宋体" panose="02010600030101010101" pitchFamily="2" charset="-122"/>
              <a:ea typeface="宋体" panose="02010600030101010101" pitchFamily="2" charset="-122"/>
            </a:endParaRPr>
          </a:p>
          <a:p>
            <a:pPr marL="285750" indent="-285750" defTabSz="957263">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带宽：根据</a:t>
            </a:r>
            <a:r>
              <a:rPr lang="en-US" altLang="zh-CN" sz="1400">
                <a:solidFill>
                  <a:prstClr val="black"/>
                </a:solidFill>
                <a:latin typeface="宋体" panose="02010600030101010101" pitchFamily="2" charset="-122"/>
                <a:ea typeface="宋体" panose="02010600030101010101" pitchFamily="2" charset="-122"/>
              </a:rPr>
              <a:t>SMQ</a:t>
            </a:r>
            <a:r>
              <a:rPr lang="zh-CN" altLang="zh-CN" sz="1400">
                <a:solidFill>
                  <a:prstClr val="black"/>
                </a:solidFill>
                <a:latin typeface="宋体" panose="02010600030101010101" pitchFamily="2" charset="-122"/>
                <a:ea typeface="宋体" panose="02010600030101010101" pitchFamily="2" charset="-122"/>
              </a:rPr>
              <a:t>职位所在的管理层级和晋升的可能性、企业文化和管理倾向等</a:t>
            </a:r>
            <a:r>
              <a:rPr lang="zh-CN" altLang="en-US" sz="1400">
                <a:solidFill>
                  <a:prstClr val="black"/>
                </a:solidFill>
                <a:latin typeface="宋体" panose="02010600030101010101" pitchFamily="2" charset="-122"/>
                <a:ea typeface="宋体" panose="02010600030101010101" pitchFamily="2" charset="-122"/>
              </a:rPr>
              <a:t>，带宽建议范围为</a:t>
            </a:r>
            <a:r>
              <a:rPr lang="en-US" altLang="zh-CN" sz="1400">
                <a:solidFill>
                  <a:prstClr val="black"/>
                </a:solidFill>
                <a:latin typeface="宋体" panose="02010600030101010101" pitchFamily="2" charset="-122"/>
                <a:ea typeface="宋体" panose="02010600030101010101" pitchFamily="2" charset="-122"/>
              </a:rPr>
              <a:t>50%</a:t>
            </a:r>
            <a:r>
              <a:rPr lang="zh-CN" altLang="en-US" sz="1400" smtClean="0">
                <a:solidFill>
                  <a:prstClr val="black"/>
                </a:solidFill>
                <a:latin typeface="宋体" panose="02010600030101010101" pitchFamily="2" charset="-122"/>
                <a:ea typeface="宋体" panose="02010600030101010101" pitchFamily="2" charset="-122"/>
              </a:rPr>
              <a:t>－</a:t>
            </a:r>
            <a:r>
              <a:rPr lang="en-US" altLang="zh-CN" sz="1400" smtClean="0">
                <a:solidFill>
                  <a:prstClr val="black"/>
                </a:solidFill>
                <a:latin typeface="宋体" panose="02010600030101010101" pitchFamily="2" charset="-122"/>
                <a:ea typeface="宋体" panose="02010600030101010101" pitchFamily="2" charset="-122"/>
              </a:rPr>
              <a:t>70</a:t>
            </a:r>
            <a:r>
              <a:rPr lang="en-US" altLang="zh-CN" sz="1400">
                <a:solidFill>
                  <a:prstClr val="black"/>
                </a:solidFill>
                <a:latin typeface="宋体" panose="02010600030101010101" pitchFamily="2" charset="-122"/>
                <a:ea typeface="宋体" panose="02010600030101010101" pitchFamily="2" charset="-122"/>
              </a:rPr>
              <a:t>%</a:t>
            </a:r>
            <a:r>
              <a:rPr lang="zh-CN" altLang="en-US" sz="1400">
                <a:solidFill>
                  <a:prstClr val="black"/>
                </a:solidFill>
                <a:latin typeface="宋体" panose="02010600030101010101" pitchFamily="2" charset="-122"/>
                <a:ea typeface="宋体" panose="02010600030101010101" pitchFamily="2" charset="-122"/>
              </a:rPr>
              <a:t>，带宽随着职级上升而增大</a:t>
            </a:r>
            <a:endParaRPr lang="en-US" altLang="zh-CN" sz="1400">
              <a:solidFill>
                <a:prstClr val="black"/>
              </a:solidFill>
              <a:latin typeface="宋体" panose="02010600030101010101" pitchFamily="2" charset="-122"/>
              <a:ea typeface="宋体" panose="02010600030101010101" pitchFamily="2" charset="-122"/>
            </a:endParaRPr>
          </a:p>
          <a:p>
            <a:pPr marL="182880" indent="-182880" defTabSz="957263">
              <a:spcBef>
                <a:spcPct val="0"/>
              </a:spcBef>
              <a:buClr>
                <a:srgbClr val="FFC000"/>
              </a:buClr>
              <a:buSzTx/>
              <a:buFont typeface="Wingdings" pitchFamily="2" charset="2"/>
              <a:buChar char="Ø"/>
            </a:pPr>
            <a:endParaRPr lang="zh-CN" altLang="en-US" sz="1400">
              <a:solidFill>
                <a:prstClr val="black"/>
              </a:solidFill>
              <a:latin typeface="宋体" panose="02010600030101010101" pitchFamily="2" charset="-122"/>
              <a:ea typeface="宋体" panose="02010600030101010101" pitchFamily="2" charset="-122"/>
            </a:endParaRPr>
          </a:p>
        </p:txBody>
      </p:sp>
      <p:graphicFrame>
        <p:nvGraphicFramePr>
          <p:cNvPr id="8" name="表格 7"/>
          <p:cNvGraphicFramePr>
            <a:graphicFrameLocks noGrp="1"/>
          </p:cNvGraphicFramePr>
          <p:nvPr>
            <p:extLst>
              <p:ext uri="{D42A27DB-BD31-4B8C-83A1-F6EECF244321}">
                <p14:modId xmlns:p14="http://schemas.microsoft.com/office/powerpoint/2010/main" val="1043963793"/>
              </p:ext>
            </p:extLst>
          </p:nvPr>
        </p:nvGraphicFramePr>
        <p:xfrm>
          <a:off x="264650" y="1052736"/>
          <a:ext cx="8591324" cy="4355042"/>
        </p:xfrm>
        <a:graphic>
          <a:graphicData uri="http://schemas.openxmlformats.org/drawingml/2006/table">
            <a:tbl>
              <a:tblPr/>
              <a:tblGrid>
                <a:gridCol w="613666"/>
                <a:gridCol w="613666"/>
                <a:gridCol w="613666"/>
                <a:gridCol w="613666"/>
                <a:gridCol w="613666"/>
                <a:gridCol w="613666"/>
                <a:gridCol w="613666"/>
                <a:gridCol w="613666"/>
                <a:gridCol w="613666"/>
                <a:gridCol w="613666"/>
                <a:gridCol w="613666"/>
                <a:gridCol w="613666"/>
                <a:gridCol w="613666"/>
                <a:gridCol w="613666"/>
              </a:tblGrid>
              <a:tr h="318395">
                <a:tc gridSpan="14">
                  <a:txBody>
                    <a:bodyPr vert="horz" wrap="square"/>
                    <a:lstStyle/>
                    <a:p>
                      <a:pPr algn="ctr" fontAlgn="ctr"/>
                      <a:r>
                        <a:rPr lang="zh-CN" altLang="en-US" sz="2000" b="1" i="0" u="none" strike="noStrike">
                          <a:solidFill>
                            <a:srgbClr val="000000"/>
                          </a:solidFill>
                          <a:effectLst/>
                          <a:latin typeface="Arial" pitchFamily="34" charset="0"/>
                          <a:ea typeface="宋体" panose="02010600030101010101" pitchFamily="2" charset="-122"/>
                          <a:cs typeface="Arial" pitchFamily="34" charset="0"/>
                        </a:rPr>
                        <a:t>职能类</a:t>
                      </a:r>
                      <a:r>
                        <a:rPr lang="en-US" altLang="zh-CN" sz="20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2000" b="1" i="0" u="none" strike="noStrike">
                          <a:solidFill>
                            <a:srgbClr val="000000"/>
                          </a:solidFill>
                          <a:effectLst/>
                          <a:latin typeface="Arial" pitchFamily="34" charset="0"/>
                          <a:ea typeface="宋体" panose="02010600030101010101" pitchFamily="2" charset="-122"/>
                          <a:cs typeface="Arial" pitchFamily="34" charset="0"/>
                        </a:rPr>
                        <a:t>全薪（</a:t>
                      </a:r>
                      <a:r>
                        <a:rPr lang="en-US" altLang="zh-CN" sz="2000" b="1" i="0" u="none" strike="noStrike">
                          <a:solidFill>
                            <a:srgbClr val="000000"/>
                          </a:solidFill>
                          <a:effectLst/>
                          <a:latin typeface="Arial" pitchFamily="34" charset="0"/>
                          <a:ea typeface="宋体" panose="02010600030101010101" pitchFamily="2" charset="-122"/>
                          <a:cs typeface="Arial" pitchFamily="34" charset="0"/>
                        </a:rPr>
                        <a:t>TCC</a:t>
                      </a:r>
                      <a:r>
                        <a:rPr lang="zh-CN" altLang="en-US" sz="2000" b="1" i="0" u="none" strike="noStrike">
                          <a:solidFill>
                            <a:srgbClr val="000000"/>
                          </a:solidFill>
                          <a:effectLst/>
                          <a:latin typeface="Arial" pitchFamily="34" charset="0"/>
                          <a:ea typeface="宋体" panose="02010600030101010101" pitchFamily="2" charset="-122"/>
                          <a:cs typeface="Arial" pitchFamily="34" charset="0"/>
                        </a:rPr>
                        <a:t>）薪资表</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452411">
                <a:tc>
                  <a:txBody>
                    <a:bodyPr vert="horz" wrap="square"/>
                    <a:lstStyle/>
                    <a:p>
                      <a:pPr algn="ctr" fontAlgn="ctr"/>
                      <a:r>
                        <a:rPr lang="en-US" sz="1200" b="1" i="0" u="none" strike="noStrike">
                          <a:solidFill>
                            <a:srgbClr val="000000"/>
                          </a:solidFill>
                          <a:effectLst/>
                          <a:latin typeface="Arial" pitchFamily="34" charset="0"/>
                          <a:ea typeface="宋体" panose="02010600030101010101" pitchFamily="2" charset="-122"/>
                          <a:cs typeface="Arial" pitchFamily="34" charset="0"/>
                        </a:rPr>
                        <a:t>GGS</a:t>
                      </a:r>
                      <a:br>
                        <a:rPr lang="en-US" sz="1200" b="1" i="0" u="none" strike="noStrike">
                          <a:solidFill>
                            <a:srgbClr val="000000"/>
                          </a:solidFill>
                          <a:effectLst/>
                          <a:latin typeface="Arial" pitchFamily="34" charset="0"/>
                          <a:ea typeface="宋体" panose="02010600030101010101" pitchFamily="2" charset="-122"/>
                          <a:cs typeface="Arial" pitchFamily="34" charset="0"/>
                        </a:rPr>
                      </a:br>
                      <a:r>
                        <a:rPr lang="zh-CN" altLang="en-US" sz="120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2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2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2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20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2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2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2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20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20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20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20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20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20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20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257236">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21911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23737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25563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27,389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29215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31041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32867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1826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4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7236">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29240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31676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34113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36,550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38986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41423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43860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2437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4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7236">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39019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42271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45522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48,774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52026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55277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58529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3252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绩效助理</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4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7236">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52069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56409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60748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65,087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69426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73765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78104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4339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4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7236">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69484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75275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81065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86,856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92646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98436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104227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5790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绩效专员</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4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7236">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92724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100451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108178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115,905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123632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131359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139086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43%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7727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4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7236">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118977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130875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142773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154,670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166568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178466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190363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11898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绩效主办</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4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7236">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158770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174647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190524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206,401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222278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238155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254032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15877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4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7236">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211872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233059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254246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275,433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296620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317807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338995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21187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绩效经理、第一秘书</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4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7236">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282734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311007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339280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367,554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395827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424100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452374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28273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4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7236">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377296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415025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452755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490,484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528214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565944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603673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4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4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400" b="0" i="0" u="none" strike="noStrike">
                          <a:solidFill>
                            <a:srgbClr val="000000"/>
                          </a:solidFill>
                          <a:effectLst/>
                          <a:latin typeface="Arial" pitchFamily="34" charset="0"/>
                          <a:ea typeface="宋体" panose="02010600030101010101" pitchFamily="2" charset="-122"/>
                          <a:cs typeface="Arial" pitchFamily="34" charset="0"/>
                        </a:rPr>
                        <a:t>37730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4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573589601"/>
      </p:ext>
    </p:ext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37</a:t>
            </a:fld>
            <a:endParaRPr lang="en-GB"/>
          </a:p>
        </p:txBody>
      </p:sp>
      <p:sp>
        <p:nvSpPr>
          <p:cNvPr id="7" name="Title 1"/>
          <p:cNvSpPr txBox="1"/>
          <p:nvPr/>
        </p:nvSpPr>
        <p:spPr>
          <a:xfrm>
            <a:off x="1043608" y="132978"/>
            <a:ext cx="7812360" cy="738932"/>
          </a:xfrm>
          <a:prstGeom prst="rect">
            <a:avLst/>
          </a:prstGeom>
        </p:spPr>
        <p:txBody>
          <a:bodyPr vert="horz" lIns="0" tIns="45720" rIns="0" bIns="45720" rtlCol="0" anchor="ctr">
            <a:normAutofit fontScale="92500" lnSpcReduction="10000"/>
          </a:bodyPr>
          <a:lstStyle>
            <a:defPPr>
              <a:defRPr lang="en-US"/>
            </a:defPPr>
            <a:lvl1pPr marL="0" algn="l" defTabSz="914400" rtl="0" eaLnBrk="1" latinLnBrk="0" hangingPunct="1">
              <a:spcBef>
                <a:spcPct val="0"/>
              </a:spcBef>
              <a:buNone/>
              <a:defRPr sz="2400" b="1" kern="1200">
                <a:solidFill>
                  <a:schemeClr val="bg2"/>
                </a:solidFill>
                <a:latin typeface="+mj-lt"/>
                <a:ea typeface="+mj-ea"/>
                <a:cs typeface="+mj-cs"/>
              </a:defRPr>
            </a:lvl1pPr>
            <a:lvl2pPr marL="457200" algn="l" defTabSz="914400" rtl="0" eaLnBrk="1" latinLnBrk="0" hangingPunct="1">
              <a:defRPr sz="1800" kern="1200">
                <a:solidFill>
                  <a:schemeClr val="tx2"/>
                </a:solidFill>
                <a:latin typeface="+mn-lt"/>
                <a:ea typeface="+mn-ea"/>
                <a:cs typeface="+mn-cs"/>
              </a:defRPr>
            </a:lvl2pPr>
            <a:lvl3pPr marL="914400" algn="l" defTabSz="914400" rtl="0" eaLnBrk="1" latinLnBrk="0" hangingPunct="1">
              <a:defRPr sz="1800" kern="1200">
                <a:solidFill>
                  <a:schemeClr val="tx2"/>
                </a:solidFill>
                <a:latin typeface="+mn-lt"/>
                <a:ea typeface="+mn-ea"/>
                <a:cs typeface="+mn-cs"/>
              </a:defRPr>
            </a:lvl3pPr>
            <a:lvl4pPr marL="1371600" algn="l" defTabSz="914400" rtl="0" eaLnBrk="1" latinLnBrk="0" hangingPunct="1">
              <a:defRPr sz="1800" kern="1200">
                <a:solidFill>
                  <a:schemeClr val="tx2"/>
                </a:solidFill>
                <a:latin typeface="+mn-lt"/>
                <a:ea typeface="+mn-ea"/>
                <a:cs typeface="+mn-cs"/>
              </a:defRPr>
            </a:lvl4pPr>
            <a:lvl5pPr marL="1828800" algn="l" defTabSz="914400" rtl="0" eaLnBrk="1" latinLnBrk="0" hangingPunct="1">
              <a:defRPr sz="1800" kern="1200">
                <a:solidFill>
                  <a:schemeClr val="tx2"/>
                </a:solidFill>
                <a:latin typeface="+mn-lt"/>
                <a:ea typeface="+mn-ea"/>
                <a:cs typeface="+mn-cs"/>
              </a:defRPr>
            </a:lvl5pPr>
            <a:lvl6pPr marL="2286000" algn="l" defTabSz="914400" rtl="0" eaLnBrk="1" latinLnBrk="0" hangingPunct="1">
              <a:defRPr sz="1800" kern="1200">
                <a:solidFill>
                  <a:schemeClr val="tx2"/>
                </a:solidFill>
                <a:latin typeface="+mn-lt"/>
                <a:ea typeface="+mn-ea"/>
                <a:cs typeface="+mn-cs"/>
              </a:defRPr>
            </a:lvl6pPr>
            <a:lvl7pPr marL="2743200" algn="l" defTabSz="914400" rtl="0" eaLnBrk="1" latinLnBrk="0" hangingPunct="1">
              <a:defRPr sz="1800" kern="1200">
                <a:solidFill>
                  <a:schemeClr val="tx2"/>
                </a:solidFill>
                <a:latin typeface="+mn-lt"/>
                <a:ea typeface="+mn-ea"/>
                <a:cs typeface="+mn-cs"/>
              </a:defRPr>
            </a:lvl7pPr>
            <a:lvl8pPr marL="3200400" algn="l" defTabSz="914400" rtl="0" eaLnBrk="1" latinLnBrk="0" hangingPunct="1">
              <a:defRPr sz="1800" kern="1200">
                <a:solidFill>
                  <a:schemeClr val="tx2"/>
                </a:solidFill>
                <a:latin typeface="+mn-lt"/>
                <a:ea typeface="+mn-ea"/>
                <a:cs typeface="+mn-cs"/>
              </a:defRPr>
            </a:lvl8pPr>
            <a:lvl9pPr marL="3657600" algn="l" defTabSz="914400" rtl="0" eaLnBrk="1" latinLnBrk="0" hangingPunct="1">
              <a:defRPr sz="1800" kern="1200">
                <a:solidFill>
                  <a:schemeClr val="tx2"/>
                </a:solidFill>
                <a:latin typeface="+mn-lt"/>
                <a:ea typeface="+mn-ea"/>
                <a:cs typeface="+mn-cs"/>
              </a:defRPr>
            </a:lvl9pPr>
          </a:lstStyle>
          <a:p>
            <a:r>
              <a:rPr lang="zh-CN" altLang="en-US" smtClean="0"/>
              <a:t>职能类固薪根据固浮比计算得出，</a:t>
            </a:r>
            <a:r>
              <a:rPr lang="en-US" altLang="zh-CN" smtClean="0"/>
              <a:t>GGS4-9</a:t>
            </a:r>
            <a:r>
              <a:rPr lang="zh-CN" altLang="en-US" smtClean="0"/>
              <a:t>固浮比</a:t>
            </a:r>
            <a:r>
              <a:rPr lang="en-US" altLang="zh-CN" smtClean="0"/>
              <a:t>7:3</a:t>
            </a:r>
            <a:r>
              <a:rPr lang="zh-CN" altLang="en-US" smtClean="0"/>
              <a:t>，</a:t>
            </a:r>
            <a:r>
              <a:rPr lang="en-US" altLang="zh-CN" smtClean="0"/>
              <a:t>GGS10-14</a:t>
            </a:r>
            <a:r>
              <a:rPr lang="zh-CN" altLang="en-US" smtClean="0"/>
              <a:t>固浮比</a:t>
            </a:r>
            <a:r>
              <a:rPr lang="en-US" altLang="zh-CN" smtClean="0"/>
              <a:t>6:4</a:t>
            </a:r>
            <a:endParaRPr lang="en-US"/>
          </a:p>
        </p:txBody>
      </p:sp>
      <p:sp>
        <p:nvSpPr>
          <p:cNvPr id="8"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薪资表</a:t>
            </a:r>
            <a:endParaRPr lang="zh-CN" altLang="en-US" sz="1800" b="1">
              <a:solidFill>
                <a:schemeClr val="bg1"/>
              </a:solidFill>
              <a:cs typeface="Arial" pitchFamily="34" charset="0"/>
            </a:endParaRPr>
          </a:p>
        </p:txBody>
      </p:sp>
      <p:sp>
        <p:nvSpPr>
          <p:cNvPr id="9" name="Text Box 4"/>
          <p:cNvSpPr txBox="1">
            <a:spLocks noChangeArrowheads="1"/>
          </p:cNvSpPr>
          <p:nvPr/>
        </p:nvSpPr>
        <p:spPr bwMode="auto">
          <a:xfrm>
            <a:off x="251520" y="5301208"/>
            <a:ext cx="4392488" cy="124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wrap="square">
            <a:spAutoFit/>
          </a:bodyPr>
          <a:lstStyle>
            <a:defPPr>
              <a:defRPr lang="en-US"/>
            </a:defPPr>
            <a:lvl1pPr marL="376238" indent="-376238" algn="l" defTabSz="957263" rtl="0" eaLnBrk="0" latinLnBrk="0" hangingPunct="0">
              <a:defRPr sz="2900" b="1" kern="1200">
                <a:solidFill>
                  <a:schemeClr val="tx1"/>
                </a:solidFill>
                <a:latin typeface="Arial"/>
                <a:ea typeface="MS PGothic" pitchFamily="34" charset="-128"/>
                <a:cs typeface="+mn-cs"/>
              </a:defRPr>
            </a:lvl1pPr>
            <a:lvl2pPr marL="742950" indent="-285750" algn="l" defTabSz="957263" rtl="0" eaLnBrk="0" latinLnBrk="0" hangingPunct="0">
              <a:defRPr sz="2900" b="1" kern="1200">
                <a:solidFill>
                  <a:schemeClr val="tx1"/>
                </a:solidFill>
                <a:latin typeface="Arial"/>
                <a:ea typeface="MS PGothic" pitchFamily="34" charset="-128"/>
                <a:cs typeface="+mn-cs"/>
              </a:defRPr>
            </a:lvl2pPr>
            <a:lvl3pPr marL="1143000" indent="-228600" algn="l" defTabSz="957263" rtl="0" eaLnBrk="0" latinLnBrk="0" hangingPunct="0">
              <a:defRPr sz="2900" b="1" kern="1200">
                <a:solidFill>
                  <a:schemeClr val="tx1"/>
                </a:solidFill>
                <a:latin typeface="Arial"/>
                <a:ea typeface="MS PGothic" pitchFamily="34" charset="-128"/>
                <a:cs typeface="+mn-cs"/>
              </a:defRPr>
            </a:lvl3pPr>
            <a:lvl4pPr marL="1600200" indent="-228600" algn="l" defTabSz="957263" rtl="0" eaLnBrk="0" latinLnBrk="0" hangingPunct="0">
              <a:defRPr sz="2900" b="1" kern="1200">
                <a:solidFill>
                  <a:schemeClr val="tx1"/>
                </a:solidFill>
                <a:latin typeface="Arial"/>
                <a:ea typeface="MS PGothic" pitchFamily="34" charset="-128"/>
                <a:cs typeface="+mn-cs"/>
              </a:defRPr>
            </a:lvl4pPr>
            <a:lvl5pPr marL="2057400" indent="-228600" algn="l" defTabSz="957263" rtl="0" eaLnBrk="0" latinLnBrk="0" hangingPunct="0">
              <a:defRPr sz="2900" b="1" kern="1200">
                <a:solidFill>
                  <a:schemeClr val="tx1"/>
                </a:solidFill>
                <a:latin typeface="Arial"/>
                <a:ea typeface="MS PGothic" pitchFamily="34" charset="-128"/>
                <a:cs typeface="+mn-cs"/>
              </a:defRPr>
            </a:lvl5pPr>
            <a:lvl6pPr marL="25146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6pPr>
            <a:lvl7pPr marL="29718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7pPr>
            <a:lvl8pPr marL="34290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8pPr>
            <a:lvl9pPr marL="38862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9pPr>
          </a:lstStyle>
          <a:p>
            <a:pPr eaLnBrk="1" hangingPunct="1">
              <a:spcBef>
                <a:spcPts val="600"/>
              </a:spcBef>
              <a:spcAft>
                <a:spcPts val="600"/>
              </a:spcAft>
            </a:pPr>
            <a:r>
              <a:rPr lang="zh-CN" altLang="en-US" sz="1400">
                <a:latin typeface="宋体" panose="02010600030101010101" pitchFamily="2" charset="-122"/>
                <a:ea typeface="宋体" panose="02010600030101010101" pitchFamily="2" charset="-122"/>
              </a:rPr>
              <a:t>名词说明：</a:t>
            </a:r>
          </a:p>
          <a:p>
            <a:pPr marL="108000" indent="0" eaLnBrk="1" hangingPunct="1"/>
            <a:r>
              <a:rPr lang="en-US" altLang="zh-CN" sz="1400" b="0">
                <a:latin typeface="宋体" panose="02010600030101010101" pitchFamily="2" charset="-122"/>
                <a:ea typeface="宋体" panose="02010600030101010101" pitchFamily="2" charset="-122"/>
              </a:rPr>
              <a:t>1</a:t>
            </a:r>
            <a:r>
              <a:rPr lang="zh-CN" altLang="en-US" sz="1400" b="0">
                <a:latin typeface="宋体" panose="02010600030101010101" pitchFamily="2" charset="-122"/>
                <a:ea typeface="宋体" panose="02010600030101010101" pitchFamily="2" charset="-122"/>
              </a:rPr>
              <a:t>、带宽：指同一职级所涵盖的薪酬范围</a:t>
            </a:r>
          </a:p>
          <a:p>
            <a:pPr marL="108000" indent="0" eaLnBrk="1" hangingPunct="1"/>
            <a:r>
              <a:rPr lang="en-US" altLang="zh-CN" sz="1400" b="0">
                <a:latin typeface="宋体" panose="02010600030101010101" pitchFamily="2" charset="-122"/>
                <a:ea typeface="宋体" panose="02010600030101010101" pitchFamily="2" charset="-122"/>
              </a:rPr>
              <a:t>2</a:t>
            </a:r>
            <a:r>
              <a:rPr lang="zh-CN" altLang="en-US" sz="1400" b="0">
                <a:latin typeface="宋体" panose="02010600030101010101" pitchFamily="2" charset="-122"/>
                <a:ea typeface="宋体" panose="02010600030101010101" pitchFamily="2" charset="-122"/>
              </a:rPr>
              <a:t>、级差：工资级别中相邻两级工资标准之间的差额</a:t>
            </a:r>
          </a:p>
          <a:p>
            <a:pPr marL="108000" indent="0" eaLnBrk="1" hangingPunct="1"/>
            <a:r>
              <a:rPr lang="en-US" altLang="zh-CN" sz="1400" b="0">
                <a:latin typeface="宋体" panose="02010600030101010101" pitchFamily="2" charset="-122"/>
                <a:ea typeface="宋体" panose="02010600030101010101" pitchFamily="2" charset="-122"/>
              </a:rPr>
              <a:t>3</a:t>
            </a:r>
            <a:r>
              <a:rPr lang="zh-CN" altLang="en-US" sz="1400" b="0">
                <a:latin typeface="宋体" panose="02010600030101010101" pitchFamily="2" charset="-122"/>
                <a:ea typeface="宋体" panose="02010600030101010101" pitchFamily="2" charset="-122"/>
              </a:rPr>
              <a:t>、档差：工资档级中相邻两级工资标准之间的相差金额</a:t>
            </a:r>
          </a:p>
        </p:txBody>
      </p:sp>
      <p:sp>
        <p:nvSpPr>
          <p:cNvPr id="10" name="矩形 9"/>
          <p:cNvSpPr/>
          <p:nvPr/>
        </p:nvSpPr>
        <p:spPr>
          <a:xfrm>
            <a:off x="4499992" y="5356373"/>
            <a:ext cx="4355976" cy="138499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957263">
              <a:spcBef>
                <a:spcPct val="0"/>
              </a:spcBef>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薪</a:t>
            </a:r>
            <a:r>
              <a:rPr lang="zh-CN" altLang="en-US" sz="1400" smtClean="0">
                <a:solidFill>
                  <a:prstClr val="black"/>
                </a:solidFill>
                <a:latin typeface="宋体" panose="02010600030101010101" pitchFamily="2" charset="-122"/>
                <a:ea typeface="宋体" panose="02010600030101010101" pitchFamily="2" charset="-122"/>
              </a:rPr>
              <a:t>档</a:t>
            </a:r>
            <a:r>
              <a:rPr lang="zh-CN" altLang="en-US" sz="1400">
                <a:solidFill>
                  <a:prstClr val="black"/>
                </a:solidFill>
                <a:latin typeface="宋体" panose="02010600030101010101" pitchFamily="2" charset="-122"/>
                <a:ea typeface="宋体" panose="02010600030101010101" pitchFamily="2" charset="-122"/>
              </a:rPr>
              <a:t>：为确保员工薪酬有足够宽的薪酬晋升空间，建议各级薪档设置为</a:t>
            </a:r>
            <a:r>
              <a:rPr lang="en-US" altLang="zh-CN" sz="1400">
                <a:solidFill>
                  <a:prstClr val="black"/>
                </a:solidFill>
                <a:latin typeface="宋体" panose="02010600030101010101" pitchFamily="2" charset="-122"/>
                <a:ea typeface="宋体" panose="02010600030101010101" pitchFamily="2" charset="-122"/>
              </a:rPr>
              <a:t>7</a:t>
            </a:r>
            <a:r>
              <a:rPr lang="zh-CN" altLang="en-US" sz="1400" smtClean="0">
                <a:solidFill>
                  <a:prstClr val="black"/>
                </a:solidFill>
                <a:latin typeface="宋体" panose="02010600030101010101" pitchFamily="2" charset="-122"/>
                <a:ea typeface="宋体" panose="02010600030101010101" pitchFamily="2" charset="-122"/>
              </a:rPr>
              <a:t>档</a:t>
            </a:r>
            <a:endParaRPr lang="en-US" altLang="zh-CN" sz="1400" smtClean="0">
              <a:solidFill>
                <a:prstClr val="black"/>
              </a:solidFill>
              <a:latin typeface="宋体" panose="02010600030101010101" pitchFamily="2" charset="-122"/>
              <a:ea typeface="宋体" panose="02010600030101010101" pitchFamily="2" charset="-122"/>
            </a:endParaRPr>
          </a:p>
          <a:p>
            <a:pPr marL="285750" indent="-285750" defTabSz="957263">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带宽：根据</a:t>
            </a:r>
            <a:r>
              <a:rPr lang="en-US" altLang="zh-CN" sz="1400">
                <a:solidFill>
                  <a:prstClr val="black"/>
                </a:solidFill>
                <a:latin typeface="宋体" panose="02010600030101010101" pitchFamily="2" charset="-122"/>
                <a:ea typeface="宋体" panose="02010600030101010101" pitchFamily="2" charset="-122"/>
              </a:rPr>
              <a:t>SMQ</a:t>
            </a:r>
            <a:r>
              <a:rPr lang="zh-CN" altLang="zh-CN" sz="1400">
                <a:solidFill>
                  <a:prstClr val="black"/>
                </a:solidFill>
                <a:latin typeface="宋体" panose="02010600030101010101" pitchFamily="2" charset="-122"/>
                <a:ea typeface="宋体" panose="02010600030101010101" pitchFamily="2" charset="-122"/>
              </a:rPr>
              <a:t>职位所在的管理层级和晋升的可能性、企业文化和管理倾向等</a:t>
            </a:r>
            <a:r>
              <a:rPr lang="zh-CN" altLang="en-US" sz="1400">
                <a:solidFill>
                  <a:prstClr val="black"/>
                </a:solidFill>
                <a:latin typeface="宋体" panose="02010600030101010101" pitchFamily="2" charset="-122"/>
                <a:ea typeface="宋体" panose="02010600030101010101" pitchFamily="2" charset="-122"/>
              </a:rPr>
              <a:t>，带宽建议范围为</a:t>
            </a:r>
            <a:r>
              <a:rPr lang="en-US" altLang="zh-CN" sz="1400">
                <a:solidFill>
                  <a:prstClr val="black"/>
                </a:solidFill>
                <a:latin typeface="宋体" panose="02010600030101010101" pitchFamily="2" charset="-122"/>
                <a:ea typeface="宋体" panose="02010600030101010101" pitchFamily="2" charset="-122"/>
              </a:rPr>
              <a:t>50%</a:t>
            </a:r>
            <a:r>
              <a:rPr lang="zh-CN" altLang="en-US" sz="1400" smtClean="0">
                <a:solidFill>
                  <a:prstClr val="black"/>
                </a:solidFill>
                <a:latin typeface="宋体" panose="02010600030101010101" pitchFamily="2" charset="-122"/>
                <a:ea typeface="宋体" panose="02010600030101010101" pitchFamily="2" charset="-122"/>
              </a:rPr>
              <a:t>－</a:t>
            </a:r>
            <a:r>
              <a:rPr lang="en-US" altLang="zh-CN" sz="1400" smtClean="0">
                <a:solidFill>
                  <a:prstClr val="black"/>
                </a:solidFill>
                <a:latin typeface="宋体" panose="02010600030101010101" pitchFamily="2" charset="-122"/>
                <a:ea typeface="宋体" panose="02010600030101010101" pitchFamily="2" charset="-122"/>
              </a:rPr>
              <a:t>70</a:t>
            </a:r>
            <a:r>
              <a:rPr lang="en-US" altLang="zh-CN" sz="1400">
                <a:solidFill>
                  <a:prstClr val="black"/>
                </a:solidFill>
                <a:latin typeface="宋体" panose="02010600030101010101" pitchFamily="2" charset="-122"/>
                <a:ea typeface="宋体" panose="02010600030101010101" pitchFamily="2" charset="-122"/>
              </a:rPr>
              <a:t>%</a:t>
            </a:r>
            <a:r>
              <a:rPr lang="zh-CN" altLang="en-US" sz="1400">
                <a:solidFill>
                  <a:prstClr val="black"/>
                </a:solidFill>
                <a:latin typeface="宋体" panose="02010600030101010101" pitchFamily="2" charset="-122"/>
                <a:ea typeface="宋体" panose="02010600030101010101" pitchFamily="2" charset="-122"/>
              </a:rPr>
              <a:t>，带宽随着职级上升而增大</a:t>
            </a:r>
            <a:endParaRPr lang="en-US" altLang="zh-CN" sz="1400">
              <a:solidFill>
                <a:prstClr val="black"/>
              </a:solidFill>
              <a:latin typeface="宋体" panose="02010600030101010101" pitchFamily="2" charset="-122"/>
              <a:ea typeface="宋体" panose="02010600030101010101" pitchFamily="2" charset="-122"/>
            </a:endParaRPr>
          </a:p>
          <a:p>
            <a:pPr marL="182880" indent="-182880" defTabSz="957263">
              <a:spcBef>
                <a:spcPct val="0"/>
              </a:spcBef>
              <a:buClr>
                <a:srgbClr val="FFC000"/>
              </a:buClr>
              <a:buSzTx/>
              <a:buFont typeface="Wingdings" pitchFamily="2" charset="2"/>
              <a:buChar char="Ø"/>
            </a:pPr>
            <a:endParaRPr lang="zh-CN" altLang="en-US" sz="1400">
              <a:solidFill>
                <a:prstClr val="black"/>
              </a:solidFill>
              <a:latin typeface="宋体" panose="02010600030101010101" pitchFamily="2" charset="-122"/>
              <a:ea typeface="宋体" panose="02010600030101010101" pitchFamily="2" charset="-122"/>
            </a:endParaRPr>
          </a:p>
        </p:txBody>
      </p:sp>
      <p:graphicFrame>
        <p:nvGraphicFramePr>
          <p:cNvPr id="3" name="表格 2"/>
          <p:cNvGraphicFramePr>
            <a:graphicFrameLocks noGrp="1"/>
          </p:cNvGraphicFramePr>
          <p:nvPr>
            <p:extLst>
              <p:ext uri="{D42A27DB-BD31-4B8C-83A1-F6EECF244321}">
                <p14:modId xmlns:p14="http://schemas.microsoft.com/office/powerpoint/2010/main" val="3923593984"/>
              </p:ext>
            </p:extLst>
          </p:nvPr>
        </p:nvGraphicFramePr>
        <p:xfrm>
          <a:off x="251520" y="908720"/>
          <a:ext cx="8604442" cy="4158300"/>
        </p:xfrm>
        <a:graphic>
          <a:graphicData uri="http://schemas.openxmlformats.org/drawingml/2006/table">
            <a:tbl>
              <a:tblPr/>
              <a:tblGrid>
                <a:gridCol w="614603"/>
                <a:gridCol w="614603"/>
                <a:gridCol w="614603"/>
                <a:gridCol w="614603"/>
                <a:gridCol w="614603"/>
                <a:gridCol w="614603"/>
                <a:gridCol w="614603"/>
                <a:gridCol w="614603"/>
                <a:gridCol w="614603"/>
                <a:gridCol w="614603"/>
                <a:gridCol w="614603"/>
                <a:gridCol w="614603"/>
                <a:gridCol w="614603"/>
                <a:gridCol w="614603"/>
              </a:tblGrid>
              <a:tr h="273772">
                <a:tc gridSpan="14">
                  <a:txBody>
                    <a:bodyPr vert="horz" wrap="square"/>
                    <a:lstStyle/>
                    <a:p>
                      <a:pPr algn="ctr" fontAlgn="ctr"/>
                      <a:r>
                        <a:rPr lang="zh-CN" altLang="en-US" sz="1800" b="1" i="0" u="none" strike="noStrike">
                          <a:solidFill>
                            <a:srgbClr val="000000"/>
                          </a:solidFill>
                          <a:effectLst/>
                          <a:latin typeface="Arial" pitchFamily="34" charset="0"/>
                          <a:ea typeface="宋体" panose="02010600030101010101" pitchFamily="2" charset="-122"/>
                          <a:cs typeface="Arial" pitchFamily="34" charset="0"/>
                        </a:rPr>
                        <a:t>职能类</a:t>
                      </a:r>
                      <a:r>
                        <a:rPr lang="en-US" altLang="zh-CN" sz="18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1800" b="1" i="0" u="none" strike="noStrike">
                          <a:solidFill>
                            <a:srgbClr val="000000"/>
                          </a:solidFill>
                          <a:effectLst/>
                          <a:latin typeface="Arial" pitchFamily="34" charset="0"/>
                          <a:ea typeface="宋体" panose="02010600030101010101" pitchFamily="2" charset="-122"/>
                          <a:cs typeface="Arial" pitchFamily="34" charset="0"/>
                        </a:rPr>
                        <a:t>固薪（</a:t>
                      </a:r>
                      <a:r>
                        <a:rPr lang="en-US" altLang="zh-CN" sz="1800" b="1" i="0" u="none" strike="noStrike">
                          <a:solidFill>
                            <a:srgbClr val="000000"/>
                          </a:solidFill>
                          <a:effectLst/>
                          <a:latin typeface="Arial" pitchFamily="34" charset="0"/>
                          <a:ea typeface="宋体" panose="02010600030101010101" pitchFamily="2" charset="-122"/>
                          <a:cs typeface="Arial" pitchFamily="34" charset="0"/>
                        </a:rPr>
                        <a:t>TGC</a:t>
                      </a:r>
                      <a:r>
                        <a:rPr lang="zh-CN" altLang="en-US" sz="1800" b="1" i="0" u="none" strike="noStrike">
                          <a:solidFill>
                            <a:srgbClr val="000000"/>
                          </a:solidFill>
                          <a:effectLst/>
                          <a:latin typeface="Arial" pitchFamily="34" charset="0"/>
                          <a:ea typeface="宋体" panose="02010600030101010101" pitchFamily="2" charset="-122"/>
                          <a:cs typeface="Arial" pitchFamily="34" charset="0"/>
                        </a:rPr>
                        <a:t>）薪资表</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389006">
                <a:tc>
                  <a:txBody>
                    <a:bodyPr vert="horz" wrap="square"/>
                    <a:lstStyle/>
                    <a:p>
                      <a:pPr algn="ctr" fontAlgn="ctr"/>
                      <a:r>
                        <a:rPr lang="en-US" sz="1100" b="1" i="0" u="none" strike="noStrike">
                          <a:solidFill>
                            <a:srgbClr val="000000"/>
                          </a:solidFill>
                          <a:effectLst/>
                          <a:latin typeface="Arial" pitchFamily="34" charset="0"/>
                          <a:ea typeface="宋体" panose="02010600030101010101" pitchFamily="2" charset="-122"/>
                          <a:cs typeface="Arial" pitchFamily="34" charset="0"/>
                        </a:rPr>
                        <a:t>GGS</a:t>
                      </a:r>
                      <a:br>
                        <a:rPr lang="en-US" sz="1100" b="1" i="0" u="none" strike="noStrike">
                          <a:solidFill>
                            <a:srgbClr val="000000"/>
                          </a:solidFill>
                          <a:effectLst/>
                          <a:latin typeface="Arial" pitchFamily="34" charset="0"/>
                          <a:ea typeface="宋体" panose="02010600030101010101" pitchFamily="2" charset="-122"/>
                          <a:cs typeface="Arial" pitchFamily="34" charset="0"/>
                        </a:rPr>
                      </a:br>
                      <a:r>
                        <a:rPr lang="zh-CN" altLang="en-US" sz="110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10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48051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15338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16616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17894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19,172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20451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21729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23007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1278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118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20468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22173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23879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25,585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27290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28996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30702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1706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118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27313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29590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31866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34,142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36418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38694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40970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2276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绩效助理</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118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36449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39486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42523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45,561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48598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51636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54673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3037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118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48639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52692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56746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60,799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64852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68905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72959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4053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绩效专员</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118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64907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70316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75725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81,134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86542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91951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97360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5409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118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71386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78525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85664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92,802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99941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107079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114218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7139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绩效主办</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118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95262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104788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114314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123,840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133367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142893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152419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9526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118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127123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139835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152548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165,260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177972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190684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203397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12712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smtClean="0">
                          <a:solidFill>
                            <a:srgbClr val="000000"/>
                          </a:solidFill>
                          <a:effectLst/>
                          <a:latin typeface="Arial" pitchFamily="34" charset="0"/>
                          <a:ea typeface="宋体" panose="02010600030101010101" pitchFamily="2" charset="-122"/>
                          <a:cs typeface="Arial" pitchFamily="34" charset="0"/>
                        </a:rPr>
                        <a:t>绩效经理、第一秘书</a:t>
                      </a:r>
                      <a:endParaRPr lang="zh-CN" altLang="en-US" sz="1200" b="0" i="0" u="none" strike="noStrike">
                        <a:solidFill>
                          <a:srgbClr val="000000"/>
                        </a:solidFill>
                        <a:effectLst/>
                        <a:latin typeface="Arial" pitchFamily="34" charset="0"/>
                        <a:ea typeface="宋体" panose="02010600030101010101" pitchFamily="2" charset="-122"/>
                        <a:cs typeface="Arial" pitchFamily="34" charset="0"/>
                      </a:endParaRP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118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169640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186604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203568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220,532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237496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254460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271424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16964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21184">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226377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249015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271653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200" b="0" i="0" u="none" strike="noStrike" kern="1200">
                          <a:solidFill>
                            <a:srgbClr val="000000"/>
                          </a:solidFill>
                          <a:effectLst/>
                          <a:latin typeface="Arial" pitchFamily="34" charset="0"/>
                          <a:ea typeface="宋体" panose="02010600030101010101" pitchFamily="2" charset="-122"/>
                          <a:cs typeface="Arial" pitchFamily="34" charset="0"/>
                        </a:rPr>
                        <a:t>294,291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316928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339566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362204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22638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537917091"/>
      </p:ext>
    </p:extLst>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38</a:t>
            </a:fld>
            <a:endParaRPr lang="en-GB"/>
          </a:p>
        </p:txBody>
      </p:sp>
      <p:sp>
        <p:nvSpPr>
          <p:cNvPr id="7" name="Title 1"/>
          <p:cNvSpPr>
            <a:spLocks noGrp="1"/>
          </p:cNvSpPr>
          <p:nvPr>
            <p:ph type="title"/>
          </p:nvPr>
        </p:nvSpPr>
        <p:spPr>
          <a:xfrm>
            <a:off x="1043608" y="132978"/>
            <a:ext cx="7812360" cy="991766"/>
          </a:xfrm>
        </p:spPr>
        <p:txBody>
          <a:bodyPr>
            <a:normAutofit/>
          </a:bodyPr>
          <a:lstStyle/>
          <a:p>
            <a:r>
              <a:rPr lang="zh-CN" altLang="en-US" sz="2200" smtClean="0"/>
              <a:t>方案二：业务类岗位全薪对标高科技业务类岗位，</a:t>
            </a:r>
            <a:r>
              <a:rPr lang="en-US" altLang="zh-CN" sz="2200" smtClean="0"/>
              <a:t>GGS4-9</a:t>
            </a:r>
            <a:r>
              <a:rPr lang="zh-CN" altLang="en-US" sz="2200" smtClean="0"/>
              <a:t>对标</a:t>
            </a:r>
            <a:r>
              <a:rPr lang="en-US" altLang="zh-CN" sz="2200" smtClean="0"/>
              <a:t>P25</a:t>
            </a:r>
            <a:r>
              <a:rPr lang="zh-CN" altLang="en-US" sz="2200" smtClean="0"/>
              <a:t>，</a:t>
            </a:r>
            <a:r>
              <a:rPr lang="en-US" altLang="zh-CN" sz="2200" smtClean="0"/>
              <a:t>GGS10-14</a:t>
            </a:r>
            <a:r>
              <a:rPr lang="zh-CN" altLang="en-US" sz="2200" smtClean="0"/>
              <a:t>对标</a:t>
            </a:r>
            <a:r>
              <a:rPr lang="en-US" altLang="zh-CN" sz="2200" smtClean="0"/>
              <a:t>P50</a:t>
            </a:r>
            <a:endParaRPr lang="en-US" sz="2200"/>
          </a:p>
        </p:txBody>
      </p:sp>
      <p:sp>
        <p:nvSpPr>
          <p:cNvPr id="8"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薪资表</a:t>
            </a:r>
            <a:endParaRPr lang="zh-CN" altLang="en-US" sz="1800" b="1">
              <a:solidFill>
                <a:schemeClr val="bg1"/>
              </a:solidFill>
              <a:cs typeface="Arial" pitchFamily="34" charset="0"/>
            </a:endParaRPr>
          </a:p>
        </p:txBody>
      </p:sp>
      <p:sp>
        <p:nvSpPr>
          <p:cNvPr id="9" name="Text Box 4"/>
          <p:cNvSpPr txBox="1">
            <a:spLocks noChangeArrowheads="1"/>
          </p:cNvSpPr>
          <p:nvPr/>
        </p:nvSpPr>
        <p:spPr bwMode="auto">
          <a:xfrm>
            <a:off x="251520" y="5085184"/>
            <a:ext cx="4392488" cy="124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wrap="square">
            <a:spAutoFit/>
          </a:bodyPr>
          <a:lstStyle>
            <a:defPPr>
              <a:defRPr lang="en-US"/>
            </a:defPPr>
            <a:lvl1pPr marL="376238" indent="-376238" algn="l" defTabSz="957263" rtl="0" eaLnBrk="0" latinLnBrk="0" hangingPunct="0">
              <a:defRPr sz="2900" b="1" kern="1200">
                <a:solidFill>
                  <a:schemeClr val="tx1"/>
                </a:solidFill>
                <a:latin typeface="Arial"/>
                <a:ea typeface="MS PGothic" pitchFamily="34" charset="-128"/>
                <a:cs typeface="+mn-cs"/>
              </a:defRPr>
            </a:lvl1pPr>
            <a:lvl2pPr marL="742950" indent="-285750" algn="l" defTabSz="957263" rtl="0" eaLnBrk="0" latinLnBrk="0" hangingPunct="0">
              <a:defRPr sz="2900" b="1" kern="1200">
                <a:solidFill>
                  <a:schemeClr val="tx1"/>
                </a:solidFill>
                <a:latin typeface="Arial"/>
                <a:ea typeface="MS PGothic" pitchFamily="34" charset="-128"/>
                <a:cs typeface="+mn-cs"/>
              </a:defRPr>
            </a:lvl2pPr>
            <a:lvl3pPr marL="1143000" indent="-228600" algn="l" defTabSz="957263" rtl="0" eaLnBrk="0" latinLnBrk="0" hangingPunct="0">
              <a:defRPr sz="2900" b="1" kern="1200">
                <a:solidFill>
                  <a:schemeClr val="tx1"/>
                </a:solidFill>
                <a:latin typeface="Arial"/>
                <a:ea typeface="MS PGothic" pitchFamily="34" charset="-128"/>
                <a:cs typeface="+mn-cs"/>
              </a:defRPr>
            </a:lvl3pPr>
            <a:lvl4pPr marL="1600200" indent="-228600" algn="l" defTabSz="957263" rtl="0" eaLnBrk="0" latinLnBrk="0" hangingPunct="0">
              <a:defRPr sz="2900" b="1" kern="1200">
                <a:solidFill>
                  <a:schemeClr val="tx1"/>
                </a:solidFill>
                <a:latin typeface="Arial"/>
                <a:ea typeface="MS PGothic" pitchFamily="34" charset="-128"/>
                <a:cs typeface="+mn-cs"/>
              </a:defRPr>
            </a:lvl4pPr>
            <a:lvl5pPr marL="2057400" indent="-228600" algn="l" defTabSz="957263" rtl="0" eaLnBrk="0" latinLnBrk="0" hangingPunct="0">
              <a:defRPr sz="2900" b="1" kern="1200">
                <a:solidFill>
                  <a:schemeClr val="tx1"/>
                </a:solidFill>
                <a:latin typeface="Arial"/>
                <a:ea typeface="MS PGothic" pitchFamily="34" charset="-128"/>
                <a:cs typeface="+mn-cs"/>
              </a:defRPr>
            </a:lvl5pPr>
            <a:lvl6pPr marL="25146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6pPr>
            <a:lvl7pPr marL="29718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7pPr>
            <a:lvl8pPr marL="34290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8pPr>
            <a:lvl9pPr marL="38862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9pPr>
          </a:lstStyle>
          <a:p>
            <a:pPr eaLnBrk="1" hangingPunct="1">
              <a:spcBef>
                <a:spcPts val="600"/>
              </a:spcBef>
              <a:spcAft>
                <a:spcPts val="600"/>
              </a:spcAft>
            </a:pPr>
            <a:r>
              <a:rPr lang="zh-CN" altLang="en-US" sz="1400">
                <a:latin typeface="宋体" panose="02010600030101010101" pitchFamily="2" charset="-122"/>
                <a:ea typeface="宋体" panose="02010600030101010101" pitchFamily="2" charset="-122"/>
              </a:rPr>
              <a:t>名词说明：</a:t>
            </a:r>
          </a:p>
          <a:p>
            <a:pPr marL="108000" indent="0" eaLnBrk="1" hangingPunct="1"/>
            <a:r>
              <a:rPr lang="en-US" altLang="zh-CN" sz="1400" b="0">
                <a:latin typeface="宋体" panose="02010600030101010101" pitchFamily="2" charset="-122"/>
                <a:ea typeface="宋体" panose="02010600030101010101" pitchFamily="2" charset="-122"/>
              </a:rPr>
              <a:t>1</a:t>
            </a:r>
            <a:r>
              <a:rPr lang="zh-CN" altLang="en-US" sz="1400" b="0">
                <a:latin typeface="宋体" panose="02010600030101010101" pitchFamily="2" charset="-122"/>
                <a:ea typeface="宋体" panose="02010600030101010101" pitchFamily="2" charset="-122"/>
              </a:rPr>
              <a:t>、带宽：指同一职级所涵盖的薪酬范围</a:t>
            </a:r>
          </a:p>
          <a:p>
            <a:pPr marL="108000" indent="0" eaLnBrk="1" hangingPunct="1"/>
            <a:r>
              <a:rPr lang="en-US" altLang="zh-CN" sz="1400" b="0">
                <a:latin typeface="宋体" panose="02010600030101010101" pitchFamily="2" charset="-122"/>
                <a:ea typeface="宋体" panose="02010600030101010101" pitchFamily="2" charset="-122"/>
              </a:rPr>
              <a:t>2</a:t>
            </a:r>
            <a:r>
              <a:rPr lang="zh-CN" altLang="en-US" sz="1400" b="0">
                <a:latin typeface="宋体" panose="02010600030101010101" pitchFamily="2" charset="-122"/>
                <a:ea typeface="宋体" panose="02010600030101010101" pitchFamily="2" charset="-122"/>
              </a:rPr>
              <a:t>、级差：工资级别中相邻两级工资标准之间的差额</a:t>
            </a:r>
          </a:p>
          <a:p>
            <a:pPr marL="108000" indent="0" eaLnBrk="1" hangingPunct="1"/>
            <a:r>
              <a:rPr lang="en-US" altLang="zh-CN" sz="1400" b="0">
                <a:latin typeface="宋体" panose="02010600030101010101" pitchFamily="2" charset="-122"/>
                <a:ea typeface="宋体" panose="02010600030101010101" pitchFamily="2" charset="-122"/>
              </a:rPr>
              <a:t>3</a:t>
            </a:r>
            <a:r>
              <a:rPr lang="zh-CN" altLang="en-US" sz="1400" b="0">
                <a:latin typeface="宋体" panose="02010600030101010101" pitchFamily="2" charset="-122"/>
                <a:ea typeface="宋体" panose="02010600030101010101" pitchFamily="2" charset="-122"/>
              </a:rPr>
              <a:t>、档差：工资档级中相邻两级工资标准之间的相差金额</a:t>
            </a:r>
          </a:p>
        </p:txBody>
      </p:sp>
      <p:sp>
        <p:nvSpPr>
          <p:cNvPr id="10" name="矩形 9"/>
          <p:cNvSpPr/>
          <p:nvPr/>
        </p:nvSpPr>
        <p:spPr>
          <a:xfrm>
            <a:off x="4499992" y="5140349"/>
            <a:ext cx="4355976" cy="138499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957263">
              <a:spcBef>
                <a:spcPct val="0"/>
              </a:spcBef>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薪</a:t>
            </a:r>
            <a:r>
              <a:rPr lang="zh-CN" altLang="en-US" sz="1400" smtClean="0">
                <a:solidFill>
                  <a:prstClr val="black"/>
                </a:solidFill>
                <a:latin typeface="宋体" panose="02010600030101010101" pitchFamily="2" charset="-122"/>
                <a:ea typeface="宋体" panose="02010600030101010101" pitchFamily="2" charset="-122"/>
              </a:rPr>
              <a:t>档</a:t>
            </a:r>
            <a:r>
              <a:rPr lang="zh-CN" altLang="en-US" sz="1400">
                <a:solidFill>
                  <a:prstClr val="black"/>
                </a:solidFill>
                <a:latin typeface="宋体" panose="02010600030101010101" pitchFamily="2" charset="-122"/>
                <a:ea typeface="宋体" panose="02010600030101010101" pitchFamily="2" charset="-122"/>
              </a:rPr>
              <a:t>：为确保员工薪酬有足够宽的薪酬晋升空间，建议各级薪档设置为</a:t>
            </a:r>
            <a:r>
              <a:rPr lang="en-US" altLang="zh-CN" sz="1400">
                <a:solidFill>
                  <a:prstClr val="black"/>
                </a:solidFill>
                <a:latin typeface="宋体" panose="02010600030101010101" pitchFamily="2" charset="-122"/>
                <a:ea typeface="宋体" panose="02010600030101010101" pitchFamily="2" charset="-122"/>
              </a:rPr>
              <a:t>7</a:t>
            </a:r>
            <a:r>
              <a:rPr lang="zh-CN" altLang="en-US" sz="1400" smtClean="0">
                <a:solidFill>
                  <a:prstClr val="black"/>
                </a:solidFill>
                <a:latin typeface="宋体" panose="02010600030101010101" pitchFamily="2" charset="-122"/>
                <a:ea typeface="宋体" panose="02010600030101010101" pitchFamily="2" charset="-122"/>
              </a:rPr>
              <a:t>档</a:t>
            </a:r>
            <a:endParaRPr lang="en-US" altLang="zh-CN" sz="1400" smtClean="0">
              <a:solidFill>
                <a:prstClr val="black"/>
              </a:solidFill>
              <a:latin typeface="宋体" panose="02010600030101010101" pitchFamily="2" charset="-122"/>
              <a:ea typeface="宋体" panose="02010600030101010101" pitchFamily="2" charset="-122"/>
            </a:endParaRPr>
          </a:p>
          <a:p>
            <a:pPr marL="285750" indent="-285750" defTabSz="957263">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带宽：根据</a:t>
            </a:r>
            <a:r>
              <a:rPr lang="en-US" altLang="zh-CN" sz="1400">
                <a:solidFill>
                  <a:prstClr val="black"/>
                </a:solidFill>
                <a:latin typeface="宋体" panose="02010600030101010101" pitchFamily="2" charset="-122"/>
                <a:ea typeface="宋体" panose="02010600030101010101" pitchFamily="2" charset="-122"/>
              </a:rPr>
              <a:t>SMQ</a:t>
            </a:r>
            <a:r>
              <a:rPr lang="zh-CN" altLang="zh-CN" sz="1400">
                <a:solidFill>
                  <a:prstClr val="black"/>
                </a:solidFill>
                <a:latin typeface="宋体" panose="02010600030101010101" pitchFamily="2" charset="-122"/>
                <a:ea typeface="宋体" panose="02010600030101010101" pitchFamily="2" charset="-122"/>
              </a:rPr>
              <a:t>职位所在的管理层级和晋升的可能性、企业文化和管理倾向等</a:t>
            </a:r>
            <a:r>
              <a:rPr lang="zh-CN" altLang="en-US" sz="1400">
                <a:solidFill>
                  <a:prstClr val="black"/>
                </a:solidFill>
                <a:latin typeface="宋体" panose="02010600030101010101" pitchFamily="2" charset="-122"/>
                <a:ea typeface="宋体" panose="02010600030101010101" pitchFamily="2" charset="-122"/>
              </a:rPr>
              <a:t>，带宽建议范围为</a:t>
            </a:r>
            <a:r>
              <a:rPr lang="en-US" altLang="zh-CN" sz="1400">
                <a:solidFill>
                  <a:prstClr val="black"/>
                </a:solidFill>
                <a:latin typeface="宋体" panose="02010600030101010101" pitchFamily="2" charset="-122"/>
                <a:ea typeface="宋体" panose="02010600030101010101" pitchFamily="2" charset="-122"/>
              </a:rPr>
              <a:t>50%</a:t>
            </a:r>
            <a:r>
              <a:rPr lang="zh-CN" altLang="en-US" sz="1400" smtClean="0">
                <a:solidFill>
                  <a:prstClr val="black"/>
                </a:solidFill>
                <a:latin typeface="宋体" panose="02010600030101010101" pitchFamily="2" charset="-122"/>
                <a:ea typeface="宋体" panose="02010600030101010101" pitchFamily="2" charset="-122"/>
              </a:rPr>
              <a:t>－</a:t>
            </a:r>
            <a:r>
              <a:rPr lang="en-US" altLang="zh-CN" sz="1400" smtClean="0">
                <a:solidFill>
                  <a:prstClr val="black"/>
                </a:solidFill>
                <a:latin typeface="宋体" panose="02010600030101010101" pitchFamily="2" charset="-122"/>
                <a:ea typeface="宋体" panose="02010600030101010101" pitchFamily="2" charset="-122"/>
              </a:rPr>
              <a:t>70</a:t>
            </a:r>
            <a:r>
              <a:rPr lang="en-US" altLang="zh-CN" sz="1400">
                <a:solidFill>
                  <a:prstClr val="black"/>
                </a:solidFill>
                <a:latin typeface="宋体" panose="02010600030101010101" pitchFamily="2" charset="-122"/>
                <a:ea typeface="宋体" panose="02010600030101010101" pitchFamily="2" charset="-122"/>
              </a:rPr>
              <a:t>%</a:t>
            </a:r>
            <a:r>
              <a:rPr lang="zh-CN" altLang="en-US" sz="1400">
                <a:solidFill>
                  <a:prstClr val="black"/>
                </a:solidFill>
                <a:latin typeface="宋体" panose="02010600030101010101" pitchFamily="2" charset="-122"/>
                <a:ea typeface="宋体" panose="02010600030101010101" pitchFamily="2" charset="-122"/>
              </a:rPr>
              <a:t>，带宽随着职级上升而增大</a:t>
            </a:r>
            <a:endParaRPr lang="en-US" altLang="zh-CN" sz="1400">
              <a:solidFill>
                <a:prstClr val="black"/>
              </a:solidFill>
              <a:latin typeface="宋体" panose="02010600030101010101" pitchFamily="2" charset="-122"/>
              <a:ea typeface="宋体" panose="02010600030101010101" pitchFamily="2" charset="-122"/>
            </a:endParaRPr>
          </a:p>
          <a:p>
            <a:pPr marL="182880" indent="-182880" defTabSz="957263">
              <a:spcBef>
                <a:spcPct val="0"/>
              </a:spcBef>
              <a:buClr>
                <a:srgbClr val="FFC000"/>
              </a:buClr>
              <a:buSzTx/>
              <a:buFont typeface="Wingdings" pitchFamily="2" charset="2"/>
              <a:buChar char="Ø"/>
            </a:pPr>
            <a:endParaRPr lang="zh-CN" altLang="en-US" sz="1400">
              <a:solidFill>
                <a:prstClr val="black"/>
              </a:solidFill>
              <a:latin typeface="宋体" panose="02010600030101010101" pitchFamily="2" charset="-122"/>
              <a:ea typeface="宋体" panose="02010600030101010101" pitchFamily="2" charset="-122"/>
            </a:endParaRPr>
          </a:p>
        </p:txBody>
      </p:sp>
      <p:graphicFrame>
        <p:nvGraphicFramePr>
          <p:cNvPr id="2" name="表格 1"/>
          <p:cNvGraphicFramePr>
            <a:graphicFrameLocks noGrp="1"/>
          </p:cNvGraphicFramePr>
          <p:nvPr>
            <p:extLst>
              <p:ext uri="{D42A27DB-BD31-4B8C-83A1-F6EECF244321}">
                <p14:modId xmlns:p14="http://schemas.microsoft.com/office/powerpoint/2010/main" val="4063041350"/>
              </p:ext>
            </p:extLst>
          </p:nvPr>
        </p:nvGraphicFramePr>
        <p:xfrm>
          <a:off x="251523" y="1268760"/>
          <a:ext cx="8497188" cy="3618017"/>
        </p:xfrm>
        <a:graphic>
          <a:graphicData uri="http://schemas.openxmlformats.org/drawingml/2006/table">
            <a:tbl>
              <a:tblPr/>
              <a:tblGrid>
                <a:gridCol w="606942"/>
                <a:gridCol w="606942"/>
                <a:gridCol w="606942"/>
                <a:gridCol w="606942"/>
                <a:gridCol w="606942"/>
                <a:gridCol w="606942"/>
                <a:gridCol w="606942"/>
                <a:gridCol w="606942"/>
                <a:gridCol w="606942"/>
                <a:gridCol w="606942"/>
                <a:gridCol w="606942"/>
                <a:gridCol w="606942"/>
                <a:gridCol w="606942"/>
                <a:gridCol w="606942"/>
              </a:tblGrid>
              <a:tr h="333582">
                <a:tc gridSpan="14">
                  <a:txBody>
                    <a:bodyPr vert="horz" wrap="square"/>
                    <a:lstStyle/>
                    <a:p>
                      <a:pPr algn="ctr" fontAlgn="ctr"/>
                      <a:r>
                        <a:rPr lang="zh-CN" altLang="en-US" sz="1800" b="1" i="0" u="none" strike="noStrike">
                          <a:solidFill>
                            <a:srgbClr val="000000"/>
                          </a:solidFill>
                          <a:effectLst/>
                          <a:latin typeface="Arial" pitchFamily="34" charset="0"/>
                          <a:ea typeface="宋体" panose="02010600030101010101" pitchFamily="2" charset="-122"/>
                          <a:cs typeface="Arial" pitchFamily="34" charset="0"/>
                        </a:rPr>
                        <a:t>业务类</a:t>
                      </a:r>
                      <a:r>
                        <a:rPr lang="en-US" altLang="zh-CN" sz="18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1800" b="1" i="0" u="none" strike="noStrike">
                          <a:solidFill>
                            <a:srgbClr val="000000"/>
                          </a:solidFill>
                          <a:effectLst/>
                          <a:latin typeface="Arial" pitchFamily="34" charset="0"/>
                          <a:ea typeface="宋体" panose="02010600030101010101" pitchFamily="2" charset="-122"/>
                          <a:cs typeface="Arial" pitchFamily="34" charset="0"/>
                        </a:rPr>
                        <a:t>全薪（</a:t>
                      </a:r>
                      <a:r>
                        <a:rPr lang="en-US" altLang="zh-CN" sz="1800" b="1" i="0" u="none" strike="noStrike">
                          <a:solidFill>
                            <a:srgbClr val="000000"/>
                          </a:solidFill>
                          <a:effectLst/>
                          <a:latin typeface="Arial" pitchFamily="34" charset="0"/>
                          <a:ea typeface="宋体" panose="02010600030101010101" pitchFamily="2" charset="-122"/>
                          <a:cs typeface="Arial" pitchFamily="34" charset="0"/>
                        </a:rPr>
                        <a:t>TCC</a:t>
                      </a:r>
                      <a:r>
                        <a:rPr lang="zh-CN" altLang="en-US" sz="1800" b="1" i="0" u="none" strike="noStrike">
                          <a:solidFill>
                            <a:srgbClr val="000000"/>
                          </a:solidFill>
                          <a:effectLst/>
                          <a:latin typeface="Arial" pitchFamily="34" charset="0"/>
                          <a:ea typeface="宋体" panose="02010600030101010101" pitchFamily="2" charset="-122"/>
                          <a:cs typeface="Arial" pitchFamily="34" charset="0"/>
                        </a:rPr>
                        <a:t>）薪资表</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532400">
                <a:tc>
                  <a:txBody>
                    <a:bodyPr vert="horz" wrap="square"/>
                    <a:lstStyle/>
                    <a:p>
                      <a:pPr algn="ctr" fontAlgn="ctr"/>
                      <a:r>
                        <a:rPr lang="en-US" sz="1100" b="1" i="0" u="none" strike="noStrike">
                          <a:solidFill>
                            <a:srgbClr val="000000"/>
                          </a:solidFill>
                          <a:effectLst/>
                          <a:latin typeface="Arial" pitchFamily="34" charset="0"/>
                          <a:ea typeface="宋体" panose="02010600030101010101" pitchFamily="2" charset="-122"/>
                          <a:cs typeface="Arial" pitchFamily="34" charset="0"/>
                        </a:rPr>
                        <a:t>GGS</a:t>
                      </a:r>
                      <a:br>
                        <a:rPr lang="en-US" sz="1100" b="1" i="0" u="none" strike="noStrike">
                          <a:solidFill>
                            <a:srgbClr val="000000"/>
                          </a:solidFill>
                          <a:effectLst/>
                          <a:latin typeface="Arial" pitchFamily="34" charset="0"/>
                          <a:ea typeface="宋体" panose="02010600030101010101" pitchFamily="2" charset="-122"/>
                          <a:cs typeface="Arial" pitchFamily="34" charset="0"/>
                        </a:rPr>
                      </a:br>
                      <a:r>
                        <a:rPr lang="zh-CN" altLang="en-US" sz="110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10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10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10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25018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22004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23838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25671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27,505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29339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31173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33006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1834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018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29613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32081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34548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37,016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39484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41952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44419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2468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018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39853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43174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46495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49,816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53137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56458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59779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3321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业务助理</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018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53634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58103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62573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67,042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71512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75981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80451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4469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018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72180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78195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84210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90,225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96240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102255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108270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6015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业务员</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018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97139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105234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113329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121,424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129519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137614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145709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8095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018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125701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138271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150841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163,412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175982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188552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201122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12570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业务主办</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018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169168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186085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203001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219,918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236835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253752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270668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16917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018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227665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250431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273198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295,964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318731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341497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364263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22766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业务经理</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018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306389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337028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367667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398,306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428945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459584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490223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30639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50185">
                <a:tc>
                  <a:txBody>
                    <a:bodyPr vert="horz" wrap="square"/>
                    <a:lstStyle/>
                    <a:p>
                      <a:pPr algn="ctr" fontAlgn="ctr"/>
                      <a:r>
                        <a:rPr lang="en-US" altLang="zh-CN" sz="1100" b="1" i="0" u="none" strike="noStrike">
                          <a:solidFill>
                            <a:srgbClr val="000000"/>
                          </a:solidFill>
                          <a:effectLst/>
                          <a:latin typeface="Arial" pitchFamily="34" charset="0"/>
                          <a:ea typeface="宋体" panose="02010600030101010101" pitchFamily="2" charset="-122"/>
                          <a:cs typeface="Arial" pitchFamily="34" charset="0"/>
                        </a:rPr>
                        <a:t>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412337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453570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494804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536,038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577271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618505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659738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100" b="0" i="0" u="none" strike="noStrike">
                          <a:solidFill>
                            <a:srgbClr val="000000"/>
                          </a:solidFill>
                          <a:effectLst/>
                          <a:latin typeface="Arial" pitchFamily="34" charset="0"/>
                          <a:ea typeface="宋体" panose="02010600030101010101" pitchFamily="2" charset="-122"/>
                          <a:cs typeface="Arial" pitchFamily="34" charset="0"/>
                        </a:rPr>
                        <a:t>41234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1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301723144"/>
      </p:ext>
    </p:extLst>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39</a:t>
            </a:fld>
            <a:endParaRPr lang="en-GB"/>
          </a:p>
        </p:txBody>
      </p:sp>
      <p:sp>
        <p:nvSpPr>
          <p:cNvPr id="10" name="Title 1"/>
          <p:cNvSpPr>
            <a:spLocks noGrp="1"/>
          </p:cNvSpPr>
          <p:nvPr>
            <p:ph type="title"/>
          </p:nvPr>
        </p:nvSpPr>
        <p:spPr>
          <a:xfrm>
            <a:off x="1043608" y="132978"/>
            <a:ext cx="7704856" cy="738932"/>
          </a:xfrm>
        </p:spPr>
        <p:txBody>
          <a:bodyPr>
            <a:normAutofit fontScale="90000"/>
          </a:bodyPr>
          <a:lstStyle/>
          <a:p>
            <a:r>
              <a:rPr lang="zh-CN" altLang="en-US" smtClean="0"/>
              <a:t>业务类岗位固薪根据固浮比计算得出，</a:t>
            </a:r>
            <a:r>
              <a:rPr lang="en-US" altLang="zh-CN" smtClean="0"/>
              <a:t>GGS4-9</a:t>
            </a:r>
            <a:r>
              <a:rPr lang="zh-CN" altLang="en-US" smtClean="0"/>
              <a:t>固浮比</a:t>
            </a:r>
            <a:r>
              <a:rPr lang="en-US" altLang="zh-CN" smtClean="0"/>
              <a:t>6:4</a:t>
            </a:r>
            <a:r>
              <a:rPr lang="zh-CN" altLang="en-US" smtClean="0"/>
              <a:t>，</a:t>
            </a:r>
            <a:r>
              <a:rPr lang="en-US" altLang="zh-CN" smtClean="0"/>
              <a:t>GGS10-14</a:t>
            </a:r>
            <a:r>
              <a:rPr lang="zh-CN" altLang="en-US" smtClean="0"/>
              <a:t>固浮比</a:t>
            </a:r>
            <a:r>
              <a:rPr lang="en-US" altLang="zh-CN" smtClean="0"/>
              <a:t>5:5</a:t>
            </a:r>
            <a:endParaRPr lang="en-US"/>
          </a:p>
        </p:txBody>
      </p:sp>
      <p:sp>
        <p:nvSpPr>
          <p:cNvPr id="11"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薪资表</a:t>
            </a:r>
            <a:endParaRPr lang="zh-CN" altLang="en-US" sz="1800" b="1">
              <a:solidFill>
                <a:schemeClr val="bg1"/>
              </a:solidFill>
              <a:cs typeface="Arial" pitchFamily="34" charset="0"/>
            </a:endParaRPr>
          </a:p>
        </p:txBody>
      </p:sp>
      <p:sp>
        <p:nvSpPr>
          <p:cNvPr id="9" name="Text Box 4"/>
          <p:cNvSpPr txBox="1">
            <a:spLocks noChangeArrowheads="1"/>
          </p:cNvSpPr>
          <p:nvPr/>
        </p:nvSpPr>
        <p:spPr bwMode="auto">
          <a:xfrm>
            <a:off x="251520" y="5190585"/>
            <a:ext cx="4392488" cy="124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wrap="square">
            <a:spAutoFit/>
          </a:bodyPr>
          <a:lstStyle>
            <a:defPPr>
              <a:defRPr lang="en-US"/>
            </a:defPPr>
            <a:lvl1pPr marL="376238" indent="-376238" algn="l" defTabSz="957263" rtl="0" eaLnBrk="0" latinLnBrk="0" hangingPunct="0">
              <a:defRPr sz="2900" b="1" kern="1200">
                <a:solidFill>
                  <a:schemeClr val="tx1"/>
                </a:solidFill>
                <a:latin typeface="Arial"/>
                <a:ea typeface="MS PGothic" pitchFamily="34" charset="-128"/>
                <a:cs typeface="+mn-cs"/>
              </a:defRPr>
            </a:lvl1pPr>
            <a:lvl2pPr marL="742950" indent="-285750" algn="l" defTabSz="957263" rtl="0" eaLnBrk="0" latinLnBrk="0" hangingPunct="0">
              <a:defRPr sz="2900" b="1" kern="1200">
                <a:solidFill>
                  <a:schemeClr val="tx1"/>
                </a:solidFill>
                <a:latin typeface="Arial"/>
                <a:ea typeface="MS PGothic" pitchFamily="34" charset="-128"/>
                <a:cs typeface="+mn-cs"/>
              </a:defRPr>
            </a:lvl2pPr>
            <a:lvl3pPr marL="1143000" indent="-228600" algn="l" defTabSz="957263" rtl="0" eaLnBrk="0" latinLnBrk="0" hangingPunct="0">
              <a:defRPr sz="2900" b="1" kern="1200">
                <a:solidFill>
                  <a:schemeClr val="tx1"/>
                </a:solidFill>
                <a:latin typeface="Arial"/>
                <a:ea typeface="MS PGothic" pitchFamily="34" charset="-128"/>
                <a:cs typeface="+mn-cs"/>
              </a:defRPr>
            </a:lvl3pPr>
            <a:lvl4pPr marL="1600200" indent="-228600" algn="l" defTabSz="957263" rtl="0" eaLnBrk="0" latinLnBrk="0" hangingPunct="0">
              <a:defRPr sz="2900" b="1" kern="1200">
                <a:solidFill>
                  <a:schemeClr val="tx1"/>
                </a:solidFill>
                <a:latin typeface="Arial"/>
                <a:ea typeface="MS PGothic" pitchFamily="34" charset="-128"/>
                <a:cs typeface="+mn-cs"/>
              </a:defRPr>
            </a:lvl4pPr>
            <a:lvl5pPr marL="2057400" indent="-228600" algn="l" defTabSz="957263" rtl="0" eaLnBrk="0" latinLnBrk="0" hangingPunct="0">
              <a:defRPr sz="2900" b="1" kern="1200">
                <a:solidFill>
                  <a:schemeClr val="tx1"/>
                </a:solidFill>
                <a:latin typeface="Arial"/>
                <a:ea typeface="MS PGothic" pitchFamily="34" charset="-128"/>
                <a:cs typeface="+mn-cs"/>
              </a:defRPr>
            </a:lvl5pPr>
            <a:lvl6pPr marL="25146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6pPr>
            <a:lvl7pPr marL="29718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7pPr>
            <a:lvl8pPr marL="34290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8pPr>
            <a:lvl9pPr marL="3886200" indent="-228600" algn="l" defTabSz="957263" rtl="0" eaLnBrk="0" fontAlgn="base" latinLnBrk="0" hangingPunct="0">
              <a:spcBef>
                <a:spcPct val="20000"/>
              </a:spcBef>
              <a:spcAft>
                <a:spcPct val="0"/>
              </a:spcAft>
              <a:buClr>
                <a:srgbClr val="F1BB46"/>
              </a:buClr>
              <a:buSzPct val="90000"/>
              <a:buFont typeface="Wingdings 2" pitchFamily="18" charset="2"/>
              <a:defRPr sz="2900" b="1" kern="1200">
                <a:solidFill>
                  <a:schemeClr val="tx1"/>
                </a:solidFill>
                <a:latin typeface="Arial"/>
                <a:ea typeface="MS PGothic" pitchFamily="34" charset="-128"/>
                <a:cs typeface="+mn-cs"/>
              </a:defRPr>
            </a:lvl9pPr>
          </a:lstStyle>
          <a:p>
            <a:pPr eaLnBrk="1" hangingPunct="1">
              <a:spcBef>
                <a:spcPts val="600"/>
              </a:spcBef>
              <a:spcAft>
                <a:spcPts val="600"/>
              </a:spcAft>
            </a:pPr>
            <a:r>
              <a:rPr lang="zh-CN" altLang="en-US" sz="1400">
                <a:latin typeface="宋体" panose="02010600030101010101" pitchFamily="2" charset="-122"/>
                <a:ea typeface="宋体" panose="02010600030101010101" pitchFamily="2" charset="-122"/>
              </a:rPr>
              <a:t>名词说明：</a:t>
            </a:r>
          </a:p>
          <a:p>
            <a:pPr marL="108000" indent="0" eaLnBrk="1" hangingPunct="1"/>
            <a:r>
              <a:rPr lang="en-US" altLang="zh-CN" sz="1400" b="0">
                <a:latin typeface="宋体" panose="02010600030101010101" pitchFamily="2" charset="-122"/>
                <a:ea typeface="宋体" panose="02010600030101010101" pitchFamily="2" charset="-122"/>
              </a:rPr>
              <a:t>1</a:t>
            </a:r>
            <a:r>
              <a:rPr lang="zh-CN" altLang="en-US" sz="1400" b="0">
                <a:latin typeface="宋体" panose="02010600030101010101" pitchFamily="2" charset="-122"/>
                <a:ea typeface="宋体" panose="02010600030101010101" pitchFamily="2" charset="-122"/>
              </a:rPr>
              <a:t>、带宽：指同一职级所涵盖的薪酬范围</a:t>
            </a:r>
          </a:p>
          <a:p>
            <a:pPr marL="108000" indent="0" eaLnBrk="1" hangingPunct="1"/>
            <a:r>
              <a:rPr lang="en-US" altLang="zh-CN" sz="1400" b="0">
                <a:latin typeface="宋体" panose="02010600030101010101" pitchFamily="2" charset="-122"/>
                <a:ea typeface="宋体" panose="02010600030101010101" pitchFamily="2" charset="-122"/>
              </a:rPr>
              <a:t>2</a:t>
            </a:r>
            <a:r>
              <a:rPr lang="zh-CN" altLang="en-US" sz="1400" b="0">
                <a:latin typeface="宋体" panose="02010600030101010101" pitchFamily="2" charset="-122"/>
                <a:ea typeface="宋体" panose="02010600030101010101" pitchFamily="2" charset="-122"/>
              </a:rPr>
              <a:t>、级差：工资级别中相邻两级工资标准之间的差额</a:t>
            </a:r>
          </a:p>
          <a:p>
            <a:pPr marL="108000" indent="0" eaLnBrk="1" hangingPunct="1"/>
            <a:r>
              <a:rPr lang="en-US" altLang="zh-CN" sz="1400" b="0">
                <a:latin typeface="宋体" panose="02010600030101010101" pitchFamily="2" charset="-122"/>
                <a:ea typeface="宋体" panose="02010600030101010101" pitchFamily="2" charset="-122"/>
              </a:rPr>
              <a:t>3</a:t>
            </a:r>
            <a:r>
              <a:rPr lang="zh-CN" altLang="en-US" sz="1400" b="0">
                <a:latin typeface="宋体" panose="02010600030101010101" pitchFamily="2" charset="-122"/>
                <a:ea typeface="宋体" panose="02010600030101010101" pitchFamily="2" charset="-122"/>
              </a:rPr>
              <a:t>、档差：工资档级中相邻两级工资标准之间的相差金额</a:t>
            </a:r>
          </a:p>
        </p:txBody>
      </p:sp>
      <p:sp>
        <p:nvSpPr>
          <p:cNvPr id="12" name="矩形 11"/>
          <p:cNvSpPr/>
          <p:nvPr/>
        </p:nvSpPr>
        <p:spPr>
          <a:xfrm>
            <a:off x="4499992" y="5245750"/>
            <a:ext cx="4355976" cy="138499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957263">
              <a:spcBef>
                <a:spcPct val="0"/>
              </a:spcBef>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薪</a:t>
            </a:r>
            <a:r>
              <a:rPr lang="zh-CN" altLang="en-US" sz="1400" smtClean="0">
                <a:solidFill>
                  <a:prstClr val="black"/>
                </a:solidFill>
                <a:latin typeface="宋体" panose="02010600030101010101" pitchFamily="2" charset="-122"/>
                <a:ea typeface="宋体" panose="02010600030101010101" pitchFamily="2" charset="-122"/>
              </a:rPr>
              <a:t>档</a:t>
            </a:r>
            <a:r>
              <a:rPr lang="zh-CN" altLang="en-US" sz="1400">
                <a:solidFill>
                  <a:prstClr val="black"/>
                </a:solidFill>
                <a:latin typeface="宋体" panose="02010600030101010101" pitchFamily="2" charset="-122"/>
                <a:ea typeface="宋体" panose="02010600030101010101" pitchFamily="2" charset="-122"/>
              </a:rPr>
              <a:t>：为确保员工薪酬有足够宽的薪酬晋升空间，建议各级薪档设置为</a:t>
            </a:r>
            <a:r>
              <a:rPr lang="en-US" altLang="zh-CN" sz="1400">
                <a:solidFill>
                  <a:prstClr val="black"/>
                </a:solidFill>
                <a:latin typeface="宋体" panose="02010600030101010101" pitchFamily="2" charset="-122"/>
                <a:ea typeface="宋体" panose="02010600030101010101" pitchFamily="2" charset="-122"/>
              </a:rPr>
              <a:t>7</a:t>
            </a:r>
            <a:r>
              <a:rPr lang="zh-CN" altLang="en-US" sz="1400" smtClean="0">
                <a:solidFill>
                  <a:prstClr val="black"/>
                </a:solidFill>
                <a:latin typeface="宋体" panose="02010600030101010101" pitchFamily="2" charset="-122"/>
                <a:ea typeface="宋体" panose="02010600030101010101" pitchFamily="2" charset="-122"/>
              </a:rPr>
              <a:t>档</a:t>
            </a:r>
            <a:endParaRPr lang="en-US" altLang="zh-CN" sz="1400" smtClean="0">
              <a:solidFill>
                <a:prstClr val="black"/>
              </a:solidFill>
              <a:latin typeface="宋体" panose="02010600030101010101" pitchFamily="2" charset="-122"/>
              <a:ea typeface="宋体" panose="02010600030101010101" pitchFamily="2" charset="-122"/>
            </a:endParaRPr>
          </a:p>
          <a:p>
            <a:pPr marL="285750" indent="-285750" defTabSz="957263">
              <a:buSzTx/>
              <a:buFont typeface="Wingdings" pitchFamily="2" charset="2"/>
              <a:buChar char="l"/>
            </a:pPr>
            <a:r>
              <a:rPr lang="zh-CN" altLang="en-US" sz="1400">
                <a:solidFill>
                  <a:prstClr val="black"/>
                </a:solidFill>
                <a:latin typeface="宋体" panose="02010600030101010101" pitchFamily="2" charset="-122"/>
                <a:ea typeface="宋体" panose="02010600030101010101" pitchFamily="2" charset="-122"/>
              </a:rPr>
              <a:t>带宽：根据</a:t>
            </a:r>
            <a:r>
              <a:rPr lang="en-US" altLang="zh-CN" sz="1400">
                <a:solidFill>
                  <a:prstClr val="black"/>
                </a:solidFill>
                <a:latin typeface="宋体" panose="02010600030101010101" pitchFamily="2" charset="-122"/>
                <a:ea typeface="宋体" panose="02010600030101010101" pitchFamily="2" charset="-122"/>
              </a:rPr>
              <a:t>SMQ</a:t>
            </a:r>
            <a:r>
              <a:rPr lang="zh-CN" altLang="zh-CN" sz="1400">
                <a:solidFill>
                  <a:prstClr val="black"/>
                </a:solidFill>
                <a:latin typeface="宋体" panose="02010600030101010101" pitchFamily="2" charset="-122"/>
                <a:ea typeface="宋体" panose="02010600030101010101" pitchFamily="2" charset="-122"/>
              </a:rPr>
              <a:t>职位所在的管理层级和晋升的可能性、企业文化和管理倾向等</a:t>
            </a:r>
            <a:r>
              <a:rPr lang="zh-CN" altLang="en-US" sz="1400">
                <a:solidFill>
                  <a:prstClr val="black"/>
                </a:solidFill>
                <a:latin typeface="宋体" panose="02010600030101010101" pitchFamily="2" charset="-122"/>
                <a:ea typeface="宋体" panose="02010600030101010101" pitchFamily="2" charset="-122"/>
              </a:rPr>
              <a:t>，带宽建议范围为</a:t>
            </a:r>
            <a:r>
              <a:rPr lang="en-US" altLang="zh-CN" sz="1400">
                <a:solidFill>
                  <a:prstClr val="black"/>
                </a:solidFill>
                <a:latin typeface="宋体" panose="02010600030101010101" pitchFamily="2" charset="-122"/>
                <a:ea typeface="宋体" panose="02010600030101010101" pitchFamily="2" charset="-122"/>
              </a:rPr>
              <a:t>50%</a:t>
            </a:r>
            <a:r>
              <a:rPr lang="zh-CN" altLang="en-US" sz="1400" smtClean="0">
                <a:solidFill>
                  <a:prstClr val="black"/>
                </a:solidFill>
                <a:latin typeface="宋体" panose="02010600030101010101" pitchFamily="2" charset="-122"/>
                <a:ea typeface="宋体" panose="02010600030101010101" pitchFamily="2" charset="-122"/>
              </a:rPr>
              <a:t>－</a:t>
            </a:r>
            <a:r>
              <a:rPr lang="en-US" altLang="zh-CN" sz="1400" smtClean="0">
                <a:solidFill>
                  <a:prstClr val="black"/>
                </a:solidFill>
                <a:latin typeface="宋体" panose="02010600030101010101" pitchFamily="2" charset="-122"/>
                <a:ea typeface="宋体" panose="02010600030101010101" pitchFamily="2" charset="-122"/>
              </a:rPr>
              <a:t>70</a:t>
            </a:r>
            <a:r>
              <a:rPr lang="en-US" altLang="zh-CN" sz="1400">
                <a:solidFill>
                  <a:prstClr val="black"/>
                </a:solidFill>
                <a:latin typeface="宋体" panose="02010600030101010101" pitchFamily="2" charset="-122"/>
                <a:ea typeface="宋体" panose="02010600030101010101" pitchFamily="2" charset="-122"/>
              </a:rPr>
              <a:t>%</a:t>
            </a:r>
            <a:r>
              <a:rPr lang="zh-CN" altLang="en-US" sz="1400">
                <a:solidFill>
                  <a:prstClr val="black"/>
                </a:solidFill>
                <a:latin typeface="宋体" panose="02010600030101010101" pitchFamily="2" charset="-122"/>
                <a:ea typeface="宋体" panose="02010600030101010101" pitchFamily="2" charset="-122"/>
              </a:rPr>
              <a:t>，带宽随着职级上升而增大</a:t>
            </a:r>
            <a:endParaRPr lang="en-US" altLang="zh-CN" sz="1400">
              <a:solidFill>
                <a:prstClr val="black"/>
              </a:solidFill>
              <a:latin typeface="宋体" panose="02010600030101010101" pitchFamily="2" charset="-122"/>
              <a:ea typeface="宋体" panose="02010600030101010101" pitchFamily="2" charset="-122"/>
            </a:endParaRPr>
          </a:p>
          <a:p>
            <a:pPr marL="182880" indent="-182880" defTabSz="957263">
              <a:spcBef>
                <a:spcPct val="0"/>
              </a:spcBef>
              <a:buClr>
                <a:srgbClr val="FFC000"/>
              </a:buClr>
              <a:buSzTx/>
              <a:buFont typeface="Wingdings" pitchFamily="2" charset="2"/>
              <a:buChar char="Ø"/>
            </a:pPr>
            <a:endParaRPr lang="zh-CN" altLang="en-US" sz="1400">
              <a:solidFill>
                <a:prstClr val="black"/>
              </a:solidFill>
              <a:latin typeface="宋体" panose="02010600030101010101" pitchFamily="2" charset="-122"/>
              <a:ea typeface="宋体" panose="02010600030101010101" pitchFamily="2" charset="-122"/>
            </a:endParaRPr>
          </a:p>
        </p:txBody>
      </p:sp>
      <p:graphicFrame>
        <p:nvGraphicFramePr>
          <p:cNvPr id="3" name="表格 2"/>
          <p:cNvGraphicFramePr>
            <a:graphicFrameLocks noGrp="1"/>
          </p:cNvGraphicFramePr>
          <p:nvPr>
            <p:extLst>
              <p:ext uri="{D42A27DB-BD31-4B8C-83A1-F6EECF244321}">
                <p14:modId xmlns:p14="http://schemas.microsoft.com/office/powerpoint/2010/main" val="3028152026"/>
              </p:ext>
            </p:extLst>
          </p:nvPr>
        </p:nvGraphicFramePr>
        <p:xfrm>
          <a:off x="179512" y="908720"/>
          <a:ext cx="8604442" cy="4176639"/>
        </p:xfrm>
        <a:graphic>
          <a:graphicData uri="http://schemas.openxmlformats.org/drawingml/2006/table">
            <a:tbl>
              <a:tblPr/>
              <a:tblGrid>
                <a:gridCol w="614603"/>
                <a:gridCol w="614603"/>
                <a:gridCol w="614603"/>
                <a:gridCol w="614603"/>
                <a:gridCol w="614603"/>
                <a:gridCol w="614603"/>
                <a:gridCol w="614603"/>
                <a:gridCol w="614603"/>
                <a:gridCol w="614603"/>
                <a:gridCol w="614603"/>
                <a:gridCol w="614603"/>
                <a:gridCol w="614603"/>
                <a:gridCol w="614603"/>
                <a:gridCol w="614603"/>
              </a:tblGrid>
              <a:tr h="393915">
                <a:tc gridSpan="14">
                  <a:txBody>
                    <a:bodyPr vert="horz" wrap="square"/>
                    <a:lstStyle/>
                    <a:p>
                      <a:pPr algn="ctr" fontAlgn="ctr"/>
                      <a:r>
                        <a:rPr lang="zh-CN" altLang="en-US" sz="2000" b="1" i="0" u="none" strike="noStrike">
                          <a:solidFill>
                            <a:srgbClr val="000000"/>
                          </a:solidFill>
                          <a:effectLst/>
                          <a:latin typeface="Arial" pitchFamily="34" charset="0"/>
                          <a:ea typeface="宋体" panose="02010600030101010101" pitchFamily="2" charset="-122"/>
                          <a:cs typeface="Arial" pitchFamily="34" charset="0"/>
                        </a:rPr>
                        <a:t>业务类</a:t>
                      </a:r>
                      <a:r>
                        <a:rPr lang="en-US" altLang="zh-CN" sz="2000" b="1" i="0" u="none" strike="noStrike">
                          <a:solidFill>
                            <a:srgbClr val="000000"/>
                          </a:solidFill>
                          <a:effectLst/>
                          <a:latin typeface="Arial" pitchFamily="34" charset="0"/>
                          <a:ea typeface="宋体" panose="02010600030101010101" pitchFamily="2" charset="-122"/>
                          <a:cs typeface="Arial" pitchFamily="34" charset="0"/>
                        </a:rPr>
                        <a:t>_</a:t>
                      </a:r>
                      <a:r>
                        <a:rPr lang="zh-CN" altLang="en-US" sz="2000" b="1" i="0" u="none" strike="noStrike">
                          <a:solidFill>
                            <a:srgbClr val="000000"/>
                          </a:solidFill>
                          <a:effectLst/>
                          <a:latin typeface="Arial" pitchFamily="34" charset="0"/>
                          <a:ea typeface="宋体" panose="02010600030101010101" pitchFamily="2" charset="-122"/>
                          <a:cs typeface="Arial" pitchFamily="34" charset="0"/>
                        </a:rPr>
                        <a:t>固薪（</a:t>
                      </a:r>
                      <a:r>
                        <a:rPr lang="en-US" altLang="zh-CN" sz="2000" b="1" i="0" u="none" strike="noStrike">
                          <a:solidFill>
                            <a:srgbClr val="000000"/>
                          </a:solidFill>
                          <a:effectLst/>
                          <a:latin typeface="Arial" pitchFamily="34" charset="0"/>
                          <a:ea typeface="宋体" panose="02010600030101010101" pitchFamily="2" charset="-122"/>
                          <a:cs typeface="Arial" pitchFamily="34" charset="0"/>
                        </a:rPr>
                        <a:t>TGC</a:t>
                      </a:r>
                      <a:r>
                        <a:rPr lang="zh-CN" altLang="en-US" sz="2000" b="1" i="0" u="none" strike="noStrike">
                          <a:solidFill>
                            <a:srgbClr val="000000"/>
                          </a:solidFill>
                          <a:effectLst/>
                          <a:latin typeface="Arial" pitchFamily="34" charset="0"/>
                          <a:ea typeface="宋体" panose="02010600030101010101" pitchFamily="2" charset="-122"/>
                          <a:cs typeface="Arial" pitchFamily="34" charset="0"/>
                        </a:rPr>
                        <a:t>）薪资表</a:t>
                      </a:r>
                    </a:p>
                  </a:txBody>
                  <a:tcPr marL="8287" marR="8287" marT="8287" marB="0" anchor="ctr">
                    <a:lnL>
                      <a:noFill/>
                    </a:lnL>
                    <a:lnR>
                      <a:noFill/>
                    </a:lnR>
                    <a:lnT>
                      <a:noFill/>
                    </a:lnT>
                    <a:lnB w="635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512967">
                <a:tc>
                  <a:txBody>
                    <a:bodyPr vert="horz" wrap="square"/>
                    <a:lstStyle/>
                    <a:p>
                      <a:pPr algn="ctr" fontAlgn="ctr"/>
                      <a:r>
                        <a:rPr lang="en-US" sz="1200" b="1" i="0" u="none" strike="noStrike">
                          <a:solidFill>
                            <a:srgbClr val="000000"/>
                          </a:solidFill>
                          <a:effectLst/>
                          <a:latin typeface="Arial" pitchFamily="34" charset="0"/>
                          <a:ea typeface="宋体" panose="02010600030101010101" pitchFamily="2" charset="-122"/>
                          <a:cs typeface="Arial" pitchFamily="34" charset="0"/>
                        </a:rPr>
                        <a:t>GGS</a:t>
                      </a:r>
                      <a:br>
                        <a:rPr lang="en-US" sz="1200" b="1" i="0" u="none" strike="noStrike">
                          <a:solidFill>
                            <a:srgbClr val="000000"/>
                          </a:solidFill>
                          <a:effectLst/>
                          <a:latin typeface="Arial" pitchFamily="34" charset="0"/>
                          <a:ea typeface="宋体" panose="02010600030101010101" pitchFamily="2" charset="-122"/>
                          <a:cs typeface="Arial" pitchFamily="34" charset="0"/>
                        </a:rPr>
                      </a:br>
                      <a:r>
                        <a:rPr lang="zh-CN" altLang="en-US" sz="1200" b="1" i="0" u="none" strike="noStrike">
                          <a:solidFill>
                            <a:srgbClr val="000000"/>
                          </a:solidFill>
                          <a:effectLst/>
                          <a:latin typeface="Arial" pitchFamily="34" charset="0"/>
                          <a:ea typeface="宋体" panose="02010600030101010101" pitchFamily="2" charset="-122"/>
                          <a:cs typeface="Arial" pitchFamily="34" charset="0"/>
                        </a:rPr>
                        <a:t>职等</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1</a:t>
                      </a:r>
                      <a:r>
                        <a:rPr lang="zh-CN" altLang="en-US" sz="12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2</a:t>
                      </a:r>
                      <a:r>
                        <a:rPr lang="zh-CN" altLang="en-US" sz="12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3</a:t>
                      </a:r>
                      <a:r>
                        <a:rPr lang="zh-CN" altLang="en-US" sz="12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200" b="1" i="0" u="none" strike="noStrike">
                          <a:solidFill>
                            <a:srgbClr val="000000"/>
                          </a:solidFill>
                          <a:effectLst/>
                          <a:latin typeface="Arial" pitchFamily="34" charset="0"/>
                          <a:ea typeface="宋体" panose="02010600030101010101" pitchFamily="2" charset="-122"/>
                          <a:cs typeface="Arial" pitchFamily="34" charset="0"/>
                        </a:rPr>
                        <a:t>中档（中位值）</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5</a:t>
                      </a:r>
                      <a:r>
                        <a:rPr lang="zh-CN" altLang="en-US" sz="12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6</a:t>
                      </a:r>
                      <a:r>
                        <a:rPr lang="zh-CN" altLang="en-US" sz="12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7</a:t>
                      </a:r>
                      <a:r>
                        <a:rPr lang="zh-CN" altLang="en-US" sz="1200" b="1" i="0" u="none" strike="noStrike">
                          <a:solidFill>
                            <a:srgbClr val="000000"/>
                          </a:solidFill>
                          <a:effectLst/>
                          <a:latin typeface="Arial" pitchFamily="34" charset="0"/>
                          <a:ea typeface="宋体" panose="02010600030101010101" pitchFamily="2" charset="-122"/>
                          <a:cs typeface="Arial" pitchFamily="34" charset="0"/>
                        </a:rPr>
                        <a:t>档</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200" b="1" i="0" u="none" strike="noStrike">
                          <a:solidFill>
                            <a:srgbClr val="000000"/>
                          </a:solidFill>
                          <a:effectLst/>
                          <a:latin typeface="Arial" pitchFamily="34" charset="0"/>
                          <a:ea typeface="宋体" panose="02010600030101010101" pitchFamily="2" charset="-122"/>
                          <a:cs typeface="Arial" pitchFamily="34" charset="0"/>
                        </a:rPr>
                        <a:t>级差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200" b="1" i="0" u="none" strike="noStrike">
                          <a:solidFill>
                            <a:srgbClr val="000000"/>
                          </a:solidFill>
                          <a:effectLst/>
                          <a:latin typeface="Arial" pitchFamily="34" charset="0"/>
                          <a:ea typeface="宋体" panose="02010600030101010101" pitchFamily="2" charset="-122"/>
                          <a:cs typeface="Arial" pitchFamily="34" charset="0"/>
                        </a:rPr>
                        <a:t>带宽</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200" b="1" i="0" u="none" strike="noStrike">
                          <a:solidFill>
                            <a:srgbClr val="000000"/>
                          </a:solidFill>
                          <a:effectLst/>
                          <a:latin typeface="Arial" pitchFamily="34" charset="0"/>
                          <a:ea typeface="宋体" panose="02010600030101010101" pitchFamily="2" charset="-122"/>
                          <a:cs typeface="Arial" pitchFamily="34" charset="0"/>
                        </a:rPr>
                        <a:t>重叠度</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200" b="1" i="0" u="none" strike="noStrike">
                          <a:solidFill>
                            <a:srgbClr val="000000"/>
                          </a:solidFill>
                          <a:effectLst/>
                          <a:latin typeface="Arial" pitchFamily="34" charset="0"/>
                          <a:ea typeface="宋体" panose="02010600030101010101" pitchFamily="2" charset="-122"/>
                          <a:cs typeface="Arial" pitchFamily="34" charset="0"/>
                        </a:rPr>
                        <a:t>档差</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zh-CN" altLang="en-US" sz="1200" b="1" i="0" u="none" strike="noStrike">
                          <a:solidFill>
                            <a:srgbClr val="000000"/>
                          </a:solidFill>
                          <a:effectLst/>
                          <a:latin typeface="Arial" pitchFamily="34" charset="0"/>
                          <a:ea typeface="宋体" panose="02010600030101010101" pitchFamily="2" charset="-122"/>
                          <a:cs typeface="Arial" pitchFamily="34" charset="0"/>
                        </a:rPr>
                        <a:t>代表岗位</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c>
                  <a:txBody>
                    <a:bodyPr vert="horz" wrap="square"/>
                    <a:lstStyle/>
                    <a:p>
                      <a:pPr algn="ctr" fontAlgn="ctr"/>
                      <a:r>
                        <a:rPr lang="en-US" sz="1200" b="1" i="0" u="none" strike="noStrike">
                          <a:solidFill>
                            <a:srgbClr val="000000"/>
                          </a:solidFill>
                          <a:effectLst/>
                          <a:latin typeface="Arial" pitchFamily="34" charset="0"/>
                          <a:ea typeface="宋体" panose="02010600030101010101" pitchFamily="2" charset="-122"/>
                          <a:cs typeface="Arial" pitchFamily="34" charset="0"/>
                        </a:rPr>
                        <a:t>SMQ</a:t>
                      </a:r>
                      <a:r>
                        <a:rPr lang="zh-CN" altLang="en-US" sz="1200" b="1" i="0" u="none" strike="noStrike">
                          <a:solidFill>
                            <a:srgbClr val="000000"/>
                          </a:solidFill>
                          <a:effectLst/>
                          <a:latin typeface="Arial" pitchFamily="34" charset="0"/>
                          <a:ea typeface="宋体" panose="02010600030101010101" pitchFamily="2" charset="-122"/>
                          <a:cs typeface="Arial" pitchFamily="34" charset="0"/>
                        </a:rPr>
                        <a:t>目前薪酬水平</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D9D9"/>
                    </a:solidFill>
                  </a:tcPr>
                </a:tc>
              </a:tr>
              <a:tr h="262957">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13202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14303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15403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16,503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17603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18704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19804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1100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2957">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17768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19248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20729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22,210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23690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25171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26652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1481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2957">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23912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25904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27897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29,890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31882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33875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35868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1993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业务助理</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2957">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32180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34862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37544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40,225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42907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45589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48270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2682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2957">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43308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46917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50526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54,135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57744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61353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64962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3609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业务员</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2957">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58284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63140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67997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72,854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77711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82568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87425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50%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4857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2957">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10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62851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69136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75421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81,706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87991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94276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100561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6285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业务主办</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2957">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11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84584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93042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101501</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109,959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118417</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126876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135334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8458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2957">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113832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125216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136599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147,982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159365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170748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182132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11383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业务经理</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2957">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13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153195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168514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183834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199,153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214473</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229792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245112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42%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15319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2957">
                <a:tc>
                  <a:txBody>
                    <a:bodyPr vert="horz" wrap="square"/>
                    <a:lstStyle/>
                    <a:p>
                      <a:pPr algn="ctr" fontAlgn="ctr"/>
                      <a:r>
                        <a:rPr lang="en-US" altLang="zh-CN" sz="1200" b="1" i="0" u="none" strike="noStrike">
                          <a:solidFill>
                            <a:srgbClr val="000000"/>
                          </a:solidFill>
                          <a:effectLst/>
                          <a:latin typeface="Arial" pitchFamily="34" charset="0"/>
                          <a:ea typeface="宋体" panose="02010600030101010101" pitchFamily="2" charset="-122"/>
                          <a:cs typeface="Arial" pitchFamily="34" charset="0"/>
                        </a:rPr>
                        <a:t>14</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206168</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226785</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247402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268,019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288636</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309252</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329869</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60%</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en-US" altLang="zh-CN" sz="1200" b="0" i="0" u="none" strike="noStrike">
                          <a:solidFill>
                            <a:srgbClr val="000000"/>
                          </a:solidFill>
                          <a:effectLst/>
                          <a:latin typeface="Arial" pitchFamily="34" charset="0"/>
                          <a:ea typeface="宋体" panose="02010600030101010101" pitchFamily="2" charset="-122"/>
                          <a:cs typeface="Arial" pitchFamily="34" charset="0"/>
                        </a:rPr>
                        <a:t>20617 </a:t>
                      </a:r>
                    </a:p>
                  </a:txBody>
                  <a:tcPr marL="8287" marR="8287" marT="828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rtl="0"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l" fontAlgn="b"/>
                      <a:r>
                        <a:rPr lang="zh-CN" altLang="en-US" sz="1200" b="0" i="0" u="none" strike="noStrike">
                          <a:solidFill>
                            <a:srgbClr val="000000"/>
                          </a:solidFill>
                          <a:effectLst/>
                          <a:latin typeface="Arial" pitchFamily="34" charset="0"/>
                          <a:ea typeface="宋体" panose="02010600030101010101" pitchFamily="2" charset="-122"/>
                          <a:cs typeface="Arial" pitchFamily="34" charset="0"/>
                        </a:rPr>
                        <a:t>　</a:t>
                      </a:r>
                    </a:p>
                  </a:txBody>
                  <a:tcPr marL="8287" marR="8287" marT="828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178114833"/>
      </p:ext>
    </p:extLst>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页脚占位符 3"/>
          <p:cNvSpPr>
            <a:spLocks noGrp="1"/>
          </p:cNvSpPr>
          <p:nvPr>
            <p:ph type="ftr" sz="quarter" idx="11"/>
          </p:nvPr>
        </p:nvSpPr>
        <p:spPr/>
        <p:txBody>
          <a:bodyPr/>
          <a:lstStyle/>
          <a:p>
            <a:r>
              <a:rPr lang="en-GB" smtClean="0"/>
              <a:t>towerswatson.com</a:t>
            </a:r>
            <a:endParaRPr lang="en-GB"/>
          </a:p>
        </p:txBody>
      </p:sp>
      <p:sp>
        <p:nvSpPr>
          <p:cNvPr id="5" name="日期占位符 4"/>
          <p:cNvSpPr>
            <a:spLocks noGrp="1"/>
          </p:cNvSpPr>
          <p:nvPr>
            <p:ph type="dt" sz="half" idx="10"/>
          </p:nvPr>
        </p:nvSpPr>
        <p:spPr/>
        <p:txBody>
          <a:bodyPr/>
          <a:lstStyle/>
          <a:p>
            <a:r>
              <a:rPr lang="en-US" smtClean="0"/>
              <a:t>© 2014 Towers Watson. All rights reserved. Proprietary and Confidential. For Towers Watson and Towers Watson client use only.</a:t>
            </a:r>
            <a:endParaRPr lang="en-GB"/>
          </a:p>
        </p:txBody>
      </p:sp>
      <p:sp>
        <p:nvSpPr>
          <p:cNvPr id="6" name="灯片编号占位符 5"/>
          <p:cNvSpPr>
            <a:spLocks noGrp="1"/>
          </p:cNvSpPr>
          <p:nvPr>
            <p:ph type="sldNum" sz="quarter" idx="12"/>
          </p:nvPr>
        </p:nvSpPr>
        <p:spPr/>
        <p:txBody>
          <a:bodyPr/>
          <a:lstStyle/>
          <a:p>
            <a:fld id="{830D4EF1-2FB9-4CDA-AD22-D945B346B2F0}" type="slidenum">
              <a:rPr lang="en-GB" smtClean="0"/>
              <a:t>40</a:t>
            </a:fld>
            <a:endParaRPr lang="en-GB"/>
          </a:p>
        </p:txBody>
      </p:sp>
      <p:sp>
        <p:nvSpPr>
          <p:cNvPr id="10" name="Title 1"/>
          <p:cNvSpPr>
            <a:spLocks noGrp="1"/>
          </p:cNvSpPr>
          <p:nvPr>
            <p:ph type="title"/>
          </p:nvPr>
        </p:nvSpPr>
        <p:spPr>
          <a:xfrm>
            <a:off x="1043608" y="132978"/>
            <a:ext cx="7776864" cy="738932"/>
          </a:xfrm>
        </p:spPr>
        <p:txBody>
          <a:bodyPr>
            <a:normAutofit/>
          </a:bodyPr>
          <a:lstStyle/>
          <a:p>
            <a:r>
              <a:rPr lang="en-US" sz="2200" smtClean="0">
                <a:latin typeface="宋体" panose="02010600030101010101" pitchFamily="2" charset="-122"/>
                <a:ea typeface="宋体" panose="02010600030101010101" pitchFamily="2" charset="-122"/>
              </a:rPr>
              <a:t>SMQ</a:t>
            </a:r>
            <a:r>
              <a:rPr lang="zh-CN" altLang="en-US" sz="2200" smtClean="0">
                <a:latin typeface="宋体" panose="02010600030101010101" pitchFamily="2" charset="-122"/>
                <a:ea typeface="宋体" panose="02010600030101010101" pitchFamily="2" charset="-122"/>
              </a:rPr>
              <a:t>的薪酬组成</a:t>
            </a:r>
            <a:endParaRPr lang="en-US" sz="2200">
              <a:latin typeface="宋体" panose="02010600030101010101" pitchFamily="2" charset="-122"/>
              <a:ea typeface="宋体" panose="02010600030101010101" pitchFamily="2" charset="-122"/>
            </a:endParaRPr>
          </a:p>
        </p:txBody>
      </p:sp>
      <p:sp>
        <p:nvSpPr>
          <p:cNvPr id="11" name="AutoShape 3"/>
          <p:cNvSpPr>
            <a:spLocks noChangeArrowheads="1"/>
          </p:cNvSpPr>
          <p:nvPr/>
        </p:nvSpPr>
        <p:spPr bwMode="auto">
          <a:xfrm>
            <a:off x="12700" y="12700"/>
            <a:ext cx="922338" cy="979488"/>
          </a:xfrm>
          <a:prstGeom prst="bevel">
            <a:avLst>
              <a:gd name="adj" fmla="val 11968"/>
            </a:avLst>
          </a:prstGeom>
          <a:solidFill>
            <a:schemeClr val="accent1"/>
          </a:solidFill>
          <a:ln w="12700">
            <a:solidFill>
              <a:schemeClr val="bg1"/>
            </a:solidFill>
            <a:miter lim="800000"/>
          </a:ln>
          <a:effectLst>
            <a:prstShdw prst="shdw17" dist="17961" dir="2700000">
              <a:schemeClr val="bg1">
                <a:gamma/>
                <a:shade val="60000"/>
                <a:invGamma/>
              </a:schemeClr>
            </a:prstShdw>
          </a:effectLst>
        </p:spPr>
        <p:txBody>
          <a:bodyPr lIns="0" tIns="10800" rIns="0" bIns="1080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薪酬</a:t>
            </a:r>
            <a:endParaRPr lang="en-US" altLang="zh-CN" sz="1800" b="1" smtClean="0">
              <a:solidFill>
                <a:schemeClr val="bg1"/>
              </a:solidFill>
              <a:cs typeface="Arial" pitchFamily="34" charset="0"/>
            </a:endParaRPr>
          </a:p>
          <a:p>
            <a:pPr algn="ctr" eaLnBrk="0" hangingPunct="0">
              <a:lnSpc>
                <a:spcPct val="90000"/>
              </a:lnSpc>
              <a:spcBef>
                <a:spcPct val="0"/>
              </a:spcBef>
              <a:buFont typeface="Monotype Sorts" pitchFamily="2" charset="2"/>
              <a:buNone/>
            </a:pPr>
            <a:r>
              <a:rPr lang="zh-CN" altLang="en-US" sz="1800" b="1" smtClean="0">
                <a:solidFill>
                  <a:schemeClr val="bg1"/>
                </a:solidFill>
                <a:cs typeface="Arial" pitchFamily="34" charset="0"/>
              </a:rPr>
              <a:t>构成</a:t>
            </a:r>
            <a:endParaRPr lang="zh-CN" altLang="en-US" sz="1800" b="1">
              <a:solidFill>
                <a:schemeClr val="bg1"/>
              </a:solidFill>
              <a:cs typeface="Arial" pitchFamily="34" charset="0"/>
            </a:endParaRPr>
          </a:p>
        </p:txBody>
      </p:sp>
      <p:sp>
        <p:nvSpPr>
          <p:cNvPr id="52" name="矩形 51"/>
          <p:cNvSpPr/>
          <p:nvPr/>
        </p:nvSpPr>
        <p:spPr>
          <a:xfrm>
            <a:off x="3635895" y="830756"/>
            <a:ext cx="1468389" cy="420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t>薪酬总额</a:t>
            </a:r>
            <a:endParaRPr lang="zh-CN" altLang="en-US" sz="1400" b="1"/>
          </a:p>
        </p:txBody>
      </p:sp>
      <p:sp>
        <p:nvSpPr>
          <p:cNvPr id="53" name="矩形 52"/>
          <p:cNvSpPr/>
          <p:nvPr/>
        </p:nvSpPr>
        <p:spPr>
          <a:xfrm>
            <a:off x="1368819" y="1399127"/>
            <a:ext cx="1612680" cy="432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t>总现金收入</a:t>
            </a:r>
            <a:endParaRPr lang="zh-CN" altLang="en-US" sz="1400" b="1"/>
          </a:p>
        </p:txBody>
      </p:sp>
      <p:sp>
        <p:nvSpPr>
          <p:cNvPr id="54" name="矩形 53"/>
          <p:cNvSpPr/>
          <p:nvPr/>
        </p:nvSpPr>
        <p:spPr>
          <a:xfrm>
            <a:off x="6127671" y="1399127"/>
            <a:ext cx="1612680" cy="432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t>福利</a:t>
            </a:r>
            <a:endParaRPr lang="zh-CN" altLang="en-US" sz="1400" b="1"/>
          </a:p>
        </p:txBody>
      </p:sp>
      <p:sp>
        <p:nvSpPr>
          <p:cNvPr id="55" name="矩形 54"/>
          <p:cNvSpPr/>
          <p:nvPr/>
        </p:nvSpPr>
        <p:spPr>
          <a:xfrm>
            <a:off x="554112" y="1996375"/>
            <a:ext cx="1275260" cy="432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t>固定薪酬</a:t>
            </a:r>
            <a:endParaRPr lang="zh-CN" altLang="en-US" sz="1400" b="1"/>
          </a:p>
        </p:txBody>
      </p:sp>
      <p:sp>
        <p:nvSpPr>
          <p:cNvPr id="56" name="矩形 55"/>
          <p:cNvSpPr/>
          <p:nvPr/>
        </p:nvSpPr>
        <p:spPr>
          <a:xfrm>
            <a:off x="2267744" y="1996375"/>
            <a:ext cx="1275260" cy="432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t>浮动薪酬</a:t>
            </a:r>
            <a:endParaRPr lang="zh-CN" altLang="en-US" sz="1400" b="1"/>
          </a:p>
        </p:txBody>
      </p:sp>
      <p:sp>
        <p:nvSpPr>
          <p:cNvPr id="57" name="矩形 56"/>
          <p:cNvSpPr/>
          <p:nvPr/>
        </p:nvSpPr>
        <p:spPr>
          <a:xfrm>
            <a:off x="5428476" y="1996375"/>
            <a:ext cx="1275260" cy="432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t>法定福利</a:t>
            </a:r>
            <a:endParaRPr lang="zh-CN" altLang="en-US" sz="1400" b="1"/>
          </a:p>
        </p:txBody>
      </p:sp>
      <p:sp>
        <p:nvSpPr>
          <p:cNvPr id="58" name="矩形 57"/>
          <p:cNvSpPr/>
          <p:nvPr/>
        </p:nvSpPr>
        <p:spPr>
          <a:xfrm>
            <a:off x="7545212" y="1996375"/>
            <a:ext cx="1275260" cy="432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t>企业福利</a:t>
            </a:r>
            <a:endParaRPr lang="zh-CN" altLang="en-US" sz="1400" b="1"/>
          </a:p>
        </p:txBody>
      </p:sp>
      <p:sp>
        <p:nvSpPr>
          <p:cNvPr id="59" name="矩形 58"/>
          <p:cNvSpPr/>
          <p:nvPr/>
        </p:nvSpPr>
        <p:spPr>
          <a:xfrm>
            <a:off x="582439" y="2708920"/>
            <a:ext cx="461169" cy="1597824"/>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tx1"/>
                </a:solidFill>
              </a:rPr>
              <a:t>基本工资</a:t>
            </a:r>
            <a:endParaRPr lang="zh-CN" altLang="en-US" sz="1400" b="1">
              <a:solidFill>
                <a:schemeClr val="tx1"/>
              </a:solidFill>
            </a:endParaRPr>
          </a:p>
        </p:txBody>
      </p:sp>
      <p:sp>
        <p:nvSpPr>
          <p:cNvPr id="60" name="矩形 59"/>
          <p:cNvSpPr/>
          <p:nvPr/>
        </p:nvSpPr>
        <p:spPr>
          <a:xfrm>
            <a:off x="1331640" y="2708920"/>
            <a:ext cx="461169" cy="1597824"/>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tx1"/>
                </a:solidFill>
              </a:rPr>
              <a:t>现金津贴</a:t>
            </a:r>
            <a:endParaRPr lang="zh-CN" altLang="en-US" sz="1400" b="1">
              <a:solidFill>
                <a:schemeClr val="tx1"/>
              </a:solidFill>
            </a:endParaRPr>
          </a:p>
        </p:txBody>
      </p:sp>
      <p:sp>
        <p:nvSpPr>
          <p:cNvPr id="61" name="矩形 60"/>
          <p:cNvSpPr/>
          <p:nvPr/>
        </p:nvSpPr>
        <p:spPr>
          <a:xfrm>
            <a:off x="2267744" y="2708919"/>
            <a:ext cx="461169" cy="1597824"/>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tx1"/>
                </a:solidFill>
              </a:rPr>
              <a:t>绩效奖金</a:t>
            </a:r>
            <a:endParaRPr lang="zh-CN" altLang="en-US" sz="1400" b="1">
              <a:solidFill>
                <a:schemeClr val="tx1"/>
              </a:solidFill>
            </a:endParaRPr>
          </a:p>
        </p:txBody>
      </p:sp>
      <p:sp>
        <p:nvSpPr>
          <p:cNvPr id="62" name="矩形 61"/>
          <p:cNvSpPr/>
          <p:nvPr/>
        </p:nvSpPr>
        <p:spPr>
          <a:xfrm>
            <a:off x="5436096" y="2708920"/>
            <a:ext cx="461169" cy="1597824"/>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tx1"/>
                </a:solidFill>
              </a:rPr>
              <a:t>社会保险</a:t>
            </a:r>
            <a:endParaRPr lang="zh-CN" altLang="en-US" sz="1400" b="1">
              <a:solidFill>
                <a:schemeClr val="tx1"/>
              </a:solidFill>
            </a:endParaRPr>
          </a:p>
        </p:txBody>
      </p:sp>
      <p:sp>
        <p:nvSpPr>
          <p:cNvPr id="63" name="矩形 62"/>
          <p:cNvSpPr/>
          <p:nvPr/>
        </p:nvSpPr>
        <p:spPr>
          <a:xfrm>
            <a:off x="6343079" y="2708920"/>
            <a:ext cx="461169" cy="1597824"/>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tx1"/>
                </a:solidFill>
              </a:rPr>
              <a:t>住房公积金</a:t>
            </a:r>
            <a:endParaRPr lang="zh-CN" altLang="en-US" sz="1400" b="1">
              <a:solidFill>
                <a:schemeClr val="tx1"/>
              </a:solidFill>
            </a:endParaRPr>
          </a:p>
        </p:txBody>
      </p:sp>
      <p:cxnSp>
        <p:nvCxnSpPr>
          <p:cNvPr id="65" name="肘形连接符 64"/>
          <p:cNvCxnSpPr>
            <a:stCxn id="52" idx="2"/>
            <a:endCxn id="53" idx="0"/>
          </p:cNvCxnSpPr>
          <p:nvPr/>
        </p:nvCxnSpPr>
        <p:spPr>
          <a:xfrm rot="5400000">
            <a:off x="3198734" y="227770"/>
            <a:ext cx="147783" cy="2194931"/>
          </a:xfrm>
          <a:prstGeom prst="bentConnector3">
            <a:avLst/>
          </a:prstGeom>
          <a:ln w="15875"/>
        </p:spPr>
        <p:style>
          <a:lnRef idx="1">
            <a:schemeClr val="accent1"/>
          </a:lnRef>
          <a:fillRef idx="0">
            <a:schemeClr val="accent1"/>
          </a:fillRef>
          <a:effectRef idx="0">
            <a:schemeClr val="accent1"/>
          </a:effectRef>
          <a:fontRef idx="minor">
            <a:schemeClr val="tx1"/>
          </a:fontRef>
        </p:style>
      </p:cxnSp>
      <p:cxnSp>
        <p:nvCxnSpPr>
          <p:cNvPr id="66" name="肘形连接符 65"/>
          <p:cNvCxnSpPr>
            <a:stCxn id="52" idx="2"/>
            <a:endCxn id="54" idx="0"/>
          </p:cNvCxnSpPr>
          <p:nvPr/>
        </p:nvCxnSpPr>
        <p:spPr>
          <a:xfrm rot="16200000" flipH="1">
            <a:off x="5578159" y="43274"/>
            <a:ext cx="147783" cy="2563921"/>
          </a:xfrm>
          <a:prstGeom prst="bentConnector3">
            <a:avLst>
              <a:gd name="adj1" fmla="val 50000"/>
            </a:avLst>
          </a:prstGeom>
          <a:ln w="15875"/>
        </p:spPr>
        <p:style>
          <a:lnRef idx="1">
            <a:schemeClr val="accent1"/>
          </a:lnRef>
          <a:fillRef idx="0">
            <a:schemeClr val="accent1"/>
          </a:fillRef>
          <a:effectRef idx="0">
            <a:schemeClr val="accent1"/>
          </a:effectRef>
          <a:fontRef idx="minor">
            <a:schemeClr val="tx1"/>
          </a:fontRef>
        </p:style>
      </p:cxnSp>
      <p:cxnSp>
        <p:nvCxnSpPr>
          <p:cNvPr id="69" name="肘形连接符 68"/>
          <p:cNvCxnSpPr>
            <a:stCxn id="53" idx="2"/>
            <a:endCxn id="55" idx="0"/>
          </p:cNvCxnSpPr>
          <p:nvPr/>
        </p:nvCxnSpPr>
        <p:spPr>
          <a:xfrm rot="5400000">
            <a:off x="1600851" y="1422067"/>
            <a:ext cx="165200" cy="983417"/>
          </a:xfrm>
          <a:prstGeom prst="bentConnector3">
            <a:avLst>
              <a:gd name="adj1" fmla="val 50000"/>
            </a:avLst>
          </a:prstGeom>
          <a:ln w="15875"/>
        </p:spPr>
        <p:style>
          <a:lnRef idx="1">
            <a:schemeClr val="accent1"/>
          </a:lnRef>
          <a:fillRef idx="0">
            <a:schemeClr val="accent1"/>
          </a:fillRef>
          <a:effectRef idx="0">
            <a:schemeClr val="accent1"/>
          </a:effectRef>
          <a:fontRef idx="minor">
            <a:schemeClr val="tx1"/>
          </a:fontRef>
        </p:style>
      </p:cxnSp>
      <p:cxnSp>
        <p:nvCxnSpPr>
          <p:cNvPr id="72" name="肘形连接符 71"/>
          <p:cNvCxnSpPr>
            <a:stCxn id="53" idx="2"/>
            <a:endCxn id="56" idx="0"/>
          </p:cNvCxnSpPr>
          <p:nvPr/>
        </p:nvCxnSpPr>
        <p:spPr>
          <a:xfrm rot="16200000" flipH="1">
            <a:off x="2457666" y="1548667"/>
            <a:ext cx="165200" cy="730215"/>
          </a:xfrm>
          <a:prstGeom prst="bentConnector3">
            <a:avLst>
              <a:gd name="adj1" fmla="val 50000"/>
            </a:avLst>
          </a:prstGeom>
          <a:ln w="15875"/>
        </p:spPr>
        <p:style>
          <a:lnRef idx="1">
            <a:schemeClr val="accent1"/>
          </a:lnRef>
          <a:fillRef idx="0">
            <a:schemeClr val="accent1"/>
          </a:fillRef>
          <a:effectRef idx="0">
            <a:schemeClr val="accent1"/>
          </a:effectRef>
          <a:fontRef idx="minor">
            <a:schemeClr val="tx1"/>
          </a:fontRef>
        </p:style>
      </p:cxnSp>
      <p:cxnSp>
        <p:nvCxnSpPr>
          <p:cNvPr id="75" name="肘形连接符 74"/>
          <p:cNvCxnSpPr>
            <a:stCxn id="54" idx="2"/>
            <a:endCxn id="57" idx="0"/>
          </p:cNvCxnSpPr>
          <p:nvPr/>
        </p:nvCxnSpPr>
        <p:spPr>
          <a:xfrm rot="5400000">
            <a:off x="6417459" y="1479823"/>
            <a:ext cx="165200" cy="867905"/>
          </a:xfrm>
          <a:prstGeom prst="bentConnector3">
            <a:avLst>
              <a:gd name="adj1" fmla="val 50000"/>
            </a:avLst>
          </a:prstGeom>
          <a:ln w="15875"/>
        </p:spPr>
        <p:style>
          <a:lnRef idx="1">
            <a:schemeClr val="accent1"/>
          </a:lnRef>
          <a:fillRef idx="0">
            <a:schemeClr val="accent1"/>
          </a:fillRef>
          <a:effectRef idx="0">
            <a:schemeClr val="accent1"/>
          </a:effectRef>
          <a:fontRef idx="minor">
            <a:schemeClr val="tx1"/>
          </a:fontRef>
        </p:style>
      </p:cxnSp>
      <p:cxnSp>
        <p:nvCxnSpPr>
          <p:cNvPr id="78" name="肘形连接符 77"/>
          <p:cNvCxnSpPr>
            <a:stCxn id="54" idx="2"/>
            <a:endCxn id="58" idx="0"/>
          </p:cNvCxnSpPr>
          <p:nvPr/>
        </p:nvCxnSpPr>
        <p:spPr>
          <a:xfrm rot="16200000" flipH="1">
            <a:off x="7475826" y="1289359"/>
            <a:ext cx="165200" cy="1248831"/>
          </a:xfrm>
          <a:prstGeom prst="bentConnector3">
            <a:avLst>
              <a:gd name="adj1" fmla="val 50000"/>
            </a:avLst>
          </a:prstGeom>
          <a:ln w="15875"/>
        </p:spPr>
        <p:style>
          <a:lnRef idx="1">
            <a:schemeClr val="accent1"/>
          </a:lnRef>
          <a:fillRef idx="0">
            <a:schemeClr val="accent1"/>
          </a:fillRef>
          <a:effectRef idx="0">
            <a:schemeClr val="accent1"/>
          </a:effectRef>
          <a:fontRef idx="minor">
            <a:schemeClr val="tx1"/>
          </a:fontRef>
        </p:style>
      </p:cxnSp>
      <p:cxnSp>
        <p:nvCxnSpPr>
          <p:cNvPr id="83" name="肘形连接符 82"/>
          <p:cNvCxnSpPr>
            <a:stCxn id="55" idx="2"/>
            <a:endCxn id="59" idx="0"/>
          </p:cNvCxnSpPr>
          <p:nvPr/>
        </p:nvCxnSpPr>
        <p:spPr>
          <a:xfrm rot="5400000">
            <a:off x="862135" y="2379312"/>
            <a:ext cx="280497" cy="378718"/>
          </a:xfrm>
          <a:prstGeom prst="bentConnector3">
            <a:avLst>
              <a:gd name="adj1" fmla="val 50000"/>
            </a:avLst>
          </a:prstGeom>
          <a:ln w="15875"/>
        </p:spPr>
        <p:style>
          <a:lnRef idx="1">
            <a:schemeClr val="accent1"/>
          </a:lnRef>
          <a:fillRef idx="0">
            <a:schemeClr val="accent1"/>
          </a:fillRef>
          <a:effectRef idx="0">
            <a:schemeClr val="accent1"/>
          </a:effectRef>
          <a:fontRef idx="minor">
            <a:schemeClr val="tx1"/>
          </a:fontRef>
        </p:style>
      </p:cxnSp>
      <p:cxnSp>
        <p:nvCxnSpPr>
          <p:cNvPr id="86" name="肘形连接符 85"/>
          <p:cNvCxnSpPr>
            <a:stCxn id="55" idx="2"/>
            <a:endCxn id="60" idx="0"/>
          </p:cNvCxnSpPr>
          <p:nvPr/>
        </p:nvCxnSpPr>
        <p:spPr>
          <a:xfrm rot="16200000" flipH="1">
            <a:off x="1236735" y="2383429"/>
            <a:ext cx="280497" cy="370483"/>
          </a:xfrm>
          <a:prstGeom prst="bentConnector3">
            <a:avLst>
              <a:gd name="adj1" fmla="val 50000"/>
            </a:avLst>
          </a:prstGeom>
          <a:ln w="15875"/>
        </p:spPr>
        <p:style>
          <a:lnRef idx="1">
            <a:schemeClr val="accent1"/>
          </a:lnRef>
          <a:fillRef idx="0">
            <a:schemeClr val="accent1"/>
          </a:fillRef>
          <a:effectRef idx="0">
            <a:schemeClr val="accent1"/>
          </a:effectRef>
          <a:fontRef idx="minor">
            <a:schemeClr val="tx1"/>
          </a:fontRef>
        </p:style>
      </p:cxnSp>
      <p:cxnSp>
        <p:nvCxnSpPr>
          <p:cNvPr id="89" name="肘形连接符 88"/>
          <p:cNvCxnSpPr>
            <a:stCxn id="56" idx="2"/>
            <a:endCxn id="61" idx="0"/>
          </p:cNvCxnSpPr>
          <p:nvPr/>
        </p:nvCxnSpPr>
        <p:spPr>
          <a:xfrm rot="5400000">
            <a:off x="2561604" y="2365149"/>
            <a:ext cx="280496" cy="407045"/>
          </a:xfrm>
          <a:prstGeom prst="bentConnector3">
            <a:avLst>
              <a:gd name="adj1" fmla="val 50000"/>
            </a:avLst>
          </a:prstGeom>
          <a:ln w="15875"/>
        </p:spPr>
        <p:style>
          <a:lnRef idx="1">
            <a:schemeClr val="accent1"/>
          </a:lnRef>
          <a:fillRef idx="0">
            <a:schemeClr val="accent1"/>
          </a:fillRef>
          <a:effectRef idx="0">
            <a:schemeClr val="accent1"/>
          </a:effectRef>
          <a:fontRef idx="minor">
            <a:schemeClr val="tx1"/>
          </a:fontRef>
        </p:style>
      </p:cxnSp>
      <p:cxnSp>
        <p:nvCxnSpPr>
          <p:cNvPr id="92" name="肘形连接符 91"/>
          <p:cNvCxnSpPr>
            <a:stCxn id="57" idx="2"/>
            <a:endCxn id="62" idx="0"/>
          </p:cNvCxnSpPr>
          <p:nvPr/>
        </p:nvCxnSpPr>
        <p:spPr>
          <a:xfrm rot="5400000">
            <a:off x="5726146" y="2368959"/>
            <a:ext cx="280497" cy="399425"/>
          </a:xfrm>
          <a:prstGeom prst="bentConnector3">
            <a:avLst>
              <a:gd name="adj1" fmla="val 50000"/>
            </a:avLst>
          </a:prstGeom>
          <a:ln w="15875"/>
        </p:spPr>
        <p:style>
          <a:lnRef idx="1">
            <a:schemeClr val="accent1"/>
          </a:lnRef>
          <a:fillRef idx="0">
            <a:schemeClr val="accent1"/>
          </a:fillRef>
          <a:effectRef idx="0">
            <a:schemeClr val="accent1"/>
          </a:effectRef>
          <a:fontRef idx="minor">
            <a:schemeClr val="tx1"/>
          </a:fontRef>
        </p:style>
      </p:cxnSp>
      <p:cxnSp>
        <p:nvCxnSpPr>
          <p:cNvPr id="95" name="肘形连接符 94"/>
          <p:cNvCxnSpPr>
            <a:stCxn id="57" idx="2"/>
            <a:endCxn id="63" idx="0"/>
          </p:cNvCxnSpPr>
          <p:nvPr/>
        </p:nvCxnSpPr>
        <p:spPr>
          <a:xfrm rot="16200000" flipH="1">
            <a:off x="6179637" y="2314892"/>
            <a:ext cx="280497" cy="507558"/>
          </a:xfrm>
          <a:prstGeom prst="bentConnector3">
            <a:avLst>
              <a:gd name="adj1" fmla="val 50000"/>
            </a:avLst>
          </a:prstGeom>
          <a:ln w="15875"/>
        </p:spPr>
        <p:style>
          <a:lnRef idx="1">
            <a:schemeClr val="accent1"/>
          </a:lnRef>
          <a:fillRef idx="0">
            <a:schemeClr val="accent1"/>
          </a:fillRef>
          <a:effectRef idx="0">
            <a:schemeClr val="accent1"/>
          </a:effectRef>
          <a:fontRef idx="minor">
            <a:schemeClr val="tx1"/>
          </a:fontRef>
        </p:style>
      </p:cxnSp>
      <p:sp>
        <p:nvSpPr>
          <p:cNvPr id="116" name="矩形 115"/>
          <p:cNvSpPr/>
          <p:nvPr/>
        </p:nvSpPr>
        <p:spPr>
          <a:xfrm>
            <a:off x="3896632" y="1988840"/>
            <a:ext cx="964332" cy="418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a:t>额外奖金</a:t>
            </a:r>
          </a:p>
        </p:txBody>
      </p:sp>
      <p:cxnSp>
        <p:nvCxnSpPr>
          <p:cNvPr id="117" name="肘形连接符 116"/>
          <p:cNvCxnSpPr>
            <a:stCxn id="52" idx="2"/>
            <a:endCxn id="116" idx="0"/>
          </p:cNvCxnSpPr>
          <p:nvPr/>
        </p:nvCxnSpPr>
        <p:spPr>
          <a:xfrm rot="16200000" flipH="1">
            <a:off x="4005696" y="1615738"/>
            <a:ext cx="737496" cy="8708"/>
          </a:xfrm>
          <a:prstGeom prst="bentConnector3">
            <a:avLst>
              <a:gd name="adj1" fmla="val 50000"/>
            </a:avLst>
          </a:prstGeom>
          <a:ln w="15875"/>
        </p:spPr>
        <p:style>
          <a:lnRef idx="1">
            <a:schemeClr val="accent1"/>
          </a:lnRef>
          <a:fillRef idx="0">
            <a:schemeClr val="accent1"/>
          </a:fillRef>
          <a:effectRef idx="0">
            <a:schemeClr val="accent1"/>
          </a:effectRef>
          <a:fontRef idx="minor">
            <a:schemeClr val="tx1"/>
          </a:fontRef>
        </p:style>
      </p:cxnSp>
      <p:sp>
        <p:nvSpPr>
          <p:cNvPr id="133" name="TextBox 132"/>
          <p:cNvSpPr txBox="1"/>
          <p:nvPr/>
        </p:nvSpPr>
        <p:spPr>
          <a:xfrm>
            <a:off x="180484" y="4365104"/>
            <a:ext cx="8784004" cy="203132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buFont typeface="Arial" pitchFamily="34" charset="0"/>
              <a:buChar char="•"/>
            </a:pPr>
            <a:r>
              <a:rPr lang="zh-CN" altLang="en-US" sz="1400" smtClean="0">
                <a:solidFill>
                  <a:srgbClr val="FF0000"/>
                </a:solidFill>
                <a:latin typeface="宋体" panose="02010600030101010101" pitchFamily="2" charset="-122"/>
                <a:ea typeface="宋体" panose="02010600030101010101" pitchFamily="2" charset="-122"/>
              </a:rPr>
              <a:t>薪酬总额</a:t>
            </a:r>
            <a:r>
              <a:rPr lang="zh-CN" altLang="en-US" sz="1400" smtClean="0">
                <a:latin typeface="宋体" panose="02010600030101010101" pitchFamily="2" charset="-122"/>
                <a:ea typeface="宋体" panose="02010600030101010101" pitchFamily="2" charset="-122"/>
              </a:rPr>
              <a:t>由总现金收入、福利及额外奖金组成，其中总现金收入包含固定薪酬和浮动薪酬</a:t>
            </a:r>
            <a:endParaRPr lang="en-US" altLang="zh-CN" sz="1400" smtClean="0">
              <a:latin typeface="宋体" panose="02010600030101010101" pitchFamily="2" charset="-122"/>
              <a:ea typeface="宋体" panose="02010600030101010101" pitchFamily="2" charset="-122"/>
            </a:endParaRPr>
          </a:p>
          <a:p>
            <a:pPr marL="171450" indent="-171450">
              <a:buFont typeface="Arial" pitchFamily="34" charset="0"/>
              <a:buChar char="•"/>
            </a:pPr>
            <a:r>
              <a:rPr lang="zh-CN" altLang="en-US" sz="1400" smtClean="0">
                <a:solidFill>
                  <a:srgbClr val="FF0000"/>
                </a:solidFill>
                <a:latin typeface="宋体" panose="02010600030101010101" pitchFamily="2" charset="-122"/>
                <a:ea typeface="宋体" panose="02010600030101010101" pitchFamily="2" charset="-122"/>
              </a:rPr>
              <a:t>固定薪酬：</a:t>
            </a:r>
            <a:r>
              <a:rPr lang="zh-CN" altLang="en-US" sz="1400" smtClean="0">
                <a:latin typeface="宋体" panose="02010600030101010101" pitchFamily="2" charset="-122"/>
                <a:ea typeface="宋体" panose="02010600030101010101" pitchFamily="2" charset="-122"/>
              </a:rPr>
              <a:t>固定薪酬由基本工资、现金津贴组成：</a:t>
            </a:r>
            <a:endParaRPr lang="en-US" altLang="zh-CN" sz="1400" smtClean="0">
              <a:latin typeface="宋体" panose="02010600030101010101" pitchFamily="2" charset="-122"/>
              <a:ea typeface="宋体" panose="02010600030101010101" pitchFamily="2" charset="-122"/>
            </a:endParaRPr>
          </a:p>
          <a:p>
            <a:pPr marL="742950" lvl="2" indent="-285750">
              <a:buFont typeface="Arial" pitchFamily="34" charset="0"/>
              <a:buChar char="•"/>
            </a:pPr>
            <a:r>
              <a:rPr lang="zh-CN" altLang="en-US" sz="1400" smtClean="0">
                <a:solidFill>
                  <a:srgbClr val="FF0000"/>
                </a:solidFill>
                <a:latin typeface="宋体" panose="02010600030101010101" pitchFamily="2" charset="-122"/>
                <a:ea typeface="宋体" panose="02010600030101010101" pitchFamily="2" charset="-122"/>
              </a:rPr>
              <a:t>基本工资：</a:t>
            </a:r>
            <a:r>
              <a:rPr lang="zh-CN" altLang="en-US" sz="1400" smtClean="0">
                <a:latin typeface="宋体" panose="02010600030101010101" pitchFamily="2" charset="-122"/>
                <a:ea typeface="宋体" panose="02010600030101010101" pitchFamily="2" charset="-122"/>
              </a:rPr>
              <a:t>根据岗位对应职级确定相应标准，反映职位为公司创造的相对基本价值，受市场薪酬水平以及任职者个人知识、技能和能力变化的影响，以岗定薪，岗变薪变。岗位工资按全年</a:t>
            </a:r>
            <a:r>
              <a:rPr lang="en-US" altLang="zh-CN" sz="1400" smtClean="0">
                <a:latin typeface="宋体" panose="02010600030101010101" pitchFamily="2" charset="-122"/>
                <a:ea typeface="宋体" panose="02010600030101010101" pitchFamily="2" charset="-122"/>
              </a:rPr>
              <a:t>12</a:t>
            </a:r>
            <a:r>
              <a:rPr lang="zh-CN" altLang="en-US" sz="1400" smtClean="0">
                <a:latin typeface="宋体" panose="02010600030101010101" pitchFamily="2" charset="-122"/>
                <a:ea typeface="宋体" panose="02010600030101010101" pitchFamily="2" charset="-122"/>
              </a:rPr>
              <a:t>个月发放。</a:t>
            </a:r>
            <a:endParaRPr lang="en-US" altLang="zh-CN" sz="1400" smtClean="0">
              <a:latin typeface="宋体" panose="02010600030101010101" pitchFamily="2" charset="-122"/>
              <a:ea typeface="宋体" panose="02010600030101010101" pitchFamily="2" charset="-122"/>
            </a:endParaRPr>
          </a:p>
          <a:p>
            <a:pPr marL="742950" lvl="2" indent="-285750">
              <a:buFont typeface="Arial" pitchFamily="34" charset="0"/>
              <a:buChar char="•"/>
            </a:pPr>
            <a:r>
              <a:rPr lang="zh-CN" altLang="en-US" sz="1400" smtClean="0">
                <a:solidFill>
                  <a:srgbClr val="FF0000"/>
                </a:solidFill>
                <a:latin typeface="宋体" panose="02010600030101010101" pitchFamily="2" charset="-122"/>
                <a:ea typeface="宋体" panose="02010600030101010101" pitchFamily="2" charset="-122"/>
              </a:rPr>
              <a:t>现金津贴：</a:t>
            </a:r>
            <a:r>
              <a:rPr lang="zh-CN" altLang="en-US" sz="1400" smtClean="0">
                <a:latin typeface="宋体" panose="02010600030101010101" pitchFamily="2" charset="-122"/>
                <a:ea typeface="宋体" panose="02010600030101010101" pitchFamily="2" charset="-122"/>
              </a:rPr>
              <a:t>现金津贴是公司为补偿员工特殊或额外的劳动消耗或其他特殊原因而以现金支付的补贴，包含文具费、高温补贴等</a:t>
            </a:r>
            <a:endParaRPr lang="en-US" altLang="zh-CN" sz="1400" smtClean="0">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400" smtClean="0">
                <a:solidFill>
                  <a:srgbClr val="FF0000"/>
                </a:solidFill>
                <a:latin typeface="宋体" panose="02010600030101010101" pitchFamily="2" charset="-122"/>
                <a:ea typeface="宋体" panose="02010600030101010101" pitchFamily="2" charset="-122"/>
              </a:rPr>
              <a:t>浮动薪酬</a:t>
            </a:r>
            <a:r>
              <a:rPr lang="zh-CN" altLang="en-US" sz="1400" smtClean="0">
                <a:latin typeface="宋体" panose="02010600030101010101" pitchFamily="2" charset="-122"/>
                <a:ea typeface="宋体" panose="02010600030101010101" pitchFamily="2" charset="-122"/>
              </a:rPr>
              <a:t>为绩效奖金（与个人绩效考核结果挂钩）和销售</a:t>
            </a:r>
            <a:r>
              <a:rPr lang="zh-CN" altLang="en-US" sz="1400">
                <a:latin typeface="宋体" panose="02010600030101010101" pitchFamily="2" charset="-122"/>
                <a:ea typeface="宋体" panose="02010600030101010101" pitchFamily="2" charset="-122"/>
              </a:rPr>
              <a:t>奖金</a:t>
            </a:r>
            <a:r>
              <a:rPr lang="zh-CN" altLang="en-US" sz="1400" smtClean="0">
                <a:latin typeface="宋体" panose="02010600030101010101" pitchFamily="2" charset="-122"/>
                <a:ea typeface="宋体" panose="02010600030101010101" pitchFamily="2" charset="-122"/>
              </a:rPr>
              <a:t>（仅业务人员有）</a:t>
            </a:r>
            <a:endParaRPr lang="en-US" altLang="zh-CN" sz="1400" smtClean="0">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400">
                <a:solidFill>
                  <a:srgbClr val="FF0000"/>
                </a:solidFill>
                <a:latin typeface="宋体" panose="02010600030101010101" pitchFamily="2" charset="-122"/>
                <a:ea typeface="宋体" panose="02010600030101010101" pitchFamily="2" charset="-122"/>
              </a:rPr>
              <a:t>福利：</a:t>
            </a:r>
            <a:r>
              <a:rPr lang="zh-CN" altLang="en-US" sz="1400">
                <a:latin typeface="宋体" panose="02010600030101010101" pitchFamily="2" charset="-122"/>
                <a:ea typeface="宋体" panose="02010600030101010101" pitchFamily="2" charset="-122"/>
              </a:rPr>
              <a:t>福利是公司以实物、服务或保障等形式支付给员工的</a:t>
            </a:r>
            <a:r>
              <a:rPr lang="zh-CN" altLang="en-US" sz="1400" smtClean="0">
                <a:latin typeface="宋体" panose="02010600030101010101" pitchFamily="2" charset="-122"/>
                <a:ea typeface="宋体" panose="02010600030101010101" pitchFamily="2" charset="-122"/>
              </a:rPr>
              <a:t>报酬。包含法定福利和企业福利</a:t>
            </a:r>
            <a:endParaRPr lang="en-US" altLang="zh-CN" sz="1400" smtClean="0">
              <a:latin typeface="宋体" panose="02010600030101010101" pitchFamily="2" charset="-122"/>
              <a:ea typeface="宋体" panose="02010600030101010101" pitchFamily="2" charset="-122"/>
            </a:endParaRPr>
          </a:p>
          <a:p>
            <a:pPr marL="285750" indent="-285750">
              <a:buFont typeface="Arial" pitchFamily="34" charset="0"/>
              <a:buChar char="•"/>
            </a:pPr>
            <a:r>
              <a:rPr lang="zh-CN" altLang="en-US" sz="1400" smtClean="0">
                <a:solidFill>
                  <a:srgbClr val="FF0000"/>
                </a:solidFill>
                <a:latin typeface="宋体" panose="02010600030101010101" pitchFamily="2" charset="-122"/>
                <a:ea typeface="宋体" panose="02010600030101010101" pitchFamily="2" charset="-122"/>
              </a:rPr>
              <a:t>额外奖金：</a:t>
            </a:r>
            <a:r>
              <a:rPr lang="zh-CN" altLang="en-US" sz="1400" smtClean="0">
                <a:latin typeface="宋体" panose="02010600030101010101" pitchFamily="2" charset="-122"/>
                <a:ea typeface="宋体" panose="02010600030101010101" pitchFamily="2" charset="-122"/>
              </a:rPr>
              <a:t>包含公司超额利润奖</a:t>
            </a:r>
            <a:endParaRPr lang="en-US" sz="1400">
              <a:latin typeface="宋体" panose="02010600030101010101" pitchFamily="2" charset="-122"/>
              <a:ea typeface="宋体" panose="02010600030101010101" pitchFamily="2" charset="-122"/>
            </a:endParaRPr>
          </a:p>
        </p:txBody>
      </p:sp>
      <p:sp>
        <p:nvSpPr>
          <p:cNvPr id="36" name="矩形 35"/>
          <p:cNvSpPr/>
          <p:nvPr/>
        </p:nvSpPr>
        <p:spPr>
          <a:xfrm>
            <a:off x="4067944" y="2722568"/>
            <a:ext cx="605185" cy="1597824"/>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tx1"/>
                </a:solidFill>
              </a:rPr>
              <a:t>公司超额利润奖</a:t>
            </a:r>
            <a:endParaRPr lang="zh-CN" altLang="en-US" sz="1400" b="1">
              <a:solidFill>
                <a:schemeClr val="tx1"/>
              </a:solidFill>
            </a:endParaRPr>
          </a:p>
        </p:txBody>
      </p:sp>
      <p:sp>
        <p:nvSpPr>
          <p:cNvPr id="37" name="矩形 36"/>
          <p:cNvSpPr/>
          <p:nvPr/>
        </p:nvSpPr>
        <p:spPr>
          <a:xfrm>
            <a:off x="2905374" y="2708919"/>
            <a:ext cx="633413" cy="1597824"/>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tx1"/>
                </a:solidFill>
              </a:rPr>
              <a:t>销售奖金（仅限业务人员）</a:t>
            </a:r>
            <a:endParaRPr lang="zh-CN" altLang="en-US" sz="1400" b="1">
              <a:solidFill>
                <a:schemeClr val="tx1"/>
              </a:solidFill>
            </a:endParaRPr>
          </a:p>
        </p:txBody>
      </p:sp>
      <p:cxnSp>
        <p:nvCxnSpPr>
          <p:cNvPr id="64" name="肘形连接符 63"/>
          <p:cNvCxnSpPr>
            <a:stCxn id="116" idx="2"/>
            <a:endCxn id="36" idx="0"/>
          </p:cNvCxnSpPr>
          <p:nvPr/>
        </p:nvCxnSpPr>
        <p:spPr>
          <a:xfrm rot="5400000">
            <a:off x="4217004" y="2560774"/>
            <a:ext cx="315328" cy="8261"/>
          </a:xfrm>
          <a:prstGeom prst="bentConnector3">
            <a:avLst>
              <a:gd name="adj1" fmla="val 50000"/>
            </a:avLst>
          </a:prstGeom>
          <a:ln w="15875"/>
        </p:spPr>
        <p:style>
          <a:lnRef idx="1">
            <a:schemeClr val="accent1"/>
          </a:lnRef>
          <a:fillRef idx="0">
            <a:schemeClr val="accent1"/>
          </a:fillRef>
          <a:effectRef idx="0">
            <a:schemeClr val="accent1"/>
          </a:effectRef>
          <a:fontRef idx="minor">
            <a:schemeClr val="tx1"/>
          </a:fontRef>
        </p:style>
      </p:cxnSp>
      <p:cxnSp>
        <p:nvCxnSpPr>
          <p:cNvPr id="67" name="肘形连接符 66"/>
          <p:cNvCxnSpPr>
            <a:stCxn id="56" idx="2"/>
            <a:endCxn id="37" idx="0"/>
          </p:cNvCxnSpPr>
          <p:nvPr/>
        </p:nvCxnSpPr>
        <p:spPr>
          <a:xfrm rot="16200000" flipH="1">
            <a:off x="2923479" y="2410317"/>
            <a:ext cx="280496" cy="316707"/>
          </a:xfrm>
          <a:prstGeom prst="bentConnector3">
            <a:avLst>
              <a:gd name="adj1" fmla="val 50000"/>
            </a:avLst>
          </a:prstGeom>
          <a:ln w="15875"/>
        </p:spPr>
        <p:style>
          <a:lnRef idx="1">
            <a:schemeClr val="accent1"/>
          </a:lnRef>
          <a:fillRef idx="0">
            <a:schemeClr val="accent1"/>
          </a:fillRef>
          <a:effectRef idx="0">
            <a:schemeClr val="accent1"/>
          </a:effectRef>
          <a:fontRef idx="minor">
            <a:schemeClr val="tx1"/>
          </a:fontRef>
        </p:style>
      </p:cxnSp>
      <p:sp>
        <p:nvSpPr>
          <p:cNvPr id="38" name="矩形 37"/>
          <p:cNvSpPr/>
          <p:nvPr/>
        </p:nvSpPr>
        <p:spPr>
          <a:xfrm>
            <a:off x="7857071" y="2708920"/>
            <a:ext cx="648073" cy="1597824"/>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400" b="1" smtClean="0">
                <a:solidFill>
                  <a:schemeClr val="tx1"/>
                </a:solidFill>
              </a:rPr>
              <a:t>体检、慰问金、特殊意外险等</a:t>
            </a:r>
            <a:endParaRPr lang="zh-CN" altLang="en-US" sz="1400" b="1">
              <a:solidFill>
                <a:schemeClr val="tx1"/>
              </a:solidFill>
            </a:endParaRPr>
          </a:p>
        </p:txBody>
      </p:sp>
      <p:cxnSp>
        <p:nvCxnSpPr>
          <p:cNvPr id="39" name="肘形连接符 38"/>
          <p:cNvCxnSpPr>
            <a:stCxn id="58" idx="2"/>
            <a:endCxn id="38" idx="0"/>
          </p:cNvCxnSpPr>
          <p:nvPr/>
        </p:nvCxnSpPr>
        <p:spPr>
          <a:xfrm rot="5400000">
            <a:off x="8041727" y="2567804"/>
            <a:ext cx="280497" cy="1734"/>
          </a:xfrm>
          <a:prstGeom prst="bentConnector3">
            <a:avLst>
              <a:gd name="adj1" fmla="val 50000"/>
            </a:avLst>
          </a:prstGeom>
          <a:ln w="158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8759913"/>
      </p:ext>
    </p:extLst>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https://d.book118.com/727024153136006032</a:t>
            </a:r>
          </a:p>
        </p:txBody>
      </p:sp>
    </p:spTree>
  </p:cSld>
  <p:clrMapOvr>
    <a:masterClrMapping/>
  </p:clrMapOvr>
  <p:transition/>
  <p:timing/>
</p:sld>
</file>

<file path=ppt/tags/tag1.xml><?xml version="1.0" encoding="utf-8"?>
<p:tagLst xmlns:p="http://schemas.openxmlformats.org/presentationml/2006/main">
  <p:tag name="TW_FOOTER" val="Watermark"/>
</p:tagLst>
</file>

<file path=ppt/tags/tag2.xml><?xml version="1.0" encoding="utf-8"?>
<p:tagLst xmlns:p="http://schemas.openxmlformats.org/presentationml/2006/main">
  <p:tag name="TW_DELETETEXT" val="YES"/>
</p:tagLst>
</file>

<file path=ppt/tags/tag3.xml><?xml version="1.0" encoding="utf-8"?>
<p:tagLst xmlns:p="http://schemas.openxmlformats.org/presentationml/2006/main">
  <p:tag name="TW_DELETETEXT" val="YES"/>
</p:tagLst>
</file>

<file path=ppt/tags/tag4.xml><?xml version="1.0" encoding="utf-8"?>
<p:tagLst xmlns:p="http://schemas.openxmlformats.org/presentationml/2006/main">
  <p:tag name="TW_ASSOCIATEDSLIDES" val=""/>
  <p:tag name="TW_DIALOGNAME" val="Title"/>
  <p:tag name="TW_INNEWPRESENTATION" val="YES"/>
  <p:tag name="TW_ONINSERTSLIDEDLG" val="YES"/>
  <p:tag name="TW_SHORTNAME" val="BASIC"/>
</p:tagLst>
</file>

<file path=ppt/tags/tag5.xml><?xml version="1.0" encoding="utf-8"?>
<p:tagLst xmlns:p="http://schemas.openxmlformats.org/presentationml/2006/main">
  <p:tag name="TW_DELETETEXT" val="YES"/>
</p:tagLst>
</file>

<file path=ppt/tags/tag6.xml><?xml version="1.0" encoding="utf-8"?>
<p:tagLst xmlns:p="http://schemas.openxmlformats.org/presentationml/2006/main">
  <p:tag name="TW_ASSOCIATEDSLIDES" val=""/>
  <p:tag name="TW_DIALOGNAME" val="Text"/>
  <p:tag name="TW_INNEWPRESENTATION" val="YES"/>
  <p:tag name="TW_ONINSERTSLIDEDLG" val="YES"/>
  <p:tag name="TW_SHORTNAME" val="BASIC"/>
</p:tagLst>
</file>

<file path=ppt/tags/tag7.xml><?xml version="1.0" encoding="utf-8"?>
<p:tagLst xmlns:p="http://schemas.openxmlformats.org/presentationml/2006/main">
  <p:tag name="TW_DELETETEXT" val="YES"/>
</p:tagLst>
</file>

<file path=ppt/tags/tag8.xml><?xml version="1.0" encoding="utf-8"?>
<p:tagLst xmlns:p="http://schemas.openxmlformats.org/presentationml/2006/main">
  <p:tag name="TW_ASSOCIATEDSLIDES" val=""/>
  <p:tag name="TW_DIALOGNAME" val="Text"/>
  <p:tag name="TW_INNEWPRESENTATION" val="YES"/>
  <p:tag name="TW_ONINSERTSLIDEDLG" val="YES"/>
  <p:tag name="TW_SHORTNAME" val="BASIC"/>
</p:tagLst>
</file>

<file path=ppt/tags/tag9.xml><?xml version="1.0" encoding="utf-8"?>
<p:tagLst xmlns:p="http://schemas.openxmlformats.org/presentationml/2006/main">
  <p:tag name="TW_DELETETEXT" val="YES"/>
</p:tagLst>
</file>

<file path=ppt/tags/tag10.xml><?xml version="1.0" encoding="utf-8"?>
<p:tagLst xmlns:p="http://schemas.openxmlformats.org/presentationml/2006/main">
  <p:tag name="TW_ASSOCIATEDSLIDES" val=""/>
  <p:tag name="TW_DIALOGNAME" val="Text"/>
  <p:tag name="TW_INNEWPRESENTATION" val="YES"/>
  <p:tag name="TW_ONINSERTSLIDEDLG" val="YES"/>
  <p:tag name="TW_SHORTNAME" val="BASIC"/>
</p:tagLst>
</file>

<file path=ppt/tags/tag11.xml><?xml version="1.0" encoding="utf-8"?>
<p:tagLst xmlns:p="http://schemas.openxmlformats.org/presentationml/2006/main">
  <p:tag name="TW_DELETETEXT" val="YES"/>
</p:tagLst>
</file>

<file path=ppt/tags/tag12.xml><?xml version="1.0" encoding="utf-8"?>
<p:tagLst xmlns:p="http://schemas.openxmlformats.org/presentationml/2006/main">
  <p:tag name="TW_ASSOCIATEDSLIDES" val=""/>
  <p:tag name="TW_DIALOGNAME" val="Text"/>
  <p:tag name="TW_INNEWPRESENTATION" val="YES"/>
  <p:tag name="TW_ONINSERTSLIDEDLG" val="YES"/>
  <p:tag name="TW_SHORTNAME" val="BASIC"/>
</p:tagLst>
</file>

<file path=ppt/tags/tag1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TW Gold &amp; Red">
  <a:themeElements>
    <a:clrScheme name="Gold &amp; Red">
      <a:dk1>
        <a:sysClr val="windowText" lastClr="000000"/>
      </a:dk1>
      <a:lt1>
        <a:sysClr val="window" lastClr="FFFFFF"/>
      </a:lt1>
      <a:dk2>
        <a:srgbClr val="999999"/>
      </a:dk2>
      <a:lt2>
        <a:srgbClr val="E65032"/>
      </a:lt2>
      <a:accent1>
        <a:srgbClr val="EBAF00"/>
      </a:accent1>
      <a:accent2>
        <a:srgbClr val="E65032"/>
      </a:accent2>
      <a:accent3>
        <a:srgbClr val="999999"/>
      </a:accent3>
      <a:accent4>
        <a:srgbClr val="EA745C"/>
      </a:accent4>
      <a:accent5>
        <a:srgbClr val="FFDA65"/>
      </a:accent5>
      <a:accent6>
        <a:srgbClr val="A00050"/>
      </a:accent6>
      <a:hlink>
        <a:srgbClr val="999999"/>
      </a:hlink>
      <a:folHlink>
        <a:srgbClr val="E65032"/>
      </a:folHlink>
    </a:clrScheme>
    <a:fontScheme name="Gold &amp; Red">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539</Paragraphs>
  <Slides>41</Slides>
  <Notes>3</Notes>
  <TotalTime>1</TotalTime>
  <HiddenSlides>1</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41</vt:i4>
      </vt:variant>
    </vt:vector>
  </HeadingPairs>
  <TitlesOfParts>
    <vt:vector baseType="lpstr" size="51">
      <vt:lpstr>Arial</vt:lpstr>
      <vt:lpstr>Calibri</vt:lpstr>
      <vt:lpstr>Wingdings</vt:lpstr>
      <vt:lpstr>楷体_GB2312</vt:lpstr>
      <vt:lpstr>宋体</vt:lpstr>
      <vt:lpstr>微软雅黑</vt:lpstr>
      <vt:lpstr>Monotype Sorts</vt:lpstr>
      <vt:lpstr>MS PGothic</vt:lpstr>
      <vt:lpstr>Wingdings 2</vt:lpstr>
      <vt:lpstr>Office Theme</vt:lpstr>
      <vt:lpstr>薪酬体系设计报告</vt:lpstr>
      <vt:lpstr>声明</vt:lpstr>
      <vt:lpstr>SMQ薪酬体系模块工作总结及项目整体进度回顾</vt:lpstr>
      <vt:lpstr>目录</vt:lpstr>
      <vt:lpstr>报告总体思路</vt:lpstr>
      <vt:lpstr>目录</vt:lpstr>
      <vt:lpstr>审计数据口径</vt:lpstr>
      <vt:lpstr>通过前期沟通及分析，韬睿惠悦发现SMQ 薪酬管理现状存在以下核心问题</vt:lpstr>
      <vt:lpstr>1.尚未建立以岗位价值为基础的薪酬体系，而是按政府规定或者学历/职称等因素进行固定工资的设定，无法有效体现各岗位对公司的价值贡献差异</vt:lpstr>
      <vt:lpstr>2.对标高科技行业，SMQ管理层（10-17级）的总现金收入市场竞争力较低，并且随着职级越高竞争力越低，固定薪酬的显性化不足，对比市场浮动占比过高</vt:lpstr>
      <vt:lpstr>PowerPoint Presentation</vt:lpstr>
      <vt:lpstr>4.在编和非在编薪酬结构不同，各个部室的薪酬计算方式也各不相同，导致管理复杂</vt:lpstr>
      <vt:lpstr>5.业务部室和专业部室的业务人员薪酬构成管理规定不一致</vt:lpstr>
      <vt:lpstr>6. 激励理念和方向与院的发展战略不匹配</vt:lpstr>
      <vt:lpstr>7.绩效考核的评价体系不够科学、合理，同时考核系数差异不大，导致激励力度不到位，未能体现激励的差异性</vt:lpstr>
      <vt:lpstr>目录</vt:lpstr>
      <vt:lpstr>基于以上现状诊断及分析，韬睿惠悦将从以下几个方面考虑SMQ的薪酬优化方案</vt:lpstr>
      <vt:lpstr>薪酬体系的相关术语解释——薪酬带宽、重叠度、级差和区间划分的定义</vt:lpstr>
      <vt:lpstr>薪酬体系的相关术语解释—— 举例说明</vt:lpstr>
      <vt:lpstr>韬睿惠悦在SMQ建立了统一的薪酬理念，明确并倡导了薪酬与市场接轨的政策指向</vt:lpstr>
      <vt:lpstr>影响SMQ薪酬策略的主要因素如下：</vt:lpstr>
      <vt:lpstr>PowerPoint Presentation</vt:lpstr>
      <vt:lpstr>结合上述分析，韬睿惠悦建议SMQ薪酬水平策略（不含额外奖金）如下</vt:lpstr>
      <vt:lpstr>结合上述分析，韬睿惠悦建议SMQ薪酬水平策略（不含额外奖金）如下</vt:lpstr>
      <vt:lpstr>SMQ原来的固浮远低于高科技行业，综合考虑SMQ现状，建议采取以下过渡性质的固浮比，同时业务类岗位根据其岗位特质，固浮比建议低于其他岗位</vt:lpstr>
      <vt:lpstr>高管岗位全薪对标高科技行业，方案a对标P50分位，方案b对标P75分位</vt:lpstr>
      <vt:lpstr>高管岗位方案a和方案b的固薪根据固浮比5:5分别计算得出</vt:lpstr>
      <vt:lpstr>方案一：检测类岗位全薪对标高科技行业，GGS4-9对标P25分位，GGS10-14对标P50分位，GGS15-16的对标中，方案a对标P50分位，方案b对标P75分位</vt:lpstr>
      <vt:lpstr>检测类岗位固薪根据固浮比计算得出，GGS4-9固浮比7:3，GGS10-14固浮比6:4，GGS15-16固浮比5:5</vt:lpstr>
      <vt:lpstr>方案一：职能岗位全薪对比高科技及制造行业的平均值，GGS4-9对标P25分位，GGS10-14对标P50分位</vt:lpstr>
      <vt:lpstr>职能类固薪根据固浮比计算得出，GGS4-9固浮比7:3，GGS10-14固浮比6:4</vt:lpstr>
      <vt:lpstr>方案一：业务类岗位全薪对标高科技与制造业平均值，GGS4-9对标P25，GGS10-14</vt:lpstr>
      <vt:lpstr>业务类岗位固薪根据固浮比计算得出，GGS4-9固浮比6:4，GGS10-14固浮比5:5</vt:lpstr>
      <vt:lpstr>方案二：检测类岗位全薪对标高科技研发检测类岗位，GGS4-9对标P25，GGS10-14对标P50，GGS15-16的对标中，方案a、b分别对标P50和P75</vt:lpstr>
      <vt:lpstr>检测类固薪根据固浮比计算得出，GGS4-9固浮比6:4，GGS10-16固浮比5:5</vt:lpstr>
      <vt:lpstr>方案二：职能类全薪对标高科技职能类岗位，GGS4-9对标P25，GGS10-14对标P50</vt:lpstr>
      <vt:lpstr>PowerPoint Presentation</vt:lpstr>
      <vt:lpstr>方案二：业务类岗位全薪对标高科技业务类岗位，GGS4-9对标P25，GGS10-14对标P50</vt:lpstr>
      <vt:lpstr>业务类岗位固薪根据固浮比计算得出，GGS4-9固浮比6:4，GGS10-14固浮比5:5</vt:lpstr>
      <vt:lpstr>SMQ的薪酬组成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2024-09-05T18:15:42.632</cp:lastPrinted>
  <dcterms:created xsi:type="dcterms:W3CDTF">2024-09-05T10:15:42Z</dcterms:created>
  <dcterms:modified xsi:type="dcterms:W3CDTF">2024-09-05T10:15:48Z</dcterms:modified>
</cp:coreProperties>
</file>