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06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2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52.xml" /><Relationship Id="rId11" Type="http://schemas.openxmlformats.org/officeDocument/2006/relationships/tags" Target="../tags/tag5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tags" Target="../tags/tag50.xml" /><Relationship Id="rId9" Type="http://schemas.openxmlformats.org/officeDocument/2006/relationships/tags" Target="../tags/tag51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tags" Target="../tags/tag56.xml" /><Relationship Id="rId5" Type="http://schemas.openxmlformats.org/officeDocument/2006/relationships/tags" Target="../tags/tag57.xml" /><Relationship Id="rId6" Type="http://schemas.openxmlformats.org/officeDocument/2006/relationships/tags" Target="../tags/tag58.xml" /><Relationship Id="rId7" Type="http://schemas.openxmlformats.org/officeDocument/2006/relationships/tags" Target="../tags/tag59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5F14E5-C472-45E4-95CD-9F6BE48CBB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4A0214-716D-4651-A1C0-F8FE3D16D1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2E4DDF-8301-449F-8290-86F13A97C2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1E2C19-EE9C-4C26-8740-95A3C979E9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13A11A-387C-45CC-8362-D72CE4C43F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F016BCC-F4E9-4B88-B56B-776CAEE945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DA4A2A7-2546-408A-A57E-2C0ABAEDE5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3BC8F3-2016-4F17-AC33-8E1D7D779A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B8ED87-61B4-4B89-BDBA-0D1C8DB476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9AE1E7-450C-437C-83D2-4E5DB82569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D39C49-9501-445E-A93F-6445360DF9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 descr="幻灯片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8" name="署名"/>
          <p:cNvSpPr txBox="1">
            <a:spLocks noGrp="1"/>
          </p:cNvSpPr>
          <p:nvPr>
            <p:ph type="body" idx="14"/>
            <p:custDataLst>
              <p:tags r:id="rId3"/>
            </p:custDataLst>
          </p:nvPr>
        </p:nvSpPr>
        <p:spPr>
          <a:xfrm>
            <a:off x="1398393" y="5001282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0" name="副标题"/>
          <p:cNvSpPr txBox="1">
            <a:spLocks noGrp="1"/>
          </p:cNvSpPr>
          <p:nvPr>
            <p:ph type="body" idx="13" hasCustomPrompt="1"/>
            <p:custDataLst>
              <p:tags r:id="rId4"/>
            </p:custDataLst>
          </p:nvPr>
        </p:nvSpPr>
        <p:spPr>
          <a:xfrm>
            <a:off x="1178078" y="3631768"/>
            <a:ext cx="6681625" cy="7192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accent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2" name="标题"/>
          <p:cNvSpPr txBox="1">
            <a:spLocks noGrp="1"/>
          </p:cNvSpPr>
          <p:nvPr>
            <p:ph type="title" idx="9" hasCustomPrompt="1"/>
            <p:custDataLst>
              <p:tags r:id="rId5"/>
            </p:custDataLst>
          </p:nvPr>
        </p:nvSpPr>
        <p:spPr>
          <a:xfrm>
            <a:off x="1178079" y="1645280"/>
            <a:ext cx="6681625" cy="182107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4" name="矩形 6"/>
          <p:cNvSpPr/>
          <p:nvPr>
            <p:custDataLst>
              <p:tags r:id="rId6"/>
            </p:custDataLst>
          </p:nvPr>
        </p:nvSpPr>
        <p:spPr>
          <a:xfrm>
            <a:off x="1178079" y="5118884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676" name="任意多边形: 形状 16"/>
          <p:cNvSpPr/>
          <p:nvPr>
            <p:custDataLst>
              <p:tags r:id="rId7"/>
            </p:custDataLst>
          </p:nvPr>
        </p:nvSpPr>
        <p:spPr>
          <a:xfrm>
            <a:off x="509572" y="487000"/>
            <a:ext cx="228600" cy="228600"/>
          </a:xfrm>
          <a:custGeom>
            <a:gdLst>
              <a:gd name="connsiteX0" fmla="*/ 0 w 228600"/>
              <a:gd name="connsiteY0" fmla="*/ 0 h 228600"/>
              <a:gd name="connsiteX1" fmla="*/ 228600 w 228600"/>
              <a:gd name="connsiteY1" fmla="*/ 0 h 228600"/>
              <a:gd name="connsiteX2" fmla="*/ 228600 w 228600"/>
              <a:gd name="connsiteY2" fmla="*/ 228600 h 228600"/>
              <a:gd name="connsiteX3" fmla="*/ 0 w 228600"/>
              <a:gd name="connsiteY3" fmla="*/ 228600 h 2286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8600" h="228600">
                <a:moveTo>
                  <a:pt x="0" y="0"/>
                </a:moveTo>
                <a:lnTo>
                  <a:pt x="228600" y="0"/>
                </a:lnTo>
                <a:lnTo>
                  <a:pt x="228600" y="228600"/>
                </a:lnTo>
                <a:lnTo>
                  <a:pt x="0" y="228600"/>
                </a:lnTo>
                <a:close/>
              </a:path>
            </a:pathLst>
          </a:custGeom>
          <a:solidFill>
            <a:schemeClr val="accent1">
              <a:alpha val="1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8" name="任意多边形: 形状 17"/>
          <p:cNvSpPr/>
          <p:nvPr>
            <p:custDataLst>
              <p:tags r:id="rId8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0" name="任意多边形: 形状 18"/>
          <p:cNvSpPr/>
          <p:nvPr>
            <p:custDataLst>
              <p:tags r:id="rId9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2" name="任意多边形: 形状 19"/>
          <p:cNvSpPr/>
          <p:nvPr>
            <p:custDataLst>
              <p:tags r:id="rId10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4" name="任意多边形: 形状 12"/>
          <p:cNvSpPr/>
          <p:nvPr>
            <p:custDataLst>
              <p:tags r:id="rId11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6" name="任意多边形: 形状 13"/>
          <p:cNvSpPr/>
          <p:nvPr>
            <p:custDataLst>
              <p:tags r:id="rId12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8" name="任意多边形: 形状 14"/>
          <p:cNvSpPr/>
          <p:nvPr>
            <p:custDataLst>
              <p:tags r:id="rId13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幻灯片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  <a:p>
            <a:pPr lvl="0"/>
            <a:endParaRPr>
              <a:sym typeface="+mn-ea"/>
            </a:endParaRPr>
          </a:p>
        </p:txBody>
      </p:sp>
      <p:sp>
        <p:nvSpPr>
          <p:cNvPr id="1048698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0" name="矩形 6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0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7" descr="幻灯片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8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3489971" y="627052"/>
            <a:ext cx="2719998" cy="45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710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174924" y="528887"/>
            <a:ext cx="3108961" cy="646331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lt"/>
                <a:ea typeface="微软雅黑" panose="020b0503020204020204" pitchFamily="34" charset="-122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29" name="直接连接符 17"/>
          <p:cNvCxnSpPr/>
          <p:nvPr>
            <p:custDataLst>
              <p:tags r:id="rId5"/>
            </p:custDataLst>
          </p:nvPr>
        </p:nvCxnSpPr>
        <p:spPr>
          <a:xfrm>
            <a:off x="993913" y="1447137"/>
            <a:ext cx="1041223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幻灯片3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8" name="节编号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2292263" y="1277655"/>
            <a:ext cx="2088905" cy="394569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 err="1"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4924425" y="1277655"/>
            <a:ext cx="5019675" cy="394569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8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4" name="矩形 7"/>
          <p:cNvSpPr/>
          <p:nvPr>
            <p:custDataLst>
              <p:tags r:id="rId6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3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8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矩形 9"/>
          <p:cNvSpPr/>
          <p:nvPr>
            <p:custDataLst>
              <p:tags r:id="rId8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矩形 7"/>
          <p:cNvSpPr/>
          <p:nvPr>
            <p:custDataLst>
              <p:tags r:id="rId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0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-18789"/>
            <a:ext cx="12192000" cy="6858000"/>
          </a:xfrm>
          <a:prstGeom prst="rect">
            <a:avLst/>
          </a:prstGeom>
        </p:spPr>
      </p:pic>
      <p:sp>
        <p:nvSpPr>
          <p:cNvPr id="1048784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8" name="矩形 5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9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15" descr="图片包含 游戏机, 窗帘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96" name="署名"/>
          <p:cNvSpPr txBox="1">
            <a:spLocks noGrp="1"/>
          </p:cNvSpPr>
          <p:nvPr>
            <p:ph type="body" idx="9"/>
            <p:custDataLst>
              <p:tags r:id="rId3"/>
            </p:custDataLst>
          </p:nvPr>
        </p:nvSpPr>
        <p:spPr>
          <a:xfrm>
            <a:off x="6253407" y="3759791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98" name="标题"/>
          <p:cNvSpPr txBox="1">
            <a:spLocks noGrp="1"/>
          </p:cNvSpPr>
          <p:nvPr>
            <p:ph type="title" idx="8" hasCustomPrompt="1"/>
            <p:custDataLst>
              <p:tags r:id="rId4"/>
            </p:custDataLst>
          </p:nvPr>
        </p:nvSpPr>
        <p:spPr>
          <a:xfrm>
            <a:off x="6105525" y="2710481"/>
            <a:ext cx="5520055" cy="677108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7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0" name="矩形 6"/>
          <p:cNvSpPr/>
          <p:nvPr>
            <p:custDataLst>
              <p:tags r:id="rId5"/>
            </p:custDataLst>
          </p:nvPr>
        </p:nvSpPr>
        <p:spPr>
          <a:xfrm>
            <a:off x="6096000" y="3886432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802" name="任意多边形: 形状 9"/>
          <p:cNvSpPr/>
          <p:nvPr>
            <p:custDataLst>
              <p:tags r:id="rId6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任意多边形: 形状 10"/>
          <p:cNvSpPr/>
          <p:nvPr>
            <p:custDataLst>
              <p:tags r:id="rId7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任意多边形: 形状 8"/>
          <p:cNvSpPr/>
          <p:nvPr>
            <p:custDataLst>
              <p:tags r:id="rId8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任意多边形: 形状 12"/>
          <p:cNvSpPr/>
          <p:nvPr>
            <p:custDataLst>
              <p:tags r:id="rId9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任意多边形: 形状 13"/>
          <p:cNvSpPr/>
          <p:nvPr>
            <p:custDataLst>
              <p:tags r:id="rId10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任意多边形: 形状 14"/>
          <p:cNvSpPr/>
          <p:nvPr>
            <p:custDataLst>
              <p:tags r:id="rId11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卡通人物  低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18790"/>
            <a:ext cx="12192000" cy="6858000"/>
          </a:xfrm>
          <a:prstGeom prst="rect">
            <a:avLst/>
          </a:prstGeom>
        </p:spPr>
      </p:pic>
      <p:sp>
        <p:nvSpPr>
          <p:cNvPr id="1048654" name="矩形 9"/>
          <p:cNvSpPr/>
          <p:nvPr>
            <p:custDataLst>
              <p:tags r:id="rId1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56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08400" y="1464319"/>
            <a:ext cx="10969200" cy="47126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400" y="534955"/>
            <a:ext cx="10969200" cy="7886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4056" r:id="rId2"/>
    <p:sldLayoutId id="2147484057" r:id="rId3"/>
    <p:sldLayoutId id="2147484058" r:id="rId4"/>
    <p:sldLayoutId id="2147484059" r:id="rId5"/>
    <p:sldLayoutId id="2147484060" r:id="rId6"/>
    <p:sldLayoutId id="2147484061" r:id="rId7"/>
    <p:sldLayoutId id="2147484062" r:id="rId8"/>
    <p:sldLayoutId id="2147484063" r:id="rId9"/>
    <p:sldLayoutId id="2147484064" r:id="rId10"/>
    <p:sldLayoutId id="2147484065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微软雅黑" panose="020b0503020204020204" pitchFamily="34" charset="-122"/>
          <a:sym typeface="+mn-ea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8.xml" /><Relationship Id="rId11" Type="http://schemas.openxmlformats.org/officeDocument/2006/relationships/tags" Target="../tags/tag109.xml" /><Relationship Id="rId12" Type="http://schemas.openxmlformats.org/officeDocument/2006/relationships/tags" Target="../tags/tag110.xml" /><Relationship Id="rId13" Type="http://schemas.openxmlformats.org/officeDocument/2006/relationships/tags" Target="../tags/tag111.xml" /><Relationship Id="rId14" Type="http://schemas.openxmlformats.org/officeDocument/2006/relationships/tags" Target="../tags/tag112.xml" /><Relationship Id="rId15" Type="http://schemas.openxmlformats.org/officeDocument/2006/relationships/tags" Target="../tags/tag113.xml" /><Relationship Id="rId16" Type="http://schemas.openxmlformats.org/officeDocument/2006/relationships/tags" Target="../tags/tag114.xml" /><Relationship Id="rId17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tags" Target="../tags/tag106.xml" /><Relationship Id="rId9" Type="http://schemas.openxmlformats.org/officeDocument/2006/relationships/tags" Target="../tags/tag1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Relationship Id="rId9" Type="http://schemas.openxmlformats.org/officeDocument/2006/relationships/tags" Target="../tags/tag14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4.xml" /><Relationship Id="rId11" Type="http://schemas.openxmlformats.org/officeDocument/2006/relationships/tags" Target="../tags/tag155.xml" /><Relationship Id="rId12" Type="http://schemas.openxmlformats.org/officeDocument/2006/relationships/tags" Target="../tags/tag156.xml" /><Relationship Id="rId13" Type="http://schemas.openxmlformats.org/officeDocument/2006/relationships/tags" Target="../tags/tag157.xml" /><Relationship Id="rId14" Type="http://schemas.openxmlformats.org/officeDocument/2006/relationships/tags" Target="../tags/tag158.xml" /><Relationship Id="rId15" Type="http://schemas.openxmlformats.org/officeDocument/2006/relationships/tags" Target="../tags/tag159.xml" /><Relationship Id="rId16" Type="http://schemas.openxmlformats.org/officeDocument/2006/relationships/tags" Target="../tags/tag160.xml" /><Relationship Id="rId17" Type="http://schemas.openxmlformats.org/officeDocument/2006/relationships/tags" Target="../tags/tag161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0.xml" /><Relationship Id="rId11" Type="http://schemas.openxmlformats.org/officeDocument/2006/relationships/tags" Target="../tags/tag171.xml" /><Relationship Id="rId12" Type="http://schemas.openxmlformats.org/officeDocument/2006/relationships/tags" Target="../tags/tag172.xml" /><Relationship Id="rId13" Type="http://schemas.openxmlformats.org/officeDocument/2006/relationships/tags" Target="../tags/tag173.xml" /><Relationship Id="rId14" Type="http://schemas.openxmlformats.org/officeDocument/2006/relationships/tags" Target="../tags/tag174.xml" /><Relationship Id="rId15" Type="http://schemas.openxmlformats.org/officeDocument/2006/relationships/tags" Target="../tags/tag175.xml" /><Relationship Id="rId16" Type="http://schemas.openxmlformats.org/officeDocument/2006/relationships/tags" Target="../tags/tag176.xml" /><Relationship Id="rId17" Type="http://schemas.openxmlformats.org/officeDocument/2006/relationships/tags" Target="../tags/tag177.xml" /><Relationship Id="rId18" Type="http://schemas.openxmlformats.org/officeDocument/2006/relationships/tags" Target="../tags/tag178.xml" /><Relationship Id="rId19" Type="http://schemas.openxmlformats.org/officeDocument/2006/relationships/tags" Target="../tags/tag179.xml" /><Relationship Id="rId2" Type="http://schemas.openxmlformats.org/officeDocument/2006/relationships/tags" Target="../tags/tag162.xml" /><Relationship Id="rId20" Type="http://schemas.openxmlformats.org/officeDocument/2006/relationships/tags" Target="../tags/tag180.xml" /><Relationship Id="rId21" Type="http://schemas.openxmlformats.org/officeDocument/2006/relationships/tags" Target="../tags/tag181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Relationship Id="rId6" Type="http://schemas.openxmlformats.org/officeDocument/2006/relationships/tags" Target="../tags/tag166.xml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0.xml" /><Relationship Id="rId11" Type="http://schemas.openxmlformats.org/officeDocument/2006/relationships/tags" Target="../tags/tag191.xml" /><Relationship Id="rId12" Type="http://schemas.openxmlformats.org/officeDocument/2006/relationships/tags" Target="../tags/tag192.xml" /><Relationship Id="rId13" Type="http://schemas.openxmlformats.org/officeDocument/2006/relationships/tags" Target="../tags/tag193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Relationship Id="rId6" Type="http://schemas.openxmlformats.org/officeDocument/2006/relationships/tags" Target="../tags/tag186.xml" /><Relationship Id="rId7" Type="http://schemas.openxmlformats.org/officeDocument/2006/relationships/tags" Target="../tags/tag187.xml" /><Relationship Id="rId8" Type="http://schemas.openxmlformats.org/officeDocument/2006/relationships/tags" Target="../tags/tag188.xml" /><Relationship Id="rId9" Type="http://schemas.openxmlformats.org/officeDocument/2006/relationships/tags" Target="../tags/tag18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4.xml" /><Relationship Id="rId3" Type="http://schemas.openxmlformats.org/officeDocument/2006/relationships/tags" Target="../tags/tag195.xml" /><Relationship Id="rId4" Type="http://schemas.openxmlformats.org/officeDocument/2006/relationships/tags" Target="../tags/tag19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5.xml" /><Relationship Id="rId11" Type="http://schemas.openxmlformats.org/officeDocument/2006/relationships/tags" Target="../tags/tag206.xml" /><Relationship Id="rId12" Type="http://schemas.openxmlformats.org/officeDocument/2006/relationships/tags" Target="../tags/tag207.xml" /><Relationship Id="rId13" Type="http://schemas.openxmlformats.org/officeDocument/2006/relationships/tags" Target="../tags/tag208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tags" Target="../tags/tag202.xml" /><Relationship Id="rId8" Type="http://schemas.openxmlformats.org/officeDocument/2006/relationships/tags" Target="../tags/tag203.xml" /><Relationship Id="rId9" Type="http://schemas.openxmlformats.org/officeDocument/2006/relationships/tags" Target="../tags/tag20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7.xml" /><Relationship Id="rId11" Type="http://schemas.openxmlformats.org/officeDocument/2006/relationships/tags" Target="../tags/tag218.xml" /><Relationship Id="rId12" Type="http://schemas.openxmlformats.org/officeDocument/2006/relationships/tags" Target="../tags/tag219.xml" /><Relationship Id="rId13" Type="http://schemas.openxmlformats.org/officeDocument/2006/relationships/tags" Target="../tags/tag220.xml" /><Relationship Id="rId2" Type="http://schemas.openxmlformats.org/officeDocument/2006/relationships/tags" Target="../tags/tag209.xml" /><Relationship Id="rId3" Type="http://schemas.openxmlformats.org/officeDocument/2006/relationships/tags" Target="../tags/tag210.xml" /><Relationship Id="rId4" Type="http://schemas.openxmlformats.org/officeDocument/2006/relationships/tags" Target="../tags/tag211.xml" /><Relationship Id="rId5" Type="http://schemas.openxmlformats.org/officeDocument/2006/relationships/tags" Target="../tags/tag212.xml" /><Relationship Id="rId6" Type="http://schemas.openxmlformats.org/officeDocument/2006/relationships/tags" Target="../tags/tag213.xml" /><Relationship Id="rId7" Type="http://schemas.openxmlformats.org/officeDocument/2006/relationships/tags" Target="../tags/tag214.xml" /><Relationship Id="rId8" Type="http://schemas.openxmlformats.org/officeDocument/2006/relationships/tags" Target="../tags/tag215.xml" /><Relationship Id="rId9" Type="http://schemas.openxmlformats.org/officeDocument/2006/relationships/tags" Target="../tags/tag21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7033040165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XX,a click to unlimited possibilities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9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石蜡催化裂解动力学研究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8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/目录</a:t>
            </a:r>
            <a:endParaRPr lang="zh-CN" altLang="en-US"/>
          </a:p>
        </p:txBody>
      </p:sp>
      <p:sp>
        <p:nvSpPr>
          <p:cNvPr id="10488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2" name="序号"/>
          <p:cNvSpPr txBox="1"/>
          <p:nvPr>
            <p:custDataLst>
              <p:tags r:id="rId5"/>
            </p:custDataLst>
          </p:nvPr>
        </p:nvSpPr>
        <p:spPr>
          <a:xfrm>
            <a:off x="5293360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02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4" name="标题"/>
          <p:cNvSpPr txBox="1"/>
          <p:nvPr>
            <p:custDataLst>
              <p:tags r:id="rId6"/>
            </p:custDataLst>
          </p:nvPr>
        </p:nvSpPr>
        <p:spPr>
          <a:xfrm>
            <a:off x="5293360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石蜡催化裂解的动力学模型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7"/>
            </p:custDataLst>
          </p:nvPr>
        </p:nvSpPr>
        <p:spPr>
          <a:xfrm>
            <a:off x="1654175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01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8" name="标题"/>
          <p:cNvSpPr txBox="1"/>
          <p:nvPr>
            <p:custDataLst>
              <p:tags r:id="rId8"/>
            </p:custDataLst>
          </p:nvPr>
        </p:nvSpPr>
        <p:spPr>
          <a:xfrm>
            <a:off x="1654175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石蜡催化裂解动力学概述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0" name="序号"/>
          <p:cNvSpPr txBox="1"/>
          <p:nvPr>
            <p:custDataLst>
              <p:tags r:id="rId9"/>
            </p:custDataLst>
          </p:nvPr>
        </p:nvSpPr>
        <p:spPr>
          <a:xfrm>
            <a:off x="8932545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03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2" name="标题"/>
          <p:cNvSpPr txBox="1"/>
          <p:nvPr>
            <p:custDataLst>
              <p:tags r:id="rId10"/>
            </p:custDataLst>
          </p:nvPr>
        </p:nvSpPr>
        <p:spPr>
          <a:xfrm>
            <a:off x="8932545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石蜡催化裂解的影响因素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4" name="序号"/>
          <p:cNvSpPr txBox="1"/>
          <p:nvPr>
            <p:custDataLst>
              <p:tags r:id="rId11"/>
            </p:custDataLst>
          </p:nvPr>
        </p:nvSpPr>
        <p:spPr>
          <a:xfrm>
            <a:off x="5293360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05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6" name="标题"/>
          <p:cNvSpPr txBox="1"/>
          <p:nvPr>
            <p:custDataLst>
              <p:tags r:id="rId12"/>
            </p:custDataLst>
          </p:nvPr>
        </p:nvSpPr>
        <p:spPr>
          <a:xfrm>
            <a:off x="5293360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石蜡催化裂解的应用前景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13"/>
            </p:custDataLst>
          </p:nvPr>
        </p:nvSpPr>
        <p:spPr>
          <a:xfrm>
            <a:off x="1654175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04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0" name="标题"/>
          <p:cNvSpPr txBox="1"/>
          <p:nvPr>
            <p:custDataLst>
              <p:tags r:id="rId14"/>
            </p:custDataLst>
          </p:nvPr>
        </p:nvSpPr>
        <p:spPr>
          <a:xfrm>
            <a:off x="1654175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石蜡催化裂解的实验研究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2" name="序号"/>
          <p:cNvSpPr txBox="1"/>
          <p:nvPr>
            <p:custDataLst>
              <p:tags r:id="rId15"/>
            </p:custDataLst>
          </p:nvPr>
        </p:nvSpPr>
        <p:spPr>
          <a:xfrm>
            <a:off x="8932545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06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4" name="标题"/>
          <p:cNvSpPr txBox="1"/>
          <p:nvPr>
            <p:custDataLst>
              <p:tags r:id="rId16"/>
            </p:custDataLst>
          </p:nvPr>
        </p:nvSpPr>
        <p:spPr>
          <a:xfrm>
            <a:off x="8932545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结论与展望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</p:spTree>
    <p:custDataLst>
      <p:tags r:id="rId1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4891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石蜡催化裂解动力学概述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石蜡催化裂解的定义</a:t>
            </a:r>
            <a:endParaRPr lang="zh-CN" altLang="en-US"/>
          </a:p>
        </p:txBody>
      </p:sp>
      <p:sp>
        <p:nvSpPr>
          <p:cNvPr id="1048950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石蜡催化裂解是指在催化剂的作用下，石蜡在高温条件下发生裂解反应，生成小分子烃类物质的过程。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2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石蜡催化裂解是石油化工中的一种重要反应，广泛应用于生产燃料油、溶剂油和化工原料等领域。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4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石蜡催化裂解的反应机理涉及多个化学键的断裂和重组，需要使用特定的催化剂来促进反应的进行。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6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催化剂在石蜡催化裂解中起到至关重要的作用，常用的催化剂包括酸性催化剂、金属氧化物催化剂和金属盐类催化剂等。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9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石蜡催化裂解的重要性</a:t>
            </a:r>
            <a:endParaRPr lang="zh-CN" altLang="en-US"/>
          </a:p>
        </p:txBody>
      </p:sp>
      <p:sp>
        <p:nvSpPr>
          <p:cNvPr id="104899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00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2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提高燃油品质：石蜡催化裂解能够将重质油转化为轻质油，提高燃油的辛烷值和燃油效率，降低污染物排放。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00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6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8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增加能源供应：通过石蜡催化裂解，可以将石油资源中的重油转化为轻质油，增加能源供应的多样性，保障国家能源安全。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01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12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促进经济发展：石蜡催化裂解技术的研发和应用，能够带动相关产业链的发展，促进就业和经济增长。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014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8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0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推动科技进步：石蜡催化裂解技术涉及到多个学科领域，其研究和应用能够推动相关领域的科技进步和创新发展。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6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石蜡催化裂解的研究意义</a:t>
            </a:r>
            <a:endParaRPr lang="zh-CN" altLang="en-US"/>
          </a:p>
        </p:txBody>
      </p:sp>
      <p:sp>
        <p:nvSpPr>
          <p:cNvPr id="1049062" name="矩形: 圆角 4"/>
          <p:cNvSpPr/>
          <p:nvPr>
            <p:custDataLst>
              <p:tags r:id="rId2"/>
            </p:custDataLst>
          </p:nvPr>
        </p:nvSpPr>
        <p:spPr>
          <a:xfrm>
            <a:off x="608400" y="3368738"/>
            <a:ext cx="2562130" cy="100125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064" name="正文"/>
          <p:cNvSpPr txBox="1"/>
          <p:nvPr>
            <p:custDataLst>
              <p:tags r:id="rId3"/>
            </p:custDataLst>
          </p:nvPr>
        </p:nvSpPr>
        <p:spPr>
          <a:xfrm>
            <a:off x="778352" y="3574335"/>
            <a:ext cx="2221465" cy="6034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促进能源利用效率的提高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066" name="矩形: 圆角 4"/>
          <p:cNvSpPr/>
          <p:nvPr>
            <p:custDataLst>
              <p:tags r:id="rId4"/>
            </p:custDataLst>
          </p:nvPr>
        </p:nvSpPr>
        <p:spPr>
          <a:xfrm>
            <a:off x="9016232" y="3369375"/>
            <a:ext cx="2562005" cy="100125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068" name="正文"/>
          <p:cNvSpPr txBox="1"/>
          <p:nvPr>
            <p:custDataLst>
              <p:tags r:id="rId5"/>
            </p:custDataLst>
          </p:nvPr>
        </p:nvSpPr>
        <p:spPr>
          <a:xfrm>
            <a:off x="9186183" y="3574972"/>
            <a:ext cx="2221465" cy="6034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促进能源结构的优化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070" name="矩形: 圆角 4"/>
          <p:cNvSpPr/>
          <p:nvPr>
            <p:custDataLst>
              <p:tags r:id="rId6"/>
            </p:custDataLst>
          </p:nvPr>
        </p:nvSpPr>
        <p:spPr>
          <a:xfrm>
            <a:off x="3411011" y="3370011"/>
            <a:ext cx="2562005" cy="100125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072" name="正文"/>
          <p:cNvSpPr txBox="1"/>
          <p:nvPr>
            <p:custDataLst>
              <p:tags r:id="rId7"/>
            </p:custDataLst>
          </p:nvPr>
        </p:nvSpPr>
        <p:spPr>
          <a:xfrm>
            <a:off x="3581599" y="3575608"/>
            <a:ext cx="2221465" cy="6034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降低环境污染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074" name="矩形: 圆角 4"/>
          <p:cNvSpPr/>
          <p:nvPr>
            <p:custDataLst>
              <p:tags r:id="rId8"/>
            </p:custDataLst>
          </p:nvPr>
        </p:nvSpPr>
        <p:spPr>
          <a:xfrm>
            <a:off x="6213621" y="3370648"/>
            <a:ext cx="2562005" cy="100125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076" name="正文"/>
          <p:cNvSpPr txBox="1"/>
          <p:nvPr>
            <p:custDataLst>
              <p:tags r:id="rId9"/>
            </p:custDataLst>
          </p:nvPr>
        </p:nvSpPr>
        <p:spPr>
          <a:xfrm>
            <a:off x="6383573" y="3576245"/>
            <a:ext cx="2221465" cy="6034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推动工业生产的发展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  <p:sp>
        <p:nvSpPr>
          <p:cNvPr id="104911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石蜡催化裂解的动力学模型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5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动力学模型建立</a:t>
            </a:r>
            <a:endParaRPr lang="zh-CN" altLang="en-US"/>
          </a:p>
        </p:txBody>
      </p:sp>
      <p:sp>
        <p:nvSpPr>
          <p:cNvPr id="104915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8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0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2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模型参数：反应速率常数、活化能等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4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6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8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0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建立模型的目的：描述石蜡催化裂解过程的反应速率和机理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2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4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6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8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模型假设条件：忽略某些次要因素，简化问题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2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4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6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模型验证：通过实验数据对模型进行验证和修正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2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动力学模型验证</a:t>
            </a:r>
            <a:endParaRPr lang="zh-CN" altLang="en-US"/>
          </a:p>
        </p:txBody>
      </p:sp>
      <p:sp>
        <p:nvSpPr>
          <p:cNvPr id="104922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2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4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2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实验方法：对比理论计算与实际实验结果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4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验证结果：模型参数的调整可以显著提高理论预测的准确性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4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2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4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0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2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结论：石蜡催化裂解的动力学模型是可靠的，可用于指导工业生产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6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验证过程：通过调整模型参数，使理论值与实验值尽可能接近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0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动力学模型应用</a:t>
            </a:r>
            <a:endParaRPr lang="zh-CN" altLang="en-US"/>
          </a:p>
        </p:txBody>
      </p:sp>
      <p:sp>
        <p:nvSpPr>
          <p:cNvPr id="1049308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预测反应过程：通过动力学模型可以预测石蜡催化裂解的反应过程，从而更好地控制实验条件和优化反应参数。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0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2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4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指导工业生产：动力学模型可以为工业生产提供指导，帮助企业优化生产工艺和提高产品质量。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6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8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0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反应机理研究：通过动力学模型可以深入了解石蜡催化裂解的反应机理，为新催化剂的研发提供理论支持。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2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4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6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反应动力学参数计算：动力学模型可以用来计算反应速率常数、活化能等反应动力学参数，有助于深入理解反应机制。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8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0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7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  <p:sp>
        <p:nvSpPr>
          <p:cNvPr id="104937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石蜡催化裂解的影响因素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0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催化剂种类的影响</a:t>
            </a:r>
            <a:endParaRPr lang="zh-CN" altLang="en-US"/>
          </a:p>
        </p:txBody>
      </p:sp>
      <p:sp>
        <p:nvSpPr>
          <p:cNvPr id="1049410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12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14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不同催化剂对石蜡催化裂解的反应速率和产物分布有显著影响。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16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18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20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选择合适的催化剂可以提高石蜡催化裂解的效率，优化产物分布。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22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24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26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催化剂的活性、选择性和稳定性对石蜡催化裂解过程至关重要。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28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30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32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催化剂的制备方法和条件对石蜡催化裂解的性能具有重要影响。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7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反应温度的影响</a:t>
            </a:r>
            <a:endParaRPr lang="zh-CN" altLang="en-US"/>
          </a:p>
        </p:txBody>
      </p:sp>
      <p:sp>
        <p:nvSpPr>
          <p:cNvPr id="104947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7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8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温度对石蜡催化裂解速率的影响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48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2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4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温度对产物分布的影响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48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88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温度对催化剂活性的影响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490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温度对反应选择性的影响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https://d.book118.com/727033040165006045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0.xml><?xml version="1.0" encoding="utf-8"?>
<p:tagLst xmlns:p="http://schemas.openxmlformats.org/presentationml/2006/main">
  <p:tag name="KSO_WM_BEAUTIFY_FLAG" val="#wm#"/>
  <p:tag name="KSO_WM_SLIDE_CONTENT_AREA" val="{&quot;left&quot;:&quot;67.6&quot;,&quot;top&quot;:&quot;105.7&quot;,&quot;width&quot;:&quot;576.4&quot;,&quot;height&quot;:&quot;343.95&quot;}"/>
  <p:tag name="KSO_WM_SLIDE_ID" val="custom2023091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1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8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5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96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57">
      <a:dk1>
        <a:srgbClr val="000000"/>
      </a:dk1>
      <a:lt1>
        <a:srgbClr val="FFFFFF"/>
      </a:lt1>
      <a:dk2>
        <a:srgbClr val="421B00"/>
      </a:dk2>
      <a:lt2>
        <a:srgbClr val="FFF0E7"/>
      </a:lt2>
      <a:accent1>
        <a:srgbClr val="FF6600"/>
      </a:accent1>
      <a:accent2>
        <a:srgbClr val="53A6EB"/>
      </a:accent2>
      <a:accent3>
        <a:srgbClr val="45CB98"/>
      </a:accent3>
      <a:accent4>
        <a:srgbClr val="FFB03B"/>
      </a:accent4>
      <a:accent5>
        <a:srgbClr val="EC5E3C"/>
      </a:accent5>
      <a:accent6>
        <a:srgbClr val="EC4A7C"/>
      </a:accent6>
      <a:hlink>
        <a:srgbClr val="0563C1"/>
      </a:hlink>
      <a:folHlink>
        <a:srgbClr val="954D72"/>
      </a:folHlink>
    </a:clrScheme>
    <a:fontScheme name="自定义 3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1">
      <vt:lpstr>Arial</vt:lpstr>
      <vt:lpstr>Calibri</vt:lpstr>
      <vt:lpstr>微软雅黑</vt:lpstr>
      <vt:lpstr>Wingdings</vt:lpstr>
      <vt:lpstr>Calibri Light</vt:lpstr>
      <vt:lpstr>宋体</vt:lpstr>
      <vt:lpstr>Office Theme</vt:lpstr>
      <vt:lpstr>石蜡催化裂解动力学研究</vt:lpstr>
      <vt:lpstr>目录</vt:lpstr>
      <vt:lpstr>石蜡催化裂解动力学概述</vt:lpstr>
      <vt:lpstr>石蜡催化裂解的定义</vt:lpstr>
      <vt:lpstr>石蜡催化裂解的重要性</vt:lpstr>
      <vt:lpstr>石蜡催化裂解的研究意义</vt:lpstr>
      <vt:lpstr>石蜡催化裂解的动力学模型</vt:lpstr>
      <vt:lpstr>动力学模型建立</vt:lpstr>
      <vt:lpstr>动力学模型验证</vt:lpstr>
      <vt:lpstr>动力学模型应用</vt:lpstr>
      <vt:lpstr>石蜡催化裂解的影响因素</vt:lpstr>
      <vt:lpstr>催化剂种类的影响</vt:lpstr>
      <vt:lpstr>反应温度的影响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2024-09-20T20:01:10.658</cp:lastPrinted>
  <dcterms:created xsi:type="dcterms:W3CDTF">2024-09-20T12:01:10Z</dcterms:created>
  <dcterms:modified xsi:type="dcterms:W3CDTF">2024-09-20T12:01:12Z</dcterms:modified>
</cp:coreProperties>
</file>