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570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20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.xml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image" Target="../media/image3.png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tags" Target="../tags/tag24.xml" /><Relationship Id="rId9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2" Type="http://schemas.openxmlformats.org/officeDocument/2006/relationships/tags" Target="../tags/tag26.xml" /><Relationship Id="rId3" Type="http://schemas.openxmlformats.org/officeDocument/2006/relationships/tags" Target="../tags/tag27.xml" /><Relationship Id="rId4" Type="http://schemas.openxmlformats.org/officeDocument/2006/relationships/tags" Target="../tags/tag28.xml" /><Relationship Id="rId5" Type="http://schemas.openxmlformats.org/officeDocument/2006/relationships/tags" Target="../tags/tag29.xml" /><Relationship Id="rId6" Type="http://schemas.openxmlformats.org/officeDocument/2006/relationships/tags" Target="../tags/tag3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2" Type="http://schemas.openxmlformats.org/officeDocument/2006/relationships/tags" Target="../tags/tag40.xml" /><Relationship Id="rId3" Type="http://schemas.openxmlformats.org/officeDocument/2006/relationships/tags" Target="../tags/tag41.xml" /><Relationship Id="rId4" Type="http://schemas.openxmlformats.org/officeDocument/2006/relationships/tags" Target="../tags/tag4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image" Target="../media/image5.png" /><Relationship Id="rId7" Type="http://schemas.openxmlformats.org/officeDocument/2006/relationships/tags" Target="../tags/tag47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image" Target="../media/image5.png" /><Relationship Id="rId6" Type="http://schemas.openxmlformats.org/officeDocument/2006/relationships/tags" Target="../tags/tag52.xml" /><Relationship Id="rId7" Type="http://schemas.openxmlformats.org/officeDocument/2006/relationships/image" Target="../media/image4.png" /><Relationship Id="rId8" Type="http://schemas.openxmlformats.org/officeDocument/2006/relationships/tags" Target="../tags/tag53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image" Target="../media/image6.png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700009-8371-40AD-85AC-C6E4503726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20E5D8-3947-42BE-95D4-1276D6E984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B0C177-4732-41A0-803C-F93FB276FE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8EA6D4-D190-4C00-ACBD-1B5ED49F58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58485F3-467D-475B-BEDD-1E76B2D75B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1A920B4-0388-4C1F-9F7F-F0E55472C1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A2B9CC3-CF54-4142-A9EC-DB95EE188F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0FA53C-8B01-43E6-99EC-2EE71DDC58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7A4D87-A903-49BB-B133-E02C896920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BD328A-B582-41FA-AD34-62EF93D8E0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4A8543-487E-4DF0-BB30-90BA0C459E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@png" descr="preencoded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3905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38200" y="1190479"/>
            <a:ext cx="5257800" cy="2452093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48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8670" name="文本占位符 23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838199" y="4144300"/>
            <a:ext cx="5343524" cy="1404250"/>
          </a:xfrm>
        </p:spPr>
        <p:txBody>
          <a:bodyPr anchor="t">
            <a:normAutofit/>
          </a:bodyPr>
          <a:lstStyle>
            <a:lvl1pPr marL="0" indent="0" algn="just">
              <a:lnSpc>
                <a:spcPct val="100000"/>
              </a:lnSpc>
              <a:buNone/>
              <a:defRPr sz="18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5"/>
            </p:custDataLst>
          </p:nvPr>
        </p:nvSpPr>
        <p:spPr>
          <a:xfrm>
            <a:off x="838198" y="3668858"/>
            <a:ext cx="5257802" cy="48267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2"/>
          <p:cNvSpPr>
            <a:spLocks noGrp="1"/>
          </p:cNvSpPr>
          <p:nvPr>
            <p:ph type="dt" sz="half" idx="18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9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20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360045"/>
            <a:ext cx="9267701" cy="654685"/>
          </a:xfrm>
        </p:spPr>
        <p:txBody>
          <a:bodyPr/>
          <a:lstStyle>
            <a:lvl1pPr>
              <a:defRPr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2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png" descr="preencoded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2125714"/>
          </a:xfrm>
          <a:prstGeom prst="rect">
            <a:avLst/>
          </a:prstGeom>
        </p:spPr>
      </p:pic>
      <p:sp>
        <p:nvSpPr>
          <p:cNvPr id="1048690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40105" y="449580"/>
            <a:ext cx="10608945" cy="89662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2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矩形 2"/>
          <p:cNvSpPr/>
          <p:nvPr userDrawn="1">
            <p:custDataLst>
              <p:tags r:id="rId1"/>
            </p:custDataLst>
          </p:nvPr>
        </p:nvSpPr>
        <p:spPr>
          <a:xfrm>
            <a:off x="-12700" y="6985"/>
            <a:ext cx="12204700" cy="6851015"/>
          </a:xfrm>
          <a:prstGeom prst="rect">
            <a:avLst/>
          </a:prstGeom>
          <a:gradFill>
            <a:gsLst>
              <a:gs pos="0">
                <a:schemeClr val="accent3">
                  <a:lumMod val="1000"/>
                  <a:lumOff val="99000"/>
                </a:schemeClr>
              </a:gs>
              <a:gs pos="74000">
                <a:schemeClr val="accent2">
                  <a:lumMod val="15000"/>
                  <a:lumOff val="85000"/>
                </a:schemeClr>
              </a:gs>
              <a:gs pos="100000">
                <a:schemeClr val="accent2">
                  <a:lumMod val="15000"/>
                  <a:lumOff val="85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0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 anchor="t">
            <a:normAutofit/>
          </a:bodyPr>
          <a:lstStyle>
            <a:lvl1pPr algn="just">
              <a:defRPr sz="5400"/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02" name="文本占位符 7"/>
          <p:cNvSpPr>
            <a:spLocks noGrp="1"/>
          </p:cNvSpPr>
          <p:nvPr>
            <p:ph type="body" sz="quarter" idx="13" hasCustomPrompt="1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 anchor="b">
            <a:noAutofit/>
          </a:bodyPr>
          <a:lstStyle>
            <a:lvl1pPr marL="0" indent="0" algn="just">
              <a:buNone/>
              <a:defRPr sz="8000" b="1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61" name="图片 4" descr="未标题-4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l="56742" t="21431" b="17463"/>
          <a:stretch>
            <a:fillRect/>
          </a:stretch>
        </p:blipFill>
        <p:spPr>
          <a:xfrm>
            <a:off x="7108825" y="1150966"/>
            <a:ext cx="5085715" cy="5711190"/>
          </a:xfrm>
          <a:prstGeom prst="rect">
            <a:avLst/>
          </a:prstGeom>
        </p:spPr>
      </p:pic>
      <p:sp>
        <p:nvSpPr>
          <p:cNvPr id="1048704" name="日期占位符 3"/>
          <p:cNvSpPr>
            <a:spLocks noGrp="1"/>
          </p:cNvSpPr>
          <p:nvPr>
            <p:ph type="dt" sz="half" idx="14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5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6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9288000" cy="6552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65" name="图片 13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l="75357" t="19812" r="7610" b="57361"/>
          <a:stretch>
            <a:fillRect/>
          </a:stretch>
        </p:blipFill>
        <p:spPr>
          <a:xfrm>
            <a:off x="9882505" y="0"/>
            <a:ext cx="2309495" cy="241808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67" name="图片 13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l="75357" t="19812" r="7610" b="57361"/>
          <a:stretch>
            <a:fillRect/>
          </a:stretch>
        </p:blipFill>
        <p:spPr>
          <a:xfrm>
            <a:off x="9882505" y="0"/>
            <a:ext cx="2309495" cy="2418080"/>
          </a:xfrm>
          <a:prstGeom prst="rect">
            <a:avLst/>
          </a:prstGeom>
        </p:spPr>
      </p:pic>
      <p:pic>
        <p:nvPicPr>
          <p:cNvPr id="2097169" name="图片 11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6295" y="239395"/>
            <a:ext cx="9029065" cy="596900"/>
          </a:xfrm>
        </p:spPr>
        <p:txBody>
          <a:bodyPr/>
          <a:lstStyle>
            <a:lvl1pPr>
              <a:defRPr sz="28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836295"/>
            <a:ext cx="9027795" cy="365760"/>
          </a:xfrm>
        </p:spPr>
        <p:txBody>
          <a:bodyPr anchor="t"/>
          <a:lstStyle>
            <a:lvl1pPr marL="0" indent="0">
              <a:buNone/>
              <a:defRPr sz="1600" b="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矩形 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71" name="图片 6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994150" y="0"/>
            <a:ext cx="8197850" cy="6858000"/>
          </a:xfrm>
          <a:prstGeom prst="rect">
            <a:avLst/>
          </a:prstGeom>
        </p:spPr>
      </p:pic>
      <p:sp>
        <p:nvSpPr>
          <p:cNvPr id="1048772" name="标题 1"/>
          <p:cNvSpPr>
            <a:spLocks noGrp="1"/>
          </p:cNvSpPr>
          <p:nvPr>
            <p:ph type="ctrTitle"/>
            <p:custDataLst>
              <p:tags r:id="rId4"/>
            </p:custDataLst>
          </p:nvPr>
        </p:nvSpPr>
        <p:spPr>
          <a:xfrm>
            <a:off x="645160" y="624840"/>
            <a:ext cx="3348990" cy="3051810"/>
          </a:xfrm>
        </p:spPr>
        <p:txBody>
          <a:bodyPr anchor="b" anchorCtr="0">
            <a:normAutofit/>
          </a:bodyPr>
          <a:lstStyle>
            <a:lvl1pPr algn="l">
              <a:lnSpc>
                <a:spcPct val="100000"/>
              </a:lnSpc>
              <a:defRPr sz="48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4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645160" y="3878580"/>
            <a:ext cx="2743200" cy="2185670"/>
          </a:xfrm>
        </p:spPr>
        <p:txBody>
          <a:bodyPr anchor="t" anchorCtr="0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8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9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20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6.xml" /><Relationship Id="rId13" Type="http://schemas.openxmlformats.org/officeDocument/2006/relationships/image" Target="../media/image5.png" /><Relationship Id="rId14" Type="http://schemas.openxmlformats.org/officeDocument/2006/relationships/tags" Target="../tags/tag67.xml" /><Relationship Id="rId15" Type="http://schemas.openxmlformats.org/officeDocument/2006/relationships/image" Target="../media/image4.png" /><Relationship Id="rId16" Type="http://schemas.openxmlformats.org/officeDocument/2006/relationships/tags" Target="../tags/tag68.xml" /><Relationship Id="rId17" Type="http://schemas.openxmlformats.org/officeDocument/2006/relationships/tags" Target="../tags/tag69.xml" /><Relationship Id="rId18" Type="http://schemas.openxmlformats.org/officeDocument/2006/relationships/tags" Target="../tags/tag70.xml" /><Relationship Id="rId19" Type="http://schemas.openxmlformats.org/officeDocument/2006/relationships/tags" Target="../tags/tag71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2.xml" /><Relationship Id="rId21" Type="http://schemas.openxmlformats.org/officeDocument/2006/relationships/tags" Target="../tags/tag73.xml" /><Relationship Id="rId22" Type="http://schemas.openxmlformats.org/officeDocument/2006/relationships/tags" Target="../tags/tag74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7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119062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图片 13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rcRect l="75357" t="19812" r="7610" b="57361"/>
          <a:stretch>
            <a:fillRect/>
          </a:stretch>
        </p:blipFill>
        <p:spPr>
          <a:xfrm>
            <a:off x="9890125" y="0"/>
            <a:ext cx="2309495" cy="2418080"/>
          </a:xfrm>
          <a:prstGeom prst="rect">
            <a:avLst/>
          </a:prstGeom>
        </p:spPr>
      </p:pic>
      <p:pic>
        <p:nvPicPr>
          <p:cNvPr id="2097155" name="图片 11"/>
          <p:cNvPicPr>
            <a:picLocks noChangeAspect="1"/>
          </p:cNvPicPr>
          <p:nvPr userDrawn="1">
            <p:custDataLst>
              <p:tags r:id="rId16"/>
            </p:custDataLst>
          </p:nvPr>
        </p:nvPicPr>
        <p:blipFill>
          <a:blip r:embed="rId15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0045"/>
            <a:ext cx="9288439" cy="654685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460500"/>
            <a:ext cx="10515600" cy="4717415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6560" r:id="rId2"/>
    <p:sldLayoutId id="2147486561" r:id="rId3"/>
    <p:sldLayoutId id="2147486562" r:id="rId4"/>
    <p:sldLayoutId id="2147486563" r:id="rId5"/>
    <p:sldLayoutId id="2147486564" r:id="rId6"/>
    <p:sldLayoutId id="2147486565" r:id="rId7"/>
    <p:sldLayoutId id="2147486566" r:id="rId8"/>
    <p:sldLayoutId id="2147486567" r:id="rId9"/>
    <p:sldLayoutId id="2147486568" r:id="rId10"/>
    <p:sldLayoutId id="2147486569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1">
              <a:lumMod val="50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99.xml" /><Relationship Id="rId3" Type="http://schemas.openxmlformats.org/officeDocument/2006/relationships/tags" Target="../tags/tag100.xml" /><Relationship Id="rId4" Type="http://schemas.openxmlformats.org/officeDocument/2006/relationships/tags" Target="../tags/tag101.xml" /><Relationship Id="rId5" Type="http://schemas.openxmlformats.org/officeDocument/2006/relationships/tags" Target="../tags/tag10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1.xml" /><Relationship Id="rId11" Type="http://schemas.openxmlformats.org/officeDocument/2006/relationships/tags" Target="../tags/tag112.xml" /><Relationship Id="rId12" Type="http://schemas.openxmlformats.org/officeDocument/2006/relationships/tags" Target="../tags/tag113.xml" /><Relationship Id="rId13" Type="http://schemas.openxmlformats.org/officeDocument/2006/relationships/tags" Target="../tags/tag114.xml" /><Relationship Id="rId14" Type="http://schemas.openxmlformats.org/officeDocument/2006/relationships/tags" Target="../tags/tag115.xml" /><Relationship Id="rId15" Type="http://schemas.openxmlformats.org/officeDocument/2006/relationships/tags" Target="../tags/tag116.xml" /><Relationship Id="rId16" Type="http://schemas.openxmlformats.org/officeDocument/2006/relationships/tags" Target="../tags/tag117.xml" /><Relationship Id="rId17" Type="http://schemas.openxmlformats.org/officeDocument/2006/relationships/tags" Target="../tags/tag118.xml" /><Relationship Id="rId18" Type="http://schemas.openxmlformats.org/officeDocument/2006/relationships/tags" Target="../tags/tag119.xml" /><Relationship Id="rId19" Type="http://schemas.openxmlformats.org/officeDocument/2006/relationships/tags" Target="../tags/tag120.xml" /><Relationship Id="rId2" Type="http://schemas.openxmlformats.org/officeDocument/2006/relationships/tags" Target="../tags/tag103.xml" /><Relationship Id="rId20" Type="http://schemas.openxmlformats.org/officeDocument/2006/relationships/tags" Target="../tags/tag121.xml" /><Relationship Id="rId21" Type="http://schemas.openxmlformats.org/officeDocument/2006/relationships/tags" Target="../tags/tag122.xml" /><Relationship Id="rId22" Type="http://schemas.openxmlformats.org/officeDocument/2006/relationships/tags" Target="../tags/tag123.xml" /><Relationship Id="rId23" Type="http://schemas.openxmlformats.org/officeDocument/2006/relationships/tags" Target="../tags/tag124.xml" /><Relationship Id="rId24" Type="http://schemas.openxmlformats.org/officeDocument/2006/relationships/tags" Target="../tags/tag125.xml" /><Relationship Id="rId25" Type="http://schemas.openxmlformats.org/officeDocument/2006/relationships/tags" Target="../tags/tag126.xml" /><Relationship Id="rId26" Type="http://schemas.openxmlformats.org/officeDocument/2006/relationships/tags" Target="../tags/tag127.xml" /><Relationship Id="rId27" Type="http://schemas.openxmlformats.org/officeDocument/2006/relationships/tags" Target="../tags/tag128.xml" /><Relationship Id="rId28" Type="http://schemas.openxmlformats.org/officeDocument/2006/relationships/tags" Target="../tags/tag129.xml" /><Relationship Id="rId3" Type="http://schemas.openxmlformats.org/officeDocument/2006/relationships/tags" Target="../tags/tag104.xml" /><Relationship Id="rId4" Type="http://schemas.openxmlformats.org/officeDocument/2006/relationships/tags" Target="../tags/tag105.xml" /><Relationship Id="rId5" Type="http://schemas.openxmlformats.org/officeDocument/2006/relationships/tags" Target="../tags/tag106.xml" /><Relationship Id="rId6" Type="http://schemas.openxmlformats.org/officeDocument/2006/relationships/tags" Target="../tags/tag107.xml" /><Relationship Id="rId7" Type="http://schemas.openxmlformats.org/officeDocument/2006/relationships/tags" Target="../tags/tag108.xml" /><Relationship Id="rId8" Type="http://schemas.openxmlformats.org/officeDocument/2006/relationships/tags" Target="../tags/tag109.xml" /><Relationship Id="rId9" Type="http://schemas.openxmlformats.org/officeDocument/2006/relationships/tags" Target="../tags/tag11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8.xml" /><Relationship Id="rId11" Type="http://schemas.openxmlformats.org/officeDocument/2006/relationships/tags" Target="../tags/tag139.xml" /><Relationship Id="rId12" Type="http://schemas.openxmlformats.org/officeDocument/2006/relationships/tags" Target="../tags/tag140.xml" /><Relationship Id="rId13" Type="http://schemas.openxmlformats.org/officeDocument/2006/relationships/tags" Target="../tags/tag141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Relationship Id="rId6" Type="http://schemas.openxmlformats.org/officeDocument/2006/relationships/tags" Target="../tags/tag134.xml" /><Relationship Id="rId7" Type="http://schemas.openxmlformats.org/officeDocument/2006/relationships/tags" Target="../tags/tag135.xml" /><Relationship Id="rId8" Type="http://schemas.openxmlformats.org/officeDocument/2006/relationships/tags" Target="../tags/tag136.xml" /><Relationship Id="rId9" Type="http://schemas.openxmlformats.org/officeDocument/2006/relationships/tags" Target="../tags/tag13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0.xml" /><Relationship Id="rId11" Type="http://schemas.openxmlformats.org/officeDocument/2006/relationships/tags" Target="../tags/tag151.xml" /><Relationship Id="rId12" Type="http://schemas.openxmlformats.org/officeDocument/2006/relationships/tags" Target="../tags/tag152.xml" /><Relationship Id="rId13" Type="http://schemas.openxmlformats.org/officeDocument/2006/relationships/tags" Target="../tags/tag153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tags" Target="../tags/tag14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5.xml" /><Relationship Id="rId11" Type="http://schemas.openxmlformats.org/officeDocument/2006/relationships/tags" Target="../tags/tag166.xml" /><Relationship Id="rId12" Type="http://schemas.openxmlformats.org/officeDocument/2006/relationships/tags" Target="../tags/tag167.xml" /><Relationship Id="rId13" Type="http://schemas.openxmlformats.org/officeDocument/2006/relationships/tags" Target="../tags/tag168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tags" Target="../tags/tag160.xml" /><Relationship Id="rId6" Type="http://schemas.openxmlformats.org/officeDocument/2006/relationships/tags" Target="../tags/tag161.xml" /><Relationship Id="rId7" Type="http://schemas.openxmlformats.org/officeDocument/2006/relationships/tags" Target="../tags/tag162.xml" /><Relationship Id="rId8" Type="http://schemas.openxmlformats.org/officeDocument/2006/relationships/tags" Target="../tags/tag163.xml" /><Relationship Id="rId9" Type="http://schemas.openxmlformats.org/officeDocument/2006/relationships/tags" Target="../tags/tag16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7.xml" /><Relationship Id="rId11" Type="http://schemas.openxmlformats.org/officeDocument/2006/relationships/tags" Target="../tags/tag178.xml" /><Relationship Id="rId12" Type="http://schemas.openxmlformats.org/officeDocument/2006/relationships/tags" Target="../tags/tag179.xml" /><Relationship Id="rId13" Type="http://schemas.openxmlformats.org/officeDocument/2006/relationships/tags" Target="../tags/tag180.xml" /><Relationship Id="rId2" Type="http://schemas.openxmlformats.org/officeDocument/2006/relationships/tags" Target="../tags/tag169.xml" /><Relationship Id="rId3" Type="http://schemas.openxmlformats.org/officeDocument/2006/relationships/tags" Target="../tags/tag170.xml" /><Relationship Id="rId4" Type="http://schemas.openxmlformats.org/officeDocument/2006/relationships/tags" Target="../tags/tag171.xml" /><Relationship Id="rId5" Type="http://schemas.openxmlformats.org/officeDocument/2006/relationships/tags" Target="../tags/tag172.xml" /><Relationship Id="rId6" Type="http://schemas.openxmlformats.org/officeDocument/2006/relationships/tags" Target="../tags/tag173.xml" /><Relationship Id="rId7" Type="http://schemas.openxmlformats.org/officeDocument/2006/relationships/tags" Target="../tags/tag174.xml" /><Relationship Id="rId8" Type="http://schemas.openxmlformats.org/officeDocument/2006/relationships/tags" Target="../tags/tag175.xml" /><Relationship Id="rId9" Type="http://schemas.openxmlformats.org/officeDocument/2006/relationships/tags" Target="../tags/tag17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9.xml" /><Relationship Id="rId11" Type="http://schemas.openxmlformats.org/officeDocument/2006/relationships/tags" Target="../tags/tag190.xml" /><Relationship Id="rId12" Type="http://schemas.openxmlformats.org/officeDocument/2006/relationships/tags" Target="../tags/tag191.xml" /><Relationship Id="rId13" Type="http://schemas.openxmlformats.org/officeDocument/2006/relationships/tags" Target="../tags/tag192.xml" /><Relationship Id="rId14" Type="http://schemas.openxmlformats.org/officeDocument/2006/relationships/tags" Target="../tags/tag193.xml" /><Relationship Id="rId15" Type="http://schemas.openxmlformats.org/officeDocument/2006/relationships/tags" Target="../tags/tag194.xml" /><Relationship Id="rId16" Type="http://schemas.openxmlformats.org/officeDocument/2006/relationships/tags" Target="../tags/tag195.xml" /><Relationship Id="rId17" Type="http://schemas.openxmlformats.org/officeDocument/2006/relationships/tags" Target="../tags/tag196.xml" /><Relationship Id="rId2" Type="http://schemas.openxmlformats.org/officeDocument/2006/relationships/tags" Target="../tags/tag181.xml" /><Relationship Id="rId3" Type="http://schemas.openxmlformats.org/officeDocument/2006/relationships/tags" Target="../tags/tag182.xml" /><Relationship Id="rId4" Type="http://schemas.openxmlformats.org/officeDocument/2006/relationships/tags" Target="../tags/tag183.xml" /><Relationship Id="rId5" Type="http://schemas.openxmlformats.org/officeDocument/2006/relationships/tags" Target="../tags/tag184.xml" /><Relationship Id="rId6" Type="http://schemas.openxmlformats.org/officeDocument/2006/relationships/tags" Target="../tags/tag185.xml" /><Relationship Id="rId7" Type="http://schemas.openxmlformats.org/officeDocument/2006/relationships/tags" Target="../tags/tag186.xml" /><Relationship Id="rId8" Type="http://schemas.openxmlformats.org/officeDocument/2006/relationships/tags" Target="../tags/tag187.xml" /><Relationship Id="rId9" Type="http://schemas.openxmlformats.org/officeDocument/2006/relationships/tags" Target="../tags/tag18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7.xml" /><Relationship Id="rId3" Type="http://schemas.openxmlformats.org/officeDocument/2006/relationships/tags" Target="../tags/tag198.xml" /><Relationship Id="rId4" Type="http://schemas.openxmlformats.org/officeDocument/2006/relationships/tags" Target="../tags/tag199.xml" /><Relationship Id="rId5" Type="http://schemas.openxmlformats.org/officeDocument/2006/relationships/tags" Target="../tags/tag20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7035110036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190479"/>
            <a:ext cx="5257800" cy="2452093"/>
          </a:xfrm>
        </p:spPr>
        <p:txBody>
          <a:bodyPr/>
          <a:lstStyle/>
          <a:p>
            <a:r>
              <a:rPr lang="zh-CN" altLang="en-US"/>
              <a:t>加油站品牌建设与形象塑造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>
          <a:xfrm>
            <a:off x="838199" y="4144300"/>
            <a:ext cx="5343524" cy="140425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MR.Z</a:t>
            </a:r>
            <a:endParaRPr lang="zh-CN" altLang="en-US"/>
          </a:p>
        </p:txBody>
      </p:sp>
      <p:sp>
        <p:nvSpPr>
          <p:cNvPr id="1048652" name="副标题 7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标题 8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40105" y="449580"/>
            <a:ext cx="10608945" cy="896620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96" name="序号"/>
          <p:cNvSpPr txBox="1"/>
          <p:nvPr>
            <p:custDataLst>
              <p:tags r:id="rId3"/>
            </p:custDataLst>
          </p:nvPr>
        </p:nvSpPr>
        <p:spPr>
          <a:xfrm>
            <a:off x="1132840" y="291592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01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4"/>
            </p:custDataLst>
          </p:nvPr>
        </p:nvSpPr>
        <p:spPr>
          <a:xfrm>
            <a:off x="2693035" y="291655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添加目录项标题</a:t>
            </a:r>
            <a:endParaRPr lang="zh-CN" altLang="en-US" sz="2400" b="1" spc="300">
              <a:solidFill>
                <a:schemeClr val="accent1">
                  <a:lumMod val="50000"/>
                </a:schemeClr>
              </a:solidFill>
              <a:latin typeface="+mn-ea"/>
              <a:ea typeface="+mj-ea"/>
              <a:sym typeface="+mn-ea"/>
            </a:endParaRPr>
          </a:p>
        </p:txBody>
      </p:sp>
      <p:sp>
        <p:nvSpPr>
          <p:cNvPr id="1048800" name="序号"/>
          <p:cNvSpPr txBox="1"/>
          <p:nvPr>
            <p:custDataLst>
              <p:tags r:id="rId5"/>
            </p:custDataLst>
          </p:nvPr>
        </p:nvSpPr>
        <p:spPr>
          <a:xfrm>
            <a:off x="6474460" y="291592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02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02" name="项标题"/>
          <p:cNvSpPr txBox="1"/>
          <p:nvPr>
            <p:custDataLst>
              <p:tags r:id="rId6"/>
            </p:custDataLst>
          </p:nvPr>
        </p:nvSpPr>
        <p:spPr>
          <a:xfrm>
            <a:off x="8034655" y="291655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加油站品牌建设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04" name="序号"/>
          <p:cNvSpPr txBox="1"/>
          <p:nvPr>
            <p:custDataLst>
              <p:tags r:id="rId7"/>
            </p:custDataLst>
          </p:nvPr>
        </p:nvSpPr>
        <p:spPr>
          <a:xfrm>
            <a:off x="6474460" y="391795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04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06" name="项标题"/>
          <p:cNvSpPr txBox="1"/>
          <p:nvPr>
            <p:custDataLst>
              <p:tags r:id="rId8"/>
            </p:custDataLst>
          </p:nvPr>
        </p:nvSpPr>
        <p:spPr>
          <a:xfrm>
            <a:off x="8034655" y="391858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加油站品牌建设与形象塑造的关系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08" name="序号"/>
          <p:cNvSpPr txBox="1"/>
          <p:nvPr>
            <p:custDataLst>
              <p:tags r:id="rId9"/>
            </p:custDataLst>
          </p:nvPr>
        </p:nvSpPr>
        <p:spPr>
          <a:xfrm>
            <a:off x="6474460" y="491998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06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0" name="项标题"/>
          <p:cNvSpPr txBox="1"/>
          <p:nvPr>
            <p:custDataLst>
              <p:tags r:id="rId10"/>
            </p:custDataLst>
          </p:nvPr>
        </p:nvSpPr>
        <p:spPr>
          <a:xfrm>
            <a:off x="8034655" y="492061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加油站品牌建设与形象塑造的未来趋势与发展方向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12" name="序号"/>
          <p:cNvSpPr txBox="1"/>
          <p:nvPr>
            <p:custDataLst>
              <p:tags r:id="rId11"/>
            </p:custDataLst>
          </p:nvPr>
        </p:nvSpPr>
        <p:spPr>
          <a:xfrm>
            <a:off x="1132840" y="391795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03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4" name="项标题"/>
          <p:cNvSpPr txBox="1"/>
          <p:nvPr>
            <p:custDataLst>
              <p:tags r:id="rId12"/>
            </p:custDataLst>
          </p:nvPr>
        </p:nvSpPr>
        <p:spPr>
          <a:xfrm>
            <a:off x="2693035" y="391858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加油站形象塑造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16" name="序号"/>
          <p:cNvSpPr txBox="1"/>
          <p:nvPr>
            <p:custDataLst>
              <p:tags r:id="rId13"/>
            </p:custDataLst>
          </p:nvPr>
        </p:nvSpPr>
        <p:spPr>
          <a:xfrm>
            <a:off x="1132840" y="491998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05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8" name="项标题"/>
          <p:cNvSpPr txBox="1"/>
          <p:nvPr>
            <p:custDataLst>
              <p:tags r:id="rId14"/>
            </p:custDataLst>
          </p:nvPr>
        </p:nvSpPr>
        <p:spPr>
          <a:xfrm>
            <a:off x="2693035" y="492061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加油站品牌建设与形象塑造的案例分析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5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加油站品牌建设</a:t>
            </a:r>
            <a:endParaRPr lang="zh-CN" altLang="en-US"/>
          </a:p>
        </p:txBody>
      </p:sp>
      <p:sp>
        <p:nvSpPr>
          <p:cNvPr id="104889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品牌定位与目标市场</a:t>
            </a:r>
            <a:endParaRPr lang="zh-CN" altLang="en-US"/>
          </a:p>
        </p:txBody>
      </p:sp>
      <p:sp>
        <p:nvSpPr>
          <p:cNvPr id="1048966" name="矩形 31"/>
          <p:cNvSpPr/>
          <p:nvPr>
            <p:custDataLst>
              <p:tags r:id="rId2"/>
            </p:custDataLst>
          </p:nvPr>
        </p:nvSpPr>
        <p:spPr>
          <a:xfrm>
            <a:off x="2710362" y="1460500"/>
            <a:ext cx="6772271" cy="104433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品牌定位：明确品牌在市场中的位置，突出品牌特色和优势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8" name="矩形 4"/>
          <p:cNvSpPr/>
          <p:nvPr>
            <p:custDataLst>
              <p:tags r:id="rId3"/>
            </p:custDataLst>
          </p:nvPr>
        </p:nvSpPr>
        <p:spPr>
          <a:xfrm>
            <a:off x="2710362" y="2684860"/>
            <a:ext cx="6772271" cy="104433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目标市场：确定品牌的目标消费群体，了解他们的需求和偏好，为品牌发展提供方向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0" name="矩形 5"/>
          <p:cNvSpPr/>
          <p:nvPr>
            <p:custDataLst>
              <p:tags r:id="rId4"/>
            </p:custDataLst>
          </p:nvPr>
        </p:nvSpPr>
        <p:spPr>
          <a:xfrm>
            <a:off x="2710362" y="3909219"/>
            <a:ext cx="6772271" cy="104433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竞争分析：分析竞争对手的品牌定位和目标市场，为品牌制定有针对性的发展策略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2" name="矩形 7"/>
          <p:cNvSpPr/>
          <p:nvPr>
            <p:custDataLst>
              <p:tags r:id="rId5"/>
            </p:custDataLst>
          </p:nvPr>
        </p:nvSpPr>
        <p:spPr>
          <a:xfrm>
            <a:off x="2710362" y="5133579"/>
            <a:ext cx="6772271" cy="104433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品牌传播：通过有效的传播手段，将品牌定位和目标市场传递给目标消费者，提高品牌知名度和美誉度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品牌名称与标识设计</a:t>
            </a:r>
            <a:endParaRPr lang="zh-CN" altLang="en-US"/>
          </a:p>
        </p:txBody>
      </p:sp>
      <p:sp>
        <p:nvSpPr>
          <p:cNvPr id="1049010" name="椭圆 262"/>
          <p:cNvSpPr/>
          <p:nvPr>
            <p:custDataLst>
              <p:tags r:id="rId2"/>
            </p:custDataLst>
          </p:nvPr>
        </p:nvSpPr>
        <p:spPr>
          <a:xfrm>
            <a:off x="2569289" y="3151018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12" name="椭圆 263"/>
          <p:cNvSpPr/>
          <p:nvPr>
            <p:custDataLst>
              <p:tags r:id="rId3"/>
            </p:custDataLst>
          </p:nvPr>
        </p:nvSpPr>
        <p:spPr>
          <a:xfrm>
            <a:off x="3386278" y="322808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14" name="椭圆 264"/>
          <p:cNvSpPr/>
          <p:nvPr>
            <p:custDataLst>
              <p:tags r:id="rId4"/>
            </p:custDataLst>
          </p:nvPr>
        </p:nvSpPr>
        <p:spPr>
          <a:xfrm>
            <a:off x="4151266" y="345488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16" name="椭圆 265"/>
          <p:cNvSpPr/>
          <p:nvPr>
            <p:custDataLst>
              <p:tags r:id="rId5"/>
            </p:custDataLst>
          </p:nvPr>
        </p:nvSpPr>
        <p:spPr>
          <a:xfrm>
            <a:off x="4797840" y="364660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18" name="椭圆 266"/>
          <p:cNvSpPr/>
          <p:nvPr>
            <p:custDataLst>
              <p:tags r:id="rId6"/>
            </p:custDataLst>
          </p:nvPr>
        </p:nvSpPr>
        <p:spPr>
          <a:xfrm>
            <a:off x="5460703" y="3842702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3771278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20" name="椭圆 268"/>
          <p:cNvSpPr/>
          <p:nvPr>
            <p:custDataLst>
              <p:tags r:id="rId8"/>
            </p:custDataLst>
          </p:nvPr>
        </p:nvSpPr>
        <p:spPr>
          <a:xfrm flipV="1">
            <a:off x="2918264" y="359271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22" name="椭圆 269"/>
          <p:cNvSpPr/>
          <p:nvPr>
            <p:custDataLst>
              <p:tags r:id="rId9"/>
            </p:custDataLst>
          </p:nvPr>
        </p:nvSpPr>
        <p:spPr>
          <a:xfrm flipV="1">
            <a:off x="2958361" y="363344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24" name="椭圆 270"/>
          <p:cNvSpPr/>
          <p:nvPr>
            <p:custDataLst>
              <p:tags r:id="rId10"/>
            </p:custDataLst>
          </p:nvPr>
        </p:nvSpPr>
        <p:spPr>
          <a:xfrm flipV="1">
            <a:off x="7719953" y="2812068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292233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26" name="椭圆 272"/>
          <p:cNvSpPr/>
          <p:nvPr>
            <p:custDataLst>
              <p:tags r:id="rId12"/>
            </p:custDataLst>
          </p:nvPr>
        </p:nvSpPr>
        <p:spPr>
          <a:xfrm flipV="1">
            <a:off x="4099264" y="2691775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09400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279452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28" name="椭圆 275"/>
          <p:cNvSpPr/>
          <p:nvPr>
            <p:custDataLst>
              <p:tags r:id="rId15"/>
            </p:custDataLst>
          </p:nvPr>
        </p:nvSpPr>
        <p:spPr>
          <a:xfrm flipV="1">
            <a:off x="7003209" y="261596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30" name="椭圆 276"/>
          <p:cNvSpPr/>
          <p:nvPr>
            <p:custDataLst>
              <p:tags r:id="rId16"/>
            </p:custDataLst>
          </p:nvPr>
        </p:nvSpPr>
        <p:spPr>
          <a:xfrm flipV="1">
            <a:off x="7043306" y="265669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32" name="椭圆 277"/>
          <p:cNvSpPr/>
          <p:nvPr>
            <p:custDataLst>
              <p:tags r:id="rId17"/>
            </p:custDataLst>
          </p:nvPr>
        </p:nvSpPr>
        <p:spPr>
          <a:xfrm flipV="1">
            <a:off x="3858052" y="344110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355136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34" name="椭圆 279"/>
          <p:cNvSpPr/>
          <p:nvPr>
            <p:custDataLst>
              <p:tags r:id="rId19"/>
            </p:custDataLst>
          </p:nvPr>
        </p:nvSpPr>
        <p:spPr>
          <a:xfrm flipV="1">
            <a:off x="8431686" y="3667275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394795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36" name="椭圆 281"/>
          <p:cNvSpPr/>
          <p:nvPr>
            <p:custDataLst>
              <p:tags r:id="rId21"/>
            </p:custDataLst>
          </p:nvPr>
        </p:nvSpPr>
        <p:spPr>
          <a:xfrm flipV="1">
            <a:off x="4999581" y="396612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4329512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38" name="图形 15"/>
          <p:cNvSpPr/>
          <p:nvPr>
            <p:custDataLst>
              <p:tags r:id="rId23"/>
            </p:custDataLst>
          </p:nvPr>
        </p:nvSpPr>
        <p:spPr>
          <a:xfrm>
            <a:off x="5064113" y="403316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40" name="图形 19"/>
          <p:cNvSpPr/>
          <p:nvPr>
            <p:custDataLst>
              <p:tags r:id="rId24"/>
            </p:custDataLst>
          </p:nvPr>
        </p:nvSpPr>
        <p:spPr>
          <a:xfrm>
            <a:off x="8496845" y="373807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42" name="图形 27"/>
          <p:cNvSpPr/>
          <p:nvPr>
            <p:custDataLst>
              <p:tags r:id="rId25"/>
            </p:custDataLst>
          </p:nvPr>
        </p:nvSpPr>
        <p:spPr>
          <a:xfrm>
            <a:off x="4198255" y="281081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44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2761946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46" name="正文"/>
          <p:cNvSpPr txBox="1"/>
          <p:nvPr>
            <p:custDataLst>
              <p:tags r:id="rId27"/>
            </p:custDataLst>
          </p:nvPr>
        </p:nvSpPr>
        <p:spPr>
          <a:xfrm>
            <a:off x="838200" y="283149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品牌名称：易于记忆、发音清晰、与加油站业务相关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8" name="正文"/>
          <p:cNvSpPr txBox="1"/>
          <p:nvPr>
            <p:custDataLst>
              <p:tags r:id="rId28"/>
            </p:custDataLst>
          </p:nvPr>
        </p:nvSpPr>
        <p:spPr>
          <a:xfrm>
            <a:off x="9285014" y="283149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标识设计：简洁明了、突出品牌特点、与加油站形象相符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8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品牌传播策略</a:t>
            </a:r>
            <a:endParaRPr lang="zh-CN" altLang="en-US"/>
          </a:p>
        </p:txBody>
      </p:sp>
      <p:sp>
        <p:nvSpPr>
          <p:cNvPr id="104908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401558" y="1460500"/>
            <a:ext cx="4340867" cy="221192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88" name="矩形 65"/>
          <p:cNvSpPr/>
          <p:nvPr>
            <p:custDataLst>
              <p:tags r:id="rId3"/>
            </p:custDataLst>
          </p:nvPr>
        </p:nvSpPr>
        <p:spPr>
          <a:xfrm>
            <a:off x="1289524" y="1817375"/>
            <a:ext cx="214098" cy="21409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0" name="文本框 66"/>
          <p:cNvSpPr txBox="1"/>
          <p:nvPr>
            <p:custDataLst>
              <p:tags r:id="rId4"/>
            </p:custDataLst>
          </p:nvPr>
        </p:nvSpPr>
        <p:spPr>
          <a:xfrm>
            <a:off x="1664022" y="1719816"/>
            <a:ext cx="3815951" cy="125087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广告宣传：通过各种媒体进行广告宣传，提高品牌知名度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9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4801" y="1460500"/>
            <a:ext cx="4340867" cy="221192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4" name="矩形 69"/>
          <p:cNvSpPr/>
          <p:nvPr>
            <p:custDataLst>
              <p:tags r:id="rId6"/>
            </p:custDataLst>
          </p:nvPr>
        </p:nvSpPr>
        <p:spPr>
          <a:xfrm>
            <a:off x="6392137" y="1817375"/>
            <a:ext cx="214098" cy="21409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6" name="文本框 70"/>
          <p:cNvSpPr txBox="1"/>
          <p:nvPr>
            <p:custDataLst>
              <p:tags r:id="rId7"/>
            </p:custDataLst>
          </p:nvPr>
        </p:nvSpPr>
        <p:spPr>
          <a:xfrm>
            <a:off x="6767264" y="1719816"/>
            <a:ext cx="3815951" cy="125087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公关活动：组织各种公关活动，增强品牌形象和信誉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9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401558" y="3966174"/>
            <a:ext cx="4340867" cy="221192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00" name="文本框 74"/>
          <p:cNvSpPr txBox="1"/>
          <p:nvPr>
            <p:custDataLst>
              <p:tags r:id="rId9"/>
            </p:custDataLst>
          </p:nvPr>
        </p:nvSpPr>
        <p:spPr>
          <a:xfrm>
            <a:off x="1664022" y="4224861"/>
            <a:ext cx="3815951" cy="125087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口碑营销：通过优质服务和客户满意度，建立口碑传播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02" name="矩形 73"/>
          <p:cNvSpPr/>
          <p:nvPr>
            <p:custDataLst>
              <p:tags r:id="rId10"/>
            </p:custDataLst>
          </p:nvPr>
        </p:nvSpPr>
        <p:spPr>
          <a:xfrm>
            <a:off x="1289524" y="4323049"/>
            <a:ext cx="214098" cy="21409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2077" y="3966174"/>
            <a:ext cx="4340867" cy="221192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6" name="矩形 84"/>
          <p:cNvSpPr/>
          <p:nvPr>
            <p:custDataLst>
              <p:tags r:id="rId12"/>
            </p:custDataLst>
          </p:nvPr>
        </p:nvSpPr>
        <p:spPr>
          <a:xfrm>
            <a:off x="6450042" y="4323049"/>
            <a:ext cx="214098" cy="21409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8" name="文本框 85"/>
          <p:cNvSpPr txBox="1"/>
          <p:nvPr>
            <p:custDataLst>
              <p:tags r:id="rId13"/>
            </p:custDataLst>
          </p:nvPr>
        </p:nvSpPr>
        <p:spPr>
          <a:xfrm>
            <a:off x="6824540" y="4224861"/>
            <a:ext cx="3815951" cy="125087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社交媒体营销：利用社交媒体平台进行内容营销和互动传播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品牌渠道拓展与营销</a:t>
            </a:r>
            <a:endParaRPr lang="zh-CN" altLang="en-US"/>
          </a:p>
        </p:txBody>
      </p:sp>
      <p:sp>
        <p:nvSpPr>
          <p:cNvPr id="1049146" name="矩形 3"/>
          <p:cNvSpPr/>
          <p:nvPr>
            <p:custDataLst>
              <p:tags r:id="rId2"/>
            </p:custDataLst>
          </p:nvPr>
        </p:nvSpPr>
        <p:spPr>
          <a:xfrm>
            <a:off x="1654229" y="1460500"/>
            <a:ext cx="9407200" cy="1034295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8" name="矩形 13"/>
          <p:cNvSpPr/>
          <p:nvPr>
            <p:custDataLst>
              <p:tags r:id="rId3"/>
            </p:custDataLst>
          </p:nvPr>
        </p:nvSpPr>
        <p:spPr>
          <a:xfrm>
            <a:off x="1130631" y="1460500"/>
            <a:ext cx="255120" cy="1034295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0" name="文本框 4"/>
          <p:cNvSpPr txBox="1"/>
          <p:nvPr>
            <p:custDataLst>
              <p:tags r:id="rId4"/>
            </p:custDataLst>
          </p:nvPr>
        </p:nvSpPr>
        <p:spPr>
          <a:xfrm>
            <a:off x="1923580" y="1549864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拓展品牌渠道：通过多种渠道宣传和推广加油站品牌，提高品牌知名度和美誉度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2" name="矩形 39"/>
          <p:cNvSpPr/>
          <p:nvPr>
            <p:custDataLst>
              <p:tags r:id="rId5"/>
            </p:custDataLst>
          </p:nvPr>
        </p:nvSpPr>
        <p:spPr>
          <a:xfrm>
            <a:off x="1654229" y="2688312"/>
            <a:ext cx="9407200" cy="1034295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4" name="矩形 5"/>
          <p:cNvSpPr/>
          <p:nvPr>
            <p:custDataLst>
              <p:tags r:id="rId6"/>
            </p:custDataLst>
          </p:nvPr>
        </p:nvSpPr>
        <p:spPr>
          <a:xfrm>
            <a:off x="1130631" y="2688312"/>
            <a:ext cx="255120" cy="1034295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6" name="文本框 41"/>
          <p:cNvSpPr txBox="1"/>
          <p:nvPr>
            <p:custDataLst>
              <p:tags r:id="rId7"/>
            </p:custDataLst>
          </p:nvPr>
        </p:nvSpPr>
        <p:spPr>
          <a:xfrm>
            <a:off x="1923580" y="2777676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营销策略：制定有针对性的营销策略，吸引更多的客户前来加油站消费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8" name="矩形 12"/>
          <p:cNvSpPr/>
          <p:nvPr>
            <p:custDataLst>
              <p:tags r:id="rId8"/>
            </p:custDataLst>
          </p:nvPr>
        </p:nvSpPr>
        <p:spPr>
          <a:xfrm>
            <a:off x="1654229" y="3916124"/>
            <a:ext cx="9407200" cy="1034295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0" name="矩形 17"/>
          <p:cNvSpPr/>
          <p:nvPr>
            <p:custDataLst>
              <p:tags r:id="rId9"/>
            </p:custDataLst>
          </p:nvPr>
        </p:nvSpPr>
        <p:spPr>
          <a:xfrm>
            <a:off x="1130631" y="3916124"/>
            <a:ext cx="255120" cy="1034295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2" name="文本框 19"/>
          <p:cNvSpPr txBox="1"/>
          <p:nvPr>
            <p:custDataLst>
              <p:tags r:id="rId10"/>
            </p:custDataLst>
          </p:nvPr>
        </p:nvSpPr>
        <p:spPr>
          <a:xfrm>
            <a:off x="1923580" y="4005488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促销活动：定期举办促销活动，提高客户满意度和忠诚度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4" name="矩形 49"/>
          <p:cNvSpPr/>
          <p:nvPr>
            <p:custDataLst>
              <p:tags r:id="rId11"/>
            </p:custDataLst>
          </p:nvPr>
        </p:nvSpPr>
        <p:spPr>
          <a:xfrm>
            <a:off x="1654229" y="5143306"/>
            <a:ext cx="9407200" cy="1034295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6" name="矩形 26"/>
          <p:cNvSpPr/>
          <p:nvPr>
            <p:custDataLst>
              <p:tags r:id="rId12"/>
            </p:custDataLst>
          </p:nvPr>
        </p:nvSpPr>
        <p:spPr>
          <a:xfrm>
            <a:off x="1130631" y="5143306"/>
            <a:ext cx="255120" cy="1034295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8" name="文本框 27"/>
          <p:cNvSpPr txBox="1"/>
          <p:nvPr>
            <p:custDataLst>
              <p:tags r:id="rId13"/>
            </p:custDataLst>
          </p:nvPr>
        </p:nvSpPr>
        <p:spPr>
          <a:xfrm>
            <a:off x="1923580" y="5232670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客户服务：提供优质的客户服务，增强客户对加油站品牌的信任和认可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0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加油站形象塑造</a:t>
            </a:r>
            <a:endParaRPr lang="zh-CN" altLang="en-US"/>
          </a:p>
        </p:txBody>
      </p:sp>
      <p:sp>
        <p:nvSpPr>
          <p:cNvPr id="104920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形象定位与差异化竞争优势</a:t>
            </a:r>
            <a:endParaRPr lang="zh-CN" altLang="en-US"/>
          </a:p>
        </p:txBody>
      </p:sp>
      <p:sp>
        <p:nvSpPr>
          <p:cNvPr id="1049278" name="矩形 15"/>
          <p:cNvSpPr/>
          <p:nvPr>
            <p:custDataLst>
              <p:tags r:id="rId2"/>
            </p:custDataLst>
          </p:nvPr>
        </p:nvSpPr>
        <p:spPr>
          <a:xfrm>
            <a:off x="2458631" y="1540593"/>
            <a:ext cx="7277974" cy="639937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品牌形象定位：根据目标客户群体、行业特点进行形象塑造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0" name="任意多边形 17"/>
          <p:cNvSpPr/>
          <p:nvPr>
            <p:custDataLst>
              <p:tags r:id="rId3"/>
            </p:custDataLst>
          </p:nvPr>
        </p:nvSpPr>
        <p:spPr>
          <a:xfrm flipV="1">
            <a:off x="2380965" y="1460500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2" name="任意多边形 18"/>
          <p:cNvSpPr/>
          <p:nvPr>
            <p:custDataLst>
              <p:tags r:id="rId4"/>
            </p:custDataLst>
          </p:nvPr>
        </p:nvSpPr>
        <p:spPr>
          <a:xfrm flipH="1">
            <a:off x="8510126" y="2016299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4" name="矩形 27"/>
          <p:cNvSpPr/>
          <p:nvPr>
            <p:custDataLst>
              <p:tags r:id="rId5"/>
            </p:custDataLst>
          </p:nvPr>
        </p:nvSpPr>
        <p:spPr>
          <a:xfrm>
            <a:off x="2458631" y="2846357"/>
            <a:ext cx="7277974" cy="639937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差异化竞争优势：在品牌形象定位的基础上，提炼出与众不同的核心卖点，增强消费者对品牌的印象和忠诚度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6" name="任意多边形 29"/>
          <p:cNvSpPr/>
          <p:nvPr>
            <p:custDataLst>
              <p:tags r:id="rId6"/>
            </p:custDataLst>
          </p:nvPr>
        </p:nvSpPr>
        <p:spPr>
          <a:xfrm flipV="1">
            <a:off x="2380965" y="2766264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8" name="任意多边形 30"/>
          <p:cNvSpPr/>
          <p:nvPr>
            <p:custDataLst>
              <p:tags r:id="rId7"/>
            </p:custDataLst>
          </p:nvPr>
        </p:nvSpPr>
        <p:spPr>
          <a:xfrm flipH="1">
            <a:off x="8510126" y="3322063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0" name="矩形 5"/>
          <p:cNvSpPr/>
          <p:nvPr>
            <p:custDataLst>
              <p:tags r:id="rId8"/>
            </p:custDataLst>
          </p:nvPr>
        </p:nvSpPr>
        <p:spPr>
          <a:xfrm>
            <a:off x="2458631" y="4152121"/>
            <a:ext cx="7277974" cy="639937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品牌形象与市场定位相匹配：确保品牌形象与目标市场的需求和偏好相符合，以增加客户粘性和提高转化率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2" name="任意多边形 7"/>
          <p:cNvSpPr/>
          <p:nvPr>
            <p:custDataLst>
              <p:tags r:id="rId9"/>
            </p:custDataLst>
          </p:nvPr>
        </p:nvSpPr>
        <p:spPr>
          <a:xfrm flipV="1">
            <a:off x="2380965" y="4072027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4" name="任意多边形 8"/>
          <p:cNvSpPr/>
          <p:nvPr>
            <p:custDataLst>
              <p:tags r:id="rId10"/>
            </p:custDataLst>
          </p:nvPr>
        </p:nvSpPr>
        <p:spPr>
          <a:xfrm flipH="1">
            <a:off x="8510126" y="4627826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6" name="矩形 10"/>
          <p:cNvSpPr/>
          <p:nvPr>
            <p:custDataLst>
              <p:tags r:id="rId11"/>
            </p:custDataLst>
          </p:nvPr>
        </p:nvSpPr>
        <p:spPr>
          <a:xfrm>
            <a:off x="2458631" y="5457884"/>
            <a:ext cx="7277974" cy="639937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借助媒体和渠道进行形象传播：通过广告、公关、社交媒体等多种渠道，将品牌形象传递给目标受众，提升品牌知名度和美誉度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8" name="任意多边形 12"/>
          <p:cNvSpPr/>
          <p:nvPr>
            <p:custDataLst>
              <p:tags r:id="rId12"/>
            </p:custDataLst>
          </p:nvPr>
        </p:nvSpPr>
        <p:spPr>
          <a:xfrm flipV="1">
            <a:off x="2380965" y="5377791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任意多边形 13"/>
          <p:cNvSpPr/>
          <p:nvPr>
            <p:custDataLst>
              <p:tags r:id="rId13"/>
            </p:custDataLst>
          </p:nvPr>
        </p:nvSpPr>
        <p:spPr>
          <a:xfrm flipH="1">
            <a:off x="8510126" y="5933590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3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店面设计与装修风格</a:t>
            </a:r>
            <a:endParaRPr lang="zh-CN" altLang="en-US"/>
          </a:p>
        </p:txBody>
      </p:sp>
      <p:sp>
        <p:nvSpPr>
          <p:cNvPr id="1049338" name="矩形 3"/>
          <p:cNvSpPr/>
          <p:nvPr>
            <p:custDataLst>
              <p:tags r:id="rId2"/>
            </p:custDataLst>
          </p:nvPr>
        </p:nvSpPr>
        <p:spPr>
          <a:xfrm>
            <a:off x="1654229" y="1460500"/>
            <a:ext cx="9407200" cy="1034295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0" name="矩形 13"/>
          <p:cNvSpPr/>
          <p:nvPr>
            <p:custDataLst>
              <p:tags r:id="rId3"/>
            </p:custDataLst>
          </p:nvPr>
        </p:nvSpPr>
        <p:spPr>
          <a:xfrm>
            <a:off x="1130631" y="1460500"/>
            <a:ext cx="255120" cy="1034295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2" name="文本框 4"/>
          <p:cNvSpPr txBox="1"/>
          <p:nvPr>
            <p:custDataLst>
              <p:tags r:id="rId4"/>
            </p:custDataLst>
          </p:nvPr>
        </p:nvSpPr>
        <p:spPr>
          <a:xfrm>
            <a:off x="1923580" y="1549864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店面设计：简洁明了，突出品牌特色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4" name="矩形 39"/>
          <p:cNvSpPr/>
          <p:nvPr>
            <p:custDataLst>
              <p:tags r:id="rId5"/>
            </p:custDataLst>
          </p:nvPr>
        </p:nvSpPr>
        <p:spPr>
          <a:xfrm>
            <a:off x="1654229" y="2688312"/>
            <a:ext cx="9407200" cy="1034295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6" name="矩形 5"/>
          <p:cNvSpPr/>
          <p:nvPr>
            <p:custDataLst>
              <p:tags r:id="rId6"/>
            </p:custDataLst>
          </p:nvPr>
        </p:nvSpPr>
        <p:spPr>
          <a:xfrm>
            <a:off x="1130631" y="2688312"/>
            <a:ext cx="255120" cy="1034295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8" name="文本框 41"/>
          <p:cNvSpPr txBox="1"/>
          <p:nvPr>
            <p:custDataLst>
              <p:tags r:id="rId7"/>
            </p:custDataLst>
          </p:nvPr>
        </p:nvSpPr>
        <p:spPr>
          <a:xfrm>
            <a:off x="1923580" y="2777676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装修风格：统一、规范，营造舒适、温馨的氛围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0" name="矩形 12"/>
          <p:cNvSpPr/>
          <p:nvPr>
            <p:custDataLst>
              <p:tags r:id="rId8"/>
            </p:custDataLst>
          </p:nvPr>
        </p:nvSpPr>
        <p:spPr>
          <a:xfrm>
            <a:off x="1654229" y="3916124"/>
            <a:ext cx="9407200" cy="1034295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2" name="矩形 17"/>
          <p:cNvSpPr/>
          <p:nvPr>
            <p:custDataLst>
              <p:tags r:id="rId9"/>
            </p:custDataLst>
          </p:nvPr>
        </p:nvSpPr>
        <p:spPr>
          <a:xfrm>
            <a:off x="1130631" y="3916124"/>
            <a:ext cx="255120" cy="1034295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4" name="文本框 19"/>
          <p:cNvSpPr txBox="1"/>
          <p:nvPr>
            <p:custDataLst>
              <p:tags r:id="rId10"/>
            </p:custDataLst>
          </p:nvPr>
        </p:nvSpPr>
        <p:spPr>
          <a:xfrm>
            <a:off x="1923580" y="4005488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色彩搭配：与品牌形象相符，增强视觉冲击力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6" name="矩形 49"/>
          <p:cNvSpPr/>
          <p:nvPr>
            <p:custDataLst>
              <p:tags r:id="rId11"/>
            </p:custDataLst>
          </p:nvPr>
        </p:nvSpPr>
        <p:spPr>
          <a:xfrm>
            <a:off x="1654229" y="5143306"/>
            <a:ext cx="9407200" cy="1034295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8" name="矩形 26"/>
          <p:cNvSpPr/>
          <p:nvPr>
            <p:custDataLst>
              <p:tags r:id="rId12"/>
            </p:custDataLst>
          </p:nvPr>
        </p:nvSpPr>
        <p:spPr>
          <a:xfrm>
            <a:off x="1130631" y="5143306"/>
            <a:ext cx="255120" cy="1034295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0" name="文本框 27"/>
          <p:cNvSpPr txBox="1"/>
          <p:nvPr>
            <p:custDataLst>
              <p:tags r:id="rId13"/>
            </p:custDataLst>
          </p:nvPr>
        </p:nvSpPr>
        <p:spPr>
          <a:xfrm>
            <a:off x="1923580" y="5232670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照明设计：明亮、柔和，提升顾客体验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9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员工形象与服务质量提升</a:t>
            </a:r>
            <a:endParaRPr lang="zh-CN" altLang="en-US"/>
          </a:p>
        </p:txBody>
      </p:sp>
      <p:sp>
        <p:nvSpPr>
          <p:cNvPr id="1049398" name="对角圆角矩形 15"/>
          <p:cNvSpPr/>
          <p:nvPr>
            <p:custDataLst>
              <p:tags r:id="rId2"/>
            </p:custDataLst>
          </p:nvPr>
        </p:nvSpPr>
        <p:spPr>
          <a:xfrm>
            <a:off x="1542908" y="4140181"/>
            <a:ext cx="9106332" cy="76753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0" name="对角圆角矩形 16"/>
          <p:cNvSpPr/>
          <p:nvPr>
            <p:custDataLst>
              <p:tags r:id="rId3"/>
            </p:custDataLst>
          </p:nvPr>
        </p:nvSpPr>
        <p:spPr>
          <a:xfrm>
            <a:off x="1542908" y="4000794"/>
            <a:ext cx="554227" cy="52885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2" name="直角三角形 17"/>
          <p:cNvSpPr/>
          <p:nvPr>
            <p:custDataLst>
              <p:tags r:id="rId4"/>
            </p:custDataLst>
          </p:nvPr>
        </p:nvSpPr>
        <p:spPr>
          <a:xfrm>
            <a:off x="2097259" y="4001434"/>
            <a:ext cx="83503" cy="139171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4" name="文本框 27"/>
          <p:cNvSpPr txBox="1"/>
          <p:nvPr>
            <p:custDataLst>
              <p:tags r:id="rId5"/>
            </p:custDataLst>
          </p:nvPr>
        </p:nvSpPr>
        <p:spPr>
          <a:xfrm>
            <a:off x="2133064" y="4151051"/>
            <a:ext cx="8227834" cy="75431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员工培训：服务态度、业务技能、应急处理能力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6" name="对角圆角矩形 52"/>
          <p:cNvSpPr/>
          <p:nvPr>
            <p:custDataLst>
              <p:tags r:id="rId6"/>
            </p:custDataLst>
          </p:nvPr>
        </p:nvSpPr>
        <p:spPr>
          <a:xfrm>
            <a:off x="1542908" y="1600526"/>
            <a:ext cx="9106332" cy="76753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8" name="对角圆角矩形 53"/>
          <p:cNvSpPr/>
          <p:nvPr>
            <p:custDataLst>
              <p:tags r:id="rId7"/>
            </p:custDataLst>
          </p:nvPr>
        </p:nvSpPr>
        <p:spPr>
          <a:xfrm>
            <a:off x="1542908" y="1460500"/>
            <a:ext cx="554227" cy="52885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0" name="直角三角形 54"/>
          <p:cNvSpPr/>
          <p:nvPr>
            <p:custDataLst>
              <p:tags r:id="rId8"/>
            </p:custDataLst>
          </p:nvPr>
        </p:nvSpPr>
        <p:spPr>
          <a:xfrm>
            <a:off x="2097259" y="1461139"/>
            <a:ext cx="83503" cy="139171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2" name="文本框 56"/>
          <p:cNvSpPr txBox="1"/>
          <p:nvPr>
            <p:custDataLst>
              <p:tags r:id="rId9"/>
            </p:custDataLst>
          </p:nvPr>
        </p:nvSpPr>
        <p:spPr>
          <a:xfrm>
            <a:off x="2133064" y="1603723"/>
            <a:ext cx="8227834" cy="75431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员工形象塑造：专业形象、服务态度、礼貌用语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4" name="对角圆角矩形 5"/>
          <p:cNvSpPr/>
          <p:nvPr>
            <p:custDataLst>
              <p:tags r:id="rId10"/>
            </p:custDataLst>
          </p:nvPr>
        </p:nvSpPr>
        <p:spPr>
          <a:xfrm>
            <a:off x="1542908" y="2870354"/>
            <a:ext cx="9106332" cy="76753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6" name="对角圆角矩形 6"/>
          <p:cNvSpPr/>
          <p:nvPr>
            <p:custDataLst>
              <p:tags r:id="rId11"/>
            </p:custDataLst>
          </p:nvPr>
        </p:nvSpPr>
        <p:spPr>
          <a:xfrm>
            <a:off x="1542908" y="2730327"/>
            <a:ext cx="554227" cy="52885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8" name="直角三角形 7"/>
          <p:cNvSpPr/>
          <p:nvPr>
            <p:custDataLst>
              <p:tags r:id="rId12"/>
            </p:custDataLst>
          </p:nvPr>
        </p:nvSpPr>
        <p:spPr>
          <a:xfrm>
            <a:off x="2097259" y="2731606"/>
            <a:ext cx="83503" cy="139171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0" name="文本框 8"/>
          <p:cNvSpPr txBox="1"/>
          <p:nvPr>
            <p:custDataLst>
              <p:tags r:id="rId13"/>
            </p:custDataLst>
          </p:nvPr>
        </p:nvSpPr>
        <p:spPr>
          <a:xfrm>
            <a:off x="2133064" y="2881223"/>
            <a:ext cx="8227834" cy="75431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服务质量提升：加油效率、油品知识、客户关怀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2" name="对角圆角矩形 9"/>
          <p:cNvSpPr/>
          <p:nvPr>
            <p:custDataLst>
              <p:tags r:id="rId14"/>
            </p:custDataLst>
          </p:nvPr>
        </p:nvSpPr>
        <p:spPr>
          <a:xfrm>
            <a:off x="1542908" y="5410648"/>
            <a:ext cx="9106332" cy="76753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4" name="对角圆角矩形 10"/>
          <p:cNvSpPr/>
          <p:nvPr>
            <p:custDataLst>
              <p:tags r:id="rId15"/>
            </p:custDataLst>
          </p:nvPr>
        </p:nvSpPr>
        <p:spPr>
          <a:xfrm>
            <a:off x="1542908" y="5270622"/>
            <a:ext cx="554227" cy="52885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6" name="直角三角形 11"/>
          <p:cNvSpPr/>
          <p:nvPr>
            <p:custDataLst>
              <p:tags r:id="rId16"/>
            </p:custDataLst>
          </p:nvPr>
        </p:nvSpPr>
        <p:spPr>
          <a:xfrm>
            <a:off x="2097259" y="5271261"/>
            <a:ext cx="83503" cy="139171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8" name="文本框 12"/>
          <p:cNvSpPr txBox="1"/>
          <p:nvPr>
            <p:custDataLst>
              <p:tags r:id="rId17"/>
            </p:custDataLst>
          </p:nvPr>
        </p:nvSpPr>
        <p:spPr>
          <a:xfrm>
            <a:off x="2133064" y="5420878"/>
            <a:ext cx="8227834" cy="75431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客户反馈：及时响应、解决问题、改进服务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4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品牌形象与口碑传播</a:t>
            </a:r>
            <a:endParaRPr lang="zh-CN" altLang="en-US"/>
          </a:p>
        </p:txBody>
      </p:sp>
      <p:sp>
        <p:nvSpPr>
          <p:cNvPr id="1049466" name="矩形 31"/>
          <p:cNvSpPr/>
          <p:nvPr>
            <p:custDataLst>
              <p:tags r:id="rId2"/>
            </p:custDataLst>
          </p:nvPr>
        </p:nvSpPr>
        <p:spPr>
          <a:xfrm>
            <a:off x="2710362" y="1460500"/>
            <a:ext cx="6772271" cy="104433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塑造品牌形象：统一品牌标识、店面形象、员工形象等，提升品牌认知度和好感度。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8" name="矩形 4"/>
          <p:cNvSpPr/>
          <p:nvPr>
            <p:custDataLst>
              <p:tags r:id="rId3"/>
            </p:custDataLst>
          </p:nvPr>
        </p:nvSpPr>
        <p:spPr>
          <a:xfrm>
            <a:off x="2710362" y="2684860"/>
            <a:ext cx="6772271" cy="104433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建立口碑传播：通过优质的服务、高效的加油速度、专业的员工等，获得客户的信任和好评，形成口碑传播。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0" name="矩形 5"/>
          <p:cNvSpPr/>
          <p:nvPr>
            <p:custDataLst>
              <p:tags r:id="rId4"/>
            </p:custDataLst>
          </p:nvPr>
        </p:nvSpPr>
        <p:spPr>
          <a:xfrm>
            <a:off x="2710362" y="3909219"/>
            <a:ext cx="6772271" cy="104433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社交媒体营销：利用社交媒体平台，发布优惠信息、活动资讯等，吸引客户关注和转发，扩大品牌影响力。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2" name="矩形 7"/>
          <p:cNvSpPr/>
          <p:nvPr>
            <p:custDataLst>
              <p:tags r:id="rId5"/>
            </p:custDataLst>
          </p:nvPr>
        </p:nvSpPr>
        <p:spPr>
          <a:xfrm>
            <a:off x="2710362" y="5133579"/>
            <a:ext cx="6772271" cy="104433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合作推广：与其他品牌或机构合作，进行联合推广活动，扩大品牌曝光度和影响力。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https://d.book118.com/727035110036006051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  <p:tag name="KSO_WM_TEMPLATE_THUMBS_INDEX" val="1、1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8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24"/>
</p:tagLst>
</file>

<file path=ppt/tags/tag78.xml><?xml version="1.0" encoding="utf-8"?>
<p:tagLst xmlns:p="http://schemas.openxmlformats.org/presentationml/2006/main">
  <p:tag name="KSO_WM_BEAUTIFY_FLAG" val="#wm#"/>
  <p:tag name="KSO_WM_SLIDE_ID" val="custom2023120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  <p:tag name="KSO_WM_TEMPLATE_THUMBS_INDEX" val="1、11"/>
</p:tagLst>
</file>

<file path=ppt/tags/tag7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8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1_1"/>
  <p:tag name="KSO_WM_UNIT_INDEX" val="1_1_1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2_1"/>
  <p:tag name="KSO_WM_UNIT_INDEX" val="1_2_1"/>
  <p:tag name="KSO_WM_UNIT_LAYERLEVEL" val="1_1_1"/>
  <p:tag name="KSO_WM_UNIT_SUBTYPE" val="d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4_1"/>
  <p:tag name="KSO_WM_UNIT_INDEX" val="1_4_1"/>
  <p:tag name="KSO_WM_UNIT_LAYERLEVEL" val="1_1_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6_1"/>
  <p:tag name="KSO_WM_UNIT_INDEX" val="1_6_1"/>
  <p:tag name="KSO_WM_UNIT_LAYERLEVEL" val="1_1_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3_1"/>
  <p:tag name="KSO_WM_UNIT_INDEX" val="1_3_1"/>
  <p:tag name="KSO_WM_UNIT_LAYERLEVEL" val="1_1_1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5_1"/>
  <p:tag name="KSO_WM_UNIT_INDEX" val="1_5_1"/>
  <p:tag name="KSO_WM_UNIT_LAYERLEVEL" val="1_1_1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05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5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98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1*l_i*1_25"/>
  <p:tag name="KSO_WM_UNIT_INDEX" val="1_25"/>
  <p:tag name="KSO_WM_UNIT_LAYERLEVEL" val="1_1"/>
  <p:tag name="KSO_WM_UNIT_TYPE" val="l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1*l_i*1_24"/>
  <p:tag name="KSO_WM_UNIT_INDEX" val="1_24"/>
  <p:tag name="KSO_WM_UNIT_LAYERLEVEL" val="1_1"/>
  <p:tag name="KSO_WM_UNIT_LINE_FORE_SCHEMECOLOR_INDEX" val="5"/>
  <p:tag name="KSO_WM_UNIT_TYPE" val="l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1*l_i*1_23"/>
  <p:tag name="KSO_WM_UNIT_INDEX" val="1_23"/>
  <p:tag name="KSO_WM_UNIT_LAYERLEVEL" val="1_1"/>
  <p:tag name="KSO_WM_UNIT_TYPE" val="l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1*l_i*1_22"/>
  <p:tag name="KSO_WM_UNIT_INDEX" val="1_22"/>
  <p:tag name="KSO_WM_UNIT_LAYERLEVEL" val="1_1"/>
  <p:tag name="KSO_WM_UNIT_LINE_FORE_SCHEMECOLOR_INDEX" val="5"/>
  <p:tag name="KSO_WM_UNIT_TYPE" val="l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1*l_i*1_21"/>
  <p:tag name="KSO_WM_UNIT_INDEX" val="1_21"/>
  <p:tag name="KSO_WM_UNIT_LAYERLEVEL" val="1_1"/>
  <p:tag name="KSO_WM_UNIT_TYPE" val="l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i*1_20"/>
  <p:tag name="KSO_WM_UNIT_INDEX" val="1_20"/>
  <p:tag name="KSO_WM_UNIT_LAYERLEVEL" val="1_1"/>
  <p:tag name="KSO_WM_UNIT_TYPE" val="l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i*1_19"/>
  <p:tag name="KSO_WM_UNIT_INDEX" val="1_19"/>
  <p:tag name="KSO_WM_UNIT_LAYERLEVEL" val="1_1"/>
  <p:tag name="KSO_WM_UNIT_LINE_FORE_SCHEMECOLOR_INDEX" val="5"/>
  <p:tag name="KSO_WM_UNIT_TYPE" val="l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1*l_i*1_18"/>
  <p:tag name="KSO_WM_UNIT_INDEX" val="1_18"/>
  <p:tag name="KSO_WM_UNIT_LAYERLEVEL" val="1_1"/>
  <p:tag name="KSO_WM_UNIT_LINE_FORE_SCHEMECOLOR_INDEX" val="5"/>
  <p:tag name="KSO_WM_UNIT_TYPE" val="l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i*1_17"/>
  <p:tag name="KSO_WM_UNIT_INDEX" val="1_17"/>
  <p:tag name="KSO_WM_UNIT_LAYERLEVEL" val="1_1"/>
  <p:tag name="KSO_WM_UNIT_LINE_FORE_SCHEMECOLOR_INDEX" val="5"/>
  <p:tag name="KSO_WM_UNIT_TYPE" val="l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i*1_16"/>
  <p:tag name="KSO_WM_UNIT_INDEX" val="1_16"/>
  <p:tag name="KSO_WM_UNIT_LAYERLEVEL" val="1_1"/>
  <p:tag name="KSO_WM_UNIT_TYPE" val="l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1*l_i*1_15"/>
  <p:tag name="KSO_WM_UNIT_INDEX" val="1_15"/>
  <p:tag name="KSO_WM_UNIT_LAYERLEVEL" val="1_1"/>
  <p:tag name="KSO_WM_UNIT_LINE_FORE_SCHEMECOLOR_INDEX" val="5"/>
  <p:tag name="KSO_WM_UNIT_TYPE" val="l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i*1_14"/>
  <p:tag name="KSO_WM_UNIT_INDEX" val="1_14"/>
  <p:tag name="KSO_WM_UNIT_LAYERLEVEL" val="1_1"/>
  <p:tag name="KSO_WM_UNIT_TYPE" val="l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i*1_13"/>
  <p:tag name="KSO_WM_UNIT_INDEX" val="1_13"/>
  <p:tag name="KSO_WM_UNIT_LAYERLEVEL" val="1_1"/>
  <p:tag name="KSO_WM_UNIT_TYPE" val="l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i*1_12"/>
  <p:tag name="KSO_WM_UNIT_INDEX" val="1_12"/>
  <p:tag name="KSO_WM_UNIT_LAYERLEVEL" val="1_1"/>
  <p:tag name="KSO_WM_UNIT_LINE_FORE_SCHEMECOLOR_INDEX" val="5"/>
  <p:tag name="KSO_WM_UNIT_TYPE" val="l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1*l_i*1_11"/>
  <p:tag name="KSO_WM_UNIT_INDEX" val="1_11"/>
  <p:tag name="KSO_WM_UNIT_LAYERLEVEL" val="1_1"/>
  <p:tag name="KSO_WM_UNIT_LINE_FORE_SCHEMECOLOR_INDEX" val="5"/>
  <p:tag name="KSO_WM_UNIT_TYPE" val="l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i*1_10"/>
  <p:tag name="KSO_WM_UNIT_INDEX" val="1_10"/>
  <p:tag name="KSO_WM_UNIT_LAYERLEVEL" val="1_1"/>
  <p:tag name="KSO_WM_UNIT_LINE_FORE_SCHEMECOLOR_INDEX" val="5"/>
  <p:tag name="KSO_WM_UNIT_TYPE" val="l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i*1_9"/>
  <p:tag name="KSO_WM_UNIT_INDEX" val="1_9"/>
  <p:tag name="KSO_WM_UNIT_LAYERLEVEL" val="1_1"/>
  <p:tag name="KSO_WM_UNIT_TYPE" val="l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1*l_i*1_8"/>
  <p:tag name="KSO_WM_UNIT_INDEX" val="1_8"/>
  <p:tag name="KSO_WM_UNIT_LAYERLEVEL" val="1_1"/>
  <p:tag name="KSO_WM_UNIT_LINE_FORE_SCHEMECOLOR_INDEX" val="5"/>
  <p:tag name="KSO_WM_UNIT_TYPE" val="l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i*1_7"/>
  <p:tag name="KSO_WM_UNIT_INDEX" val="1_7"/>
  <p:tag name="KSO_WM_UNIT_LAYERLEVEL" val="1_1"/>
  <p:tag name="KSO_WM_UNIT_TYPE" val="l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1*l_i*1_6"/>
  <p:tag name="KSO_WM_UNIT_INDEX" val="1_6"/>
  <p:tag name="KSO_WM_UNIT_LAYERLEVEL" val="1_1"/>
  <p:tag name="KSO_WM_UNIT_LINE_FORE_SCHEMECOLOR_INDEX" val="5"/>
  <p:tag name="KSO_WM_UNIT_TYPE" val="l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i*1_5"/>
  <p:tag name="KSO_WM_UNIT_INDEX" val="1_5"/>
  <p:tag name="KSO_WM_UNIT_LAYERLEVEL" val="1_1"/>
  <p:tag name="KSO_WM_UNIT_TYPE" val="l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i*1_4"/>
  <p:tag name="KSO_WM_UNIT_INDEX" val="1_4"/>
  <p:tag name="KSO_WM_UNIT_LAYERLEVEL" val="1_1"/>
  <p:tag name="KSO_WM_UNIT_TYPE" val="l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i*1_3"/>
  <p:tag name="KSO_WM_UNIT_INDEX" val="1_3"/>
  <p:tag name="KSO_WM_UNIT_LAYERLEVEL" val="1_1"/>
  <p:tag name="KSO_WM_UNIT_TYPE" val="l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i*1_2"/>
  <p:tag name="KSO_WM_UNIT_INDEX" val="1_2"/>
  <p:tag name="KSO_WM_UNIT_LAYERLEVEL" val="1_1"/>
  <p:tag name="KSO_WM_UNIT_TYPE" val="l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1*l_i*1_1"/>
  <p:tag name="KSO_WM_UNIT_INDEX" val="1_1"/>
  <p:tag name="KSO_WM_UNIT_LAYERLEVEL" val="1_1"/>
  <p:tag name="KSO_WM_UNIT_TYPE" val="l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56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13">
      <a:dk1>
        <a:srgbClr val="000000"/>
      </a:dk1>
      <a:lt1>
        <a:srgbClr val="FFFFFF"/>
      </a:lt1>
      <a:dk2>
        <a:srgbClr val="510303"/>
      </a:dk2>
      <a:lt2>
        <a:srgbClr val="FFF3F3"/>
      </a:lt2>
      <a:accent1>
        <a:srgbClr val="FE2F49"/>
      </a:accent1>
      <a:accent2>
        <a:srgbClr val="ED49E1"/>
      </a:accent2>
      <a:accent3>
        <a:srgbClr val="FE76DA"/>
      </a:accent3>
      <a:accent4>
        <a:srgbClr val="FF9929"/>
      </a:accent4>
      <a:accent5>
        <a:srgbClr val="75C6FE"/>
      </a:accent5>
      <a:accent6>
        <a:srgbClr val="B482DA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Wingdings</vt:lpstr>
      <vt:lpstr>Office Theme</vt:lpstr>
      <vt:lpstr>加油站品牌建设与形象塑造</vt:lpstr>
      <vt:lpstr>目录</vt:lpstr>
      <vt:lpstr>添加章节标题</vt:lpstr>
      <vt:lpstr>加油站品牌建设</vt:lpstr>
      <vt:lpstr>品牌定位与目标市场</vt:lpstr>
      <vt:lpstr>品牌名称与标识设计</vt:lpstr>
      <vt:lpstr>品牌传播策略</vt:lpstr>
      <vt:lpstr>品牌渠道拓展与营销</vt:lpstr>
      <vt:lpstr>加油站形象塑造</vt:lpstr>
      <vt:lpstr>形象定位与差异化竞争优势</vt:lpstr>
      <vt:lpstr>店面设计与装修风格</vt:lpstr>
      <vt:lpstr>员工形象与服务质量提升</vt:lpstr>
      <vt:lpstr>品牌形象与口碑传播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2024-09-24T04:39:11.243</cp:lastPrinted>
  <dcterms:created xsi:type="dcterms:W3CDTF">2024-09-23T20:39:11Z</dcterms:created>
  <dcterms:modified xsi:type="dcterms:W3CDTF">2024-09-23T20:39:13Z</dcterms:modified>
</cp:coreProperties>
</file>