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4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1C825E0-212A-4956-A781-BB9E054F51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3F02BEE-8E7A-4EC8-A1EF-3D1BCD96AA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2FB558E-8B3C-4933-8377-DE92D9665D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B701FA0-2A99-484D-B7E0-A2130F4915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E20C009-1208-4A27-8322-7324B66584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3BDAC54-5040-4ABA-A363-DAE725DC6B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C4F5395-E8BE-4A98-88A1-D2E8C2E18B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AE8C2E9-8AC7-4659-9EAB-01F4E4BDFB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2E6F02E-F014-458F-9736-9D9AFE892C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E93F007-7444-4E3C-99F6-B39E9B02F0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1885099-6F53-4D44-B591-F63BD68E14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4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>
            <p:ph type="ctrTitle" idx="4294967295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 xmlns="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sp>
        <p:nvSpPr>
          <p:cNvPr id="11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5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6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7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 xmlns="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27045143166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生态退化及其对生物的影响\n## 1.生态退化的概念及成因\n### 1.1生态退化的定义与表现\n### 1.2人类活动对生态退化的影响\n### 1.3自然因素对生态退化的影响\n## 2.生态退化的类型及特点\n### 2.1土地退化及其特点\n### 2.2水域退化及其特点\n### 2.3生物多样性丧失及其特点\n## 3.生态退化对生物的影响\n### 3.1生态退化对植物的影响\n### 3.2生态退化对动物的影响\n### 3.3生态退化对微生物的影响\n## 4.生态退化的生物监测与评估\n### 4.1生态退化生物监测方法\n### 4.2生态退化生物评估指标\n### 4.3生态退化生物监测与评估的应用案例\n## 5.生态退化的恢复与治理\n### 5.1生态退化恢复与治理的原则与方法\n### 5.2生态退化恢复与治理的实践案例\n### 5.3生态退化恢复与治理的未来展望\n&quot;,&quot;templateId&quot;:&quot;3wr1pbmdtjrh3jjfzwr75chiya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4294967295"/>
          </p:nvPr>
        </p:nvSpPr>
        <p:spPr>
          <a:xfrm>
            <a:off x="392698" y="5140683"/>
            <a:ext cx="11315700" cy="1301750"/>
          </a:xfrm>
        </p:spPr>
        <p:txBody>
          <a:bodyPr vert="horz" wrap="square" lIns="91440" tIns="45720" rIns="91440" bIns="45720" anchor="t">
            <a:normAutofit/>
          </a:bodyPr>
          <a:lstStyle/>
          <a:p>
            <a:r>
              <a:rPr lang="zh-CN" sz="6600"/>
              <a:t>生态退化及其对生物的影响</a:t>
            </a:r>
            <a:endParaRPr/>
          </a:p>
        </p:txBody>
      </p:sp>
      <p:sp>
        <p:nvSpPr>
          <p:cNvPr id="3" name="文本占位符 3" descr="{&quot;isTemplate&quot;:false,&quot;type&quot;:&quot;content&quot;,&quot;canOmit&quot;:true,&quot;range&quot;:0}"/>
          <p:cNvSpPr>
            <a:spLocks noGrp="1"/>
          </p:cNvSpPr>
          <p:nvPr>
            <p:ph type="body" sz="quarter" idx="10"/>
          </p:nvPr>
        </p:nvSpPr>
        <p:spPr>
          <a:xfrm>
            <a:off x="392698" y="4449955"/>
            <a:ext cx="375424" cy="646331"/>
          </a:xfrm>
        </p:spPr>
        <p:txBody>
          <a:bodyPr/>
          <a:lstStyle/>
          <a:p>
            <a:r>
              <a:rPr lang="en-US" smtClean="0"/>
              <a:t> 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84731" cy="369332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1614571" y="580667"/>
            <a:ext cx="184731" cy="369332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00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3094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7200"/>
              <a:t>生态退化的概念及成因</a:t>
            </a:r>
            <a:endParaRPr/>
          </a:p>
        </p:txBody>
      </p:sp>
      <p:sp>
        <p:nvSpPr>
          <p:cNvPr id="101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36" name="Tencent" descr="{&quot;isTemplate&quot;:true,&quot;type&quot;:&quot;content&quot;,&quot;canOmit&quot;:false,&quot;range&quot;:0}"/>
          <p:cNvSpPr txBox="1"/>
          <p:nvPr/>
        </p:nvSpPr>
        <p:spPr>
          <a:xfrm>
            <a:off x="660400" y="1464212"/>
            <a:ext cx="10976295" cy="4851523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生态退化是指生态系统在一定时间内，由于自然因素或人类活动的影响，导致生态系统结构和功能发生退化，生态服务功能下降的过程。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生态系统结构退化：生物种类减少，种群数量下降，生物多样性丧失。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生态系统功能退化：生态系统的能量流动、物质循环、生产力等功能下降。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生态服务功能下降：生态系统为人类提供的生态服务价值降低。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生态系统退化的表现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土地退化：土壤质量下降，土地沙化、盐碱化、侵蚀加剧。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水域退化：水体污染，水质恶化，水生生物多样性减少。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生物多样性丧失：物种灭绝，种群数量下降，基因多样性减少。</a:t>
            </a:r>
            <a:endParaRPr/>
          </a:p>
        </p:txBody>
      </p:sp>
      <p:sp>
        <p:nvSpPr>
          <p:cNvPr id="13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生态退化的定义与表现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39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40" name="Group 40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468163"/>
            <a:ext cx="5783287" cy="4912094"/>
            <a:chOff x="5982796" y="1468163"/>
            <a:chExt cx="5783287" cy="4912094"/>
          </a:xfrm>
        </p:grpSpPr>
        <p:grpSp>
          <p:nvGrpSpPr>
            <p:cNvPr id="141" name="Group 2"/>
            <p:cNvGrpSpPr/>
            <p:nvPr/>
          </p:nvGrpSpPr>
          <p:grpSpPr>
            <a:xfrm>
              <a:off x="5982796" y="3116804"/>
              <a:ext cx="5783287" cy="1610798"/>
              <a:chOff x="5982796" y="3116804"/>
              <a:chExt cx="5783287" cy="1610798"/>
            </a:xfrm>
          </p:grpSpPr>
          <p:sp>
            <p:nvSpPr>
              <p:cNvPr id="142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16804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农业活动</a:t>
                </a:r>
                <a:endParaRPr/>
              </a:p>
            </p:txBody>
          </p:sp>
          <p:sp>
            <p:nvSpPr>
              <p:cNvPr id="143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575147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过度开垦：导致土地沙化、盐碱化、侵蚀加剧。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过度施肥：导致土壤质量下降，水体污染。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农药使用：影响生物种群数量和生物多样性。</a:t>
                </a:r>
                <a:endParaRPr/>
              </a:p>
            </p:txBody>
          </p:sp>
        </p:grpSp>
        <p:grpSp>
          <p:nvGrpSpPr>
            <p:cNvPr id="144" name="Group 5"/>
            <p:cNvGrpSpPr/>
            <p:nvPr/>
          </p:nvGrpSpPr>
          <p:grpSpPr>
            <a:xfrm>
              <a:off x="5982796" y="4769459"/>
              <a:ext cx="5783287" cy="1610798"/>
              <a:chOff x="5982796" y="4769459"/>
              <a:chExt cx="5783287" cy="1610798"/>
            </a:xfrm>
          </p:grpSpPr>
          <p:sp>
            <p:nvSpPr>
              <p:cNvPr id="145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769459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工业活动</a:t>
                </a:r>
                <a:endParaRPr/>
              </a:p>
            </p:txBody>
          </p:sp>
          <p:sp>
            <p:nvSpPr>
              <p:cNvPr id="146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27802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污染物排放：导致水体污染，空气质量下降。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资源过度开采：导致资源枯竭，生态系统结构破坏。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噪音污染：影响生物生活习性，导致生物多样性丧失。</a:t>
                </a:r>
                <a:endParaRPr/>
              </a:p>
            </p:txBody>
          </p:sp>
        </p:grpSp>
        <p:grpSp>
          <p:nvGrpSpPr>
            <p:cNvPr id="147" name="Group 407"/>
            <p:cNvGrpSpPr/>
            <p:nvPr/>
          </p:nvGrpSpPr>
          <p:grpSpPr>
            <a:xfrm>
              <a:off x="5982796" y="1468163"/>
              <a:ext cx="5700871" cy="1610798"/>
              <a:chOff x="5982796" y="1468163"/>
              <a:chExt cx="5700871" cy="1610798"/>
            </a:xfrm>
          </p:grpSpPr>
          <p:sp>
            <p:nvSpPr>
              <p:cNvPr id="148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468163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城市化进程</a:t>
                </a:r>
                <a:endParaRPr/>
              </a:p>
            </p:txBody>
          </p:sp>
          <p:sp>
            <p:nvSpPr>
              <p:cNvPr id="149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26506"/>
                <a:ext cx="5700871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土地资源过度开发：导致生态系统破碎化，生物多样性丧失。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环境污染：导致水体污染，空气质量下降。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人类活动干扰：影响生物生活习性，导致生物多样性丧失。</a:t>
                </a:r>
                <a:endParaRPr/>
              </a:p>
            </p:txBody>
          </p:sp>
        </p:grpSp>
      </p:grpSp>
      <p:sp>
        <p:nvSpPr>
          <p:cNvPr id="15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人类活动对生态退化的影响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52" name="AutoShape 2"/>
          <p:cNvSpPr/>
          <p:nvPr/>
        </p:nvSpPr>
        <p:spPr>
          <a:xfrm>
            <a:off x="3470003" y="1095611"/>
            <a:ext cx="5251994" cy="5251994"/>
          </a:xfrm>
          <a:prstGeom prst="ellipse">
            <a:avLst/>
          </a:prstGeom>
          <a:gradFill>
            <a:gsLst>
              <a:gs pos="0">
                <a:schemeClr val="accent2">
                  <a:alpha val="40000"/>
                  <a:lumMod val="60000"/>
                  <a:lumOff val="40000"/>
                </a:schemeClr>
              </a:gs>
              <a:gs pos="100000">
                <a:schemeClr val="accent2">
                  <a:alpha val="40000"/>
                </a:schemeClr>
              </a:gs>
            </a:gsLst>
            <a:lin ang="0"/>
          </a:gra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53" name="AutoShape 3"/>
          <p:cNvSpPr/>
          <p:nvPr/>
        </p:nvSpPr>
        <p:spPr>
          <a:xfrm>
            <a:off x="3637982" y="1263590"/>
            <a:ext cx="4916037" cy="4916037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54" name="AutoShape 4"/>
          <p:cNvSpPr/>
          <p:nvPr/>
        </p:nvSpPr>
        <p:spPr>
          <a:xfrm>
            <a:off x="4282803" y="1908411"/>
            <a:ext cx="3626394" cy="362639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pic>
        <p:nvPicPr>
          <p:cNvPr id="155" name="Picture 5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4796012" y="2421620"/>
            <a:ext cx="2599976" cy="2599976"/>
          </a:xfrm>
          <a:prstGeom prst="ellipse">
            <a:avLst/>
          </a:prstGeom>
        </p:spPr>
      </p:pic>
      <p:grpSp>
        <p:nvGrpSpPr>
          <p:cNvPr id="156" name="Group 807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39110" y="1063099"/>
            <a:ext cx="11020552" cy="5284506"/>
            <a:chOff x="539110" y="1063099"/>
            <a:chExt cx="11020552" cy="5284506"/>
          </a:xfrm>
        </p:grpSpPr>
        <p:grpSp>
          <p:nvGrpSpPr>
            <p:cNvPr id="157" name="Group 808"/>
            <p:cNvGrpSpPr/>
            <p:nvPr/>
          </p:nvGrpSpPr>
          <p:grpSpPr>
            <a:xfrm>
              <a:off x="9146662" y="1063099"/>
              <a:ext cx="2413000" cy="2767131"/>
              <a:chOff x="9146662" y="1063099"/>
              <a:chExt cx="2413000" cy="2767131"/>
            </a:xfrm>
          </p:grpSpPr>
          <p:sp>
            <p:nvSpPr>
              <p:cNvPr id="158" name="TextBox 1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146662" y="1612351"/>
                <a:ext cx="2228850" cy="221787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气候变暖：导致极地冰川融化，海平面上升，生态系统结构和功能发生改变。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极端气候事件：如干旱、洪水、风暴等，导致生态系统破坏，生物多样性丧失。</a:t>
                </a:r>
                <a:endParaRPr/>
              </a:p>
            </p:txBody>
          </p:sp>
          <p:sp>
            <p:nvSpPr>
              <p:cNvPr id="159" name="TextBox 14" descr="{&quot;isTemplate&quot;:true,&quot;type&quot;:&quot;title&quot;,&quot;canOmit&quot;:false,&quot;range&quot;:0}"/>
              <p:cNvSpPr txBox="1"/>
              <p:nvPr/>
            </p:nvSpPr>
            <p:spPr>
              <a:xfrm>
                <a:off x="9146662" y="1063099"/>
                <a:ext cx="2413000" cy="4127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气候变化</a:t>
                </a:r>
                <a:endParaRPr/>
              </a:p>
            </p:txBody>
          </p:sp>
        </p:grpSp>
        <p:grpSp>
          <p:nvGrpSpPr>
            <p:cNvPr id="160" name="Group 811"/>
            <p:cNvGrpSpPr/>
            <p:nvPr/>
          </p:nvGrpSpPr>
          <p:grpSpPr>
            <a:xfrm>
              <a:off x="9146662" y="3977215"/>
              <a:ext cx="2413000" cy="2370390"/>
              <a:chOff x="9146662" y="3977216"/>
              <a:chExt cx="2413000" cy="2370390"/>
            </a:xfrm>
          </p:grpSpPr>
          <p:sp>
            <p:nvSpPr>
              <p:cNvPr id="161" name="TextBox 15" descr="{&quot;isTemplate&quot;:true,&quot;type&quot;:&quot;title&quot;,&quot;canOmit&quot;:false,&quot;range&quot;:0}"/>
              <p:cNvSpPr txBox="1"/>
              <p:nvPr/>
            </p:nvSpPr>
            <p:spPr>
              <a:xfrm>
                <a:off x="9146662" y="3977216"/>
                <a:ext cx="2413000" cy="4127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自然灾害</a:t>
                </a:r>
                <a:endParaRPr/>
              </a:p>
            </p:txBody>
          </p:sp>
          <p:sp>
            <p:nvSpPr>
              <p:cNvPr id="162" name="TextBox 1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146662" y="4535997"/>
                <a:ext cx="2228850" cy="18116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地震、火山爆发、滑坡等自然灾害，导致生态系统结构和功能发生改变。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病虫害：导致生物种群数量下降，生物多样性丧失。</a:t>
                </a:r>
                <a:endParaRPr/>
              </a:p>
            </p:txBody>
          </p:sp>
        </p:grpSp>
        <p:grpSp>
          <p:nvGrpSpPr>
            <p:cNvPr id="163" name="Group 814"/>
            <p:cNvGrpSpPr/>
            <p:nvPr/>
          </p:nvGrpSpPr>
          <p:grpSpPr>
            <a:xfrm>
              <a:off x="539110" y="3172356"/>
              <a:ext cx="2413000" cy="2333785"/>
              <a:chOff x="539110" y="3172356"/>
              <a:chExt cx="2413000" cy="2333785"/>
            </a:xfrm>
          </p:grpSpPr>
          <p:sp>
            <p:nvSpPr>
              <p:cNvPr id="164" name="TextBox 12" descr="{&quot;isTemplate&quot;:true,&quot;type&quot;:&quot;title&quot;,&quot;canOmit&quot;:false,&quot;range&quot;:0}"/>
              <p:cNvSpPr txBox="1"/>
              <p:nvPr/>
            </p:nvSpPr>
            <p:spPr>
              <a:xfrm>
                <a:off x="539110" y="3172356"/>
                <a:ext cx="2413000" cy="4127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土壤侵蚀</a:t>
                </a:r>
                <a:endParaRPr/>
              </a:p>
            </p:txBody>
          </p:sp>
          <p:sp>
            <p:nvSpPr>
              <p:cNvPr id="165" name="TextBox 1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39110" y="3796745"/>
                <a:ext cx="2228850" cy="1709396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水力侵蚀：导致土地沙化、侵蚀加剧，生态系统结构和功能发生改变。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风力侵蚀：导致土地沙漠化，生态系统结构和功能发生改变。</a:t>
                </a:r>
                <a:endParaRPr/>
              </a:p>
            </p:txBody>
          </p:sp>
        </p:grpSp>
      </p:grpSp>
      <p:sp>
        <p:nvSpPr>
          <p:cNvPr id="16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57910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自然因素对生态退化的影响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167" name="椭圆 3"/>
          <p:cNvSpPr>
            <a:spLocks noChangeAspect="1"/>
          </p:cNvSpPr>
          <p:nvPr/>
        </p:nvSpPr>
        <p:spPr>
          <a:xfrm>
            <a:off x="3148274" y="2946731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168" name="椭圆 4"/>
          <p:cNvSpPr>
            <a:spLocks noChangeAspect="1"/>
          </p:cNvSpPr>
          <p:nvPr/>
        </p:nvSpPr>
        <p:spPr>
          <a:xfrm>
            <a:off x="7820653" y="4589596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169" name="椭圆 7"/>
          <p:cNvSpPr>
            <a:spLocks noChangeAspect="1"/>
          </p:cNvSpPr>
          <p:nvPr/>
        </p:nvSpPr>
        <p:spPr>
          <a:xfrm>
            <a:off x="7556197" y="1484021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71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3094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7200"/>
              <a:t>生态退化的类型及特点</a:t>
            </a:r>
            <a:endParaRPr/>
          </a:p>
        </p:txBody>
      </p:sp>
      <p:sp>
        <p:nvSpPr>
          <p:cNvPr id="172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74" name="组合 17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175" name="组合 174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176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土地退化是指由于自然因素或人类活动的影响，导致土地质量下降，生产力降低的过程。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7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土地沙化：土壤颗粒流失，土地贫瘠，生产力降低。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土地盐碱化：土壤盐分积累，土壤肥力下降，生产力降低。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土地侵蚀：土壤结构破坏，土地贫瘠，生产力降低。</a:t>
                </a:r>
                <a:endParaRPr/>
              </a:p>
            </p:txBody>
          </p:sp>
        </p:grpSp>
        <p:grpSp>
          <p:nvGrpSpPr>
            <p:cNvPr id="178" name="组合 177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179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土地退化的特点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8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土壤质量下降：土壤肥力、有机质含量、微生物活性等指标下降。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生态系统功能退化：能量流动、物质循环、生产力等功能下降。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生物多样性丧失：物种数量、种群数量、基因多样性减少。</a:t>
                </a:r>
                <a:endParaRPr/>
              </a:p>
            </p:txBody>
          </p:sp>
        </p:grpSp>
      </p:grpSp>
      <p:sp>
        <p:nvSpPr>
          <p:cNvPr id="18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土地退化及其特点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83" name="组合 182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184" name="组合 183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185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水域退化是指由于自然因素或人类活动的影响，导致水体污染，水质恶化，水生生物多样性减少的过程。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8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水体污染：营养物质、重金属、有机物等污染物积累，水质恶化。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水域生态破坏：水生生物种群数量下降，生物多样性丧失。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水域资源枯竭：水资源过度开发，导致水资源枯竭，生态系统结构和功能发生改变。</a:t>
                </a:r>
                <a:endParaRPr/>
              </a:p>
            </p:txBody>
          </p:sp>
        </p:grpSp>
        <p:grpSp>
          <p:nvGrpSpPr>
            <p:cNvPr id="187" name="组合 186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188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水域退化的特点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8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水质恶化：水体中营养物质、重金属、有机物等污染物超标。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生态系统功能退化：能量流动、物质循环、生产力等功能下降。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水生生物多样性丧失：物种数量、种群数量、基因多样性减少。</a:t>
                </a:r>
                <a:endParaRPr/>
              </a:p>
            </p:txBody>
          </p:sp>
        </p:grpSp>
      </p:grpSp>
      <p:sp>
        <p:nvSpPr>
          <p:cNvPr id="19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水域退化及其特点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92" name="Tencent" descr="{&quot;isTemplate&quot;:true,&quot;type&quot;:&quot;content&quot;,&quot;canOmit&quot;:false,&quot;range&quot;:0}"/>
          <p:cNvSpPr txBox="1"/>
          <p:nvPr/>
        </p:nvSpPr>
        <p:spPr>
          <a:xfrm>
            <a:off x="660400" y="1464212"/>
            <a:ext cx="10976295" cy="4851523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生物多样性丧失是指由于自然因素或人类活动的影响，导致物种数量、种群数量、基因多样性减少的过程。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物种灭绝：由于生态环境恶化，导致物种无法生存，最终灭绝。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种群数量下降：由于生态环境恶化，导致种群数量减少，生物多样性丧失。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基因多样性减少：由于生态环境恶化，导致基因交流受限，基因多样性减少。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生物多样性丧失的特点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物种数量、种群数量、基因多样性减少：生物多样性丧失的表现。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生态系统结构和功能发生改变：生物多样性丧失导致生态系统结构和功能发生改变。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生态服务功能下降：生物多样性丧失导致生态系统为人类提供的生态服务价值降低。</a:t>
            </a:r>
            <a:endParaRPr/>
          </a:p>
        </p:txBody>
      </p:sp>
      <p:sp>
        <p:nvSpPr>
          <p:cNvPr id="19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生物多样性丧失及其特点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3094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7200"/>
              <a:t>生态退化对生物的影响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790199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生态退化对植物的影响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2" name="组合 11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6" y="1998403"/>
            <a:ext cx="10790199" cy="3908001"/>
            <a:chOff x="660396" y="1998403"/>
            <a:chExt cx="10790199" cy="3908001"/>
          </a:xfrm>
        </p:grpSpPr>
        <p:grpSp>
          <p:nvGrpSpPr>
            <p:cNvPr id="13" name="Group 19"/>
            <p:cNvGrpSpPr/>
            <p:nvPr/>
          </p:nvGrpSpPr>
          <p:grpSpPr>
            <a:xfrm>
              <a:off x="660396" y="1998403"/>
              <a:ext cx="10790199" cy="1225768"/>
              <a:chOff x="660395" y="1262089"/>
              <a:chExt cx="10790199" cy="1044000"/>
            </a:xfrm>
          </p:grpSpPr>
          <p:sp>
            <p:nvSpPr>
              <p:cNvPr id="14" name="Tencent"/>
              <p:cNvSpPr/>
              <p:nvPr/>
            </p:nvSpPr>
            <p:spPr>
              <a:xfrm>
                <a:off x="660395" y="1262089"/>
                <a:ext cx="10790199" cy="1044000"/>
              </a:xfrm>
              <a:prstGeom prst="rect">
                <a:avLst/>
              </a:prstGeom>
              <a:solidFill>
                <a:schemeClr val="accent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5" name="Tencent"/>
              <p:cNvSpPr txBox="1"/>
              <p:nvPr/>
            </p:nvSpPr>
            <p:spPr>
              <a:xfrm>
                <a:off x="815343" y="1272202"/>
                <a:ext cx="798327" cy="1033886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GB" sz="4000">
                    <a:solidFill>
                      <a:schemeClr val="accent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01</a:t>
                </a:r>
                <a:endParaRPr/>
              </a:p>
            </p:txBody>
          </p:sp>
          <p:sp>
            <p:nvSpPr>
              <p:cNvPr id="1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1728483" y="1272202"/>
                <a:ext cx="9722111" cy="1023774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justLow">
                  <a:lnSpc>
                    <a:spcPct val="130000"/>
                  </a:lnSpc>
                  <a:buClrTx/>
                  <a:buSzPct val="25000"/>
                  <a:buFontTx/>
                  <a:buNone/>
                  <a:defRPr sz="1400">
                    <a:solidFill>
                      <a:schemeClr val="tx1">
                        <a:alpha val="100000"/>
                      </a:schemeClr>
                    </a:solidFill>
                    <a:latin typeface="Arial"/>
                    <a:ea typeface="黑体"/>
                  </a:defRPr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植物种群数量下降：由于生态环境恶化，导致植物种群数量减少，生物多样性丧失。</a:t>
                </a:r>
                <a:endParaRPr/>
              </a:p>
            </p:txBody>
          </p:sp>
          <p:cxnSp>
            <p:nvCxnSpPr>
              <p:cNvPr id="17" name="直线连接符 31"/>
              <p:cNvCxnSpPr/>
              <p:nvPr/>
            </p:nvCxnSpPr>
            <p:spPr>
              <a:xfrm>
                <a:off x="660395" y="1262089"/>
                <a:ext cx="10790199" cy="0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" name="Group 18"/>
            <p:cNvGrpSpPr/>
            <p:nvPr/>
          </p:nvGrpSpPr>
          <p:grpSpPr>
            <a:xfrm>
              <a:off x="660396" y="3335232"/>
              <a:ext cx="10790199" cy="1235837"/>
              <a:chOff x="660395" y="2380713"/>
              <a:chExt cx="10790199" cy="1052575"/>
            </a:xfrm>
          </p:grpSpPr>
          <p:sp>
            <p:nvSpPr>
              <p:cNvPr id="19" name="Tencent"/>
              <p:cNvSpPr/>
              <p:nvPr/>
            </p:nvSpPr>
            <p:spPr>
              <a:xfrm>
                <a:off x="660395" y="2380713"/>
                <a:ext cx="10790199" cy="1044000"/>
              </a:xfrm>
              <a:prstGeom prst="rect">
                <a:avLst/>
              </a:prstGeom>
              <a:solidFill>
                <a:schemeClr val="accent2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" name="Tencent"/>
              <p:cNvSpPr txBox="1"/>
              <p:nvPr/>
            </p:nvSpPr>
            <p:spPr>
              <a:xfrm>
                <a:off x="815343" y="2389202"/>
                <a:ext cx="792001" cy="1044086"/>
              </a:xfrm>
              <a:prstGeom prst="rect">
                <a:avLst/>
              </a:prstGeom>
              <a:noFill/>
            </p:spPr>
            <p:txBody>
              <a:bodyPr wrap="none" rtlCol="0" anchor="ctr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4000">
                    <a:solidFill>
                      <a:schemeClr val="accent2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02</a:t>
                </a:r>
                <a:endParaRPr lang="en-GB" sz="4000">
                  <a:solidFill>
                    <a:schemeClr val="accent2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cxnSp>
            <p:nvCxnSpPr>
              <p:cNvPr id="21" name="直线连接符 39"/>
              <p:cNvCxnSpPr/>
              <p:nvPr/>
            </p:nvCxnSpPr>
            <p:spPr>
              <a:xfrm>
                <a:off x="660395" y="2380713"/>
                <a:ext cx="10790199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1728482" y="2389202"/>
                <a:ext cx="9722111" cy="1023774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justLow">
                  <a:lnSpc>
                    <a:spcPct val="130000"/>
                  </a:lnSpc>
                  <a:buClrTx/>
                  <a:buSzPct val="25000"/>
                  <a:buFontTx/>
                  <a:buNone/>
                  <a:defRPr sz="1400">
                    <a:solidFill>
                      <a:schemeClr val="tx1">
                        <a:alpha val="100000"/>
                      </a:schemeClr>
                    </a:solidFill>
                    <a:latin typeface="Arial"/>
                    <a:ea typeface="黑体"/>
                  </a:defRPr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植物生长受限：由于土壤质量下降、水质恶化等原因，导致植物生长受限，生产力降低。</a:t>
                </a:r>
                <a:endParaRPr/>
              </a:p>
            </p:txBody>
          </p:sp>
        </p:grpSp>
        <p:grpSp>
          <p:nvGrpSpPr>
            <p:cNvPr id="23" name="Group 17"/>
            <p:cNvGrpSpPr/>
            <p:nvPr/>
          </p:nvGrpSpPr>
          <p:grpSpPr>
            <a:xfrm>
              <a:off x="660396" y="4680636"/>
              <a:ext cx="10790199" cy="1225768"/>
              <a:chOff x="660395" y="3499337"/>
              <a:chExt cx="10790199" cy="1044000"/>
            </a:xfrm>
          </p:grpSpPr>
          <p:sp>
            <p:nvSpPr>
              <p:cNvPr id="24" name="Tencent"/>
              <p:cNvSpPr/>
              <p:nvPr/>
            </p:nvSpPr>
            <p:spPr>
              <a:xfrm>
                <a:off x="660395" y="3499337"/>
                <a:ext cx="10790199" cy="1044000"/>
              </a:xfrm>
              <a:prstGeom prst="rect">
                <a:avLst/>
              </a:prstGeom>
              <a:solidFill>
                <a:schemeClr val="accent3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" name="Tencent"/>
              <p:cNvSpPr txBox="1"/>
              <p:nvPr/>
            </p:nvSpPr>
            <p:spPr>
              <a:xfrm>
                <a:off x="815343" y="3504153"/>
                <a:ext cx="787395" cy="1023770"/>
              </a:xfrm>
              <a:prstGeom prst="rect">
                <a:avLst/>
              </a:prstGeom>
              <a:noFill/>
            </p:spPr>
            <p:txBody>
              <a:bodyPr wrap="none" rtlCol="0" anchor="ctr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4000">
                    <a:solidFill>
                      <a:schemeClr val="accent3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03</a:t>
                </a:r>
                <a:endParaRPr lang="en-GB" sz="4000">
                  <a:solidFill>
                    <a:schemeClr val="accent3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cxnSp>
            <p:nvCxnSpPr>
              <p:cNvPr id="26" name="直线连接符 45"/>
              <p:cNvCxnSpPr/>
              <p:nvPr/>
            </p:nvCxnSpPr>
            <p:spPr>
              <a:xfrm>
                <a:off x="660395" y="3499337"/>
                <a:ext cx="10790199" cy="0"/>
              </a:xfrm>
              <a:prstGeom prst="line">
                <a:avLst/>
              </a:prstGeom>
              <a:ln w="3810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1729110" y="3507806"/>
                <a:ext cx="9721481" cy="1023774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justLow">
                  <a:lnSpc>
                    <a:spcPct val="130000"/>
                  </a:lnSpc>
                  <a:buClrTx/>
                  <a:buSzPct val="25000"/>
                  <a:buFontTx/>
                  <a:buNone/>
                  <a:defRPr sz="1400">
                    <a:solidFill>
                      <a:schemeClr val="tx1">
                        <a:alpha val="100000"/>
                      </a:schemeClr>
                    </a:solidFill>
                    <a:latin typeface="Arial"/>
                    <a:ea typeface="黑体"/>
                  </a:defRPr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植物物种灭绝：由于生态环境恶化，导致植物物种无法生存，最终灭绝。</a:t>
                </a:r>
                <a:endParaRPr/>
              </a:p>
            </p:txBody>
          </p:sp>
        </p:grp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https://d.book118.com/727045143166006042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mountain_blue">
      <a:dk1>
        <a:srgbClr val="000000"/>
      </a:dk1>
      <a:lt1>
        <a:srgbClr val="FFFFFF"/>
      </a:lt1>
      <a:dk2>
        <a:srgbClr val="262C32"/>
      </a:dk2>
      <a:lt2>
        <a:srgbClr val="E7F3F7"/>
      </a:lt2>
      <a:accent1>
        <a:srgbClr val="3087D5"/>
      </a:accent1>
      <a:accent2>
        <a:srgbClr val="A3DBFA"/>
      </a:accent2>
      <a:accent3>
        <a:srgbClr val="5DB1F7"/>
      </a:accent3>
      <a:accent4>
        <a:srgbClr val="2270C9"/>
      </a:accent4>
      <a:accent5>
        <a:srgbClr val="67A1F9"/>
      </a:accent5>
      <a:accent6>
        <a:srgbClr val="466DD1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78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生态退化及其对生物的影响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2024-09-16T12:17:17.215</cp:lastPrinted>
  <dcterms:created xsi:type="dcterms:W3CDTF">2024-09-16T04:17:17Z</dcterms:created>
  <dcterms:modified xsi:type="dcterms:W3CDTF">2024-09-16T04:17:19Z</dcterms:modified>
</cp:coreProperties>
</file>