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C84D5A0-360C-4ABD-A8B9-5CCD1FB064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32A15E-4C40-47CB-8A76-6BEECC51B8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A28A365-D0A7-4474-A0D9-25C0FC5917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1B7AD2A-AD1C-4808-97BE-703375C8B8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6250C1F-6F95-4DA3-9DD2-8AEFE1BA6A9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B38EEC2-07C9-4D9E-A793-628245F0EF4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573675D-F785-4A1E-8FF0-D4378FCCC64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69BEC7-36B6-4992-ADA2-A396B94DF7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318BB69-4D29-4164-937C-3A468CAD95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C755C4-AE8B-488F-BA41-24D952A688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BD7AFD-D71E-4E64-9D3F-30B654272A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7052051164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政务微博的运营分析报告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政务微博的发展历程</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政务微博的运营策略</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政务微博的运营效果评估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政务微博的典型案例分析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政务微博的未来展望与建议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9" r="8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政务微博是指政府部门及其代表在各大微博平台上开设的官方账号，用于发布政务信息、与公众互动交流。</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政务微博是政府部门信息公开、服务群众、形象塑造的重要平台，有助于提升政府公信力，加强政民互动，推动社会治理创新。</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政务微博的定义与重要性</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重要性</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目的</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通过对政务微博的运营状况进行深入分析，提出改进建议，提升政务微博的运营效果和社会影响力。</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意义</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有助于政府部门更好地了解公众需求，优化服务方式，提高政务公开透明度，促进政府与公众之间的沟通与互信。同时，也为其他组织机构提供政务微博运营的参考和借鉴。</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报告的目的与意义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政务微博的发展历程</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政务微博的兴起</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政务微博的兴起源于政府对新兴社交媒体的关注和利用，旨在加强与公众的沟通和互动。</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随着互联网技术的不断发展，微博作为一种即时通讯工具逐渐受到广泛欢迎，政务微博应运而生。</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政务微博的出现为政府机构提供了一个全新的信息发布和公共服务渠道，有利于提高政府透明度和公信力。</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6625" r="16625"/>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458" r="1458"/>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2500" r="12500"/>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政务微博经历了从无到有、从少到多、从自发到规范的发展过程。</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政务微博在发展初期，数量较少，功能较为单一，主要是作为政府机构的信息发布平台。</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随着政务微博的普及和规范化，政务微博逐渐成为政府机构提供公共服务、回应社会关切的重要窗口。</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政务微博的发展阶段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TextBox 12"/>
          <p:cNvSpPr txBox="1"/>
          <p:nvPr/>
        </p:nvSpPr>
        <p:spPr>
          <a:xfrm>
            <a:off x="1414251"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目前，政务微博已经成为各级政府机构与公众互动的重要平台，数量持续增长，覆盖面越来越广。</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政务微博在发布信息、回应舆情、提供服务等方面发挥着越来越重要的作用，成为政府数字化转型的重要组成部分。</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未来，政务微博将朝着更加规范、专业、智能化的方向发展，不断提升服务质量和运营水平。</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622109" y="1191768"/>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01</a:t>
            </a:r>
          </a:p>
        </p:txBody>
      </p:sp>
      <p:sp>
        <p:nvSpPr>
          <p:cNvPr id="18" name="TextBox 18"/>
          <p:cNvSpPr txBox="1"/>
          <p:nvPr/>
        </p:nvSpPr>
        <p:spPr>
          <a:xfrm>
            <a:off x="5220252" y="1252051"/>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02</a:t>
            </a:r>
          </a:p>
        </p:txBody>
      </p:sp>
      <p:sp>
        <p:nvSpPr>
          <p:cNvPr id="19" name="TextBox 19"/>
          <p:cNvSpPr txBox="1"/>
          <p:nvPr/>
        </p:nvSpPr>
        <p:spPr>
          <a:xfrm>
            <a:off x="8918492" y="1215599"/>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政务微博的现状与趋势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政务微博的运营策略</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内容策略</a:t>
              </a:r>
            </a:p>
          </p:txBody>
        </p:sp>
      </p:grpSp>
      <p:grpSp>
        <p:nvGrpSpPr>
          <p:cNvPr id="32" name="Group 32"/>
          <p:cNvGrpSpPr/>
          <p:nvPr/>
        </p:nvGrpSpPr>
        <p:grpSpPr>
          <a:xfrm>
            <a:off x="768919" y="1491953"/>
            <a:ext cx="4011236" cy="490334"/>
            <a:chOff x="768919" y="1491953"/>
            <a:chExt cx="4011236" cy="490334"/>
          </a:xfrm>
        </p:grpSpPr>
        <p:sp>
          <p:nvSpPr>
            <p:cNvPr id="33" name="TextBox 33"/>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内容原创性</a:t>
              </a:r>
            </a:p>
          </p:txBody>
        </p:sp>
      </p:grpSp>
      <p:grpSp>
        <p:nvGrpSpPr>
          <p:cNvPr id="34" name="Group 34"/>
          <p:cNvGrpSpPr/>
          <p:nvPr/>
        </p:nvGrpSpPr>
        <p:grpSpPr>
          <a:xfrm>
            <a:off x="644725" y="1982286"/>
            <a:ext cx="4133850" cy="851387"/>
            <a:chOff x="644725" y="1982286"/>
            <a:chExt cx="4133850" cy="851387"/>
          </a:xfrm>
        </p:grpSpPr>
        <p:sp>
          <p:nvSpPr>
            <p:cNvPr id="35" name="TextBox 35"/>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政务微博应发布原创内容，避免直接复制粘贴，确保信息真实可靠。</a:t>
              </a:r>
            </a:p>
          </p:txBody>
        </p:sp>
      </p:grpSp>
      <p:grpSp>
        <p:nvGrpSpPr>
          <p:cNvPr id="36" name="Group 36"/>
          <p:cNvGrpSpPr/>
          <p:nvPr/>
        </p:nvGrpSpPr>
        <p:grpSpPr>
          <a:xfrm>
            <a:off x="6102515" y="1491953"/>
            <a:ext cx="4010978" cy="490334"/>
            <a:chOff x="6102515" y="1491953"/>
            <a:chExt cx="4010978" cy="490334"/>
          </a:xfrm>
        </p:grpSpPr>
        <p:sp>
          <p:nvSpPr>
            <p:cNvPr id="37" name="TextBox 37"/>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内容频率</a:t>
              </a:r>
            </a:p>
          </p:txBody>
        </p:sp>
      </p:grpSp>
      <p:grpSp>
        <p:nvGrpSpPr>
          <p:cNvPr id="38" name="Group 38"/>
          <p:cNvGrpSpPr/>
          <p:nvPr/>
        </p:nvGrpSpPr>
        <p:grpSpPr>
          <a:xfrm>
            <a:off x="6102515" y="1982286"/>
            <a:ext cx="4133850" cy="851387"/>
            <a:chOff x="6102515" y="1982286"/>
            <a:chExt cx="4133850" cy="851387"/>
          </a:xfrm>
        </p:grpSpPr>
        <p:sp>
          <p:nvSpPr>
            <p:cNvPr id="39" name="TextBox 39"/>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保持一定的内容发布频率，避免过于频繁或过于稀少，确保信息的及时性和持续性。</a:t>
              </a:r>
            </a:p>
          </p:txBody>
        </p:sp>
      </p:grpSp>
      <p:grpSp>
        <p:nvGrpSpPr>
          <p:cNvPr id="40" name="Group 40"/>
          <p:cNvGrpSpPr/>
          <p:nvPr/>
        </p:nvGrpSpPr>
        <p:grpSpPr>
          <a:xfrm>
            <a:off x="2297292" y="4606720"/>
            <a:ext cx="4011236" cy="490334"/>
            <a:chOff x="2297292" y="4606720"/>
            <a:chExt cx="4011236" cy="490334"/>
          </a:xfrm>
        </p:grpSpPr>
        <p:sp>
          <p:nvSpPr>
            <p:cNvPr id="41" name="TextBox 41"/>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内容质量</a:t>
              </a:r>
            </a:p>
          </p:txBody>
        </p:sp>
      </p:grpSp>
      <p:grpSp>
        <p:nvGrpSpPr>
          <p:cNvPr id="42" name="Group 42"/>
          <p:cNvGrpSpPr/>
          <p:nvPr/>
        </p:nvGrpSpPr>
        <p:grpSpPr>
          <a:xfrm>
            <a:off x="2173097" y="5097054"/>
            <a:ext cx="4133850" cy="851387"/>
            <a:chOff x="2173097" y="5097054"/>
            <a:chExt cx="4133850" cy="851387"/>
          </a:xfrm>
        </p:grpSpPr>
        <p:sp>
          <p:nvSpPr>
            <p:cNvPr id="43" name="TextBox 43"/>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注重内容的质量和价值，提供有深度、有思想的内容，避免发布无意义的信息。</a:t>
              </a:r>
            </a:p>
          </p:txBody>
        </p:sp>
      </p:grpSp>
      <p:grpSp>
        <p:nvGrpSpPr>
          <p:cNvPr id="44" name="Group 44"/>
          <p:cNvGrpSpPr/>
          <p:nvPr/>
        </p:nvGrpSpPr>
        <p:grpSpPr>
          <a:xfrm>
            <a:off x="7630887" y="4606720"/>
            <a:ext cx="4010978" cy="490334"/>
            <a:chOff x="7630887" y="4606720"/>
            <a:chExt cx="4010978" cy="490334"/>
          </a:xfrm>
        </p:grpSpPr>
        <p:sp>
          <p:nvSpPr>
            <p:cNvPr id="45" name="TextBox 45"/>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内容形式</a:t>
              </a:r>
            </a:p>
          </p:txBody>
        </p:sp>
      </p:grpSp>
      <p:grpSp>
        <p:nvGrpSpPr>
          <p:cNvPr id="46" name="Group 46"/>
          <p:cNvGrpSpPr/>
          <p:nvPr/>
        </p:nvGrpSpPr>
        <p:grpSpPr>
          <a:xfrm>
            <a:off x="7630887" y="5097054"/>
            <a:ext cx="4133850" cy="851387"/>
            <a:chOff x="7630887" y="5097054"/>
            <a:chExt cx="4133850" cy="851387"/>
          </a:xfrm>
        </p:grpSpPr>
        <p:sp>
          <p:nvSpPr>
            <p:cNvPr id="47" name="TextBox 47"/>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采用图文、视频等多种形式，丰富内容的表现形式，提高用户的阅读体验。</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8588" y="4047424"/>
            <a:ext cx="5505365"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99673" y="4047424"/>
            <a:ext cx="5613739"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99673" y="1935245"/>
            <a:ext cx="5613739"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78588" y="1935245"/>
            <a:ext cx="5505365"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14495" y="2158706"/>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及时回复</a:t>
            </a:r>
          </a:p>
        </p:txBody>
      </p:sp>
      <p:sp>
        <p:nvSpPr>
          <p:cNvPr id="7" name="AutoShape 7"/>
          <p:cNvSpPr/>
          <p:nvPr/>
        </p:nvSpPr>
        <p:spPr>
          <a:xfrm>
            <a:off x="4208189" y="1910609"/>
            <a:ext cx="3775622" cy="3858888"/>
          </a:xfrm>
          <a:prstGeom prst="ellipse">
            <a:avLst/>
          </a:prstGeom>
          <a:gradFill>
            <a:gsLst>
              <a:gs pos="0">
                <a:schemeClr val="lt1">
                  <a:alpha val="100000"/>
                </a:schemeClr>
              </a:gs>
              <a:gs pos="100000">
                <a:schemeClr val="lt1">
                  <a:alpha val="100000"/>
                </a:schemeClr>
              </a:gs>
            </a:gsLst>
            <a:path path="circle">
              <a:fillToRect l="50000" t="50000" r="50000" b="50000"/>
            </a:path>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954763" y="2673647"/>
            <a:ext cx="2282475" cy="23328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2366" y="3347887"/>
            <a:ext cx="927269" cy="9843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94053"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098384"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811074" y="2673647"/>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主动发起话题讨论，引导用户参与，提高用户的参与度和粘性。</a:t>
            </a:r>
          </a:p>
        </p:txBody>
      </p:sp>
      <p:sp>
        <p:nvSpPr>
          <p:cNvPr id="13" name="TextBox 13"/>
          <p:cNvSpPr txBox="1"/>
          <p:nvPr/>
        </p:nvSpPr>
        <p:spPr>
          <a:xfrm>
            <a:off x="8668342" y="2166108"/>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主动互动</a:t>
            </a:r>
          </a:p>
        </p:txBody>
      </p:sp>
      <p:sp>
        <p:nvSpPr>
          <p:cNvPr id="14" name="TextBox 14"/>
          <p:cNvSpPr txBox="1"/>
          <p:nvPr/>
        </p:nvSpPr>
        <p:spPr>
          <a:xfrm>
            <a:off x="1114495" y="4270522"/>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建立社群</a:t>
            </a:r>
          </a:p>
        </p:txBody>
      </p:sp>
      <p:sp>
        <p:nvSpPr>
          <p:cNvPr id="15" name="TextBox 15"/>
          <p:cNvSpPr txBox="1"/>
          <p:nvPr/>
        </p:nvSpPr>
        <p:spPr>
          <a:xfrm>
            <a:off x="8668342" y="427792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线上线下互动</a:t>
            </a:r>
          </a:p>
        </p:txBody>
      </p:sp>
      <p:sp>
        <p:nvSpPr>
          <p:cNvPr id="16" name="AutoShape 16"/>
          <p:cNvSpPr/>
          <p:nvPr/>
        </p:nvSpPr>
        <p:spPr>
          <a:xfrm>
            <a:off x="454963"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059294"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7434" y="1795882"/>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01</a:t>
            </a:r>
          </a:p>
        </p:txBody>
      </p:sp>
      <p:sp>
        <p:nvSpPr>
          <p:cNvPr id="19" name="TextBox 19"/>
          <p:cNvSpPr txBox="1"/>
          <p:nvPr/>
        </p:nvSpPr>
        <p:spPr>
          <a:xfrm>
            <a:off x="11098377" y="1797101"/>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02</a:t>
            </a:r>
          </a:p>
        </p:txBody>
      </p:sp>
      <p:sp>
        <p:nvSpPr>
          <p:cNvPr id="20" name="TextBox 20"/>
          <p:cNvSpPr txBox="1"/>
          <p:nvPr/>
        </p:nvSpPr>
        <p:spPr>
          <a:xfrm>
            <a:off x="11049615" y="5464454"/>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04</a:t>
            </a:r>
          </a:p>
        </p:txBody>
      </p:sp>
      <p:sp>
        <p:nvSpPr>
          <p:cNvPr id="21" name="TextBox 21"/>
          <p:cNvSpPr txBox="1"/>
          <p:nvPr/>
        </p:nvSpPr>
        <p:spPr>
          <a:xfrm>
            <a:off x="448666" y="5452263"/>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03</a:t>
            </a:r>
          </a:p>
        </p:txBody>
      </p:sp>
      <p:sp>
        <p:nvSpPr>
          <p:cNvPr id="22" name="TextBox 22"/>
          <p:cNvSpPr txBox="1"/>
          <p:nvPr/>
        </p:nvSpPr>
        <p:spPr>
          <a:xfrm>
            <a:off x="7811074" y="4762272"/>
            <a:ext cx="3267075" cy="702183"/>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将线上互动延伸到线下活动，提高用户的参与度和满意度。</a:t>
            </a:r>
          </a:p>
        </p:txBody>
      </p:sp>
      <p:sp>
        <p:nvSpPr>
          <p:cNvPr id="23" name="TextBox 23"/>
          <p:cNvSpPr txBox="1"/>
          <p:nvPr/>
        </p:nvSpPr>
        <p:spPr>
          <a:xfrm>
            <a:off x="1114495" y="2673647"/>
            <a:ext cx="326707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对用户的评论和私信进行及时回复，增强与用户的互动和沟通。</a:t>
            </a:r>
          </a:p>
        </p:txBody>
      </p:sp>
      <p:sp>
        <p:nvSpPr>
          <p:cNvPr id="24" name="TextBox 24"/>
          <p:cNvSpPr txBox="1"/>
          <p:nvPr/>
        </p:nvSpPr>
        <p:spPr>
          <a:xfrm>
            <a:off x="1114495" y="4762272"/>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通过政务微博建立用户社群，增强用户的归属感和凝聚力。</a:t>
            </a: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互动策略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280" r="12280"/>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建立监测机制，及时发现和预警可能出现的危机。</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监测预警</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在危机发生时，迅速采取措施应对，避免事态扩大。</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快速响应</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以坦诚的态度与公众沟通，避免隐瞒和欺骗。</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坦诚沟通</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危机处理后，采取措施修复形象，重建公众信任。</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修复形象</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危机应对策略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https://d.book118.com/727052051164006043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2024-09-18T00:30:17.315</cp:lastPrinted>
  <dcterms:created xsi:type="dcterms:W3CDTF">2024-09-17T16:30:17Z</dcterms:created>
  <dcterms:modified xsi:type="dcterms:W3CDTF">2024-09-17T16:30:19Z</dcterms:modified>
</cp:coreProperties>
</file>