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1" r:id="rId26"/>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tags" Target="tags/tag1.xml" /><Relationship Id="rId28" Type="http://schemas.openxmlformats.org/officeDocument/2006/relationships/presProps" Target="presProps.xml" /><Relationship Id="rId29" Type="http://schemas.openxmlformats.org/officeDocument/2006/relationships/viewProps" Target="viewProps.xml" /><Relationship Id="rId3" Type="http://schemas.openxmlformats.org/officeDocument/2006/relationships/slideMaster" Target="slideMasters/slideMaster3.xml" /><Relationship Id="rId30" Type="http://schemas.openxmlformats.org/officeDocument/2006/relationships/theme" Target="theme/theme1.xml" /><Relationship Id="rId31"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203D2ABA-64CE-48A8-8F3E-CA4E0F970DD3}"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25" name="PlaceHolder 1"/>
          <p:cNvSpPr>
            <a:spLocks noGrp="1"/>
          </p:cNvSpPr>
          <p:nvPr>
            <p:ph type="sldImg"/>
          </p:nvPr>
        </p:nvSpPr>
        <p:spPr>
          <a:xfrm>
            <a:off x="685800" y="1143000"/>
            <a:ext cx="5486040" cy="3085920"/>
          </a:xfrm>
          <a:prstGeom prst="rect">
            <a:avLst/>
          </a:prstGeom>
          <a:ln w="0">
            <a:noFill/>
          </a:ln>
        </p:spPr>
      </p:sp>
      <p:sp>
        <p:nvSpPr>
          <p:cNvPr id="426"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27"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28" name="PlaceHolder 1"/>
          <p:cNvSpPr>
            <a:spLocks noGrp="1"/>
          </p:cNvSpPr>
          <p:nvPr>
            <p:ph type="sldImg"/>
          </p:nvPr>
        </p:nvSpPr>
        <p:spPr>
          <a:xfrm>
            <a:off x="685800" y="1143000"/>
            <a:ext cx="5486040" cy="3085920"/>
          </a:xfrm>
          <a:prstGeom prst="rect">
            <a:avLst/>
          </a:prstGeom>
          <a:ln w="0">
            <a:noFill/>
          </a:ln>
        </p:spPr>
      </p:sp>
      <p:sp>
        <p:nvSpPr>
          <p:cNvPr id="429"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30"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31" name="PlaceHolder 1"/>
          <p:cNvSpPr>
            <a:spLocks noGrp="1"/>
          </p:cNvSpPr>
          <p:nvPr>
            <p:ph type="sldImg"/>
          </p:nvPr>
        </p:nvSpPr>
        <p:spPr>
          <a:xfrm>
            <a:off x="685800" y="1143000"/>
            <a:ext cx="5486040" cy="3085920"/>
          </a:xfrm>
          <a:prstGeom prst="rect">
            <a:avLst/>
          </a:prstGeom>
          <a:ln w="0">
            <a:noFill/>
          </a:ln>
        </p:spPr>
      </p:sp>
      <p:sp>
        <p:nvSpPr>
          <p:cNvPr id="432"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33"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34" name="PlaceHolder 1"/>
          <p:cNvSpPr>
            <a:spLocks noGrp="1"/>
          </p:cNvSpPr>
          <p:nvPr>
            <p:ph type="sldImg"/>
          </p:nvPr>
        </p:nvSpPr>
        <p:spPr>
          <a:xfrm>
            <a:off x="685800" y="1143000"/>
            <a:ext cx="5486040" cy="3085920"/>
          </a:xfrm>
          <a:prstGeom prst="rect">
            <a:avLst/>
          </a:prstGeom>
          <a:ln w="0">
            <a:noFill/>
          </a:ln>
        </p:spPr>
      </p:sp>
      <p:sp>
        <p:nvSpPr>
          <p:cNvPr id="435"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36"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37" name="PlaceHolder 1"/>
          <p:cNvSpPr>
            <a:spLocks noGrp="1"/>
          </p:cNvSpPr>
          <p:nvPr>
            <p:ph type="sldImg"/>
          </p:nvPr>
        </p:nvSpPr>
        <p:spPr>
          <a:xfrm>
            <a:off x="685800" y="1143000"/>
            <a:ext cx="5486040" cy="3085920"/>
          </a:xfrm>
          <a:prstGeom prst="rect">
            <a:avLst/>
          </a:prstGeom>
          <a:ln w="0">
            <a:noFill/>
          </a:ln>
        </p:spPr>
      </p:sp>
      <p:sp>
        <p:nvSpPr>
          <p:cNvPr id="438"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39"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E4C1E39-7FCB-46F8-9B53-CD19B5C0E4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C810342-F20A-4C29-B628-74D27457E9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921C00C-1593-4C40-8F2F-A582C3E9D9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84809C7-F637-4402-92AC-8534555ACE4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67AF681-3590-4680-B31C-78CF0ED1DDF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A0A441F-19FB-4D56-8881-FDED70A48CA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2604EA9-45BC-423A-B67A-E3C7CECAFC0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3105741-396F-4B59-92F0-22066A7D27B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E68FDD8-2526-402F-BA16-7472B8C1847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ABFB1FF-52F6-46F6-8E9C-83AF93AD6BC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1C40621-94E6-41B7-B448-0F73D1A5B0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AC195177-85A7-4625-8E17-21DDACACAA25}"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91EC5711-24CD-494C-A943-E54E15804AC8}"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2710116601100605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 name="任意多边形: 形状 18"/>
          <p:cNvSpPr/>
          <p:nvPr/>
        </p:nvSpPr>
        <p:spPr>
          <a:xfrm>
            <a:off x="6073920" y="-2743200"/>
            <a:ext cx="7200720" cy="7200720"/>
          </a:xfrm>
          <a:custGeom>
            <a:gdLst>
              <a:gd name="textAreaLeft" fmla="*/ 0 w 7200720"/>
              <a:gd name="textAreaRight" fmla="*/ 7201080 w 7200720"/>
              <a:gd name="textAreaTop" fmla="*/ 0 h 7200720"/>
              <a:gd name="textAreaBottom" fmla="*/ 7201080 h 7200720"/>
            </a:gdLst>
            <a:rect l="textAreaLeft" t="textAreaTop" r="textAreaRight" b="textAreaBottom"/>
            <a:pathLst>
              <a:path w="7200900" h="7200900">
                <a:moveTo>
                  <a:pt x="3600450" y="0"/>
                </a:moveTo>
                <a:cubicBezTo>
                  <a:pt x="5588924" y="0"/>
                  <a:pt x="7200900" y="1611976"/>
                  <a:pt x="7200900" y="3600450"/>
                </a:cubicBezTo>
                <a:cubicBezTo>
                  <a:pt x="7200900" y="5588924"/>
                  <a:pt x="5588924" y="7200900"/>
                  <a:pt x="3600450" y="7200900"/>
                </a:cubicBezTo>
                <a:cubicBezTo>
                  <a:pt x="1611976" y="7200900"/>
                  <a:pt x="0" y="5588924"/>
                  <a:pt x="0" y="3600450"/>
                </a:cubicBezTo>
                <a:cubicBezTo>
                  <a:pt x="0" y="1611976"/>
                  <a:pt x="1611976" y="0"/>
                  <a:pt x="3600450" y="0"/>
                </a:cubicBezTo>
                <a:close/>
                <a:moveTo>
                  <a:pt x="3600451" y="1611335"/>
                </a:moveTo>
                <a:cubicBezTo>
                  <a:pt x="2501893" y="1611335"/>
                  <a:pt x="1611335" y="2501893"/>
                  <a:pt x="1611335" y="3600451"/>
                </a:cubicBezTo>
                <a:cubicBezTo>
                  <a:pt x="1611335" y="4699009"/>
                  <a:pt x="2501893" y="5589567"/>
                  <a:pt x="3600451" y="5589567"/>
                </a:cubicBezTo>
                <a:cubicBezTo>
                  <a:pt x="4699009" y="5589567"/>
                  <a:pt x="5589567" y="4699009"/>
                  <a:pt x="5589567" y="3600451"/>
                </a:cubicBezTo>
                <a:cubicBezTo>
                  <a:pt x="5589567" y="2501893"/>
                  <a:pt x="4699009" y="1611335"/>
                  <a:pt x="3600451" y="1611335"/>
                </a:cubicBez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73" name="PlaceHolder 1"/>
          <p:cNvSpPr>
            <a:spLocks noGrp="1"/>
          </p:cNvSpPr>
          <p:nvPr>
            <p:ph type="title"/>
          </p:nvPr>
        </p:nvSpPr>
        <p:spPr>
          <a:xfrm>
            <a:off x="984240" y="0"/>
            <a:ext cx="9798840" cy="289008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人工智能技术在学习辅助中的突破</a:t>
            </a:r>
            <a:endParaRPr lang="en-US" sz="6000" b="0" strike="noStrike" spc="-1">
              <a:solidFill>
                <a:schemeClr val="dk1"/>
              </a:solidFill>
              <a:latin typeface="Arial"/>
            </a:endParaRPr>
          </a:p>
        </p:txBody>
      </p:sp>
      <p:sp>
        <p:nvSpPr>
          <p:cNvPr id="74" name="PlaceHolder 2"/>
          <p:cNvSpPr>
            <a:spLocks noGrp="1"/>
          </p:cNvSpPr>
          <p:nvPr>
            <p:ph type="subTitle" idx="4"/>
          </p:nvPr>
        </p:nvSpPr>
        <p:spPr>
          <a:xfrm>
            <a:off x="1198800" y="3535560"/>
            <a:ext cx="472680" cy="227520"/>
          </a:xfrm>
          <a:prstGeom prst="rect">
            <a:avLst/>
          </a:prstGeom>
          <a:noFill/>
          <a:ln w="0">
            <a:noFill/>
          </a:ln>
        </p:spPr>
        <p:txBody>
          <a:bodyPr lIns="90000" tIns="46800" rIns="90000" bIns="46800" anchor="t">
            <a:normAutofit fontScale="37485"/>
          </a:bodyPr>
          <a:lstStyle/>
          <a:p>
            <a:pPr indent="0" algn="ctr" defTabSz="914400">
              <a:lnSpc>
                <a:spcPct val="110000"/>
              </a:lnSpc>
              <a:spcAft>
                <a:spcPts val="1001"/>
              </a:spcAft>
              <a:buNone/>
              <a:tabLst>
                <a:tab pos="0"/>
              </a:tabLst>
            </a:pPr>
            <a:r>
              <a:rPr lang="en-US" sz="2400" b="0" strike="noStrike" spc="199">
                <a:solidFill>
                  <a:schemeClr val="dk1"/>
                </a:solidFill>
                <a:latin typeface="Arial"/>
                <a:ea typeface="微软雅黑"/>
              </a:rPr>
              <a:t> </a:t>
            </a:r>
            <a:endParaRPr lang="en-US" sz="2400" b="0" strike="noStrike" spc="-1">
              <a:solidFill>
                <a:srgbClr val="000000"/>
              </a:solidFill>
              <a:latin typeface="Arial"/>
            </a:endParaRPr>
          </a:p>
        </p:txBody>
      </p:sp>
      <p:sp>
        <p:nvSpPr>
          <p:cNvPr id="75" name="文本框 3"/>
          <p:cNvSpPr/>
          <p:nvPr/>
        </p:nvSpPr>
        <p:spPr>
          <a:xfrm>
            <a:off x="2902680" y="4439880"/>
            <a:ext cx="5962320" cy="4136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en-US" sz="1800" b="0" strike="noStrike" spc="-1">
                <a:solidFill>
                  <a:schemeClr val="dk1"/>
                </a:solidFill>
                <a:latin typeface="Arial"/>
                <a:ea typeface="微软雅黑"/>
              </a:rPr>
              <a:t>  </a:t>
            </a:r>
            <a:r>
              <a:rPr lang="zh-CN" sz="1800" b="0" strike="noStrike" spc="-1">
                <a:solidFill>
                  <a:schemeClr val="dk1"/>
                </a:solidFill>
                <a:latin typeface="Arial"/>
                <a:ea typeface="微软雅黑"/>
              </a:rPr>
              <a:t>汇报人：魏老师                                              </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X</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6" name="任意多边形: 形状 15"/>
          <p:cNvSpPr/>
          <p:nvPr/>
        </p:nvSpPr>
        <p:spPr>
          <a:xfrm>
            <a:off x="-2549520" y="2349360"/>
            <a:ext cx="7200720" cy="7200720"/>
          </a:xfrm>
          <a:custGeom>
            <a:gdLst>
              <a:gd name="textAreaLeft" fmla="*/ 0 w 7200720"/>
              <a:gd name="textAreaRight" fmla="*/ 7201080 w 7200720"/>
              <a:gd name="textAreaTop" fmla="*/ 0 h 7200720"/>
              <a:gd name="textAreaBottom" fmla="*/ 7201080 h 7200720"/>
            </a:gdLst>
            <a:rect l="textAreaLeft" t="textAreaTop" r="textAreaRight" b="textAreaBottom"/>
            <a:pathLst>
              <a:path w="7200900" h="7200900">
                <a:moveTo>
                  <a:pt x="3600450" y="0"/>
                </a:moveTo>
                <a:cubicBezTo>
                  <a:pt x="5588924" y="0"/>
                  <a:pt x="7200900" y="1611976"/>
                  <a:pt x="7200900" y="3600450"/>
                </a:cubicBezTo>
                <a:cubicBezTo>
                  <a:pt x="7200900" y="5588924"/>
                  <a:pt x="5588924" y="7200900"/>
                  <a:pt x="3600450" y="7200900"/>
                </a:cubicBezTo>
                <a:cubicBezTo>
                  <a:pt x="1611976" y="7200900"/>
                  <a:pt x="0" y="5588924"/>
                  <a:pt x="0" y="3600450"/>
                </a:cubicBezTo>
                <a:cubicBezTo>
                  <a:pt x="0" y="1611976"/>
                  <a:pt x="1611976" y="0"/>
                  <a:pt x="3600450" y="0"/>
                </a:cubicBezTo>
                <a:close/>
                <a:moveTo>
                  <a:pt x="3600451" y="1611335"/>
                </a:moveTo>
                <a:cubicBezTo>
                  <a:pt x="2501893" y="1611335"/>
                  <a:pt x="1611335" y="2501893"/>
                  <a:pt x="1611335" y="3600451"/>
                </a:cubicBezTo>
                <a:cubicBezTo>
                  <a:pt x="1611335" y="4699009"/>
                  <a:pt x="2501893" y="5589567"/>
                  <a:pt x="3600451" y="5589567"/>
                </a:cubicBezTo>
                <a:cubicBezTo>
                  <a:pt x="4699009" y="5589567"/>
                  <a:pt x="5589567" y="4699009"/>
                  <a:pt x="5589567" y="3600451"/>
                </a:cubicBezTo>
                <a:cubicBezTo>
                  <a:pt x="5589567" y="2501893"/>
                  <a:pt x="4699009" y="1611335"/>
                  <a:pt x="3600451" y="1611335"/>
                </a:cubicBez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77" name="任意多边形: 形状 16"/>
          <p:cNvSpPr/>
          <p:nvPr/>
        </p:nvSpPr>
        <p:spPr>
          <a:xfrm>
            <a:off x="10299600" y="-1333440"/>
            <a:ext cx="3784320" cy="3784320"/>
          </a:xfrm>
          <a:custGeom>
            <a:gdLst>
              <a:gd name="textAreaLeft" fmla="*/ 0 w 3784320"/>
              <a:gd name="textAreaRight" fmla="*/ 3784680 w 3784320"/>
              <a:gd name="textAreaTop" fmla="*/ 0 h 3784320"/>
              <a:gd name="textAreaBottom" fmla="*/ 3784680 h 3784320"/>
            </a:gdLst>
            <a:rect l="textAreaLeft" t="textAreaTop" r="textAreaRight" b="textAreaBottom"/>
            <a:pathLst>
              <a:path w="7200900" h="7200900">
                <a:moveTo>
                  <a:pt x="3600450" y="0"/>
                </a:moveTo>
                <a:cubicBezTo>
                  <a:pt x="5588924" y="0"/>
                  <a:pt x="7200900" y="1611976"/>
                  <a:pt x="7200900" y="3600450"/>
                </a:cubicBezTo>
                <a:cubicBezTo>
                  <a:pt x="7200900" y="5588924"/>
                  <a:pt x="5588924" y="7200900"/>
                  <a:pt x="3600450" y="7200900"/>
                </a:cubicBezTo>
                <a:cubicBezTo>
                  <a:pt x="1611976" y="7200900"/>
                  <a:pt x="0" y="5588924"/>
                  <a:pt x="0" y="3600450"/>
                </a:cubicBezTo>
                <a:cubicBezTo>
                  <a:pt x="0" y="1611976"/>
                  <a:pt x="1611976" y="0"/>
                  <a:pt x="3600450" y="0"/>
                </a:cubicBezTo>
                <a:close/>
                <a:moveTo>
                  <a:pt x="3600451" y="1611335"/>
                </a:moveTo>
                <a:cubicBezTo>
                  <a:pt x="2501893" y="1611335"/>
                  <a:pt x="1611335" y="2501893"/>
                  <a:pt x="1611335" y="3600451"/>
                </a:cubicBezTo>
                <a:cubicBezTo>
                  <a:pt x="1611335" y="4699009"/>
                  <a:pt x="2501893" y="5589567"/>
                  <a:pt x="3600451" y="5589567"/>
                </a:cubicBezTo>
                <a:cubicBezTo>
                  <a:pt x="4699009" y="5589567"/>
                  <a:pt x="5589567" y="4699009"/>
                  <a:pt x="5589567" y="3600451"/>
                </a:cubicBezTo>
                <a:cubicBezTo>
                  <a:pt x="5589567" y="2501893"/>
                  <a:pt x="4699009" y="1611335"/>
                  <a:pt x="3600451" y="1611335"/>
                </a:cubicBezTo>
                <a:close/>
              </a:path>
            </a:pathLst>
          </a:custGeom>
          <a:solidFill>
            <a:srgbClr val="0E3754">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78"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目录</a:t>
            </a:r>
            <a:endParaRPr lang="en-US" sz="3600" b="0" strike="noStrike" spc="-1">
              <a:solidFill>
                <a:schemeClr val="dk1"/>
              </a:solidFill>
              <a:latin typeface="Arial"/>
            </a:endParaRPr>
          </a:p>
        </p:txBody>
      </p:sp>
      <p:sp>
        <p:nvSpPr>
          <p:cNvPr id="79"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1</a:t>
            </a:r>
            <a:r>
              <a:rPr lang="zh-CN" sz="2400" b="0" strike="noStrike" spc="-1">
                <a:solidFill>
                  <a:schemeClr val="dk1"/>
                </a:solidFill>
                <a:latin typeface="微软雅黑"/>
                <a:ea typeface="微软雅黑"/>
              </a:rPr>
              <a:t>章  人工智能技术概述</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2</a:t>
            </a:r>
            <a:r>
              <a:rPr lang="zh-CN" sz="2400" b="0" strike="noStrike" spc="-1">
                <a:solidFill>
                  <a:schemeClr val="dk1"/>
                </a:solidFill>
                <a:latin typeface="微软雅黑"/>
                <a:ea typeface="微软雅黑"/>
              </a:rPr>
              <a:t>章  人工智能技术在教育领域的应用</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3</a:t>
            </a:r>
            <a:r>
              <a:rPr lang="zh-CN" sz="2400" b="0" strike="noStrike" spc="-1">
                <a:solidFill>
                  <a:schemeClr val="dk1"/>
                </a:solidFill>
                <a:latin typeface="微软雅黑"/>
                <a:ea typeface="微软雅黑"/>
              </a:rPr>
              <a:t>章  人工智能技术在作业辅导中的应用</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4</a:t>
            </a:r>
            <a:r>
              <a:rPr lang="zh-CN" sz="2400" b="0" strike="noStrike" spc="-1">
                <a:solidFill>
                  <a:schemeClr val="dk1"/>
                </a:solidFill>
                <a:latin typeface="微软雅黑"/>
                <a:ea typeface="微软雅黑"/>
              </a:rPr>
              <a:t>章  人工智能技术在在线教育中的应用</a:t>
            </a:r>
            <a:endParaRPr lang="en-US" sz="2400" b="0" strike="noStrike" spc="-1">
              <a:solidFill>
                <a:srgbClr val="000000"/>
              </a:solidFill>
              <a:latin typeface="Arial"/>
            </a:endParaRPr>
          </a:p>
          <a:p>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5</a:t>
            </a:r>
            <a:r>
              <a:rPr lang="zh-CN" sz="2400" b="0" strike="noStrike" spc="-1">
                <a:solidFill>
                  <a:schemeClr val="dk1"/>
                </a:solidFill>
                <a:latin typeface="微软雅黑"/>
                <a:ea typeface="微软雅黑"/>
              </a:rPr>
              <a:t>章  人工智能技术在考试辅助中的应用</a:t>
            </a:r>
            <a:endParaRPr lang="en-US" sz="2400" b="0" strike="noStrike" spc="-1">
              <a:solidFill>
                <a:srgbClr val="000000"/>
              </a:solidFill>
              <a:latin typeface="Arial"/>
            </a:endParaRPr>
          </a:p>
          <a:p>
            <a:pPr defTabSz="914400">
              <a:lnSpc>
                <a:spcPct val="100000"/>
              </a:lnSpc>
            </a:pPr>
            <a:r>
              <a:rPr lang="zh-CN" sz="2400" b="0" strike="noStrike" spc="-1">
                <a:solidFill>
                  <a:schemeClr val="dk1"/>
                </a:solidFill>
                <a:latin typeface="微软雅黑"/>
                <a:ea typeface="微软雅黑"/>
              </a:rPr>
              <a:t>第</a:t>
            </a:r>
            <a:r>
              <a:rPr lang="en-US" sz="2400" b="0" strike="noStrike" spc="-1">
                <a:solidFill>
                  <a:schemeClr val="dk1"/>
                </a:solidFill>
                <a:latin typeface="微软雅黑"/>
                <a:ea typeface="微软雅黑"/>
              </a:rPr>
              <a:t>6</a:t>
            </a:r>
            <a:r>
              <a:rPr lang="zh-CN" sz="2400" b="0" strike="noStrike" spc="-1">
                <a:solidFill>
                  <a:schemeClr val="dk1"/>
                </a:solidFill>
                <a:latin typeface="微软雅黑"/>
                <a:ea typeface="微软雅黑"/>
              </a:rPr>
              <a:t>章  人工智能技术在学习辅助中的未来展望</a:t>
            </a:r>
            <a:endParaRPr lang="en-US" sz="24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0" name="任意多边形: 形状 46"/>
          <p:cNvSpPr/>
          <p:nvPr/>
        </p:nvSpPr>
        <p:spPr>
          <a:xfrm>
            <a:off x="-398520" y="-2743200"/>
            <a:ext cx="7200720" cy="7200720"/>
          </a:xfrm>
          <a:custGeom>
            <a:gdLst>
              <a:gd name="textAreaLeft" fmla="*/ 0 w 7200720"/>
              <a:gd name="textAreaRight" fmla="*/ 7201080 w 7200720"/>
              <a:gd name="textAreaTop" fmla="*/ 0 h 7200720"/>
              <a:gd name="textAreaBottom" fmla="*/ 7201080 h 7200720"/>
            </a:gdLst>
            <a:rect l="textAreaLeft" t="textAreaTop" r="textAreaRight" b="textAreaBottom"/>
            <a:pathLst>
              <a:path w="7200900" h="7200900">
                <a:moveTo>
                  <a:pt x="3600450" y="0"/>
                </a:moveTo>
                <a:cubicBezTo>
                  <a:pt x="5588924" y="0"/>
                  <a:pt x="7200900" y="1611976"/>
                  <a:pt x="7200900" y="3600450"/>
                </a:cubicBezTo>
                <a:cubicBezTo>
                  <a:pt x="7200900" y="5588924"/>
                  <a:pt x="5588924" y="7200900"/>
                  <a:pt x="3600450" y="7200900"/>
                </a:cubicBezTo>
                <a:cubicBezTo>
                  <a:pt x="1611976" y="7200900"/>
                  <a:pt x="0" y="5588924"/>
                  <a:pt x="0" y="3600450"/>
                </a:cubicBezTo>
                <a:cubicBezTo>
                  <a:pt x="0" y="1611976"/>
                  <a:pt x="1611976" y="0"/>
                  <a:pt x="3600450" y="0"/>
                </a:cubicBezTo>
                <a:close/>
                <a:moveTo>
                  <a:pt x="3600451" y="1611335"/>
                </a:moveTo>
                <a:cubicBezTo>
                  <a:pt x="2501893" y="1611335"/>
                  <a:pt x="1611335" y="2501893"/>
                  <a:pt x="1611335" y="3600451"/>
                </a:cubicBezTo>
                <a:cubicBezTo>
                  <a:pt x="1611335" y="4699009"/>
                  <a:pt x="2501893" y="5589567"/>
                  <a:pt x="3600451" y="5589567"/>
                </a:cubicBezTo>
                <a:cubicBezTo>
                  <a:pt x="4699009" y="5589567"/>
                  <a:pt x="5589567" y="4699009"/>
                  <a:pt x="5589567" y="3600451"/>
                </a:cubicBezTo>
                <a:cubicBezTo>
                  <a:pt x="5589567" y="2501893"/>
                  <a:pt x="4699009" y="1611335"/>
                  <a:pt x="3600451" y="1611335"/>
                </a:cubicBez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81"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000000"/>
              </a:buClr>
              <a:buFont typeface="Arial"/>
              <a:buChar char="●"/>
              <a:tabLst>
                <a:tab pos="1609560"/>
              </a:tabLst>
            </a:pPr>
            <a:r>
              <a:rPr lang="en-US" sz="1800" b="0" strike="noStrike" spc="148">
                <a:solidFill>
                  <a:schemeClr val="dk1"/>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82"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第</a:t>
            </a:r>
            <a:r>
              <a:rPr lang="en-US" sz="3600" b="1" strike="noStrike" spc="299">
                <a:solidFill>
                  <a:schemeClr val="dk1"/>
                </a:solidFill>
                <a:latin typeface="Arial"/>
                <a:ea typeface="微软雅黑"/>
              </a:rPr>
              <a:t>1</a:t>
            </a:r>
            <a:r>
              <a:rPr lang="zh-CN" sz="3600" b="1" strike="noStrike" spc="299">
                <a:solidFill>
                  <a:schemeClr val="dk1"/>
                </a:solidFill>
                <a:latin typeface="Arial"/>
                <a:ea typeface="微软雅黑"/>
              </a:rPr>
              <a:t>章 人工智能技术概述</a:t>
            </a:r>
            <a:endParaRPr lang="en-US" sz="3600" b="0" strike="noStrike" spc="-1">
              <a:solidFill>
                <a:schemeClr val="dk1"/>
              </a:solidFill>
              <a:latin typeface="Arial"/>
            </a:endParaRPr>
          </a:p>
        </p:txBody>
      </p:sp>
      <p:sp>
        <p:nvSpPr>
          <p:cNvPr id="83"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rgbClr val="FCDCE4"/>
        </a:solidFill>
      </p:bgPr>
    </p:bg>
    <p:spTree>
      <p:nvGrpSpPr>
        <p:cNvPr id="1" name=""/>
        <p:cNvGrpSpPr/>
        <p:nvPr/>
      </p:nvGrpSpPr>
      <p:grpSpPr>
        <a:xfrm>
          <a:off x="0" y="0"/>
          <a:ext cx="0" cy="0"/>
        </a:xfrm>
      </p:grpSpPr>
      <p:sp>
        <p:nvSpPr>
          <p:cNvPr id="84"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85" name="title"/>
          <p:cNvSpPr/>
          <p:nvPr/>
        </p:nvSpPr>
        <p:spPr>
          <a:xfrm>
            <a:off x="263520" y="980280"/>
            <a:ext cx="3102840" cy="123552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dk1"/>
                </a:solidFill>
                <a:latin typeface="Arial"/>
                <a:ea typeface="微软雅黑"/>
              </a:rPr>
              <a:t>人工智能的定义</a:t>
            </a:r>
            <a:endParaRPr lang="en-US" sz="2800" b="0" strike="noStrike" spc="-1">
              <a:solidFill>
                <a:srgbClr val="000000"/>
              </a:solidFill>
              <a:latin typeface="Arial"/>
            </a:endParaRPr>
          </a:p>
        </p:txBody>
      </p:sp>
      <p:sp>
        <p:nvSpPr>
          <p:cNvPr id="86" name="content"/>
          <p:cNvSpPr/>
          <p:nvPr/>
        </p:nvSpPr>
        <p:spPr>
          <a:xfrm>
            <a:off x="689760" y="2841480"/>
            <a:ext cx="2280600" cy="232956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人工智能是指通过使用机器模拟和模仿人类的智能行为，实现智能决策和学习能力的技术方法。这一技术在现代社会发挥着越来越重要的作用，涉及人类智慧的复制和应用。</a:t>
            </a:r>
            <a:endParaRPr lang="en-US" sz="1800" b="0" strike="noStrike" spc="-1">
              <a:solidFill>
                <a:srgbClr val="000000"/>
              </a:solidFill>
              <a:latin typeface="Arial"/>
            </a:endParaRPr>
          </a:p>
        </p:txBody>
      </p:sp>
      <p:sp>
        <p:nvSpPr>
          <p:cNvPr id="87"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Arial"/>
                <a:ea typeface="微软雅黑"/>
              </a:rPr>
              <a:t> </a:t>
            </a:r>
            <a:endParaRPr lang="en-US" sz="3600" b="0" strike="noStrike" spc="-1">
              <a:solidFill>
                <a:schemeClr val="dk1"/>
              </a:solidFill>
              <a:latin typeface="Arial"/>
            </a:endParaRPr>
          </a:p>
        </p:txBody>
      </p:sp>
      <p:sp>
        <p:nvSpPr>
          <p:cNvPr id="88" name="任意多边形: 形状 3"/>
          <p:cNvSpPr/>
          <p:nvPr/>
        </p:nvSpPr>
        <p:spPr>
          <a:xfrm>
            <a:off x="5425560" y="4414680"/>
            <a:ext cx="1340640" cy="1340640"/>
          </a:xfrm>
          <a:custGeom>
            <a:gdLst>
              <a:gd name="textAreaLeft" fmla="*/ 0 w 1340640"/>
              <a:gd name="textAreaRight" fmla="*/ 1341000 w 1340640"/>
              <a:gd name="textAreaTop" fmla="*/ 0 h 1340640"/>
              <a:gd name="textAreaBottom" fmla="*/ 1341000 h 1340640"/>
            </a:gdLst>
            <a:rect l="textAreaLeft" t="textAreaTop" r="textAreaRight" b="textAreaBottom"/>
            <a:pathLst>
              <a:path w="7200900" h="7200900">
                <a:moveTo>
                  <a:pt x="3600450" y="0"/>
                </a:moveTo>
                <a:cubicBezTo>
                  <a:pt x="5588924" y="0"/>
                  <a:pt x="7200900" y="1611976"/>
                  <a:pt x="7200900" y="3600450"/>
                </a:cubicBezTo>
                <a:cubicBezTo>
                  <a:pt x="7200900" y="5588924"/>
                  <a:pt x="5588924" y="7200900"/>
                  <a:pt x="3600450" y="7200900"/>
                </a:cubicBezTo>
                <a:cubicBezTo>
                  <a:pt x="1611976" y="7200900"/>
                  <a:pt x="0" y="5588924"/>
                  <a:pt x="0" y="3600450"/>
                </a:cubicBezTo>
                <a:cubicBezTo>
                  <a:pt x="0" y="1611976"/>
                  <a:pt x="1611976" y="0"/>
                  <a:pt x="3600450" y="0"/>
                </a:cubicBezTo>
                <a:close/>
                <a:moveTo>
                  <a:pt x="3600451" y="1611335"/>
                </a:moveTo>
                <a:cubicBezTo>
                  <a:pt x="2501893" y="1611335"/>
                  <a:pt x="1611335" y="2501893"/>
                  <a:pt x="1611335" y="3600451"/>
                </a:cubicBezTo>
                <a:cubicBezTo>
                  <a:pt x="1611335" y="4699009"/>
                  <a:pt x="2501893" y="5589567"/>
                  <a:pt x="3600451" y="5589567"/>
                </a:cubicBezTo>
                <a:cubicBezTo>
                  <a:pt x="4699009" y="5589567"/>
                  <a:pt x="5589567" y="4699009"/>
                  <a:pt x="5589567" y="3600451"/>
                </a:cubicBezTo>
                <a:cubicBezTo>
                  <a:pt x="5589567" y="2501893"/>
                  <a:pt x="4699009" y="1611335"/>
                  <a:pt x="3600451" y="1611335"/>
                </a:cubicBez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9" name="平行四边形 8"/>
          <p:cNvSpPr/>
          <p:nvPr/>
        </p:nvSpPr>
        <p:spPr>
          <a:xfrm>
            <a:off x="7625880" y="0"/>
            <a:ext cx="2914200" cy="6857640"/>
          </a:xfrm>
          <a:prstGeom prst="parallelogram">
            <a:avLst>
              <a:gd name="adj" fmla="val 61856"/>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0" name="任意多边形: 形状 7"/>
          <p:cNvSpPr/>
          <p:nvPr/>
        </p:nvSpPr>
        <p:spPr>
          <a:xfrm>
            <a:off x="9192960" y="1080720"/>
            <a:ext cx="4168440" cy="4168440"/>
          </a:xfrm>
          <a:custGeom>
            <a:gdLst>
              <a:gd name="textAreaLeft" fmla="*/ 0 w 4168440"/>
              <a:gd name="textAreaRight" fmla="*/ 4168800 w 4168440"/>
              <a:gd name="textAreaTop" fmla="*/ 0 h 4168440"/>
              <a:gd name="textAreaBottom" fmla="*/ 4168800 h 4168440"/>
            </a:gdLst>
            <a:rect l="textAreaLeft" t="textAreaTop" r="textAreaRight" b="textAreaBottom"/>
            <a:pathLst>
              <a:path w="7200900" h="7200900">
                <a:moveTo>
                  <a:pt x="3600450" y="0"/>
                </a:moveTo>
                <a:cubicBezTo>
                  <a:pt x="5588924" y="0"/>
                  <a:pt x="7200900" y="1611976"/>
                  <a:pt x="7200900" y="3600450"/>
                </a:cubicBezTo>
                <a:cubicBezTo>
                  <a:pt x="7200900" y="5588924"/>
                  <a:pt x="5588924" y="7200900"/>
                  <a:pt x="3600450" y="7200900"/>
                </a:cubicBezTo>
                <a:cubicBezTo>
                  <a:pt x="1611976" y="7200900"/>
                  <a:pt x="0" y="5588924"/>
                  <a:pt x="0" y="3600450"/>
                </a:cubicBezTo>
                <a:cubicBezTo>
                  <a:pt x="0" y="1611976"/>
                  <a:pt x="1611976" y="0"/>
                  <a:pt x="3600450" y="0"/>
                </a:cubicBezTo>
                <a:close/>
                <a:moveTo>
                  <a:pt x="3600451" y="1611335"/>
                </a:moveTo>
                <a:cubicBezTo>
                  <a:pt x="2501893" y="1611335"/>
                  <a:pt x="1611335" y="2501893"/>
                  <a:pt x="1611335" y="3600451"/>
                </a:cubicBezTo>
                <a:cubicBezTo>
                  <a:pt x="1611335" y="4699009"/>
                  <a:pt x="2501893" y="5589567"/>
                  <a:pt x="3600451" y="5589567"/>
                </a:cubicBezTo>
                <a:cubicBezTo>
                  <a:pt x="4699009" y="5589567"/>
                  <a:pt x="5589567" y="4699009"/>
                  <a:pt x="5589567" y="3600451"/>
                </a:cubicBezTo>
                <a:cubicBezTo>
                  <a:pt x="5589567" y="2501893"/>
                  <a:pt x="4699009" y="1611335"/>
                  <a:pt x="3600451" y="1611335"/>
                </a:cubicBez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1" name="任意多边形: 形状 7"/>
          <p:cNvSpPr/>
          <p:nvPr/>
        </p:nvSpPr>
        <p:spPr>
          <a:xfrm>
            <a:off x="1636920" y="1780560"/>
            <a:ext cx="8917920" cy="8917920"/>
          </a:xfrm>
          <a:custGeom>
            <a:gdLst>
              <a:gd name="textAreaLeft" fmla="*/ 0 w 8917920"/>
              <a:gd name="textAreaRight" fmla="*/ 8918280 w 8917920"/>
              <a:gd name="textAreaTop" fmla="*/ 0 h 8917920"/>
              <a:gd name="textAreaBottom" fmla="*/ 8918280 h 8917920"/>
            </a:gdLst>
            <a:rect l="textAreaLeft" t="textAreaTop" r="textAreaRight" b="textAreaBottom"/>
            <a:pathLst>
              <a:path w="7200900" h="7200900">
                <a:moveTo>
                  <a:pt x="3600450" y="0"/>
                </a:moveTo>
                <a:cubicBezTo>
                  <a:pt x="5588924" y="0"/>
                  <a:pt x="7200900" y="1611976"/>
                  <a:pt x="7200900" y="3600450"/>
                </a:cubicBezTo>
                <a:cubicBezTo>
                  <a:pt x="7200900" y="5588924"/>
                  <a:pt x="5588924" y="7200900"/>
                  <a:pt x="3600450" y="7200900"/>
                </a:cubicBezTo>
                <a:cubicBezTo>
                  <a:pt x="1611976" y="7200900"/>
                  <a:pt x="0" y="5588924"/>
                  <a:pt x="0" y="3600450"/>
                </a:cubicBezTo>
                <a:cubicBezTo>
                  <a:pt x="0" y="1611976"/>
                  <a:pt x="1611976" y="0"/>
                  <a:pt x="3600450" y="0"/>
                </a:cubicBezTo>
                <a:close/>
                <a:moveTo>
                  <a:pt x="3600451" y="1611335"/>
                </a:moveTo>
                <a:cubicBezTo>
                  <a:pt x="2501893" y="1611335"/>
                  <a:pt x="1611335" y="2501893"/>
                  <a:pt x="1611335" y="3600451"/>
                </a:cubicBezTo>
                <a:cubicBezTo>
                  <a:pt x="1611335" y="4699009"/>
                  <a:pt x="2501893" y="5589567"/>
                  <a:pt x="3600451" y="5589567"/>
                </a:cubicBezTo>
                <a:cubicBezTo>
                  <a:pt x="4699009" y="5589567"/>
                  <a:pt x="5589567" y="4699009"/>
                  <a:pt x="5589567" y="3600451"/>
                </a:cubicBezTo>
                <a:cubicBezTo>
                  <a:pt x="5589567" y="2501893"/>
                  <a:pt x="4699009" y="1611335"/>
                  <a:pt x="3600451" y="1611335"/>
                </a:cubicBez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2"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人工智能技术分类</a:t>
            </a:r>
            <a:endParaRPr lang="en-US" sz="3600" b="0" strike="noStrike" spc="-1">
              <a:solidFill>
                <a:schemeClr val="dk1"/>
              </a:solidFill>
              <a:latin typeface="Arial"/>
            </a:endParaRPr>
          </a:p>
        </p:txBody>
      </p:sp>
      <p:sp>
        <p:nvSpPr>
          <p:cNvPr id="93" name="content.1.subtitle"/>
          <p:cNvSpPr/>
          <p:nvPr/>
        </p:nvSpPr>
        <p:spPr>
          <a:xfrm>
            <a:off x="126684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通过数据训练模型实现智能决策</a:t>
            </a:r>
            <a:endParaRPr lang="en-US" sz="1600" b="0" strike="noStrike" spc="-1">
              <a:solidFill>
                <a:srgbClr val="000000"/>
              </a:solidFill>
              <a:latin typeface="Arial"/>
            </a:endParaRPr>
          </a:p>
        </p:txBody>
      </p:sp>
      <p:sp>
        <p:nvSpPr>
          <p:cNvPr id="94" name="content.1.title"/>
          <p:cNvSpPr/>
          <p:nvPr/>
        </p:nvSpPr>
        <p:spPr>
          <a:xfrm>
            <a:off x="1267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机器学习</a:t>
            </a:r>
            <a:endParaRPr lang="en-US" sz="2000" b="0" strike="noStrike" spc="-1">
              <a:solidFill>
                <a:srgbClr val="000000"/>
              </a:solidFill>
              <a:latin typeface="Arial"/>
            </a:endParaRPr>
          </a:p>
        </p:txBody>
      </p:sp>
      <p:sp>
        <p:nvSpPr>
          <p:cNvPr id="95" name="content.2.subtitle"/>
          <p:cNvSpPr/>
          <p:nvPr/>
        </p:nvSpPr>
        <p:spPr>
          <a:xfrm>
            <a:off x="906192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使计算机能够理解和生成人类语言</a:t>
            </a:r>
            <a:endParaRPr lang="en-US" sz="1600" b="0" strike="noStrike" spc="-1">
              <a:solidFill>
                <a:srgbClr val="000000"/>
              </a:solidFill>
              <a:latin typeface="Arial"/>
            </a:endParaRPr>
          </a:p>
        </p:txBody>
      </p:sp>
      <p:sp>
        <p:nvSpPr>
          <p:cNvPr id="96" name="content.2.title"/>
          <p:cNvSpPr/>
          <p:nvPr/>
        </p:nvSpPr>
        <p:spPr>
          <a:xfrm>
            <a:off x="9061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自然语言处理</a:t>
            </a:r>
            <a:endParaRPr lang="en-US" sz="2000" b="0" strike="noStrike" spc="-1">
              <a:solidFill>
                <a:srgbClr val="000000"/>
              </a:solidFill>
              <a:latin typeface="Arial"/>
            </a:endParaRPr>
          </a:p>
        </p:txBody>
      </p:sp>
      <p:sp>
        <p:nvSpPr>
          <p:cNvPr id="97" name="content.3.subtitle"/>
          <p:cNvSpPr/>
          <p:nvPr/>
        </p:nvSpPr>
        <p:spPr>
          <a:xfrm>
            <a:off x="3865320" y="341136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使计算机能够理解和分析图像</a:t>
            </a:r>
            <a:endParaRPr lang="en-US" sz="1600" b="0" strike="noStrike" spc="-1">
              <a:solidFill>
                <a:srgbClr val="000000"/>
              </a:solidFill>
              <a:latin typeface="Arial"/>
            </a:endParaRPr>
          </a:p>
        </p:txBody>
      </p:sp>
      <p:sp>
        <p:nvSpPr>
          <p:cNvPr id="98" name="content.3.title"/>
          <p:cNvSpPr/>
          <p:nvPr/>
        </p:nvSpPr>
        <p:spPr>
          <a:xfrm>
            <a:off x="386604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计算机视觉</a:t>
            </a:r>
            <a:endParaRPr lang="en-US" sz="2000" b="0" strike="noStrike" spc="-1">
              <a:solidFill>
                <a:srgbClr val="000000"/>
              </a:solidFill>
              <a:latin typeface="Arial"/>
            </a:endParaRPr>
          </a:p>
        </p:txBody>
      </p:sp>
      <p:sp>
        <p:nvSpPr>
          <p:cNvPr id="99" name="content.4.subtitle"/>
          <p:cNvSpPr/>
          <p:nvPr/>
        </p:nvSpPr>
        <p:spPr>
          <a:xfrm>
            <a:off x="646380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基于用户行为和偏好为用户推荐内容</a:t>
            </a:r>
            <a:endParaRPr lang="en-US" sz="1600" b="0" strike="noStrike" spc="-1">
              <a:solidFill>
                <a:srgbClr val="000000"/>
              </a:solidFill>
              <a:latin typeface="Arial"/>
            </a:endParaRPr>
          </a:p>
        </p:txBody>
      </p:sp>
      <p:sp>
        <p:nvSpPr>
          <p:cNvPr id="100" name="content.4.title"/>
          <p:cNvSpPr/>
          <p:nvPr/>
        </p:nvSpPr>
        <p:spPr>
          <a:xfrm>
            <a:off x="646416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智能推荐</a:t>
            </a:r>
            <a:endParaRPr lang="en-US" sz="20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1" name="任意多边形: 形状 7"/>
          <p:cNvSpPr/>
          <p:nvPr/>
        </p:nvSpPr>
        <p:spPr>
          <a:xfrm>
            <a:off x="1636920" y="1780560"/>
            <a:ext cx="8917920" cy="8917920"/>
          </a:xfrm>
          <a:custGeom>
            <a:gdLst>
              <a:gd name="textAreaLeft" fmla="*/ 0 w 8917920"/>
              <a:gd name="textAreaRight" fmla="*/ 8918280 w 8917920"/>
              <a:gd name="textAreaTop" fmla="*/ 0 h 8917920"/>
              <a:gd name="textAreaBottom" fmla="*/ 8918280 h 8917920"/>
            </a:gdLst>
            <a:rect l="textAreaLeft" t="textAreaTop" r="textAreaRight" b="textAreaBottom"/>
            <a:pathLst>
              <a:path w="7200900" h="7200900">
                <a:moveTo>
                  <a:pt x="3600450" y="0"/>
                </a:moveTo>
                <a:cubicBezTo>
                  <a:pt x="5588924" y="0"/>
                  <a:pt x="7200900" y="1611976"/>
                  <a:pt x="7200900" y="3600450"/>
                </a:cubicBezTo>
                <a:cubicBezTo>
                  <a:pt x="7200900" y="5588924"/>
                  <a:pt x="5588924" y="7200900"/>
                  <a:pt x="3600450" y="7200900"/>
                </a:cubicBezTo>
                <a:cubicBezTo>
                  <a:pt x="1611976" y="7200900"/>
                  <a:pt x="0" y="5588924"/>
                  <a:pt x="0" y="3600450"/>
                </a:cubicBezTo>
                <a:cubicBezTo>
                  <a:pt x="0" y="1611976"/>
                  <a:pt x="1611976" y="0"/>
                  <a:pt x="3600450" y="0"/>
                </a:cubicBezTo>
                <a:close/>
                <a:moveTo>
                  <a:pt x="3600451" y="1611335"/>
                </a:moveTo>
                <a:cubicBezTo>
                  <a:pt x="2501893" y="1611335"/>
                  <a:pt x="1611335" y="2501893"/>
                  <a:pt x="1611335" y="3600451"/>
                </a:cubicBezTo>
                <a:cubicBezTo>
                  <a:pt x="1611335" y="4699009"/>
                  <a:pt x="2501893" y="5589567"/>
                  <a:pt x="3600451" y="5589567"/>
                </a:cubicBezTo>
                <a:cubicBezTo>
                  <a:pt x="4699009" y="5589567"/>
                  <a:pt x="5589567" y="4699009"/>
                  <a:pt x="5589567" y="3600451"/>
                </a:cubicBezTo>
                <a:cubicBezTo>
                  <a:pt x="5589567" y="2501893"/>
                  <a:pt x="4699009" y="1611335"/>
                  <a:pt x="3600451" y="1611335"/>
                </a:cubicBez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2"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人工智能技术应用领域</a:t>
            </a:r>
            <a:endParaRPr lang="en-US" sz="3600" b="0" strike="noStrike" spc="-1">
              <a:solidFill>
                <a:schemeClr val="dk1"/>
              </a:solidFill>
              <a:latin typeface="Arial"/>
            </a:endParaRPr>
          </a:p>
        </p:txBody>
      </p:sp>
      <p:sp>
        <p:nvSpPr>
          <p:cNvPr id="103" name="content.1.subtitle"/>
          <p:cNvSpPr/>
          <p:nvPr/>
        </p:nvSpPr>
        <p:spPr>
          <a:xfrm>
            <a:off x="126684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辅助医生进行疾病诊断和治疗</a:t>
            </a:r>
            <a:endParaRPr lang="en-US" sz="1600" b="0" strike="noStrike" spc="-1">
              <a:solidFill>
                <a:srgbClr val="000000"/>
              </a:solidFill>
              <a:latin typeface="Arial"/>
            </a:endParaRPr>
          </a:p>
        </p:txBody>
      </p:sp>
      <p:sp>
        <p:nvSpPr>
          <p:cNvPr id="104" name="content.1.title"/>
          <p:cNvSpPr/>
          <p:nvPr/>
        </p:nvSpPr>
        <p:spPr>
          <a:xfrm>
            <a:off x="1267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医疗</a:t>
            </a:r>
            <a:endParaRPr lang="en-US" sz="2000" b="0" strike="noStrike" spc="-1">
              <a:solidFill>
                <a:srgbClr val="000000"/>
              </a:solidFill>
              <a:latin typeface="Arial"/>
            </a:endParaRPr>
          </a:p>
        </p:txBody>
      </p:sp>
      <p:sp>
        <p:nvSpPr>
          <p:cNvPr id="105" name="content.2.subtitle"/>
          <p:cNvSpPr/>
          <p:nvPr/>
        </p:nvSpPr>
        <p:spPr>
          <a:xfrm>
            <a:off x="906192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用于风险控制和智能投资</a:t>
            </a:r>
            <a:endParaRPr lang="en-US" sz="1600" b="0" strike="noStrike" spc="-1">
              <a:solidFill>
                <a:srgbClr val="000000"/>
              </a:solidFill>
              <a:latin typeface="Arial"/>
            </a:endParaRPr>
          </a:p>
        </p:txBody>
      </p:sp>
      <p:sp>
        <p:nvSpPr>
          <p:cNvPr id="106" name="content.2.title"/>
          <p:cNvSpPr/>
          <p:nvPr/>
        </p:nvSpPr>
        <p:spPr>
          <a:xfrm>
            <a:off x="9061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金融</a:t>
            </a:r>
            <a:endParaRPr lang="en-US" sz="2000" b="0" strike="noStrike" spc="-1">
              <a:solidFill>
                <a:srgbClr val="000000"/>
              </a:solidFill>
              <a:latin typeface="Arial"/>
            </a:endParaRPr>
          </a:p>
        </p:txBody>
      </p:sp>
      <p:sp>
        <p:nvSpPr>
          <p:cNvPr id="107" name="content.3.subtitle"/>
          <p:cNvSpPr/>
          <p:nvPr/>
        </p:nvSpPr>
        <p:spPr>
          <a:xfrm>
            <a:off x="3865320" y="341136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个性化学习和智能辅助教学</a:t>
            </a:r>
            <a:endParaRPr lang="en-US" sz="1600" b="0" strike="noStrike" spc="-1">
              <a:solidFill>
                <a:srgbClr val="000000"/>
              </a:solidFill>
              <a:latin typeface="Arial"/>
            </a:endParaRPr>
          </a:p>
        </p:txBody>
      </p:sp>
      <p:sp>
        <p:nvSpPr>
          <p:cNvPr id="108" name="content.3.title"/>
          <p:cNvSpPr/>
          <p:nvPr/>
        </p:nvSpPr>
        <p:spPr>
          <a:xfrm>
            <a:off x="386604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教育</a:t>
            </a:r>
            <a:endParaRPr lang="en-US" sz="2000" b="0" strike="noStrike" spc="-1">
              <a:solidFill>
                <a:srgbClr val="000000"/>
              </a:solidFill>
              <a:latin typeface="Arial"/>
            </a:endParaRPr>
          </a:p>
        </p:txBody>
      </p:sp>
      <p:sp>
        <p:nvSpPr>
          <p:cNvPr id="109" name="content.4.subtitle"/>
          <p:cNvSpPr/>
          <p:nvPr/>
        </p:nvSpPr>
        <p:spPr>
          <a:xfrm>
            <a:off x="646380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智能交通管控和自动驾驶技术</a:t>
            </a:r>
            <a:endParaRPr lang="en-US" sz="1600" b="0" strike="noStrike" spc="-1">
              <a:solidFill>
                <a:srgbClr val="000000"/>
              </a:solidFill>
              <a:latin typeface="Arial"/>
            </a:endParaRPr>
          </a:p>
        </p:txBody>
      </p:sp>
      <p:sp>
        <p:nvSpPr>
          <p:cNvPr id="110" name="content.4.title"/>
          <p:cNvSpPr/>
          <p:nvPr/>
        </p:nvSpPr>
        <p:spPr>
          <a:xfrm>
            <a:off x="646416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交通</a:t>
            </a:r>
            <a:endParaRPr lang="en-US" sz="20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1" name="任意多边形: 形状 7"/>
          <p:cNvSpPr/>
          <p:nvPr/>
        </p:nvSpPr>
        <p:spPr>
          <a:xfrm>
            <a:off x="1636920" y="1780560"/>
            <a:ext cx="8917920" cy="8917920"/>
          </a:xfrm>
          <a:custGeom>
            <a:gdLst>
              <a:gd name="textAreaLeft" fmla="*/ 0 w 8917920"/>
              <a:gd name="textAreaRight" fmla="*/ 8918280 w 8917920"/>
              <a:gd name="textAreaTop" fmla="*/ 0 h 8917920"/>
              <a:gd name="textAreaBottom" fmla="*/ 8918280 h 8917920"/>
            </a:gdLst>
            <a:rect l="textAreaLeft" t="textAreaTop" r="textAreaRight" b="textAreaBottom"/>
            <a:pathLst>
              <a:path w="7200900" h="7200900">
                <a:moveTo>
                  <a:pt x="3600450" y="0"/>
                </a:moveTo>
                <a:cubicBezTo>
                  <a:pt x="5588924" y="0"/>
                  <a:pt x="7200900" y="1611976"/>
                  <a:pt x="7200900" y="3600450"/>
                </a:cubicBezTo>
                <a:cubicBezTo>
                  <a:pt x="7200900" y="5588924"/>
                  <a:pt x="5588924" y="7200900"/>
                  <a:pt x="3600450" y="7200900"/>
                </a:cubicBezTo>
                <a:cubicBezTo>
                  <a:pt x="1611976" y="7200900"/>
                  <a:pt x="0" y="5588924"/>
                  <a:pt x="0" y="3600450"/>
                </a:cubicBezTo>
                <a:cubicBezTo>
                  <a:pt x="0" y="1611976"/>
                  <a:pt x="1611976" y="0"/>
                  <a:pt x="3600450" y="0"/>
                </a:cubicBezTo>
                <a:close/>
                <a:moveTo>
                  <a:pt x="3600451" y="1611335"/>
                </a:moveTo>
                <a:cubicBezTo>
                  <a:pt x="2501893" y="1611335"/>
                  <a:pt x="1611335" y="2501893"/>
                  <a:pt x="1611335" y="3600451"/>
                </a:cubicBezTo>
                <a:cubicBezTo>
                  <a:pt x="1611335" y="4699009"/>
                  <a:pt x="2501893" y="5589567"/>
                  <a:pt x="3600451" y="5589567"/>
                </a:cubicBezTo>
                <a:cubicBezTo>
                  <a:pt x="4699009" y="5589567"/>
                  <a:pt x="5589567" y="4699009"/>
                  <a:pt x="5589567" y="3600451"/>
                </a:cubicBezTo>
                <a:cubicBezTo>
                  <a:pt x="5589567" y="2501893"/>
                  <a:pt x="4699009" y="1611335"/>
                  <a:pt x="3600451" y="1611335"/>
                </a:cubicBez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2"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人工智能技术发展历程</a:t>
            </a:r>
            <a:endParaRPr lang="en-US" sz="3600" b="0" strike="noStrike" spc="-1">
              <a:solidFill>
                <a:schemeClr val="dk1"/>
              </a:solidFill>
              <a:latin typeface="Arial"/>
            </a:endParaRPr>
          </a:p>
        </p:txBody>
      </p:sp>
      <p:sp>
        <p:nvSpPr>
          <p:cNvPr id="113" name="content.1.subtitle"/>
          <p:cNvSpPr/>
          <p:nvPr/>
        </p:nvSpPr>
        <p:spPr>
          <a:xfrm>
            <a:off x="126684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人工智能技术起源，初步探索</a:t>
            </a:r>
            <a:endParaRPr lang="en-US" sz="1600" b="0" strike="noStrike" spc="-1">
              <a:solidFill>
                <a:srgbClr val="000000"/>
              </a:solidFill>
              <a:latin typeface="Arial"/>
            </a:endParaRPr>
          </a:p>
        </p:txBody>
      </p:sp>
      <p:sp>
        <p:nvSpPr>
          <p:cNvPr id="114" name="content.1.title"/>
          <p:cNvSpPr/>
          <p:nvPr/>
        </p:nvSpPr>
        <p:spPr>
          <a:xfrm>
            <a:off x="1267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20</a:t>
            </a:r>
            <a:r>
              <a:rPr lang="zh-CN" sz="2000" b="1" strike="noStrike" spc="-1">
                <a:solidFill>
                  <a:schemeClr val="dk1"/>
                </a:solidFill>
                <a:latin typeface="微软雅黑"/>
                <a:ea typeface="微软雅黑"/>
              </a:rPr>
              <a:t>世纪上半叶</a:t>
            </a:r>
            <a:endParaRPr lang="en-US" sz="2000" b="0" strike="noStrike" spc="-1">
              <a:solidFill>
                <a:srgbClr val="000000"/>
              </a:solidFill>
              <a:latin typeface="Arial"/>
            </a:endParaRPr>
          </a:p>
        </p:txBody>
      </p:sp>
      <p:sp>
        <p:nvSpPr>
          <p:cNvPr id="115" name="content.2.subtitle"/>
          <p:cNvSpPr/>
          <p:nvPr/>
        </p:nvSpPr>
        <p:spPr>
          <a:xfrm>
            <a:off x="906192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经历多次发展与低谷，技术逐渐成熟</a:t>
            </a:r>
            <a:endParaRPr lang="en-US" sz="1600" b="0" strike="noStrike" spc="-1">
              <a:solidFill>
                <a:srgbClr val="000000"/>
              </a:solidFill>
              <a:latin typeface="Arial"/>
            </a:endParaRPr>
          </a:p>
        </p:txBody>
      </p:sp>
      <p:sp>
        <p:nvSpPr>
          <p:cNvPr id="116" name="content.2.title"/>
          <p:cNvSpPr/>
          <p:nvPr/>
        </p:nvSpPr>
        <p:spPr>
          <a:xfrm>
            <a:off x="9061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发展与寒冬</a:t>
            </a:r>
            <a:endParaRPr lang="en-US" sz="2000" b="0" strike="noStrike" spc="-1">
              <a:solidFill>
                <a:srgbClr val="000000"/>
              </a:solidFill>
              <a:latin typeface="Arial"/>
            </a:endParaRPr>
          </a:p>
        </p:txBody>
      </p:sp>
      <p:sp>
        <p:nvSpPr>
          <p:cNvPr id="117" name="content.3.subtitle"/>
          <p:cNvSpPr/>
          <p:nvPr/>
        </p:nvSpPr>
        <p:spPr>
          <a:xfrm>
            <a:off x="3865320" y="341136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迅猛发展和普及，应用领域不断扩展</a:t>
            </a:r>
            <a:endParaRPr lang="en-US" sz="1600" b="0" strike="noStrike" spc="-1">
              <a:solidFill>
                <a:srgbClr val="000000"/>
              </a:solidFill>
              <a:latin typeface="Arial"/>
            </a:endParaRPr>
          </a:p>
        </p:txBody>
      </p:sp>
      <p:sp>
        <p:nvSpPr>
          <p:cNvPr id="118" name="content.3.title"/>
          <p:cNvSpPr/>
          <p:nvPr/>
        </p:nvSpPr>
        <p:spPr>
          <a:xfrm>
            <a:off x="386604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近年来发展</a:t>
            </a:r>
            <a:endParaRPr lang="en-US" sz="2000" b="0" strike="noStrike" spc="-1">
              <a:solidFill>
                <a:srgbClr val="000000"/>
              </a:solidFill>
              <a:latin typeface="Arial"/>
            </a:endParaRPr>
          </a:p>
        </p:txBody>
      </p:sp>
      <p:sp>
        <p:nvSpPr>
          <p:cNvPr id="119" name="content.4.subtitle"/>
          <p:cNvSpPr/>
          <p:nvPr/>
        </p:nvSpPr>
        <p:spPr>
          <a:xfrm>
            <a:off x="646380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120" name="content.4.title"/>
          <p:cNvSpPr/>
          <p:nvPr/>
        </p:nvSpPr>
        <p:spPr>
          <a:xfrm>
            <a:off x="646416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rgbClr val="FCDCE4"/>
        </a:solidFill>
      </p:bgPr>
    </p:bg>
    <p:spTree>
      <p:nvGrpSpPr>
        <p:cNvPr id="1" name=""/>
        <p:cNvGrpSpPr/>
        <p:nvPr/>
      </p:nvGrpSpPr>
      <p:grpSpPr>
        <a:xfrm>
          <a:off x="0" y="0"/>
          <a:ext cx="0" cy="0"/>
        </a:xfrm>
      </p:grpSpPr>
      <p:sp>
        <p:nvSpPr>
          <p:cNvPr id="121" name="PlaceHolder 1"/>
          <p:cNvSpPr>
            <a:spLocks noGrp="1"/>
          </p:cNvSpPr>
          <p:nvPr>
            <p:ph type="title" idx="4294967295"/>
          </p:nvPr>
        </p:nvSpPr>
        <p:spPr>
          <a:xfrm>
            <a:off x="0" y="0"/>
            <a:ext cx="5400360" cy="718920"/>
          </a:xfrm>
          <a:prstGeom prst="rect">
            <a:avLst/>
          </a:prstGeom>
          <a:noFill/>
          <a:ln w="0">
            <a:noFill/>
          </a:ln>
        </p:spPr>
        <p:txBody>
          <a:bodyPr lIns="0" tIns="0" rIns="0" bIns="0" anchor="b">
            <a:normAutofit fontScale="65555"/>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人工智能技术在学习辅助中的突破</a:t>
            </a:r>
            <a:endParaRPr lang="en-US" sz="3600" b="0" strike="noStrike" spc="-1">
              <a:solidFill>
                <a:schemeClr val="dk1"/>
              </a:solidFill>
              <a:latin typeface="Arial"/>
            </a:endParaRPr>
          </a:p>
        </p:txBody>
      </p:sp>
      <p:sp>
        <p:nvSpPr>
          <p:cNvPr id="122" name="content"/>
          <p:cNvSpPr/>
          <p:nvPr/>
        </p:nvSpPr>
        <p:spPr>
          <a:xfrm>
            <a:off x="246960" y="1633320"/>
            <a:ext cx="5336640" cy="396828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000" b="0" strike="noStrike" spc="-1">
                <a:solidFill>
                  <a:schemeClr val="dk1"/>
                </a:solidFill>
                <a:latin typeface="微软雅黑"/>
                <a:ea typeface="微软雅黑"/>
              </a:rPr>
              <a:t>随着人工智能技术的不断进步和应用，学习辅助方面也取得了显著的突破。智能辅助教学系统能够根据学生的学习习惯和能力调整教学内容和方式，提高教学效率和效果。同时，智能化的学习管理平台可以帮助学生更好地管理学习进度和掌握知识点，提升学习动力和成就感。</a:t>
            </a:r>
            <a:endParaRPr lang="en-US" sz="2000" b="0" strike="noStrike" spc="-1">
              <a:solidFill>
                <a:srgbClr val="000000"/>
              </a:solidFill>
              <a:latin typeface="Arial"/>
            </a:endParaRPr>
          </a:p>
        </p:txBody>
      </p:sp>
      <p:sp>
        <p:nvSpPr>
          <p:cNvPr id="123" name="任意多边形: 形状 3"/>
          <p:cNvSpPr/>
          <p:nvPr/>
        </p:nvSpPr>
        <p:spPr>
          <a:xfrm>
            <a:off x="5425560" y="4414680"/>
            <a:ext cx="1340640" cy="1340640"/>
          </a:xfrm>
          <a:custGeom>
            <a:gdLst>
              <a:gd name="textAreaLeft" fmla="*/ 0 w 1340640"/>
              <a:gd name="textAreaRight" fmla="*/ 1341000 w 1340640"/>
              <a:gd name="textAreaTop" fmla="*/ 0 h 1340640"/>
              <a:gd name="textAreaBottom" fmla="*/ 1341000 h 1340640"/>
            </a:gdLst>
            <a:rect l="textAreaLeft" t="textAreaTop" r="textAreaRight" b="textAreaBottom"/>
            <a:pathLst>
              <a:path w="7200900" h="7200900">
                <a:moveTo>
                  <a:pt x="3600450" y="0"/>
                </a:moveTo>
                <a:cubicBezTo>
                  <a:pt x="5588924" y="0"/>
                  <a:pt x="7200900" y="1611976"/>
                  <a:pt x="7200900" y="3600450"/>
                </a:cubicBezTo>
                <a:cubicBezTo>
                  <a:pt x="7200900" y="5588924"/>
                  <a:pt x="5588924" y="7200900"/>
                  <a:pt x="3600450" y="7200900"/>
                </a:cubicBezTo>
                <a:cubicBezTo>
                  <a:pt x="1611976" y="7200900"/>
                  <a:pt x="0" y="5588924"/>
                  <a:pt x="0" y="3600450"/>
                </a:cubicBezTo>
                <a:cubicBezTo>
                  <a:pt x="0" y="1611976"/>
                  <a:pt x="1611976" y="0"/>
                  <a:pt x="3600450" y="0"/>
                </a:cubicBezTo>
                <a:close/>
                <a:moveTo>
                  <a:pt x="3600451" y="1611335"/>
                </a:moveTo>
                <a:cubicBezTo>
                  <a:pt x="2501893" y="1611335"/>
                  <a:pt x="1611335" y="2501893"/>
                  <a:pt x="1611335" y="3600451"/>
                </a:cubicBezTo>
                <a:cubicBezTo>
                  <a:pt x="1611335" y="4699009"/>
                  <a:pt x="2501893" y="5589567"/>
                  <a:pt x="3600451" y="5589567"/>
                </a:cubicBezTo>
                <a:cubicBezTo>
                  <a:pt x="4699009" y="5589567"/>
                  <a:pt x="5589567" y="4699009"/>
                  <a:pt x="5589567" y="3600451"/>
                </a:cubicBezTo>
                <a:cubicBezTo>
                  <a:pt x="5589567" y="2501893"/>
                  <a:pt x="4699009" y="1611335"/>
                  <a:pt x="3600451" y="1611335"/>
                </a:cubicBez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4" name="平行四边形 1"/>
          <p:cNvSpPr/>
          <p:nvPr/>
        </p:nvSpPr>
        <p:spPr>
          <a:xfrm>
            <a:off x="7625880" y="0"/>
            <a:ext cx="2914200" cy="6857640"/>
          </a:xfrm>
          <a:prstGeom prst="parallelogram">
            <a:avLst>
              <a:gd name="adj" fmla="val 61856"/>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5" name="任意多边形: 形状 7"/>
          <p:cNvSpPr/>
          <p:nvPr/>
        </p:nvSpPr>
        <p:spPr>
          <a:xfrm>
            <a:off x="9192960" y="1080720"/>
            <a:ext cx="4168440" cy="4168440"/>
          </a:xfrm>
          <a:custGeom>
            <a:gdLst>
              <a:gd name="textAreaLeft" fmla="*/ 0 w 4168440"/>
              <a:gd name="textAreaRight" fmla="*/ 4168800 w 4168440"/>
              <a:gd name="textAreaTop" fmla="*/ 0 h 4168440"/>
              <a:gd name="textAreaBottom" fmla="*/ 4168800 h 4168440"/>
            </a:gdLst>
            <a:rect l="textAreaLeft" t="textAreaTop" r="textAreaRight" b="textAreaBottom"/>
            <a:pathLst>
              <a:path w="7200900" h="7200900">
                <a:moveTo>
                  <a:pt x="3600450" y="0"/>
                </a:moveTo>
                <a:cubicBezTo>
                  <a:pt x="5588924" y="0"/>
                  <a:pt x="7200900" y="1611976"/>
                  <a:pt x="7200900" y="3600450"/>
                </a:cubicBezTo>
                <a:cubicBezTo>
                  <a:pt x="7200900" y="5588924"/>
                  <a:pt x="5588924" y="7200900"/>
                  <a:pt x="3600450" y="7200900"/>
                </a:cubicBezTo>
                <a:cubicBezTo>
                  <a:pt x="1611976" y="7200900"/>
                  <a:pt x="0" y="5588924"/>
                  <a:pt x="0" y="3600450"/>
                </a:cubicBezTo>
                <a:cubicBezTo>
                  <a:pt x="0" y="1611976"/>
                  <a:pt x="1611976" y="0"/>
                  <a:pt x="3600450" y="0"/>
                </a:cubicBezTo>
                <a:close/>
                <a:moveTo>
                  <a:pt x="3600451" y="1611335"/>
                </a:moveTo>
                <a:cubicBezTo>
                  <a:pt x="2501893" y="1611335"/>
                  <a:pt x="1611335" y="2501893"/>
                  <a:pt x="1611335" y="3600451"/>
                </a:cubicBezTo>
                <a:cubicBezTo>
                  <a:pt x="1611335" y="4699009"/>
                  <a:pt x="2501893" y="5589567"/>
                  <a:pt x="3600451" y="5589567"/>
                </a:cubicBezTo>
                <a:cubicBezTo>
                  <a:pt x="4699009" y="5589567"/>
                  <a:pt x="5589567" y="4699009"/>
                  <a:pt x="5589567" y="3600451"/>
                </a:cubicBezTo>
                <a:cubicBezTo>
                  <a:pt x="5589567" y="2501893"/>
                  <a:pt x="4699009" y="1611335"/>
                  <a:pt x="3600451" y="1611335"/>
                </a:cubicBez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6" name="矩形 9"/>
          <p:cNvSpPr/>
          <p:nvPr/>
        </p:nvSpPr>
        <p:spPr>
          <a:xfrm>
            <a:off x="0" y="0"/>
            <a:ext cx="12191760" cy="6857640"/>
          </a:xfrm>
          <a:custGeom>
            <a:gdLst>
              <a:gd name="textAreaLeft" fmla="*/ 0 w 12191760"/>
              <a:gd name="textAreaRight" fmla="*/ 12192120 w 12191760"/>
              <a:gd name="textAreaTop" fmla="*/ 0 h 6857640"/>
              <a:gd name="textAreaBottom" fmla="*/ 6858000 h 6857640"/>
            </a:gdLst>
            <a:rect l="textAreaLeft" t="textAreaTop" r="textAreaRight" b="textAreaBottom"/>
            <a:pathLst>
              <a:path w="12192000" h="6858000">
                <a:moveTo>
                  <a:pt x="0" y="0"/>
                </a:moveTo>
                <a:lnTo>
                  <a:pt x="12192000" y="0"/>
                </a:lnTo>
                <a:cubicBezTo>
                  <a:pt x="12189041" y="1025371"/>
                  <a:pt x="12186081" y="2050741"/>
                  <a:pt x="12183122" y="3076112"/>
                </a:cubicBezTo>
                <a:lnTo>
                  <a:pt x="0" y="6858000"/>
                </a:lnTo>
                <a:lnTo>
                  <a:pt x="0" y="0"/>
                </a:ln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27"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solidFill>
                <a:latin typeface="Arial"/>
                <a:ea typeface="微软雅黑"/>
              </a:rPr>
              <a:t>智能辅助教学系统优势</a:t>
            </a:r>
            <a:endParaRPr lang="en-US" sz="3600" b="0" strike="noStrike" spc="-1">
              <a:solidFill>
                <a:schemeClr val="dk1"/>
              </a:solidFill>
              <a:latin typeface="Arial"/>
            </a:endParaRPr>
          </a:p>
        </p:txBody>
      </p:sp>
      <p:sp>
        <p:nvSpPr>
          <p:cNvPr id="128"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根据学生特点定制学习计划</a:t>
            </a:r>
            <a:endParaRPr lang="en-US" sz="1600" b="0" strike="noStrike" spc="-1">
              <a:solidFill>
                <a:srgbClr val="000000"/>
              </a:solidFill>
              <a:latin typeface="Arial"/>
            </a:endParaRPr>
          </a:p>
        </p:txBody>
      </p:sp>
      <p:sp>
        <p:nvSpPr>
          <p:cNvPr id="129"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个性化学习</a:t>
            </a:r>
            <a:endParaRPr lang="en-US" sz="2000" b="0" strike="noStrike" spc="-1">
              <a:solidFill>
                <a:srgbClr val="000000"/>
              </a:solidFill>
              <a:latin typeface="Arial"/>
            </a:endParaRPr>
          </a:p>
        </p:txBody>
      </p:sp>
      <p:sp>
        <p:nvSpPr>
          <p:cNvPr id="130"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01</a:t>
            </a:r>
            <a:endParaRPr lang="en-US" sz="1600" b="0" strike="noStrike" spc="-1">
              <a:solidFill>
                <a:srgbClr val="FFFFFF"/>
              </a:solidFill>
              <a:latin typeface="Arial"/>
            </a:endParaRPr>
          </a:p>
        </p:txBody>
      </p:sp>
      <p:sp>
        <p:nvSpPr>
          <p:cNvPr id="131"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根据学习进度和能力调整教学内容</a:t>
            </a:r>
            <a:endParaRPr lang="en-US" sz="1600" b="0" strike="noStrike" spc="-1">
              <a:solidFill>
                <a:srgbClr val="000000"/>
              </a:solidFill>
              <a:latin typeface="Arial"/>
            </a:endParaRPr>
          </a:p>
        </p:txBody>
      </p:sp>
      <p:sp>
        <p:nvSpPr>
          <p:cNvPr id="132"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自适应教学</a:t>
            </a:r>
            <a:endParaRPr lang="en-US" sz="2000" b="0" strike="noStrike" spc="-1">
              <a:solidFill>
                <a:srgbClr val="000000"/>
              </a:solidFill>
              <a:latin typeface="Arial"/>
            </a:endParaRPr>
          </a:p>
        </p:txBody>
      </p:sp>
      <p:sp>
        <p:nvSpPr>
          <p:cNvPr id="133"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02</a:t>
            </a:r>
            <a:endParaRPr lang="en-US" sz="1600" b="0" strike="noStrike" spc="-1">
              <a:solidFill>
                <a:srgbClr val="FFFFFF"/>
              </a:solidFill>
              <a:latin typeface="Arial"/>
            </a:endParaRPr>
          </a:p>
        </p:txBody>
      </p:sp>
      <p:sp>
        <p:nvSpPr>
          <p:cNvPr id="134"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及时了解学生学习情况和困难</a:t>
            </a:r>
            <a:endParaRPr lang="en-US" sz="1600" b="0" strike="noStrike" spc="-1">
              <a:solidFill>
                <a:srgbClr val="000000"/>
              </a:solidFill>
              <a:latin typeface="Arial"/>
            </a:endParaRPr>
          </a:p>
        </p:txBody>
      </p:sp>
      <p:sp>
        <p:nvSpPr>
          <p:cNvPr id="135"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实时反馈</a:t>
            </a:r>
            <a:endParaRPr lang="en-US" sz="2000" b="0" strike="noStrike" spc="-1">
              <a:solidFill>
                <a:srgbClr val="000000"/>
              </a:solidFill>
              <a:latin typeface="Arial"/>
            </a:endParaRPr>
          </a:p>
        </p:txBody>
      </p:sp>
      <p:sp>
        <p:nvSpPr>
          <p:cNvPr id="136" name="椭圆 1"/>
          <p:cNvSpPr/>
          <p:nvPr/>
        </p:nvSpPr>
        <p:spPr>
          <a:xfrm>
            <a:off x="669240" y="47948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7"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38"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平台</a:t>
            </a:r>
            <a:r>
              <a:rPr lang="en-US" sz="1800" b="1" strike="noStrike" spc="-1">
                <a:solidFill>
                  <a:schemeClr val="dk1"/>
                </a:solidFill>
                <a:latin typeface="微软雅黑"/>
                <a:ea typeface="微软雅黑"/>
              </a:rPr>
              <a:t>B</a:t>
            </a:r>
            <a:endParaRPr lang="en-US" sz="1800" b="0" strike="noStrike" spc="-1">
              <a:solidFill>
                <a:srgbClr val="000000"/>
              </a:solidFill>
              <a:latin typeface="Arial"/>
            </a:endParaRPr>
          </a:p>
        </p:txBody>
      </p:sp>
      <p:sp>
        <p:nvSpPr>
          <p:cNvPr id="139" name="content.2.content"/>
          <p:cNvSpPr/>
          <p:nvPr/>
        </p:nvSpPr>
        <p:spPr>
          <a:xfrm>
            <a:off x="3666960" y="2924640"/>
            <a:ext cx="206712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个性化学习路径设计</a:t>
            </a:r>
            <a:endParaRPr lang="en-US" sz="1400" b="0" strike="noStrike" spc="-1">
              <a:solidFill>
                <a:srgbClr val="000000"/>
              </a:solidFill>
              <a:latin typeface="Arial"/>
            </a:endParaRPr>
          </a:p>
          <a:p>
            <a:r>
              <a:rPr lang="zh-CN" sz="1400" b="0" strike="noStrike" spc="-1">
                <a:solidFill>
                  <a:schemeClr val="dk1"/>
                </a:solidFill>
                <a:latin typeface="微软雅黑"/>
                <a:ea typeface="微软雅黑"/>
              </a:rPr>
              <a:t>自动化作业批改</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学习群组交流</a:t>
            </a:r>
            <a:endParaRPr lang="en-US" sz="1400" b="0" strike="noStrike" spc="-1">
              <a:solidFill>
                <a:srgbClr val="000000"/>
              </a:solidFill>
              <a:latin typeface="Arial"/>
            </a:endParaRPr>
          </a:p>
        </p:txBody>
      </p:sp>
      <p:sp>
        <p:nvSpPr>
          <p:cNvPr id="140"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41" name="content.3.title"/>
          <p:cNvSpPr/>
          <p:nvPr/>
        </p:nvSpPr>
        <p:spPr>
          <a:xfrm>
            <a:off x="646056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平台</a:t>
            </a:r>
            <a:r>
              <a:rPr lang="en-US" sz="1800" b="1" strike="noStrike" spc="-1">
                <a:solidFill>
                  <a:schemeClr val="dk1"/>
                </a:solidFill>
                <a:latin typeface="微软雅黑"/>
                <a:ea typeface="微软雅黑"/>
              </a:rPr>
              <a:t>C</a:t>
            </a:r>
            <a:endParaRPr lang="en-US" sz="1800" b="0" strike="noStrike" spc="-1">
              <a:solidFill>
                <a:srgbClr val="000000"/>
              </a:solidFill>
              <a:latin typeface="Arial"/>
            </a:endParaRPr>
          </a:p>
        </p:txBody>
      </p:sp>
      <p:sp>
        <p:nvSpPr>
          <p:cNvPr id="142" name="content.3.content"/>
          <p:cNvSpPr/>
          <p:nvPr/>
        </p:nvSpPr>
        <p:spPr>
          <a:xfrm>
            <a:off x="6424200" y="2925360"/>
            <a:ext cx="209592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实时学习情况监控</a:t>
            </a:r>
            <a:endParaRPr lang="en-US" sz="1400" b="0" strike="noStrike" spc="-1">
              <a:solidFill>
                <a:srgbClr val="000000"/>
              </a:solidFill>
              <a:latin typeface="Arial"/>
            </a:endParaRPr>
          </a:p>
          <a:p>
            <a:r>
              <a:rPr lang="zh-CN" sz="1400" b="0" strike="noStrike" spc="-1">
                <a:solidFill>
                  <a:schemeClr val="dk1"/>
                </a:solidFill>
                <a:latin typeface="微软雅黑"/>
                <a:ea typeface="微软雅黑"/>
              </a:rPr>
              <a:t>学习成绩分析报告</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个性化学习计划制定</a:t>
            </a:r>
            <a:endParaRPr lang="en-US" sz="1400" b="0" strike="noStrike" spc="-1">
              <a:solidFill>
                <a:srgbClr val="000000"/>
              </a:solidFill>
              <a:latin typeface="Arial"/>
            </a:endParaRPr>
          </a:p>
        </p:txBody>
      </p:sp>
      <p:sp>
        <p:nvSpPr>
          <p:cNvPr id="143"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44"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平台</a:t>
            </a:r>
            <a:r>
              <a:rPr lang="en-US" sz="1800" b="1" strike="noStrike" spc="-1">
                <a:solidFill>
                  <a:schemeClr val="dk1"/>
                </a:solidFill>
                <a:latin typeface="微软雅黑"/>
                <a:ea typeface="微软雅黑"/>
              </a:rPr>
              <a:t>D</a:t>
            </a:r>
            <a:endParaRPr lang="en-US" sz="1800" b="0" strike="noStrike" spc="-1">
              <a:solidFill>
                <a:srgbClr val="000000"/>
              </a:solidFill>
              <a:latin typeface="Arial"/>
            </a:endParaRPr>
          </a:p>
        </p:txBody>
      </p:sp>
      <p:sp>
        <p:nvSpPr>
          <p:cNvPr id="145" name="content.4.content"/>
          <p:cNvSpPr/>
          <p:nvPr/>
        </p:nvSpPr>
        <p:spPr>
          <a:xfrm>
            <a:off x="9201240" y="2925360"/>
            <a:ext cx="207684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在线辅导服务</a:t>
            </a:r>
            <a:endParaRPr lang="en-US" sz="1400" b="0" strike="noStrike" spc="-1">
              <a:solidFill>
                <a:srgbClr val="000000"/>
              </a:solidFill>
              <a:latin typeface="Arial"/>
            </a:endParaRPr>
          </a:p>
          <a:p>
            <a:r>
              <a:rPr lang="zh-CN" sz="1400" b="0" strike="noStrike" spc="-1">
                <a:solidFill>
                  <a:schemeClr val="dk1"/>
                </a:solidFill>
                <a:latin typeface="微软雅黑"/>
                <a:ea typeface="微软雅黑"/>
              </a:rPr>
              <a:t>学习任务提醒</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学习资源整合</a:t>
            </a:r>
            <a:endParaRPr lang="en-US" sz="1400" b="0" strike="noStrike" spc="-1">
              <a:solidFill>
                <a:srgbClr val="000000"/>
              </a:solidFill>
              <a:latin typeface="Arial"/>
            </a:endParaRPr>
          </a:p>
        </p:txBody>
      </p:sp>
      <p:sp>
        <p:nvSpPr>
          <p:cNvPr id="146"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学习辅助平台功能对比</a:t>
            </a:r>
            <a:endParaRPr lang="en-US" sz="3600" b="0" strike="noStrike" spc="-1">
              <a:solidFill>
                <a:schemeClr val="dk1"/>
              </a:solidFill>
              <a:latin typeface="Arial"/>
            </a:endParaRPr>
          </a:p>
        </p:txBody>
      </p:sp>
      <p:sp>
        <p:nvSpPr>
          <p:cNvPr id="147"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48"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平台</a:t>
            </a:r>
            <a:r>
              <a:rPr lang="en-US" sz="1800" b="1" strike="noStrike" spc="-1">
                <a:solidFill>
                  <a:schemeClr val="dk1"/>
                </a:solidFill>
                <a:latin typeface="微软雅黑"/>
                <a:ea typeface="微软雅黑"/>
              </a:rPr>
              <a:t>A</a:t>
            </a:r>
            <a:endParaRPr lang="en-US" sz="1800" b="0" strike="noStrike" spc="-1">
              <a:solidFill>
                <a:srgbClr val="000000"/>
              </a:solidFill>
              <a:latin typeface="Arial"/>
            </a:endParaRPr>
          </a:p>
        </p:txBody>
      </p:sp>
      <p:sp>
        <p:nvSpPr>
          <p:cNvPr id="149" name="content.1.content"/>
          <p:cNvSpPr/>
          <p:nvPr/>
        </p:nvSpPr>
        <p:spPr>
          <a:xfrm>
            <a:off x="872640" y="2924640"/>
            <a:ext cx="208296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智能推荐学习资源</a:t>
            </a:r>
            <a:endParaRPr lang="en-US" sz="1400" b="0" strike="noStrike" spc="-1">
              <a:solidFill>
                <a:srgbClr val="000000"/>
              </a:solidFill>
              <a:latin typeface="Arial"/>
            </a:endParaRPr>
          </a:p>
          <a:p>
            <a:r>
              <a:rPr lang="zh-CN" sz="1400" b="0" strike="noStrike" spc="-1">
                <a:solidFill>
                  <a:schemeClr val="dk1"/>
                </a:solidFill>
                <a:latin typeface="微软雅黑"/>
                <a:ea typeface="微软雅黑"/>
              </a:rPr>
              <a:t>学习进度统计</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在线答疑支持</a:t>
            </a:r>
            <a:endParaRPr lang="en-US" sz="14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0" name="任意多边形: 形状 46"/>
          <p:cNvSpPr/>
          <p:nvPr/>
        </p:nvSpPr>
        <p:spPr>
          <a:xfrm>
            <a:off x="-398520" y="-2743200"/>
            <a:ext cx="7200720" cy="7200720"/>
          </a:xfrm>
          <a:custGeom>
            <a:gdLst>
              <a:gd name="textAreaLeft" fmla="*/ 0 w 7200720"/>
              <a:gd name="textAreaRight" fmla="*/ 7201080 w 7200720"/>
              <a:gd name="textAreaTop" fmla="*/ 0 h 7200720"/>
              <a:gd name="textAreaBottom" fmla="*/ 7201080 h 7200720"/>
            </a:gdLst>
            <a:rect l="textAreaLeft" t="textAreaTop" r="textAreaRight" b="textAreaBottom"/>
            <a:pathLst>
              <a:path w="7200900" h="7200900">
                <a:moveTo>
                  <a:pt x="3600450" y="0"/>
                </a:moveTo>
                <a:cubicBezTo>
                  <a:pt x="5588924" y="0"/>
                  <a:pt x="7200900" y="1611976"/>
                  <a:pt x="7200900" y="3600450"/>
                </a:cubicBezTo>
                <a:cubicBezTo>
                  <a:pt x="7200900" y="5588924"/>
                  <a:pt x="5588924" y="7200900"/>
                  <a:pt x="3600450" y="7200900"/>
                </a:cubicBezTo>
                <a:cubicBezTo>
                  <a:pt x="1611976" y="7200900"/>
                  <a:pt x="0" y="5588924"/>
                  <a:pt x="0" y="3600450"/>
                </a:cubicBezTo>
                <a:cubicBezTo>
                  <a:pt x="0" y="1611976"/>
                  <a:pt x="1611976" y="0"/>
                  <a:pt x="3600450" y="0"/>
                </a:cubicBezTo>
                <a:close/>
                <a:moveTo>
                  <a:pt x="3600451" y="1611335"/>
                </a:moveTo>
                <a:cubicBezTo>
                  <a:pt x="2501893" y="1611335"/>
                  <a:pt x="1611335" y="2501893"/>
                  <a:pt x="1611335" y="3600451"/>
                </a:cubicBezTo>
                <a:cubicBezTo>
                  <a:pt x="1611335" y="4699009"/>
                  <a:pt x="2501893" y="5589567"/>
                  <a:pt x="3600451" y="5589567"/>
                </a:cubicBezTo>
                <a:cubicBezTo>
                  <a:pt x="4699009" y="5589567"/>
                  <a:pt x="5589567" y="4699009"/>
                  <a:pt x="5589567" y="3600451"/>
                </a:cubicBezTo>
                <a:cubicBezTo>
                  <a:pt x="5589567" y="2501893"/>
                  <a:pt x="4699009" y="1611335"/>
                  <a:pt x="3600451" y="1611335"/>
                </a:cubicBez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51"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000000"/>
              </a:buClr>
              <a:buFont typeface="Arial"/>
              <a:buChar char="●"/>
              <a:tabLst>
                <a:tab pos="1609560"/>
              </a:tabLst>
            </a:pPr>
            <a:r>
              <a:rPr lang="en-US" sz="1800" b="0" strike="noStrike" spc="148">
                <a:solidFill>
                  <a:schemeClr val="dk1"/>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52"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第</a:t>
            </a:r>
            <a:r>
              <a:rPr lang="en-US" sz="3600" b="1" strike="noStrike" spc="299">
                <a:solidFill>
                  <a:schemeClr val="dk1"/>
                </a:solidFill>
                <a:latin typeface="Arial"/>
                <a:ea typeface="微软雅黑"/>
              </a:rPr>
              <a:t>2</a:t>
            </a:r>
            <a:r>
              <a:rPr lang="zh-CN" sz="3600" b="1" strike="noStrike" spc="299">
                <a:solidFill>
                  <a:schemeClr val="dk1"/>
                </a:solidFill>
                <a:latin typeface="Arial"/>
                <a:ea typeface="微软雅黑"/>
              </a:rPr>
              <a:t>章 人工智能技术在教育领域的应用</a:t>
            </a:r>
            <a:endParaRPr lang="en-US" sz="3600" b="0" strike="noStrike" spc="-1">
              <a:solidFill>
                <a:schemeClr val="dk1"/>
              </a:solidFill>
              <a:latin typeface="Arial"/>
            </a:endParaRPr>
          </a:p>
        </p:txBody>
      </p:sp>
      <p:sp>
        <p:nvSpPr>
          <p:cNvPr id="153"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4" name="矩形 9"/>
          <p:cNvSpPr/>
          <p:nvPr/>
        </p:nvSpPr>
        <p:spPr>
          <a:xfrm>
            <a:off x="0" y="0"/>
            <a:ext cx="12191760" cy="6857640"/>
          </a:xfrm>
          <a:custGeom>
            <a:gdLst>
              <a:gd name="textAreaLeft" fmla="*/ 0 w 12191760"/>
              <a:gd name="textAreaRight" fmla="*/ 12192120 w 12191760"/>
              <a:gd name="textAreaTop" fmla="*/ 0 h 6857640"/>
              <a:gd name="textAreaBottom" fmla="*/ 6858000 h 6857640"/>
            </a:gdLst>
            <a:rect l="textAreaLeft" t="textAreaTop" r="textAreaRight" b="textAreaBottom"/>
            <a:pathLst>
              <a:path w="12192000" h="6858000">
                <a:moveTo>
                  <a:pt x="0" y="0"/>
                </a:moveTo>
                <a:lnTo>
                  <a:pt x="12192000" y="0"/>
                </a:lnTo>
                <a:cubicBezTo>
                  <a:pt x="12189041" y="1025371"/>
                  <a:pt x="12186081" y="2050741"/>
                  <a:pt x="12183122" y="3076112"/>
                </a:cubicBezTo>
                <a:lnTo>
                  <a:pt x="0" y="6858000"/>
                </a:lnTo>
                <a:lnTo>
                  <a:pt x="0" y="0"/>
                </a:ln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55"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solidFill>
                <a:latin typeface="Arial"/>
                <a:ea typeface="微软雅黑"/>
              </a:rPr>
              <a:t>个性化学习</a:t>
            </a:r>
            <a:endParaRPr lang="en-US" sz="3600" b="0" strike="noStrike" spc="-1">
              <a:solidFill>
                <a:schemeClr val="dk1"/>
              </a:solidFill>
              <a:latin typeface="Arial"/>
            </a:endParaRPr>
          </a:p>
        </p:txBody>
      </p:sp>
      <p:sp>
        <p:nvSpPr>
          <p:cNvPr id="156"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根据学生自身情况调整课程内容</a:t>
            </a:r>
            <a:endParaRPr lang="en-US" sz="1600" b="0" strike="noStrike" spc="-1">
              <a:solidFill>
                <a:srgbClr val="000000"/>
              </a:solidFill>
              <a:latin typeface="Arial"/>
            </a:endParaRPr>
          </a:p>
        </p:txBody>
      </p:sp>
      <p:sp>
        <p:nvSpPr>
          <p:cNvPr id="157"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个性化课程</a:t>
            </a:r>
            <a:endParaRPr lang="en-US" sz="2000" b="0" strike="noStrike" spc="-1">
              <a:solidFill>
                <a:srgbClr val="000000"/>
              </a:solidFill>
              <a:latin typeface="Arial"/>
            </a:endParaRPr>
          </a:p>
        </p:txBody>
      </p:sp>
      <p:sp>
        <p:nvSpPr>
          <p:cNvPr id="158"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01</a:t>
            </a:r>
            <a:endParaRPr lang="en-US" sz="1600" b="0" strike="noStrike" spc="-1">
              <a:solidFill>
                <a:srgbClr val="FFFFFF"/>
              </a:solidFill>
              <a:latin typeface="Arial"/>
            </a:endParaRPr>
          </a:p>
        </p:txBody>
      </p:sp>
      <p:sp>
        <p:nvSpPr>
          <p:cNvPr id="159"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根据学习习惯推荐适合的学习资源</a:t>
            </a:r>
            <a:endParaRPr lang="en-US" sz="1600" b="0" strike="noStrike" spc="-1">
              <a:solidFill>
                <a:srgbClr val="000000"/>
              </a:solidFill>
              <a:latin typeface="Arial"/>
            </a:endParaRPr>
          </a:p>
        </p:txBody>
      </p:sp>
      <p:sp>
        <p:nvSpPr>
          <p:cNvPr id="160"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学习推荐</a:t>
            </a:r>
            <a:endParaRPr lang="en-US" sz="2000" b="0" strike="noStrike" spc="-1">
              <a:solidFill>
                <a:srgbClr val="000000"/>
              </a:solidFill>
              <a:latin typeface="Arial"/>
            </a:endParaRPr>
          </a:p>
        </p:txBody>
      </p:sp>
      <p:sp>
        <p:nvSpPr>
          <p:cNvPr id="161"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02</a:t>
            </a:r>
            <a:endParaRPr lang="en-US" sz="1600" b="0" strike="noStrike" spc="-1">
              <a:solidFill>
                <a:srgbClr val="FFFFFF"/>
              </a:solidFill>
              <a:latin typeface="Arial"/>
            </a:endParaRPr>
          </a:p>
        </p:txBody>
      </p:sp>
      <p:sp>
        <p:nvSpPr>
          <p:cNvPr id="162"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及时了解学习进度和掌握情况</a:t>
            </a:r>
            <a:endParaRPr lang="en-US" sz="1600" b="0" strike="noStrike" spc="-1">
              <a:solidFill>
                <a:srgbClr val="000000"/>
              </a:solidFill>
              <a:latin typeface="Arial"/>
            </a:endParaRPr>
          </a:p>
        </p:txBody>
      </p:sp>
      <p:sp>
        <p:nvSpPr>
          <p:cNvPr id="163"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实时反馈</a:t>
            </a:r>
            <a:endParaRPr lang="en-US" sz="2000" b="0" strike="noStrike" spc="-1">
              <a:solidFill>
                <a:srgbClr val="000000"/>
              </a:solidFill>
              <a:latin typeface="Arial"/>
            </a:endParaRPr>
          </a:p>
        </p:txBody>
      </p:sp>
      <p:sp>
        <p:nvSpPr>
          <p:cNvPr id="164" name="椭圆 1"/>
          <p:cNvSpPr/>
          <p:nvPr/>
        </p:nvSpPr>
        <p:spPr>
          <a:xfrm>
            <a:off x="669240" y="47948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65" name="任意多边形: 形状 7"/>
          <p:cNvSpPr/>
          <p:nvPr/>
        </p:nvSpPr>
        <p:spPr>
          <a:xfrm>
            <a:off x="1636920" y="1780560"/>
            <a:ext cx="8917920" cy="8917920"/>
          </a:xfrm>
          <a:custGeom>
            <a:gdLst>
              <a:gd name="textAreaLeft" fmla="*/ 0 w 8917920"/>
              <a:gd name="textAreaRight" fmla="*/ 8918280 w 8917920"/>
              <a:gd name="textAreaTop" fmla="*/ 0 h 8917920"/>
              <a:gd name="textAreaBottom" fmla="*/ 8918280 h 8917920"/>
            </a:gdLst>
            <a:rect l="textAreaLeft" t="textAreaTop" r="textAreaRight" b="textAreaBottom"/>
            <a:pathLst>
              <a:path w="7200900" h="7200900">
                <a:moveTo>
                  <a:pt x="3600450" y="0"/>
                </a:moveTo>
                <a:cubicBezTo>
                  <a:pt x="5588924" y="0"/>
                  <a:pt x="7200900" y="1611976"/>
                  <a:pt x="7200900" y="3600450"/>
                </a:cubicBezTo>
                <a:cubicBezTo>
                  <a:pt x="7200900" y="5588924"/>
                  <a:pt x="5588924" y="7200900"/>
                  <a:pt x="3600450" y="7200900"/>
                </a:cubicBezTo>
                <a:cubicBezTo>
                  <a:pt x="1611976" y="7200900"/>
                  <a:pt x="0" y="5588924"/>
                  <a:pt x="0" y="3600450"/>
                </a:cubicBezTo>
                <a:cubicBezTo>
                  <a:pt x="0" y="1611976"/>
                  <a:pt x="1611976" y="0"/>
                  <a:pt x="3600450" y="0"/>
                </a:cubicBezTo>
                <a:close/>
                <a:moveTo>
                  <a:pt x="3600451" y="1611335"/>
                </a:moveTo>
                <a:cubicBezTo>
                  <a:pt x="2501893" y="1611335"/>
                  <a:pt x="1611335" y="2501893"/>
                  <a:pt x="1611335" y="3600451"/>
                </a:cubicBezTo>
                <a:cubicBezTo>
                  <a:pt x="1611335" y="4699009"/>
                  <a:pt x="2501893" y="5589567"/>
                  <a:pt x="3600451" y="5589567"/>
                </a:cubicBezTo>
                <a:cubicBezTo>
                  <a:pt x="4699009" y="5589567"/>
                  <a:pt x="5589567" y="4699009"/>
                  <a:pt x="5589567" y="3600451"/>
                </a:cubicBezTo>
                <a:cubicBezTo>
                  <a:pt x="5589567" y="2501893"/>
                  <a:pt x="4699009" y="1611335"/>
                  <a:pt x="3600451" y="1611335"/>
                </a:cubicBez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6"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智能化评估</a:t>
            </a:r>
            <a:endParaRPr lang="en-US" sz="3600" b="0" strike="noStrike" spc="-1">
              <a:solidFill>
                <a:schemeClr val="dk1"/>
              </a:solidFill>
              <a:latin typeface="Arial"/>
            </a:endParaRPr>
          </a:p>
        </p:txBody>
      </p:sp>
      <p:sp>
        <p:nvSpPr>
          <p:cNvPr id="167" name="content.1.subtitle"/>
          <p:cNvSpPr/>
          <p:nvPr/>
        </p:nvSpPr>
        <p:spPr>
          <a:xfrm>
            <a:off x="126684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根据个人表现给出个性化评分</a:t>
            </a:r>
            <a:endParaRPr lang="en-US" sz="1600" b="0" strike="noStrike" spc="-1">
              <a:solidFill>
                <a:srgbClr val="000000"/>
              </a:solidFill>
              <a:latin typeface="Arial"/>
            </a:endParaRPr>
          </a:p>
        </p:txBody>
      </p:sp>
      <p:sp>
        <p:nvSpPr>
          <p:cNvPr id="168" name="content.1.title"/>
          <p:cNvSpPr/>
          <p:nvPr/>
        </p:nvSpPr>
        <p:spPr>
          <a:xfrm>
            <a:off x="1267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个性化评分</a:t>
            </a:r>
            <a:endParaRPr lang="en-US" sz="2000" b="0" strike="noStrike" spc="-1">
              <a:solidFill>
                <a:srgbClr val="000000"/>
              </a:solidFill>
              <a:latin typeface="Arial"/>
            </a:endParaRPr>
          </a:p>
        </p:txBody>
      </p:sp>
      <p:sp>
        <p:nvSpPr>
          <p:cNvPr id="169" name="content.2.subtitle"/>
          <p:cNvSpPr/>
          <p:nvPr/>
        </p:nvSpPr>
        <p:spPr>
          <a:xfrm>
            <a:off x="906192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深度分析学生学习情况，发现问题</a:t>
            </a:r>
            <a:endParaRPr lang="en-US" sz="1600" b="0" strike="noStrike" spc="-1">
              <a:solidFill>
                <a:srgbClr val="000000"/>
              </a:solidFill>
              <a:latin typeface="Arial"/>
            </a:endParaRPr>
          </a:p>
        </p:txBody>
      </p:sp>
      <p:sp>
        <p:nvSpPr>
          <p:cNvPr id="170" name="content.2.title"/>
          <p:cNvSpPr/>
          <p:nvPr/>
        </p:nvSpPr>
        <p:spPr>
          <a:xfrm>
            <a:off x="9061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学生表现分析</a:t>
            </a:r>
            <a:endParaRPr lang="en-US" sz="2000" b="0" strike="noStrike" spc="-1">
              <a:solidFill>
                <a:srgbClr val="000000"/>
              </a:solidFill>
              <a:latin typeface="Arial"/>
            </a:endParaRPr>
          </a:p>
        </p:txBody>
      </p:sp>
      <p:sp>
        <p:nvSpPr>
          <p:cNvPr id="171" name="content.3.subtitle"/>
          <p:cNvSpPr/>
          <p:nvPr/>
        </p:nvSpPr>
        <p:spPr>
          <a:xfrm>
            <a:off x="3865320" y="341136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为学生提供个性化的学习建议</a:t>
            </a:r>
            <a:endParaRPr lang="en-US" sz="1600" b="0" strike="noStrike" spc="-1">
              <a:solidFill>
                <a:srgbClr val="000000"/>
              </a:solidFill>
              <a:latin typeface="Arial"/>
            </a:endParaRPr>
          </a:p>
        </p:txBody>
      </p:sp>
      <p:sp>
        <p:nvSpPr>
          <p:cNvPr id="172" name="content.3.title"/>
          <p:cNvSpPr/>
          <p:nvPr/>
        </p:nvSpPr>
        <p:spPr>
          <a:xfrm>
            <a:off x="386604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学习建议</a:t>
            </a:r>
            <a:endParaRPr lang="en-US" sz="2000" b="0" strike="noStrike" spc="-1">
              <a:solidFill>
                <a:srgbClr val="000000"/>
              </a:solidFill>
              <a:latin typeface="Arial"/>
            </a:endParaRPr>
          </a:p>
        </p:txBody>
      </p:sp>
      <p:sp>
        <p:nvSpPr>
          <p:cNvPr id="173" name="content.4.subtitle"/>
          <p:cNvSpPr/>
          <p:nvPr/>
        </p:nvSpPr>
        <p:spPr>
          <a:xfrm>
            <a:off x="646380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174" name="content.4.title"/>
          <p:cNvSpPr/>
          <p:nvPr/>
        </p:nvSpPr>
        <p:spPr>
          <a:xfrm>
            <a:off x="646416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75"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76"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在线课程</a:t>
            </a:r>
            <a:endParaRPr lang="en-US" sz="1800" b="0" strike="noStrike" spc="-1">
              <a:solidFill>
                <a:srgbClr val="000000"/>
              </a:solidFill>
              <a:latin typeface="Arial"/>
            </a:endParaRPr>
          </a:p>
        </p:txBody>
      </p:sp>
      <p:sp>
        <p:nvSpPr>
          <p:cNvPr id="177" name="content.2.content"/>
          <p:cNvSpPr/>
          <p:nvPr/>
        </p:nvSpPr>
        <p:spPr>
          <a:xfrm>
            <a:off x="3666960" y="2924640"/>
            <a:ext cx="2067120" cy="3166560"/>
          </a:xfrm>
          <a:prstGeom prst="rect">
            <a:avLst/>
          </a:prstGeom>
          <a:noFill/>
          <a:ln w="0">
            <a:noFill/>
          </a:ln>
        </p:spPr>
        <p:style>
          <a:lnRef idx="0"/>
          <a:fillRef idx="0"/>
          <a:effectRef idx="0"/>
          <a:fontRef idx="minor"/>
        </p:style>
        <p:txBody>
          <a:bodyPr lIns="0" tIns="0" rIns="0" bIns="0" anchor="t">
            <a:noAutofit/>
          </a:bodyPr>
          <a:lstStyle/>
          <a:p>
            <a:r>
              <a:rPr lang="en-US" sz="1400" b="0" strike="noStrike" spc="-1">
                <a:solidFill>
                  <a:schemeClr val="dk1"/>
                </a:solidFill>
                <a:latin typeface="微软雅黑"/>
                <a:ea typeface="微软雅黑"/>
              </a:rPr>
              <a:t>MOOC</a:t>
            </a:r>
            <a:endParaRPr lang="en-US" sz="1400" b="0" strike="noStrike" spc="-1">
              <a:solidFill>
                <a:srgbClr val="000000"/>
              </a:solidFill>
              <a:latin typeface="Arial"/>
            </a:endParaRPr>
          </a:p>
          <a:p>
            <a:r>
              <a:rPr lang="zh-CN" sz="1400" b="0" strike="noStrike" spc="-1">
                <a:solidFill>
                  <a:schemeClr val="dk1"/>
                </a:solidFill>
                <a:latin typeface="微软雅黑"/>
                <a:ea typeface="微软雅黑"/>
              </a:rPr>
              <a:t>在线辅导</a:t>
            </a:r>
            <a:endParaRPr lang="en-US" sz="1400" b="0" strike="noStrike" spc="-1">
              <a:solidFill>
                <a:srgbClr val="000000"/>
              </a:solidFill>
              <a:latin typeface="Arial"/>
            </a:endParaRPr>
          </a:p>
          <a:p>
            <a:r>
              <a:rPr lang="zh-CN" sz="1400" b="0" strike="noStrike" spc="-1">
                <a:solidFill>
                  <a:schemeClr val="dk1"/>
                </a:solidFill>
                <a:latin typeface="微软雅黑"/>
                <a:ea typeface="微软雅黑"/>
              </a:rPr>
              <a:t>虚拟实验室</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远程教学</a:t>
            </a:r>
            <a:endParaRPr lang="en-US" sz="1400" b="0" strike="noStrike" spc="-1">
              <a:solidFill>
                <a:srgbClr val="000000"/>
              </a:solidFill>
              <a:latin typeface="Arial"/>
            </a:endParaRPr>
          </a:p>
        </p:txBody>
      </p:sp>
      <p:sp>
        <p:nvSpPr>
          <p:cNvPr id="178"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79" name="content.3.title"/>
          <p:cNvSpPr/>
          <p:nvPr/>
        </p:nvSpPr>
        <p:spPr>
          <a:xfrm>
            <a:off x="646056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教育游戏</a:t>
            </a:r>
            <a:endParaRPr lang="en-US" sz="1800" b="0" strike="noStrike" spc="-1">
              <a:solidFill>
                <a:srgbClr val="000000"/>
              </a:solidFill>
              <a:latin typeface="Arial"/>
            </a:endParaRPr>
          </a:p>
        </p:txBody>
      </p:sp>
      <p:sp>
        <p:nvSpPr>
          <p:cNvPr id="180" name="content.3.content"/>
          <p:cNvSpPr/>
          <p:nvPr/>
        </p:nvSpPr>
        <p:spPr>
          <a:xfrm>
            <a:off x="6424200" y="2925360"/>
            <a:ext cx="2095920" cy="316584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教育益智游戏</a:t>
            </a:r>
            <a:endParaRPr lang="en-US" sz="1400" b="0" strike="noStrike" spc="-1">
              <a:solidFill>
                <a:srgbClr val="000000"/>
              </a:solidFill>
              <a:latin typeface="Arial"/>
            </a:endParaRPr>
          </a:p>
          <a:p>
            <a:r>
              <a:rPr lang="zh-CN" sz="1400" b="0" strike="noStrike" spc="-1">
                <a:solidFill>
                  <a:schemeClr val="dk1"/>
                </a:solidFill>
                <a:latin typeface="微软雅黑"/>
                <a:ea typeface="微软雅黑"/>
              </a:rPr>
              <a:t>虚拟仿真游戏</a:t>
            </a:r>
            <a:endParaRPr lang="en-US" sz="1400" b="0" strike="noStrike" spc="-1">
              <a:solidFill>
                <a:srgbClr val="000000"/>
              </a:solidFill>
              <a:latin typeface="Arial"/>
            </a:endParaRPr>
          </a:p>
          <a:p>
            <a:r>
              <a:rPr lang="zh-CN" sz="1400" b="0" strike="noStrike" spc="-1">
                <a:solidFill>
                  <a:schemeClr val="dk1"/>
                </a:solidFill>
                <a:latin typeface="微软雅黑"/>
                <a:ea typeface="微软雅黑"/>
              </a:rPr>
              <a:t>游戏化学习平台</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网络竞赛</a:t>
            </a:r>
            <a:endParaRPr lang="en-US" sz="1400" b="0" strike="noStrike" spc="-1">
              <a:solidFill>
                <a:srgbClr val="000000"/>
              </a:solidFill>
              <a:latin typeface="Arial"/>
            </a:endParaRPr>
          </a:p>
        </p:txBody>
      </p:sp>
      <p:sp>
        <p:nvSpPr>
          <p:cNvPr id="181"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82"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dk1"/>
                </a:solidFill>
                <a:latin typeface="微软雅黑"/>
                <a:ea typeface="微软雅黑"/>
              </a:rPr>
              <a:t> </a:t>
            </a:r>
            <a:endParaRPr lang="en-US" sz="1800" b="0" strike="noStrike" spc="-1">
              <a:solidFill>
                <a:srgbClr val="000000"/>
              </a:solidFill>
              <a:latin typeface="Arial"/>
            </a:endParaRPr>
          </a:p>
        </p:txBody>
      </p:sp>
      <p:sp>
        <p:nvSpPr>
          <p:cNvPr id="183" name="content.4.content"/>
          <p:cNvSpPr/>
          <p:nvPr/>
        </p:nvSpPr>
        <p:spPr>
          <a:xfrm>
            <a:off x="9201240" y="2925360"/>
            <a:ext cx="207684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dk1"/>
                </a:solidFill>
                <a:latin typeface="微软雅黑"/>
                <a:ea typeface="微软雅黑"/>
              </a:rPr>
              <a:t> </a:t>
            </a:r>
            <a:endParaRPr lang="en-US" sz="1400" b="0" strike="noStrike" spc="-1">
              <a:solidFill>
                <a:srgbClr val="000000"/>
              </a:solidFill>
              <a:latin typeface="Arial"/>
            </a:endParaRPr>
          </a:p>
        </p:txBody>
      </p:sp>
      <p:sp>
        <p:nvSpPr>
          <p:cNvPr id="184"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资源整合</a:t>
            </a:r>
            <a:endParaRPr lang="en-US" sz="3600" b="0" strike="noStrike" spc="-1">
              <a:solidFill>
                <a:schemeClr val="dk1"/>
              </a:solidFill>
              <a:latin typeface="Arial"/>
            </a:endParaRPr>
          </a:p>
        </p:txBody>
      </p:sp>
      <p:sp>
        <p:nvSpPr>
          <p:cNvPr id="185"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86"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多媒体资源</a:t>
            </a:r>
            <a:endParaRPr lang="en-US" sz="1800" b="0" strike="noStrike" spc="-1">
              <a:solidFill>
                <a:srgbClr val="000000"/>
              </a:solidFill>
              <a:latin typeface="Arial"/>
            </a:endParaRPr>
          </a:p>
        </p:txBody>
      </p:sp>
      <p:sp>
        <p:nvSpPr>
          <p:cNvPr id="187" name="content.1.content"/>
          <p:cNvSpPr/>
          <p:nvPr/>
        </p:nvSpPr>
        <p:spPr>
          <a:xfrm>
            <a:off x="872640" y="2924640"/>
            <a:ext cx="208296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视频</a:t>
            </a:r>
            <a:endParaRPr lang="en-US" sz="1400" b="0" strike="noStrike" spc="-1">
              <a:solidFill>
                <a:srgbClr val="000000"/>
              </a:solidFill>
              <a:latin typeface="Arial"/>
            </a:endParaRPr>
          </a:p>
          <a:p>
            <a:r>
              <a:rPr lang="zh-CN" sz="1400" b="0" strike="noStrike" spc="-1">
                <a:solidFill>
                  <a:schemeClr val="dk1"/>
                </a:solidFill>
                <a:latin typeface="微软雅黑"/>
                <a:ea typeface="微软雅黑"/>
              </a:rPr>
              <a:t>音频</a:t>
            </a:r>
            <a:endParaRPr lang="en-US" sz="1400" b="0" strike="noStrike" spc="-1">
              <a:solidFill>
                <a:srgbClr val="000000"/>
              </a:solidFill>
              <a:latin typeface="Arial"/>
            </a:endParaRPr>
          </a:p>
          <a:p>
            <a:r>
              <a:rPr lang="zh-CN" sz="1400" b="0" strike="noStrike" spc="-1">
                <a:solidFill>
                  <a:schemeClr val="dk1"/>
                </a:solidFill>
                <a:latin typeface="微软雅黑"/>
                <a:ea typeface="微软雅黑"/>
              </a:rPr>
              <a:t>图表</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实验资料</a:t>
            </a:r>
            <a:endParaRPr lang="en-US" sz="14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88" name="矩形 9"/>
          <p:cNvSpPr/>
          <p:nvPr/>
        </p:nvSpPr>
        <p:spPr>
          <a:xfrm>
            <a:off x="0" y="0"/>
            <a:ext cx="12191760" cy="6857640"/>
          </a:xfrm>
          <a:custGeom>
            <a:gdLst>
              <a:gd name="textAreaLeft" fmla="*/ 0 w 12191760"/>
              <a:gd name="textAreaRight" fmla="*/ 12192120 w 12191760"/>
              <a:gd name="textAreaTop" fmla="*/ 0 h 6857640"/>
              <a:gd name="textAreaBottom" fmla="*/ 6858000 h 6857640"/>
            </a:gdLst>
            <a:rect l="textAreaLeft" t="textAreaTop" r="textAreaRight" b="textAreaBottom"/>
            <a:pathLst>
              <a:path w="12192000" h="6858000">
                <a:moveTo>
                  <a:pt x="0" y="0"/>
                </a:moveTo>
                <a:lnTo>
                  <a:pt x="12192000" y="0"/>
                </a:lnTo>
                <a:cubicBezTo>
                  <a:pt x="12189041" y="1025371"/>
                  <a:pt x="12186081" y="2050741"/>
                  <a:pt x="12183122" y="3076112"/>
                </a:cubicBezTo>
                <a:lnTo>
                  <a:pt x="0" y="6858000"/>
                </a:lnTo>
                <a:lnTo>
                  <a:pt x="0" y="0"/>
                </a:ln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189"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solidFill>
                <a:latin typeface="Arial"/>
                <a:ea typeface="微软雅黑"/>
              </a:rPr>
              <a:t>学习路径规划</a:t>
            </a:r>
            <a:endParaRPr lang="en-US" sz="3600" b="0" strike="noStrike" spc="-1">
              <a:solidFill>
                <a:schemeClr val="dk1"/>
              </a:solidFill>
              <a:latin typeface="Arial"/>
            </a:endParaRPr>
          </a:p>
        </p:txBody>
      </p:sp>
      <p:sp>
        <p:nvSpPr>
          <p:cNvPr id="190"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根据个人特点制定学习计划</a:t>
            </a:r>
            <a:endParaRPr lang="en-US" sz="1600" b="0" strike="noStrike" spc="-1">
              <a:solidFill>
                <a:srgbClr val="000000"/>
              </a:solidFill>
              <a:latin typeface="Arial"/>
            </a:endParaRPr>
          </a:p>
        </p:txBody>
      </p:sp>
      <p:sp>
        <p:nvSpPr>
          <p:cNvPr id="191"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个性化计划</a:t>
            </a:r>
            <a:endParaRPr lang="en-US" sz="2000" b="0" strike="noStrike" spc="-1">
              <a:solidFill>
                <a:srgbClr val="000000"/>
              </a:solidFill>
              <a:latin typeface="Arial"/>
            </a:endParaRPr>
          </a:p>
        </p:txBody>
      </p:sp>
      <p:sp>
        <p:nvSpPr>
          <p:cNvPr id="192"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01</a:t>
            </a:r>
            <a:endParaRPr lang="en-US" sz="1600" b="0" strike="noStrike" spc="-1">
              <a:solidFill>
                <a:srgbClr val="FFFFFF"/>
              </a:solidFill>
              <a:latin typeface="Arial"/>
            </a:endParaRPr>
          </a:p>
        </p:txBody>
      </p:sp>
      <p:sp>
        <p:nvSpPr>
          <p:cNvPr id="193"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实时监测学习进度，调整计划</a:t>
            </a:r>
            <a:endParaRPr lang="en-US" sz="1600" b="0" strike="noStrike" spc="-1">
              <a:solidFill>
                <a:srgbClr val="000000"/>
              </a:solidFill>
              <a:latin typeface="Arial"/>
            </a:endParaRPr>
          </a:p>
        </p:txBody>
      </p:sp>
      <p:sp>
        <p:nvSpPr>
          <p:cNvPr id="194"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学习进展跟踪</a:t>
            </a:r>
            <a:endParaRPr lang="en-US" sz="2000" b="0" strike="noStrike" spc="-1">
              <a:solidFill>
                <a:srgbClr val="000000"/>
              </a:solidFill>
              <a:latin typeface="Arial"/>
            </a:endParaRPr>
          </a:p>
        </p:txBody>
      </p:sp>
      <p:sp>
        <p:nvSpPr>
          <p:cNvPr id="195"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02</a:t>
            </a:r>
            <a:endParaRPr lang="en-US" sz="1600" b="0" strike="noStrike" spc="-1">
              <a:solidFill>
                <a:srgbClr val="FFFFFF"/>
              </a:solidFill>
              <a:latin typeface="Arial"/>
            </a:endParaRPr>
          </a:p>
        </p:txBody>
      </p:sp>
      <p:sp>
        <p:nvSpPr>
          <p:cNvPr id="196"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帮助学生设定明确的学习目标</a:t>
            </a:r>
            <a:endParaRPr lang="en-US" sz="1600" b="0" strike="noStrike" spc="-1">
              <a:solidFill>
                <a:srgbClr val="000000"/>
              </a:solidFill>
              <a:latin typeface="Arial"/>
            </a:endParaRPr>
          </a:p>
        </p:txBody>
      </p:sp>
      <p:sp>
        <p:nvSpPr>
          <p:cNvPr id="197"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目标设定</a:t>
            </a:r>
            <a:endParaRPr lang="en-US" sz="2000" b="0" strike="noStrike" spc="-1">
              <a:solidFill>
                <a:srgbClr val="000000"/>
              </a:solidFill>
              <a:latin typeface="Arial"/>
            </a:endParaRPr>
          </a:p>
        </p:txBody>
      </p:sp>
      <p:sp>
        <p:nvSpPr>
          <p:cNvPr id="198" name="椭圆 1"/>
          <p:cNvSpPr/>
          <p:nvPr/>
        </p:nvSpPr>
        <p:spPr>
          <a:xfrm>
            <a:off x="669240" y="47948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rgbClr val="FCDCE4"/>
        </a:solidFill>
      </p:bgPr>
    </p:bg>
    <p:spTree>
      <p:nvGrpSpPr>
        <p:cNvPr id="1" name=""/>
        <p:cNvGrpSpPr/>
        <p:nvPr/>
      </p:nvGrpSpPr>
      <p:grpSpPr>
        <a:xfrm>
          <a:off x="0" y="0"/>
          <a:ext cx="0" cy="0"/>
        </a:xfrm>
      </p:grpSpPr>
      <p:sp>
        <p:nvSpPr>
          <p:cNvPr id="199"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00" name="title"/>
          <p:cNvSpPr/>
          <p:nvPr/>
        </p:nvSpPr>
        <p:spPr>
          <a:xfrm>
            <a:off x="263520" y="980280"/>
            <a:ext cx="3102840" cy="123552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dk1"/>
                </a:solidFill>
                <a:latin typeface="Arial"/>
                <a:ea typeface="微软雅黑"/>
              </a:rPr>
              <a:t>人工智能技术的应用</a:t>
            </a:r>
            <a:endParaRPr lang="en-US" sz="2800" b="0" strike="noStrike" spc="-1">
              <a:solidFill>
                <a:srgbClr val="000000"/>
              </a:solidFill>
              <a:latin typeface="Arial"/>
            </a:endParaRPr>
          </a:p>
        </p:txBody>
      </p:sp>
      <p:sp>
        <p:nvSpPr>
          <p:cNvPr id="201" name="content"/>
          <p:cNvSpPr/>
          <p:nvPr/>
        </p:nvSpPr>
        <p:spPr>
          <a:xfrm>
            <a:off x="689760" y="2841480"/>
            <a:ext cx="2280600" cy="232956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人工智能技术在学习辅助中的突破，不仅为教育领域带来了更高效的学习方式，也为学生提供了更丰富的学习体验。通过智能化评估、资源整合和个性化学习，人工智能技术正在改变传统教育模式，实现更好的教学效果。</a:t>
            </a:r>
            <a:endParaRPr lang="en-US" sz="1800" b="0" strike="noStrike" spc="-1">
              <a:solidFill>
                <a:srgbClr val="000000"/>
              </a:solidFill>
              <a:latin typeface="Arial"/>
            </a:endParaRPr>
          </a:p>
        </p:txBody>
      </p:sp>
      <p:sp>
        <p:nvSpPr>
          <p:cNvPr id="202"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Arial"/>
                <a:ea typeface="微软雅黑"/>
              </a:rPr>
              <a:t> </a:t>
            </a:r>
            <a:endParaRPr lang="en-US" sz="3600" b="0" strike="noStrike" spc="-1">
              <a:solidFill>
                <a:schemeClr val="dk1"/>
              </a:solidFill>
              <a:latin typeface="Arial"/>
            </a:endParaRPr>
          </a:p>
        </p:txBody>
      </p:sp>
      <p:sp>
        <p:nvSpPr>
          <p:cNvPr id="203" name="任意多边形: 形状 3"/>
          <p:cNvSpPr/>
          <p:nvPr/>
        </p:nvSpPr>
        <p:spPr>
          <a:xfrm>
            <a:off x="5425560" y="4414680"/>
            <a:ext cx="1340640" cy="1340640"/>
          </a:xfrm>
          <a:custGeom>
            <a:gdLst>
              <a:gd name="textAreaLeft" fmla="*/ 0 w 1340640"/>
              <a:gd name="textAreaRight" fmla="*/ 1341000 w 1340640"/>
              <a:gd name="textAreaTop" fmla="*/ 0 h 1340640"/>
              <a:gd name="textAreaBottom" fmla="*/ 1341000 h 1340640"/>
            </a:gdLst>
            <a:rect l="textAreaLeft" t="textAreaTop" r="textAreaRight" b="textAreaBottom"/>
            <a:pathLst>
              <a:path w="7200900" h="7200900">
                <a:moveTo>
                  <a:pt x="3600450" y="0"/>
                </a:moveTo>
                <a:cubicBezTo>
                  <a:pt x="5588924" y="0"/>
                  <a:pt x="7200900" y="1611976"/>
                  <a:pt x="7200900" y="3600450"/>
                </a:cubicBezTo>
                <a:cubicBezTo>
                  <a:pt x="7200900" y="5588924"/>
                  <a:pt x="5588924" y="7200900"/>
                  <a:pt x="3600450" y="7200900"/>
                </a:cubicBezTo>
                <a:cubicBezTo>
                  <a:pt x="1611976" y="7200900"/>
                  <a:pt x="0" y="5588924"/>
                  <a:pt x="0" y="3600450"/>
                </a:cubicBezTo>
                <a:cubicBezTo>
                  <a:pt x="0" y="1611976"/>
                  <a:pt x="1611976" y="0"/>
                  <a:pt x="3600450" y="0"/>
                </a:cubicBezTo>
                <a:close/>
                <a:moveTo>
                  <a:pt x="3600451" y="1611335"/>
                </a:moveTo>
                <a:cubicBezTo>
                  <a:pt x="2501893" y="1611335"/>
                  <a:pt x="1611335" y="2501893"/>
                  <a:pt x="1611335" y="3600451"/>
                </a:cubicBezTo>
                <a:cubicBezTo>
                  <a:pt x="1611335" y="4699009"/>
                  <a:pt x="2501893" y="5589567"/>
                  <a:pt x="3600451" y="5589567"/>
                </a:cubicBezTo>
                <a:cubicBezTo>
                  <a:pt x="4699009" y="5589567"/>
                  <a:pt x="5589567" y="4699009"/>
                  <a:pt x="5589567" y="3600451"/>
                </a:cubicBezTo>
                <a:cubicBezTo>
                  <a:pt x="5589567" y="2501893"/>
                  <a:pt x="4699009" y="1611335"/>
                  <a:pt x="3600451" y="1611335"/>
                </a:cubicBez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4" name="平行四边形 8"/>
          <p:cNvSpPr/>
          <p:nvPr/>
        </p:nvSpPr>
        <p:spPr>
          <a:xfrm>
            <a:off x="7625880" y="0"/>
            <a:ext cx="2914200" cy="6857640"/>
          </a:xfrm>
          <a:prstGeom prst="parallelogram">
            <a:avLst>
              <a:gd name="adj" fmla="val 61856"/>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5" name="任意多边形: 形状 7"/>
          <p:cNvSpPr/>
          <p:nvPr/>
        </p:nvSpPr>
        <p:spPr>
          <a:xfrm>
            <a:off x="9192960" y="1080720"/>
            <a:ext cx="4168440" cy="4168440"/>
          </a:xfrm>
          <a:custGeom>
            <a:gdLst>
              <a:gd name="textAreaLeft" fmla="*/ 0 w 4168440"/>
              <a:gd name="textAreaRight" fmla="*/ 4168800 w 4168440"/>
              <a:gd name="textAreaTop" fmla="*/ 0 h 4168440"/>
              <a:gd name="textAreaBottom" fmla="*/ 4168800 h 4168440"/>
            </a:gdLst>
            <a:rect l="textAreaLeft" t="textAreaTop" r="textAreaRight" b="textAreaBottom"/>
            <a:pathLst>
              <a:path w="7200900" h="7200900">
                <a:moveTo>
                  <a:pt x="3600450" y="0"/>
                </a:moveTo>
                <a:cubicBezTo>
                  <a:pt x="5588924" y="0"/>
                  <a:pt x="7200900" y="1611976"/>
                  <a:pt x="7200900" y="3600450"/>
                </a:cubicBezTo>
                <a:cubicBezTo>
                  <a:pt x="7200900" y="5588924"/>
                  <a:pt x="5588924" y="7200900"/>
                  <a:pt x="3600450" y="7200900"/>
                </a:cubicBezTo>
                <a:cubicBezTo>
                  <a:pt x="1611976" y="7200900"/>
                  <a:pt x="0" y="5588924"/>
                  <a:pt x="0" y="3600450"/>
                </a:cubicBezTo>
                <a:cubicBezTo>
                  <a:pt x="0" y="1611976"/>
                  <a:pt x="1611976" y="0"/>
                  <a:pt x="3600450" y="0"/>
                </a:cubicBezTo>
                <a:close/>
                <a:moveTo>
                  <a:pt x="3600451" y="1611335"/>
                </a:moveTo>
                <a:cubicBezTo>
                  <a:pt x="2501893" y="1611335"/>
                  <a:pt x="1611335" y="2501893"/>
                  <a:pt x="1611335" y="3600451"/>
                </a:cubicBezTo>
                <a:cubicBezTo>
                  <a:pt x="1611335" y="4699009"/>
                  <a:pt x="2501893" y="5589567"/>
                  <a:pt x="3600451" y="5589567"/>
                </a:cubicBezTo>
                <a:cubicBezTo>
                  <a:pt x="4699009" y="5589567"/>
                  <a:pt x="5589567" y="4699009"/>
                  <a:pt x="5589567" y="3600451"/>
                </a:cubicBezTo>
                <a:cubicBezTo>
                  <a:pt x="5589567" y="2501893"/>
                  <a:pt x="4699009" y="1611335"/>
                  <a:pt x="3600451" y="1611335"/>
                </a:cubicBez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6" name="任意多边形: 形状 46"/>
          <p:cNvSpPr/>
          <p:nvPr/>
        </p:nvSpPr>
        <p:spPr>
          <a:xfrm>
            <a:off x="-398520" y="-2743200"/>
            <a:ext cx="7200720" cy="7200720"/>
          </a:xfrm>
          <a:custGeom>
            <a:gdLst>
              <a:gd name="textAreaLeft" fmla="*/ 0 w 7200720"/>
              <a:gd name="textAreaRight" fmla="*/ 7201080 w 7200720"/>
              <a:gd name="textAreaTop" fmla="*/ 0 h 7200720"/>
              <a:gd name="textAreaBottom" fmla="*/ 7201080 h 7200720"/>
            </a:gdLst>
            <a:rect l="textAreaLeft" t="textAreaTop" r="textAreaRight" b="textAreaBottom"/>
            <a:pathLst>
              <a:path w="7200900" h="7200900">
                <a:moveTo>
                  <a:pt x="3600450" y="0"/>
                </a:moveTo>
                <a:cubicBezTo>
                  <a:pt x="5588924" y="0"/>
                  <a:pt x="7200900" y="1611976"/>
                  <a:pt x="7200900" y="3600450"/>
                </a:cubicBezTo>
                <a:cubicBezTo>
                  <a:pt x="7200900" y="5588924"/>
                  <a:pt x="5588924" y="7200900"/>
                  <a:pt x="3600450" y="7200900"/>
                </a:cubicBezTo>
                <a:cubicBezTo>
                  <a:pt x="1611976" y="7200900"/>
                  <a:pt x="0" y="5588924"/>
                  <a:pt x="0" y="3600450"/>
                </a:cubicBezTo>
                <a:cubicBezTo>
                  <a:pt x="0" y="1611976"/>
                  <a:pt x="1611976" y="0"/>
                  <a:pt x="3600450" y="0"/>
                </a:cubicBezTo>
                <a:close/>
                <a:moveTo>
                  <a:pt x="3600451" y="1611335"/>
                </a:moveTo>
                <a:cubicBezTo>
                  <a:pt x="2501893" y="1611335"/>
                  <a:pt x="1611335" y="2501893"/>
                  <a:pt x="1611335" y="3600451"/>
                </a:cubicBezTo>
                <a:cubicBezTo>
                  <a:pt x="1611335" y="4699009"/>
                  <a:pt x="2501893" y="5589567"/>
                  <a:pt x="3600451" y="5589567"/>
                </a:cubicBezTo>
                <a:cubicBezTo>
                  <a:pt x="4699009" y="5589567"/>
                  <a:pt x="5589567" y="4699009"/>
                  <a:pt x="5589567" y="3600451"/>
                </a:cubicBezTo>
                <a:cubicBezTo>
                  <a:pt x="5589567" y="2501893"/>
                  <a:pt x="4699009" y="1611335"/>
                  <a:pt x="3600451" y="1611335"/>
                </a:cubicBez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0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000000"/>
              </a:buClr>
              <a:buFont typeface="Arial"/>
              <a:buChar char="●"/>
              <a:tabLst>
                <a:tab pos="1609560"/>
              </a:tabLst>
            </a:pPr>
            <a:r>
              <a:rPr lang="en-US" sz="1800" b="0" strike="noStrike" spc="148">
                <a:solidFill>
                  <a:schemeClr val="dk1"/>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208" name="PlaceHolder 2"/>
          <p:cNvSpPr>
            <a:spLocks noGrp="1"/>
          </p:cNvSpPr>
          <p:nvPr>
            <p:ph type="title" idx="4294967295"/>
          </p:nvPr>
        </p:nvSpPr>
        <p:spPr>
          <a:xfrm>
            <a:off x="4093200" y="2085840"/>
            <a:ext cx="631836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Arial"/>
                <a:ea typeface="微软雅黑"/>
              </a:rPr>
              <a:t>第</a:t>
            </a:r>
            <a:r>
              <a:rPr lang="en-US" sz="3600" b="1" strike="noStrike" spc="299">
                <a:solidFill>
                  <a:schemeClr val="dk1"/>
                </a:solidFill>
                <a:latin typeface="Arial"/>
                <a:ea typeface="微软雅黑"/>
              </a:rPr>
              <a:t>3</a:t>
            </a:r>
            <a:r>
              <a:rPr lang="zh-CN" sz="3600" b="1" strike="noStrike" spc="299">
                <a:solidFill>
                  <a:schemeClr val="dk1"/>
                </a:solidFill>
                <a:latin typeface="Arial"/>
                <a:ea typeface="微软雅黑"/>
              </a:rPr>
              <a:t>章 人工智能技术在作业辅导中的应用</a:t>
            </a:r>
            <a:endParaRPr lang="en-US" sz="3600" b="0" strike="noStrike" spc="-1">
              <a:solidFill>
                <a:schemeClr val="dk1"/>
              </a:solidFill>
              <a:latin typeface="Arial"/>
            </a:endParaRPr>
          </a:p>
        </p:txBody>
      </p:sp>
      <p:sp>
        <p:nvSpPr>
          <p:cNvPr id="20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0"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11" name="content.2.title"/>
          <p:cNvSpPr/>
          <p:nvPr/>
        </p:nvSpPr>
        <p:spPr>
          <a:xfrm>
            <a:off x="368964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提高批改效率</a:t>
            </a:r>
            <a:endParaRPr lang="en-US" sz="1800" b="0" strike="noStrike" spc="-1">
              <a:solidFill>
                <a:srgbClr val="000000"/>
              </a:solidFill>
              <a:latin typeface="Arial"/>
            </a:endParaRPr>
          </a:p>
        </p:txBody>
      </p:sp>
      <p:sp>
        <p:nvSpPr>
          <p:cNvPr id="212" name="content.2.content"/>
          <p:cNvSpPr/>
          <p:nvPr/>
        </p:nvSpPr>
        <p:spPr>
          <a:xfrm>
            <a:off x="3666960" y="2924640"/>
            <a:ext cx="206712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自动批改可以快速准确地评估学生的作业，及时反馈给学生</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可以帮助教师更快速地发现学生的学习问题，提供针对性的辅导</a:t>
            </a:r>
            <a:endParaRPr lang="en-US" sz="1400" b="0" strike="noStrike" spc="-1">
              <a:solidFill>
                <a:srgbClr val="000000"/>
              </a:solidFill>
              <a:latin typeface="Arial"/>
            </a:endParaRPr>
          </a:p>
        </p:txBody>
      </p:sp>
      <p:sp>
        <p:nvSpPr>
          <p:cNvPr id="213"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14" name="content.3.title"/>
          <p:cNvSpPr/>
          <p:nvPr/>
        </p:nvSpPr>
        <p:spPr>
          <a:xfrm>
            <a:off x="646056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dk1"/>
                </a:solidFill>
                <a:latin typeface="微软雅黑"/>
                <a:ea typeface="微软雅黑"/>
              </a:rPr>
              <a:t> </a:t>
            </a:r>
            <a:endParaRPr lang="en-US" sz="1800" b="0" strike="noStrike" spc="-1">
              <a:solidFill>
                <a:srgbClr val="000000"/>
              </a:solidFill>
              <a:latin typeface="Arial"/>
            </a:endParaRPr>
          </a:p>
        </p:txBody>
      </p:sp>
      <p:sp>
        <p:nvSpPr>
          <p:cNvPr id="215" name="content.3.content"/>
          <p:cNvSpPr/>
          <p:nvPr/>
        </p:nvSpPr>
        <p:spPr>
          <a:xfrm>
            <a:off x="6424200" y="2925360"/>
            <a:ext cx="209592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dk1"/>
                </a:solidFill>
                <a:latin typeface="微软雅黑"/>
                <a:ea typeface="微软雅黑"/>
              </a:rPr>
              <a:t> </a:t>
            </a:r>
            <a:endParaRPr lang="en-US" sz="1400" b="0" strike="noStrike" spc="-1">
              <a:solidFill>
                <a:srgbClr val="000000"/>
              </a:solidFill>
              <a:latin typeface="Arial"/>
            </a:endParaRPr>
          </a:p>
        </p:txBody>
      </p:sp>
      <p:sp>
        <p:nvSpPr>
          <p:cNvPr id="216"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17" name="content.4.title"/>
          <p:cNvSpPr/>
          <p:nvPr/>
        </p:nvSpPr>
        <p:spPr>
          <a:xfrm>
            <a:off x="9177480" y="2049840"/>
            <a:ext cx="206856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1800" b="1" strike="noStrike" spc="-1">
                <a:solidFill>
                  <a:schemeClr val="dk1"/>
                </a:solidFill>
                <a:latin typeface="微软雅黑"/>
                <a:ea typeface="微软雅黑"/>
              </a:rPr>
              <a:t> </a:t>
            </a:r>
            <a:endParaRPr lang="en-US" sz="1800" b="0" strike="noStrike" spc="-1">
              <a:solidFill>
                <a:srgbClr val="000000"/>
              </a:solidFill>
              <a:latin typeface="Arial"/>
            </a:endParaRPr>
          </a:p>
        </p:txBody>
      </p:sp>
      <p:sp>
        <p:nvSpPr>
          <p:cNvPr id="218" name="content.4.content"/>
          <p:cNvSpPr/>
          <p:nvPr/>
        </p:nvSpPr>
        <p:spPr>
          <a:xfrm>
            <a:off x="9201240" y="2925360"/>
            <a:ext cx="2076840" cy="31658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400" b="0" strike="noStrike" spc="-1">
                <a:solidFill>
                  <a:schemeClr val="dk1"/>
                </a:solidFill>
                <a:latin typeface="微软雅黑"/>
                <a:ea typeface="微软雅黑"/>
              </a:rPr>
              <a:t> </a:t>
            </a:r>
            <a:endParaRPr lang="en-US" sz="1400" b="0" strike="noStrike" spc="-1">
              <a:solidFill>
                <a:srgbClr val="000000"/>
              </a:solidFill>
              <a:latin typeface="Arial"/>
            </a:endParaRPr>
          </a:p>
        </p:txBody>
      </p:sp>
      <p:sp>
        <p:nvSpPr>
          <p:cNvPr id="219" name="PlaceHolder 1"/>
          <p:cNvSpPr>
            <a:spLocks noGrp="1"/>
          </p:cNvSpPr>
          <p:nvPr>
            <p:ph type="title" idx="4294967295"/>
          </p:nvPr>
        </p:nvSpPr>
        <p:spPr>
          <a:xfrm>
            <a:off x="0" y="0"/>
            <a:ext cx="10799640" cy="7196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Arial"/>
                <a:ea typeface="微软雅黑"/>
              </a:rPr>
              <a:t>作业自动批改</a:t>
            </a:r>
            <a:endParaRPr lang="en-US" sz="3600" b="0" strike="noStrike" spc="-1">
              <a:solidFill>
                <a:schemeClr val="dk1"/>
              </a:solidFill>
              <a:latin typeface="Arial"/>
            </a:endParaRPr>
          </a:p>
        </p:txBody>
      </p:sp>
      <p:sp>
        <p:nvSpPr>
          <p:cNvPr id="220"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21" name="content.1.title"/>
          <p:cNvSpPr/>
          <p:nvPr/>
        </p:nvSpPr>
        <p:spPr>
          <a:xfrm>
            <a:off x="882360" y="2049840"/>
            <a:ext cx="2054520" cy="2916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1800" b="1" strike="noStrike" spc="-1">
                <a:solidFill>
                  <a:schemeClr val="dk1"/>
                </a:solidFill>
                <a:latin typeface="微软雅黑"/>
                <a:ea typeface="微软雅黑"/>
              </a:rPr>
              <a:t>减轻教师负担</a:t>
            </a:r>
            <a:endParaRPr lang="en-US" sz="1800" b="0" strike="noStrike" spc="-1">
              <a:solidFill>
                <a:srgbClr val="000000"/>
              </a:solidFill>
              <a:latin typeface="Arial"/>
            </a:endParaRPr>
          </a:p>
        </p:txBody>
      </p:sp>
      <p:sp>
        <p:nvSpPr>
          <p:cNvPr id="222" name="content.1.content"/>
          <p:cNvSpPr/>
          <p:nvPr/>
        </p:nvSpPr>
        <p:spPr>
          <a:xfrm>
            <a:off x="872640" y="2924640"/>
            <a:ext cx="2082960" cy="3166560"/>
          </a:xfrm>
          <a:prstGeom prst="rect">
            <a:avLst/>
          </a:prstGeom>
          <a:noFill/>
          <a:ln w="0">
            <a:noFill/>
          </a:ln>
        </p:spPr>
        <p:style>
          <a:lnRef idx="0"/>
          <a:fillRef idx="0"/>
          <a:effectRef idx="0"/>
          <a:fontRef idx="minor"/>
        </p:style>
        <p:txBody>
          <a:bodyPr lIns="0" tIns="0" rIns="0" bIns="0" anchor="t">
            <a:noAutofit/>
          </a:bodyPr>
          <a:lstStyle/>
          <a:p>
            <a:r>
              <a:rPr lang="zh-CN" sz="1400" b="0" strike="noStrike" spc="-1">
                <a:solidFill>
                  <a:schemeClr val="dk1"/>
                </a:solidFill>
                <a:latin typeface="微软雅黑"/>
                <a:ea typeface="微软雅黑"/>
              </a:rPr>
              <a:t>通过人工智能技术自动批改学生提交的作业，教师可以节省大量时间和精力</a:t>
            </a:r>
            <a:endParaRPr lang="en-US" sz="1400" b="0" strike="noStrike" spc="-1">
              <a:solidFill>
                <a:srgbClr val="000000"/>
              </a:solidFill>
              <a:latin typeface="Arial"/>
            </a:endParaRPr>
          </a:p>
          <a:p>
            <a:pPr defTabSz="914400">
              <a:lnSpc>
                <a:spcPct val="150000"/>
              </a:lnSpc>
              <a:tabLst>
                <a:tab pos="0"/>
              </a:tabLst>
            </a:pPr>
            <a:r>
              <a:rPr lang="zh-CN" sz="1400" b="0" strike="noStrike" spc="-1">
                <a:solidFill>
                  <a:schemeClr val="dk1"/>
                </a:solidFill>
                <a:latin typeface="微软雅黑"/>
                <a:ea typeface="微软雅黑"/>
              </a:rPr>
              <a:t>教师可以更专注于指导学生学习，提高教学质量</a:t>
            </a:r>
            <a:endParaRPr lang="en-US" sz="14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23" name="矩形 9"/>
          <p:cNvSpPr/>
          <p:nvPr/>
        </p:nvSpPr>
        <p:spPr>
          <a:xfrm>
            <a:off x="0" y="0"/>
            <a:ext cx="12191760" cy="6857640"/>
          </a:xfrm>
          <a:custGeom>
            <a:gdLst>
              <a:gd name="textAreaLeft" fmla="*/ 0 w 12191760"/>
              <a:gd name="textAreaRight" fmla="*/ 12192120 w 12191760"/>
              <a:gd name="textAreaTop" fmla="*/ 0 h 6857640"/>
              <a:gd name="textAreaBottom" fmla="*/ 6858000 h 6857640"/>
            </a:gdLst>
            <a:rect l="textAreaLeft" t="textAreaTop" r="textAreaRight" b="textAreaBottom"/>
            <a:pathLst>
              <a:path w="12192000" h="6858000">
                <a:moveTo>
                  <a:pt x="0" y="0"/>
                </a:moveTo>
                <a:lnTo>
                  <a:pt x="12192000" y="0"/>
                </a:lnTo>
                <a:cubicBezTo>
                  <a:pt x="12189041" y="1025371"/>
                  <a:pt x="12186081" y="2050741"/>
                  <a:pt x="12183122" y="3076112"/>
                </a:cubicBezTo>
                <a:lnTo>
                  <a:pt x="0" y="6858000"/>
                </a:lnTo>
                <a:lnTo>
                  <a:pt x="0" y="0"/>
                </a:ln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24" name="PlaceHolder 1"/>
          <p:cNvSpPr>
            <a:spLocks noGrp="1"/>
          </p:cNvSpPr>
          <p:nvPr>
            <p:ph type="title" idx="4294967295"/>
          </p:nvPr>
        </p:nvSpPr>
        <p:spPr>
          <a:xfrm>
            <a:off x="0" y="360000"/>
            <a:ext cx="671544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solidFill>
                <a:latin typeface="Arial"/>
                <a:ea typeface="微软雅黑"/>
              </a:rPr>
              <a:t>作业题目生成</a:t>
            </a:r>
            <a:endParaRPr lang="en-US" sz="3600" b="0" strike="noStrike" spc="-1">
              <a:solidFill>
                <a:schemeClr val="dk1"/>
              </a:solidFill>
              <a:latin typeface="Arial"/>
            </a:endParaRPr>
          </a:p>
        </p:txBody>
      </p:sp>
      <p:sp>
        <p:nvSpPr>
          <p:cNvPr id="225" name="content.1.subtitle"/>
          <p:cNvSpPr/>
          <p:nvPr/>
        </p:nvSpPr>
        <p:spPr>
          <a:xfrm>
            <a:off x="1329120" y="235656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Arial"/>
                <a:ea typeface="微软雅黑"/>
              </a:rPr>
              <a:t>帮助学生巩固知识点</a:t>
            </a:r>
            <a:endParaRPr lang="en-US" sz="1600" b="0" strike="noStrike" spc="-1">
              <a:solidFill>
                <a:srgbClr val="000000"/>
              </a:solidFill>
              <a:latin typeface="Arial"/>
            </a:endParaRPr>
          </a:p>
        </p:txBody>
      </p:sp>
      <p:sp>
        <p:nvSpPr>
          <p:cNvPr id="226" name="content.1.title"/>
          <p:cNvSpPr/>
          <p:nvPr/>
        </p:nvSpPr>
        <p:spPr>
          <a:xfrm>
            <a:off x="1329120" y="16959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个性化生成题目</a:t>
            </a:r>
            <a:endParaRPr lang="en-US" sz="2000" b="0" strike="noStrike" spc="-1">
              <a:solidFill>
                <a:srgbClr val="000000"/>
              </a:solidFill>
              <a:latin typeface="Arial"/>
            </a:endParaRPr>
          </a:p>
        </p:txBody>
      </p:sp>
      <p:sp>
        <p:nvSpPr>
          <p:cNvPr id="227" name="椭圆 13"/>
          <p:cNvSpPr/>
          <p:nvPr/>
        </p:nvSpPr>
        <p:spPr>
          <a:xfrm>
            <a:off x="669240" y="20102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01</a:t>
            </a:r>
            <a:endParaRPr lang="en-US" sz="1600" b="0" strike="noStrike" spc="-1">
              <a:solidFill>
                <a:srgbClr val="FFFFFF"/>
              </a:solidFill>
              <a:latin typeface="Arial"/>
            </a:endParaRPr>
          </a:p>
        </p:txBody>
      </p:sp>
      <p:sp>
        <p:nvSpPr>
          <p:cNvPr id="228" name="content.3.subtitle"/>
          <p:cNvSpPr/>
          <p:nvPr/>
        </p:nvSpPr>
        <p:spPr>
          <a:xfrm>
            <a:off x="1333440" y="53766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229" name="content.3.title"/>
          <p:cNvSpPr/>
          <p:nvPr/>
        </p:nvSpPr>
        <p:spPr>
          <a:xfrm>
            <a:off x="1329840" y="463860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230"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02</a:t>
            </a:r>
            <a:endParaRPr lang="en-US" sz="1600" b="0" strike="noStrike" spc="-1">
              <a:solidFill>
                <a:srgbClr val="FFFFFF"/>
              </a:solidFill>
              <a:latin typeface="Arial"/>
            </a:endParaRPr>
          </a:p>
        </p:txBody>
      </p:sp>
      <p:sp>
        <p:nvSpPr>
          <p:cNvPr id="231" name="content.2.subtitle"/>
          <p:cNvSpPr/>
          <p:nvPr/>
        </p:nvSpPr>
        <p:spPr>
          <a:xfrm>
            <a:off x="1330920" y="3866400"/>
            <a:ext cx="39423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1600" b="0" strike="noStrike" spc="-1">
                <a:solidFill>
                  <a:schemeClr val="dk1"/>
                </a:solidFill>
                <a:latin typeface="微软雅黑"/>
                <a:ea typeface="微软雅黑"/>
              </a:rPr>
              <a:t>提高学生学习兴趣</a:t>
            </a:r>
            <a:endParaRPr lang="en-US" sz="1600" b="0" strike="noStrike" spc="-1">
              <a:solidFill>
                <a:srgbClr val="000000"/>
              </a:solidFill>
              <a:latin typeface="Arial"/>
            </a:endParaRPr>
          </a:p>
        </p:txBody>
      </p:sp>
      <p:sp>
        <p:nvSpPr>
          <p:cNvPr id="232" name="content.2.title"/>
          <p:cNvSpPr/>
          <p:nvPr/>
        </p:nvSpPr>
        <p:spPr>
          <a:xfrm>
            <a:off x="1329120" y="3128760"/>
            <a:ext cx="3943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2000" b="1" strike="noStrike" spc="-1">
                <a:solidFill>
                  <a:schemeClr val="dk1"/>
                </a:solidFill>
                <a:latin typeface="微软雅黑"/>
                <a:ea typeface="微软雅黑"/>
              </a:rPr>
              <a:t>多样化题目类型</a:t>
            </a:r>
            <a:endParaRPr lang="en-US" sz="2000" b="0" strike="noStrike" spc="-1">
              <a:solidFill>
                <a:srgbClr val="000000"/>
              </a:solidFill>
              <a:latin typeface="Arial"/>
            </a:endParaRPr>
          </a:p>
        </p:txBody>
      </p:sp>
      <p:sp>
        <p:nvSpPr>
          <p:cNvPr id="233" name="椭圆 1"/>
          <p:cNvSpPr/>
          <p:nvPr/>
        </p:nvSpPr>
        <p:spPr>
          <a:xfrm>
            <a:off x="669240" y="47948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dk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34" name="任意多边形: 形状 7"/>
          <p:cNvSpPr/>
          <p:nvPr/>
        </p:nvSpPr>
        <p:spPr>
          <a:xfrm>
            <a:off x="1636920" y="1780560"/>
            <a:ext cx="8917920" cy="8917920"/>
          </a:xfrm>
          <a:custGeom>
            <a:gdLst>
              <a:gd name="textAreaLeft" fmla="*/ 0 w 8917920"/>
              <a:gd name="textAreaRight" fmla="*/ 8918280 w 8917920"/>
              <a:gd name="textAreaTop" fmla="*/ 0 h 8917920"/>
              <a:gd name="textAreaBottom" fmla="*/ 8918280 h 8917920"/>
            </a:gdLst>
            <a:rect l="textAreaLeft" t="textAreaTop" r="textAreaRight" b="textAreaBottom"/>
            <a:pathLst>
              <a:path w="7200900" h="7200900">
                <a:moveTo>
                  <a:pt x="3600450" y="0"/>
                </a:moveTo>
                <a:cubicBezTo>
                  <a:pt x="5588924" y="0"/>
                  <a:pt x="7200900" y="1611976"/>
                  <a:pt x="7200900" y="3600450"/>
                </a:cubicBezTo>
                <a:cubicBezTo>
                  <a:pt x="7200900" y="5588924"/>
                  <a:pt x="5588924" y="7200900"/>
                  <a:pt x="3600450" y="7200900"/>
                </a:cubicBezTo>
                <a:cubicBezTo>
                  <a:pt x="1611976" y="7200900"/>
                  <a:pt x="0" y="5588924"/>
                  <a:pt x="0" y="3600450"/>
                </a:cubicBezTo>
                <a:cubicBezTo>
                  <a:pt x="0" y="1611976"/>
                  <a:pt x="1611976" y="0"/>
                  <a:pt x="3600450" y="0"/>
                </a:cubicBezTo>
                <a:close/>
                <a:moveTo>
                  <a:pt x="3600451" y="1611335"/>
                </a:moveTo>
                <a:cubicBezTo>
                  <a:pt x="2501893" y="1611335"/>
                  <a:pt x="1611335" y="2501893"/>
                  <a:pt x="1611335" y="3600451"/>
                </a:cubicBezTo>
                <a:cubicBezTo>
                  <a:pt x="1611335" y="4699009"/>
                  <a:pt x="2501893" y="5589567"/>
                  <a:pt x="3600451" y="5589567"/>
                </a:cubicBezTo>
                <a:cubicBezTo>
                  <a:pt x="4699009" y="5589567"/>
                  <a:pt x="5589567" y="4699009"/>
                  <a:pt x="5589567" y="3600451"/>
                </a:cubicBezTo>
                <a:cubicBezTo>
                  <a:pt x="5589567" y="2501893"/>
                  <a:pt x="4699009" y="1611335"/>
                  <a:pt x="3600451" y="1611335"/>
                </a:cubicBez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35" name="PlaceHolder 1"/>
          <p:cNvSpPr>
            <a:spLocks noGrp="1"/>
          </p:cNvSpPr>
          <p:nvPr>
            <p:ph type="title" idx="4294967295"/>
          </p:nvPr>
        </p:nvSpPr>
        <p:spPr>
          <a:xfrm>
            <a:off x="0" y="0"/>
            <a:ext cx="10968480" cy="705240"/>
          </a:xfrm>
          <a:prstGeom prst="rect">
            <a:avLst/>
          </a:prstGeom>
          <a:noFill/>
          <a:ln w="0">
            <a:noFill/>
          </a:ln>
        </p:spPr>
        <p:txBody>
          <a:bodyPr lIns="90000" tIns="47160" rIns="90000" bIns="47160" anchor="ctr">
            <a:noAutofit/>
          </a:bodyPr>
          <a:lstStyle/>
          <a:p>
            <a:pPr marL="571680" indent="-571680" defTabSz="914400">
              <a:lnSpc>
                <a:spcPct val="100000"/>
              </a:lnSpc>
              <a:buClr>
                <a:srgbClr val="000000"/>
              </a:buClr>
              <a:buFont typeface="Wingdings" charset="2"/>
              <a:buChar char=""/>
            </a:pPr>
            <a:r>
              <a:rPr lang="zh-CN" sz="3600" b="1" strike="noStrike" spc="299">
                <a:solidFill>
                  <a:schemeClr val="dk1"/>
                </a:solidFill>
                <a:latin typeface="微软雅黑"/>
                <a:ea typeface="微软雅黑"/>
              </a:rPr>
              <a:t>作业反馈分析</a:t>
            </a:r>
            <a:endParaRPr lang="en-US" sz="3600" b="0" strike="noStrike" spc="-1">
              <a:solidFill>
                <a:schemeClr val="dk1"/>
              </a:solidFill>
              <a:latin typeface="Arial"/>
            </a:endParaRPr>
          </a:p>
        </p:txBody>
      </p:sp>
      <p:sp>
        <p:nvSpPr>
          <p:cNvPr id="236" name="content.1.subtitle"/>
          <p:cNvSpPr/>
          <p:nvPr/>
        </p:nvSpPr>
        <p:spPr>
          <a:xfrm>
            <a:off x="126684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指出学生的不足之处并提供建议</a:t>
            </a:r>
            <a:endParaRPr lang="en-US" sz="1600" b="0" strike="noStrike" spc="-1">
              <a:solidFill>
                <a:srgbClr val="000000"/>
              </a:solidFill>
              <a:latin typeface="Arial"/>
            </a:endParaRPr>
          </a:p>
        </p:txBody>
      </p:sp>
      <p:sp>
        <p:nvSpPr>
          <p:cNvPr id="237" name="content.1.title"/>
          <p:cNvSpPr/>
          <p:nvPr/>
        </p:nvSpPr>
        <p:spPr>
          <a:xfrm>
            <a:off x="1267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提供详细反馈</a:t>
            </a:r>
            <a:endParaRPr lang="en-US" sz="2000" b="0" strike="noStrike" spc="-1">
              <a:solidFill>
                <a:srgbClr val="000000"/>
              </a:solidFill>
              <a:latin typeface="Arial"/>
            </a:endParaRPr>
          </a:p>
        </p:txBody>
      </p:sp>
      <p:sp>
        <p:nvSpPr>
          <p:cNvPr id="238" name="content.2.subtitle"/>
          <p:cNvSpPr/>
          <p:nvPr/>
        </p:nvSpPr>
        <p:spPr>
          <a:xfrm>
            <a:off x="906192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600" b="0" strike="noStrike" spc="-1">
                <a:solidFill>
                  <a:schemeClr val="dk1"/>
                </a:solidFill>
                <a:latin typeface="微软雅黑"/>
                <a:ea typeface="微软雅黑"/>
              </a:rPr>
              <a:t>指导学生有针对性地进行学习</a:t>
            </a:r>
            <a:endParaRPr lang="en-US" sz="1600" b="0" strike="noStrike" spc="-1">
              <a:solidFill>
                <a:srgbClr val="000000"/>
              </a:solidFill>
              <a:latin typeface="Arial"/>
            </a:endParaRPr>
          </a:p>
        </p:txBody>
      </p:sp>
      <p:sp>
        <p:nvSpPr>
          <p:cNvPr id="239" name="content.2.title"/>
          <p:cNvSpPr/>
          <p:nvPr/>
        </p:nvSpPr>
        <p:spPr>
          <a:xfrm>
            <a:off x="9061560" y="24008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000" b="1" strike="noStrike" spc="-1">
                <a:solidFill>
                  <a:schemeClr val="dk1"/>
                </a:solidFill>
                <a:latin typeface="微软雅黑"/>
                <a:ea typeface="微软雅黑"/>
              </a:rPr>
              <a:t>制定学习计划</a:t>
            </a:r>
            <a:endParaRPr lang="en-US" sz="2000" b="0" strike="noStrike" spc="-1">
              <a:solidFill>
                <a:srgbClr val="000000"/>
              </a:solidFill>
              <a:latin typeface="Arial"/>
            </a:endParaRPr>
          </a:p>
        </p:txBody>
      </p:sp>
      <p:sp>
        <p:nvSpPr>
          <p:cNvPr id="240" name="content.3.subtitle"/>
          <p:cNvSpPr/>
          <p:nvPr/>
        </p:nvSpPr>
        <p:spPr>
          <a:xfrm>
            <a:off x="3865320" y="3411360"/>
            <a:ext cx="1457640" cy="176256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241" name="content.3.title"/>
          <p:cNvSpPr/>
          <p:nvPr/>
        </p:nvSpPr>
        <p:spPr>
          <a:xfrm>
            <a:off x="386604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
        <p:nvSpPr>
          <p:cNvPr id="242" name="content.4.subtitle"/>
          <p:cNvSpPr/>
          <p:nvPr/>
        </p:nvSpPr>
        <p:spPr>
          <a:xfrm>
            <a:off x="6463800" y="3411360"/>
            <a:ext cx="1457640" cy="17618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600" b="0" strike="noStrike" spc="-1">
                <a:solidFill>
                  <a:schemeClr val="dk1"/>
                </a:solidFill>
                <a:latin typeface="微软雅黑"/>
                <a:ea typeface="微软雅黑"/>
              </a:rPr>
              <a:t> </a:t>
            </a:r>
            <a:endParaRPr lang="en-US" sz="1600" b="0" strike="noStrike" spc="-1">
              <a:solidFill>
                <a:srgbClr val="000000"/>
              </a:solidFill>
              <a:latin typeface="Arial"/>
            </a:endParaRPr>
          </a:p>
        </p:txBody>
      </p:sp>
      <p:sp>
        <p:nvSpPr>
          <p:cNvPr id="243" name="content.4.title"/>
          <p:cNvSpPr/>
          <p:nvPr/>
        </p:nvSpPr>
        <p:spPr>
          <a:xfrm>
            <a:off x="6464160" y="2402640"/>
            <a:ext cx="1457280" cy="38376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000" b="1" strike="noStrike" spc="-1">
                <a:solidFill>
                  <a:schemeClr val="dk1"/>
                </a:solidFill>
                <a:latin typeface="微软雅黑"/>
                <a:ea typeface="微软雅黑"/>
              </a:rPr>
              <a:t> </a:t>
            </a:r>
            <a:endParaRPr lang="en-US" sz="2000" b="0" strike="noStrike" spc="-1">
              <a:solidFill>
                <a:srgbClr val="000000"/>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rgbClr val="FCDCE4"/>
        </a:solidFill>
      </p:bgPr>
    </p:bg>
    <p:spTree>
      <p:nvGrpSpPr>
        <p:cNvPr id="1" name=""/>
        <p:cNvGrpSpPr/>
        <p:nvPr/>
      </p:nvGrpSpPr>
      <p:grpSpPr>
        <a:xfrm>
          <a:off x="0" y="0"/>
          <a:ext cx="0" cy="0"/>
        </a:xfrm>
      </p:grpSpPr>
      <p:sp>
        <p:nvSpPr>
          <p:cNvPr id="244"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dk1"/>
              </a:solidFill>
              <a:latin typeface="Arial"/>
              <a:ea typeface="微软雅黑"/>
            </a:endParaRPr>
          </a:p>
        </p:txBody>
      </p:sp>
      <p:sp>
        <p:nvSpPr>
          <p:cNvPr id="245" name="title"/>
          <p:cNvSpPr/>
          <p:nvPr/>
        </p:nvSpPr>
        <p:spPr>
          <a:xfrm>
            <a:off x="263520" y="980280"/>
            <a:ext cx="3102840" cy="123552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2800" b="1" strike="noStrike" spc="299">
                <a:solidFill>
                  <a:schemeClr val="dk1"/>
                </a:solidFill>
                <a:latin typeface="Arial"/>
                <a:ea typeface="微软雅黑"/>
              </a:rPr>
              <a:t>作业监督与管理</a:t>
            </a:r>
            <a:endParaRPr lang="en-US" sz="2800" b="0" strike="noStrike" spc="-1">
              <a:solidFill>
                <a:srgbClr val="000000"/>
              </a:solidFill>
              <a:latin typeface="Arial"/>
            </a:endParaRPr>
          </a:p>
        </p:txBody>
      </p:sp>
      <p:sp>
        <p:nvSpPr>
          <p:cNvPr id="246" name="content"/>
          <p:cNvSpPr/>
          <p:nvPr/>
        </p:nvSpPr>
        <p:spPr>
          <a:xfrm>
            <a:off x="689760" y="2841480"/>
            <a:ext cx="2280600" cy="232956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1800" b="0" strike="noStrike" spc="148">
                <a:solidFill>
                  <a:schemeClr val="dk1"/>
                </a:solidFill>
                <a:latin typeface="Arial"/>
                <a:ea typeface="微软雅黑"/>
              </a:rPr>
              <a:t>人工智能技术可以监督学生的作业完成情况，及时提醒学生完成作业，确保学习效果。通过定期监控学生作业进度，教师可以全面了解学生的学习情况，及时帮助学生解决学习难题，提高学生学习效率。</a:t>
            </a:r>
            <a:endParaRPr lang="en-US" sz="1800" b="0" strike="noStrike" spc="-1">
              <a:solidFill>
                <a:srgbClr val="000000"/>
              </a:solidFill>
              <a:latin typeface="Arial"/>
            </a:endParaRPr>
          </a:p>
        </p:txBody>
      </p:sp>
      <p:sp>
        <p:nvSpPr>
          <p:cNvPr id="247"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Arial"/>
                <a:ea typeface="微软雅黑"/>
              </a:rPr>
              <a:t> </a:t>
            </a:r>
            <a:endParaRPr lang="en-US" sz="3600" b="0" strike="noStrike" spc="-1">
              <a:solidFill>
                <a:schemeClr val="dk1"/>
              </a:solidFill>
              <a:latin typeface="Arial"/>
            </a:endParaRPr>
          </a:p>
        </p:txBody>
      </p:sp>
      <p:sp>
        <p:nvSpPr>
          <p:cNvPr id="248" name="任意多边形: 形状 3"/>
          <p:cNvSpPr/>
          <p:nvPr/>
        </p:nvSpPr>
        <p:spPr>
          <a:xfrm>
            <a:off x="5425560" y="4414680"/>
            <a:ext cx="1340640" cy="1340640"/>
          </a:xfrm>
          <a:custGeom>
            <a:gdLst>
              <a:gd name="textAreaLeft" fmla="*/ 0 w 1340640"/>
              <a:gd name="textAreaRight" fmla="*/ 1341000 w 1340640"/>
              <a:gd name="textAreaTop" fmla="*/ 0 h 1340640"/>
              <a:gd name="textAreaBottom" fmla="*/ 1341000 h 1340640"/>
            </a:gdLst>
            <a:rect l="textAreaLeft" t="textAreaTop" r="textAreaRight" b="textAreaBottom"/>
            <a:pathLst>
              <a:path w="7200900" h="7200900">
                <a:moveTo>
                  <a:pt x="3600450" y="0"/>
                </a:moveTo>
                <a:cubicBezTo>
                  <a:pt x="5588924" y="0"/>
                  <a:pt x="7200900" y="1611976"/>
                  <a:pt x="7200900" y="3600450"/>
                </a:cubicBezTo>
                <a:cubicBezTo>
                  <a:pt x="7200900" y="5588924"/>
                  <a:pt x="5588924" y="7200900"/>
                  <a:pt x="3600450" y="7200900"/>
                </a:cubicBezTo>
                <a:cubicBezTo>
                  <a:pt x="1611976" y="7200900"/>
                  <a:pt x="0" y="5588924"/>
                  <a:pt x="0" y="3600450"/>
                </a:cubicBezTo>
                <a:cubicBezTo>
                  <a:pt x="0" y="1611976"/>
                  <a:pt x="1611976" y="0"/>
                  <a:pt x="3600450" y="0"/>
                </a:cubicBezTo>
                <a:close/>
                <a:moveTo>
                  <a:pt x="3600451" y="1611335"/>
                </a:moveTo>
                <a:cubicBezTo>
                  <a:pt x="2501893" y="1611335"/>
                  <a:pt x="1611335" y="2501893"/>
                  <a:pt x="1611335" y="3600451"/>
                </a:cubicBezTo>
                <a:cubicBezTo>
                  <a:pt x="1611335" y="4699009"/>
                  <a:pt x="2501893" y="5589567"/>
                  <a:pt x="3600451" y="5589567"/>
                </a:cubicBezTo>
                <a:cubicBezTo>
                  <a:pt x="4699009" y="5589567"/>
                  <a:pt x="5589567" y="4699009"/>
                  <a:pt x="5589567" y="3600451"/>
                </a:cubicBezTo>
                <a:cubicBezTo>
                  <a:pt x="5589567" y="2501893"/>
                  <a:pt x="4699009" y="1611335"/>
                  <a:pt x="3600451" y="1611335"/>
                </a:cubicBez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49" name="平行四边形 8"/>
          <p:cNvSpPr/>
          <p:nvPr/>
        </p:nvSpPr>
        <p:spPr>
          <a:xfrm>
            <a:off x="7625880" y="0"/>
            <a:ext cx="2914200" cy="6857640"/>
          </a:xfrm>
          <a:prstGeom prst="parallelogram">
            <a:avLst>
              <a:gd name="adj" fmla="val 61856"/>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50" name="任意多边形: 形状 7"/>
          <p:cNvSpPr/>
          <p:nvPr/>
        </p:nvSpPr>
        <p:spPr>
          <a:xfrm>
            <a:off x="9192960" y="1080720"/>
            <a:ext cx="4168440" cy="4168440"/>
          </a:xfrm>
          <a:custGeom>
            <a:gdLst>
              <a:gd name="textAreaLeft" fmla="*/ 0 w 4168440"/>
              <a:gd name="textAreaRight" fmla="*/ 4168800 w 4168440"/>
              <a:gd name="textAreaTop" fmla="*/ 0 h 4168440"/>
              <a:gd name="textAreaBottom" fmla="*/ 4168800 h 4168440"/>
            </a:gdLst>
            <a:rect l="textAreaLeft" t="textAreaTop" r="textAreaRight" b="textAreaBottom"/>
            <a:pathLst>
              <a:path w="7200900" h="7200900">
                <a:moveTo>
                  <a:pt x="3600450" y="0"/>
                </a:moveTo>
                <a:cubicBezTo>
                  <a:pt x="5588924" y="0"/>
                  <a:pt x="7200900" y="1611976"/>
                  <a:pt x="7200900" y="3600450"/>
                </a:cubicBezTo>
                <a:cubicBezTo>
                  <a:pt x="7200900" y="5588924"/>
                  <a:pt x="5588924" y="7200900"/>
                  <a:pt x="3600450" y="7200900"/>
                </a:cubicBezTo>
                <a:cubicBezTo>
                  <a:pt x="1611976" y="7200900"/>
                  <a:pt x="0" y="5588924"/>
                  <a:pt x="0" y="3600450"/>
                </a:cubicBezTo>
                <a:cubicBezTo>
                  <a:pt x="0" y="1611976"/>
                  <a:pt x="1611976" y="0"/>
                  <a:pt x="3600450" y="0"/>
                </a:cubicBezTo>
                <a:close/>
                <a:moveTo>
                  <a:pt x="3600451" y="1611335"/>
                </a:moveTo>
                <a:cubicBezTo>
                  <a:pt x="2501893" y="1611335"/>
                  <a:pt x="1611335" y="2501893"/>
                  <a:pt x="1611335" y="3600451"/>
                </a:cubicBezTo>
                <a:cubicBezTo>
                  <a:pt x="1611335" y="4699009"/>
                  <a:pt x="2501893" y="5589567"/>
                  <a:pt x="3600451" y="5589567"/>
                </a:cubicBezTo>
                <a:cubicBezTo>
                  <a:pt x="4699009" y="5589567"/>
                  <a:pt x="5589567" y="4699009"/>
                  <a:pt x="5589567" y="3600451"/>
                </a:cubicBezTo>
                <a:cubicBezTo>
                  <a:pt x="5589567" y="2501893"/>
                  <a:pt x="4699009" y="1611335"/>
                  <a:pt x="3600451" y="1611335"/>
                </a:cubicBezTo>
                <a:close/>
              </a:path>
            </a:pathLst>
          </a:custGeom>
          <a:solidFill>
            <a:srgbClr val="F2658B">
              <a:alpha val="2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https://d.book118.com/727101166011006055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162</Paragraphs>
  <Slides>22</Slides>
  <Notes>5</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22</vt:i4>
      </vt:variant>
    </vt:vector>
  </HeadingPairs>
  <TitlesOfParts>
    <vt:vector baseType="lpstr" size="30">
      <vt:lpstr>Arial</vt:lpstr>
      <vt:lpstr>Calibri</vt:lpstr>
      <vt:lpstr>微软雅黑</vt:lpstr>
      <vt:lpstr>Times New Roman</vt:lpstr>
      <vt:lpstr>Wingdings</vt:lpstr>
      <vt:lpstr>Symbol</vt:lpstr>
      <vt:lpstr>DejaVu Sans</vt:lpstr>
      <vt:lpstr>Office Theme</vt:lpstr>
      <vt:lpstr>人工智能技术在学习辅助中的突破</vt:lpstr>
      <vt:lpstr>目录</vt:lpstr>
      <vt:lpstr>第1章 人工智能技术概述</vt:lpstr>
      <vt:lpstr> </vt:lpstr>
      <vt:lpstr>人工智能技术分类</vt:lpstr>
      <vt:lpstr>人工智能技术应用领域</vt:lpstr>
      <vt:lpstr>人工智能技术发展历程</vt:lpstr>
      <vt:lpstr>人工智能技术在学习辅助中的突破</vt:lpstr>
      <vt:lpstr>智能辅助教学系统优势</vt:lpstr>
      <vt:lpstr>学习辅助平台功能对比</vt:lpstr>
      <vt:lpstr>第2章 人工智能技术在教育领域的应用</vt:lpstr>
      <vt:lpstr>个性化学习</vt:lpstr>
      <vt:lpstr>智能化评估</vt:lpstr>
      <vt:lpstr>资源整合</vt:lpstr>
      <vt:lpstr>学习路径规划</vt:lpstr>
      <vt:lpstr> </vt:lpstr>
      <vt:lpstr>第3章 人工智能技术在作业辅导中的应用</vt:lpstr>
      <vt:lpstr>作业自动批改</vt:lpstr>
      <vt:lpstr>作业题目生成</vt:lpstr>
      <vt:lpstr>作业反馈分析</vt:lpstr>
      <vt:lpstr> </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2024-09-29T14:15:56.188</cp:lastPrinted>
  <dcterms:created xsi:type="dcterms:W3CDTF">2024-09-29T06:15:56Z</dcterms:created>
  <dcterms:modified xsi:type="dcterms:W3CDTF">2024-09-29T06:15:58Z</dcterms:modified>
</cp:coreProperties>
</file>