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808B282-2E12-44D0-8572-CBE4FA5E66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4" name="PlaceHolder 1"/>
          <p:cNvSpPr>
            <a:spLocks noGrp="1"/>
          </p:cNvSpPr>
          <p:nvPr>
            <p:ph type="sldImg"/>
          </p:nvPr>
        </p:nvSpPr>
        <p:spPr>
          <a:xfrm>
            <a:off x="685800" y="1143000"/>
            <a:ext cx="5486040" cy="3085920"/>
          </a:xfrm>
          <a:prstGeom prst="rect">
            <a:avLst/>
          </a:prstGeom>
          <a:ln w="0">
            <a:noFill/>
          </a:ln>
        </p:spPr>
      </p:sp>
      <p:sp>
        <p:nvSpPr>
          <p:cNvPr id="77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7" name="PlaceHolder 1"/>
          <p:cNvSpPr>
            <a:spLocks noGrp="1"/>
          </p:cNvSpPr>
          <p:nvPr>
            <p:ph type="sldImg"/>
          </p:nvPr>
        </p:nvSpPr>
        <p:spPr>
          <a:xfrm>
            <a:off x="685800" y="1143000"/>
            <a:ext cx="5486040" cy="3085920"/>
          </a:xfrm>
          <a:prstGeom prst="rect">
            <a:avLst/>
          </a:prstGeom>
          <a:ln w="0">
            <a:noFill/>
          </a:ln>
        </p:spPr>
      </p:sp>
      <p:sp>
        <p:nvSpPr>
          <p:cNvPr id="77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0" name="PlaceHolder 1"/>
          <p:cNvSpPr>
            <a:spLocks noGrp="1"/>
          </p:cNvSpPr>
          <p:nvPr>
            <p:ph type="sldImg"/>
          </p:nvPr>
        </p:nvSpPr>
        <p:spPr>
          <a:xfrm>
            <a:off x="685800" y="1143000"/>
            <a:ext cx="5486040" cy="3085920"/>
          </a:xfrm>
          <a:prstGeom prst="rect">
            <a:avLst/>
          </a:prstGeom>
          <a:ln w="0">
            <a:noFill/>
          </a:ln>
        </p:spPr>
      </p:sp>
      <p:sp>
        <p:nvSpPr>
          <p:cNvPr id="78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3" name="PlaceHolder 1"/>
          <p:cNvSpPr>
            <a:spLocks noGrp="1"/>
          </p:cNvSpPr>
          <p:nvPr>
            <p:ph type="sldImg"/>
          </p:nvPr>
        </p:nvSpPr>
        <p:spPr>
          <a:xfrm>
            <a:off x="685800" y="1143000"/>
            <a:ext cx="5486040" cy="3085920"/>
          </a:xfrm>
          <a:prstGeom prst="rect">
            <a:avLst/>
          </a:prstGeom>
          <a:ln w="0">
            <a:noFill/>
          </a:ln>
        </p:spPr>
      </p:sp>
      <p:sp>
        <p:nvSpPr>
          <p:cNvPr id="78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6" name="PlaceHolder 1"/>
          <p:cNvSpPr>
            <a:spLocks noGrp="1"/>
          </p:cNvSpPr>
          <p:nvPr>
            <p:ph type="sldImg"/>
          </p:nvPr>
        </p:nvSpPr>
        <p:spPr>
          <a:xfrm>
            <a:off x="685800" y="1143000"/>
            <a:ext cx="5486040" cy="3085920"/>
          </a:xfrm>
          <a:prstGeom prst="rect">
            <a:avLst/>
          </a:prstGeom>
          <a:ln w="0">
            <a:noFill/>
          </a:ln>
        </p:spPr>
      </p:sp>
      <p:sp>
        <p:nvSpPr>
          <p:cNvPr id="78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9" name="PlaceHolder 1"/>
          <p:cNvSpPr>
            <a:spLocks noGrp="1"/>
          </p:cNvSpPr>
          <p:nvPr>
            <p:ph type="sldImg"/>
          </p:nvPr>
        </p:nvSpPr>
        <p:spPr>
          <a:xfrm>
            <a:off x="685800" y="1143000"/>
            <a:ext cx="5486040" cy="3085920"/>
          </a:xfrm>
          <a:prstGeom prst="rect">
            <a:avLst/>
          </a:prstGeom>
          <a:ln w="0">
            <a:noFill/>
          </a:ln>
        </p:spPr>
      </p:sp>
      <p:sp>
        <p:nvSpPr>
          <p:cNvPr id="79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B15523-BCB0-4469-9530-0F6F2969E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B5EB30-14E4-415B-ADFC-B9B9CA0C1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2C3E8A-D40A-45A2-A5DC-C533CA0B8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A40D10-80CC-48AD-A2AC-AA07F02AF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707F93-2616-40D5-8DC0-53E5606DD4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0F4463-87B2-40BA-9077-93421ACFA6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B03EF2-EA05-4DDA-9591-4C4718F06C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4513A5-A7AE-4CC3-A7BB-3B0BCD84E0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204DA-BB53-4850-90D5-4CAFB3665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1FA82-FF33-48EF-BB25-3FB3EC7DE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E773F-FE4B-4D49-BA75-5F536CD96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D2FEAE9-5F75-40FB-9172-949D32239F5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E60AB7F-3878-4F81-B0D8-E0A19A88CB1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06120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中医心悸教学查房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3492360"/>
            <a:ext cx="99748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0084FF">
              <a:alpha val="46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1</a:t>
            </a:r>
            <a:r>
              <a:rPr lang="zh-CN" sz="2400" b="1" strike="noStrike" spc="-1">
                <a:solidFill>
                  <a:srgbClr val="0084FF"/>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2</a:t>
            </a:r>
            <a:r>
              <a:rPr lang="zh-CN" sz="2400" b="1" strike="noStrike" spc="-1">
                <a:solidFill>
                  <a:srgbClr val="0084FF"/>
                </a:solidFill>
                <a:latin typeface="微软雅黑"/>
                <a:ea typeface="微软雅黑"/>
              </a:rPr>
              <a:t>章  病因病机</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3</a:t>
            </a:r>
            <a:r>
              <a:rPr lang="zh-CN" sz="2400" b="1" strike="noStrike" spc="-1">
                <a:solidFill>
                  <a:srgbClr val="0084FF"/>
                </a:solidFill>
                <a:latin typeface="微软雅黑"/>
                <a:ea typeface="微软雅黑"/>
              </a:rPr>
              <a:t>章  诊断与辨证</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4</a:t>
            </a:r>
            <a:r>
              <a:rPr lang="zh-CN" sz="2400" b="1" strike="noStrike" spc="-1">
                <a:solidFill>
                  <a:srgbClr val="0084FF"/>
                </a:solidFill>
                <a:latin typeface="微软雅黑"/>
                <a:ea typeface="微软雅黑"/>
              </a:rPr>
              <a:t>章  临床病例分享</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5</a:t>
            </a:r>
            <a:r>
              <a:rPr lang="zh-CN" sz="2400" b="1" strike="noStrike" spc="-1">
                <a:solidFill>
                  <a:srgbClr val="0084FF"/>
                </a:solidFill>
                <a:latin typeface="微软雅黑"/>
                <a:ea typeface="微软雅黑"/>
              </a:rPr>
              <a:t>章  护理与日常调理</a:t>
            </a:r>
            <a:endParaRPr lang="en-US" sz="2400" b="0" strike="noStrike" spc="-1">
              <a:solidFill>
                <a:srgbClr val="000000"/>
              </a:solidFill>
              <a:latin typeface="Arial"/>
            </a:endParaRPr>
          </a:p>
          <a:p>
            <a:pPr defTabSz="914400">
              <a:lnSpc>
                <a:spcPct val="100000"/>
              </a:lnSpc>
            </a:pPr>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6</a:t>
            </a:r>
            <a:r>
              <a:rPr lang="zh-CN" sz="2400" b="1" strike="noStrike" spc="-1">
                <a:solidFill>
                  <a:srgbClr val="0084FF"/>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第一章 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中医心悸教学查房</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中医心悸教学查房是针对心悸症状的诊疗进行的教学检查，旨在培养医生对心悸的认识和诊断能力。中医认为心悸是一种心脏疾病的症状，表现为心跳过速、节律不齐等。</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6" name="流程图: 终止 9"/>
          <p:cNvSpPr/>
          <p:nvPr/>
        </p:nvSpPr>
        <p:spPr>
          <a:xfrm>
            <a:off x="46544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流程图: 终止 8"/>
          <p:cNvSpPr/>
          <p:nvPr/>
        </p:nvSpPr>
        <p:spPr>
          <a:xfrm>
            <a:off x="744840" y="40539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流程图: 终止 7"/>
          <p:cNvSpPr/>
          <p:nvPr/>
        </p:nvSpPr>
        <p:spPr>
          <a:xfrm>
            <a:off x="46544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流程图: 终止 3"/>
          <p:cNvSpPr/>
          <p:nvPr/>
        </p:nvSpPr>
        <p:spPr>
          <a:xfrm>
            <a:off x="744840" y="1379160"/>
            <a:ext cx="3498480" cy="939600"/>
          </a:xfrm>
          <a:prstGeom prst="flowChartTerminator">
            <a:avLst/>
          </a:prstGeom>
          <a:solidFill>
            <a:srgbClr val="0084FF"/>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中医对心悸的分类</a:t>
            </a:r>
            <a:endParaRPr lang="en-US" sz="3000" b="0" strike="noStrike" spc="-1">
              <a:solidFill>
                <a:schemeClr val="dk1"/>
              </a:solidFill>
              <a:latin typeface="Arial"/>
            </a:endParaRPr>
          </a:p>
        </p:txBody>
      </p:sp>
      <p:grpSp>
        <p:nvGrpSpPr>
          <p:cNvPr id="131" name="Group 15"/>
          <p:cNvGrpSpPr/>
          <p:nvPr/>
        </p:nvGrpSpPr>
        <p:grpSpPr>
          <a:xfrm>
            <a:off x="435960" y="378720"/>
            <a:ext cx="515160" cy="439560"/>
            <a:chOff x="435960" y="378720"/>
            <a:chExt cx="515160" cy="439560"/>
          </a:xfrm>
        </p:grpSpPr>
        <p:sp>
          <p:nvSpPr>
            <p:cNvPr id="132"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3"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4"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5"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6"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7"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8"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9"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0"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1"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2"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3"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4"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5"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6"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7"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8"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9"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0"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1"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2"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气血两虚</a:t>
            </a:r>
            <a:endParaRPr lang="en-US" sz="2000" b="0" strike="noStrike" spc="-1">
              <a:solidFill>
                <a:srgbClr val="000000"/>
              </a:solidFill>
              <a:latin typeface="Arial"/>
            </a:endParaRPr>
          </a:p>
        </p:txBody>
      </p:sp>
      <p:sp>
        <p:nvSpPr>
          <p:cNvPr id="15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气血不足</a:t>
            </a:r>
            <a:endParaRPr lang="en-US" sz="1600" b="0" strike="noStrike" spc="-1">
              <a:solidFill>
                <a:srgbClr val="000000"/>
              </a:solidFill>
              <a:latin typeface="Arial"/>
            </a:endParaRPr>
          </a:p>
        </p:txBody>
      </p:sp>
      <p:sp>
        <p:nvSpPr>
          <p:cNvPr id="15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心火上炎</a:t>
            </a:r>
            <a:endParaRPr lang="en-US" sz="2000" b="0" strike="noStrike" spc="-1">
              <a:solidFill>
                <a:srgbClr val="000000"/>
              </a:solidFill>
              <a:latin typeface="Arial"/>
            </a:endParaRPr>
          </a:p>
        </p:txBody>
      </p:sp>
      <p:sp>
        <p:nvSpPr>
          <p:cNvPr id="15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心火旺盛</a:t>
            </a:r>
            <a:endParaRPr lang="en-US" sz="1600" b="0" strike="noStrike" spc="-1">
              <a:solidFill>
                <a:srgbClr val="000000"/>
              </a:solidFill>
              <a:latin typeface="Arial"/>
            </a:endParaRPr>
          </a:p>
        </p:txBody>
      </p:sp>
      <p:sp>
        <p:nvSpPr>
          <p:cNvPr id="15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痰浊干扰</a:t>
            </a:r>
            <a:endParaRPr lang="en-US" sz="2000" b="0" strike="noStrike" spc="-1">
              <a:solidFill>
                <a:srgbClr val="000000"/>
              </a:solidFill>
              <a:latin typeface="Arial"/>
            </a:endParaRPr>
          </a:p>
        </p:txBody>
      </p:sp>
      <p:sp>
        <p:nvSpPr>
          <p:cNvPr id="15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痰浊阻碍心脏</a:t>
            </a:r>
            <a:endParaRPr lang="en-US" sz="1600" b="0" strike="noStrike" spc="-1">
              <a:solidFill>
                <a:srgbClr val="000000"/>
              </a:solidFill>
              <a:latin typeface="Arial"/>
            </a:endParaRPr>
          </a:p>
        </p:txBody>
      </p:sp>
      <p:sp>
        <p:nvSpPr>
          <p:cNvPr id="15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0"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总结</a:t>
            </a:r>
            <a:endParaRPr lang="en-US" sz="3000" b="0" strike="noStrike" spc="-1">
              <a:solidFill>
                <a:schemeClr val="dk1"/>
              </a:solidFill>
              <a:latin typeface="Arial"/>
            </a:endParaRPr>
          </a:p>
        </p:txBody>
      </p:sp>
      <p:sp>
        <p:nvSpPr>
          <p:cNvPr id="16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中医心悸教学查房的目的是为了加强对心悸症状的认识和治疗方法的掌握，帮助医生更好地应对心悸患者，提高治疗效果。</a:t>
            </a:r>
            <a:endParaRPr lang="en-US" sz="1800" b="0" strike="noStrike" spc="-1">
              <a:solidFill>
                <a:srgbClr val="000000"/>
              </a:solidFill>
              <a:latin typeface="Arial"/>
            </a:endParaRPr>
          </a:p>
        </p:txBody>
      </p:sp>
      <p:grpSp>
        <p:nvGrpSpPr>
          <p:cNvPr id="163" name="Group 15"/>
          <p:cNvGrpSpPr/>
          <p:nvPr/>
        </p:nvGrpSpPr>
        <p:grpSpPr>
          <a:xfrm>
            <a:off x="435960" y="378720"/>
            <a:ext cx="515160" cy="439560"/>
            <a:chOff x="435960" y="378720"/>
            <a:chExt cx="515160" cy="439560"/>
          </a:xfrm>
        </p:grpSpPr>
        <p:sp>
          <p:nvSpPr>
            <p:cNvPr id="164"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5"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6"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7"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8"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9"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0"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1"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2"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3"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4"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5"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6"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7"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8"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9"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0"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1"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2"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3"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2"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病因病机</a:t>
            </a:r>
            <a:endParaRPr lang="en-US" sz="40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5"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7"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8"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1"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2"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气血两虚引起的心悸</a:t>
            </a:r>
            <a:endParaRPr lang="en-US" sz="3600" b="0" strike="noStrike" spc="-1">
              <a:solidFill>
                <a:srgbClr val="000000"/>
              </a:solidFill>
              <a:latin typeface="Arial"/>
            </a:endParaRPr>
          </a:p>
        </p:txBody>
      </p:sp>
      <p:sp>
        <p:nvSpPr>
          <p:cNvPr id="20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气血不足导致心脏供血不足。心悸时可伴有疲乏、气短等症状。</a:t>
            </a:r>
            <a:endParaRPr lang="en-US" sz="18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7" name="Group 15"/>
          <p:cNvGrpSpPr/>
          <p:nvPr/>
        </p:nvGrpSpPr>
        <p:grpSpPr>
          <a:xfrm>
            <a:off x="431640" y="396000"/>
            <a:ext cx="514800" cy="439200"/>
            <a:chOff x="431640" y="396000"/>
            <a:chExt cx="514800" cy="439200"/>
          </a:xfrm>
        </p:grpSpPr>
        <p:sp>
          <p:nvSpPr>
            <p:cNvPr id="208"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9"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0"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1"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2"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3"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4"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5"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6"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7"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8"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9"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0"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1"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2"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3"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4"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5"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6"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7"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29"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0"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1"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2"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6"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3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痰浊干扰引起的心悸</a:t>
            </a:r>
            <a:endParaRPr lang="en-US" sz="3600" b="0" strike="noStrike" spc="-1">
              <a:solidFill>
                <a:srgbClr val="000000"/>
              </a:solidFill>
              <a:latin typeface="Arial"/>
            </a:endParaRPr>
          </a:p>
        </p:txBody>
      </p:sp>
      <p:sp>
        <p:nvSpPr>
          <p:cNvPr id="23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痰浊阻碍心脏功能。心悸时可伴有喘息、胸闷等症状。</a:t>
            </a:r>
            <a:endParaRPr lang="en-US" sz="1800" b="0" strike="noStrike" spc="-1">
              <a:solidFill>
                <a:srgbClr val="000000"/>
              </a:solidFill>
              <a:latin typeface="Arial"/>
            </a:endParaRPr>
          </a:p>
        </p:txBody>
      </p:sp>
      <p:sp>
        <p:nvSpPr>
          <p:cNvPr id="2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1" name="Group 15"/>
          <p:cNvGrpSpPr/>
          <p:nvPr/>
        </p:nvGrpSpPr>
        <p:grpSpPr>
          <a:xfrm>
            <a:off x="431640" y="396000"/>
            <a:ext cx="514800" cy="439200"/>
            <a:chOff x="431640" y="396000"/>
            <a:chExt cx="514800" cy="439200"/>
          </a:xfrm>
        </p:grpSpPr>
        <p:sp>
          <p:nvSpPr>
            <p:cNvPr id="242"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3"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4"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5"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6"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7"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8"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9"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0"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1"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2"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3"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4"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5"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6"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7"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8"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9"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0"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1"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4"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辩证施治是中医治疗心悸的核心</a:t>
            </a:r>
            <a:endParaRPr lang="en-US" sz="2000" b="0" strike="noStrike" spc="-1">
              <a:solidFill>
                <a:srgbClr val="000000"/>
              </a:solidFill>
              <a:latin typeface="Arial"/>
            </a:endParaRPr>
          </a:p>
        </p:txBody>
      </p:sp>
      <p:sp>
        <p:nvSpPr>
          <p:cNvPr id="265"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根据辨证结果开具中药方剂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调整患者的作息和饮食</a:t>
            </a:r>
            <a:endParaRPr lang="en-US" sz="1600" b="0" strike="noStrike" spc="-1">
              <a:solidFill>
                <a:srgbClr val="000000"/>
              </a:solidFill>
              <a:latin typeface="Arial"/>
            </a:endParaRPr>
          </a:p>
        </p:txBody>
      </p:sp>
      <p:sp>
        <p:nvSpPr>
          <p:cNvPr id="26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7"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0084FF"/>
                </a:solidFill>
                <a:latin typeface="微软雅黑"/>
                <a:ea typeface="微软雅黑"/>
              </a:rPr>
              <a:t> </a:t>
            </a:r>
            <a:endParaRPr lang="en-US" sz="2000" b="0" strike="noStrike" spc="-1">
              <a:solidFill>
                <a:srgbClr val="000000"/>
              </a:solidFill>
              <a:latin typeface="Arial"/>
            </a:endParaRPr>
          </a:p>
        </p:txBody>
      </p:sp>
      <p:sp>
        <p:nvSpPr>
          <p:cNvPr id="268"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0"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0084FF"/>
                </a:solidFill>
                <a:latin typeface="微软雅黑"/>
                <a:ea typeface="微软雅黑"/>
              </a:rPr>
              <a:t> </a:t>
            </a:r>
            <a:endParaRPr lang="en-US" sz="2000" b="0" strike="noStrike" spc="-1">
              <a:solidFill>
                <a:srgbClr val="000000"/>
              </a:solidFill>
              <a:latin typeface="Arial"/>
            </a:endParaRPr>
          </a:p>
        </p:txBody>
      </p:sp>
      <p:sp>
        <p:nvSpPr>
          <p:cNvPr id="271"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7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病机辨证</a:t>
            </a:r>
            <a:endParaRPr lang="en-US" sz="3000" b="0" strike="noStrike" spc="-1">
              <a:solidFill>
                <a:schemeClr val="dk1"/>
              </a:solidFill>
              <a:latin typeface="Arial"/>
            </a:endParaRPr>
          </a:p>
        </p:txBody>
      </p:sp>
      <p:sp>
        <p:nvSpPr>
          <p:cNvPr id="27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根据患者的具体症状辨证施治</a:t>
            </a:r>
            <a:endParaRPr lang="en-US" sz="2000" b="0" strike="noStrike" spc="-1">
              <a:solidFill>
                <a:srgbClr val="000000"/>
              </a:solidFill>
              <a:latin typeface="Arial"/>
            </a:endParaRPr>
          </a:p>
        </p:txBody>
      </p:sp>
      <p:sp>
        <p:nvSpPr>
          <p:cNvPr id="275"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细心观察患者的脉象</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询问病史和日常饮食习惯</a:t>
            </a:r>
            <a:endParaRPr lang="en-US" sz="1600" b="0" strike="noStrike" spc="-1">
              <a:solidFill>
                <a:srgbClr val="000000"/>
              </a:solidFill>
              <a:latin typeface="Arial"/>
            </a:endParaRPr>
          </a:p>
        </p:txBody>
      </p:sp>
      <p:grpSp>
        <p:nvGrpSpPr>
          <p:cNvPr id="276" name="Group 15"/>
          <p:cNvGrpSpPr/>
          <p:nvPr/>
        </p:nvGrpSpPr>
        <p:grpSpPr>
          <a:xfrm>
            <a:off x="435960" y="378720"/>
            <a:ext cx="515160" cy="439560"/>
            <a:chOff x="435960" y="378720"/>
            <a:chExt cx="515160" cy="439560"/>
          </a:xfrm>
        </p:grpSpPr>
        <p:sp>
          <p:nvSpPr>
            <p:cNvPr id="277"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8"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9"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0"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1"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2"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3"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4"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5"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6"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7"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8"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9"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0"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1"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2"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3"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4"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5"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6"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7" name="AutoShape 8"/>
          <p:cNvSpPr/>
          <p:nvPr/>
        </p:nvSpPr>
        <p:spPr>
          <a:xfrm>
            <a:off x="4397760" y="2570040"/>
            <a:ext cx="583920" cy="583920"/>
          </a:xfrm>
          <a:prstGeom prst="diamond">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9"/>
          <p:cNvSpPr/>
          <p:nvPr/>
        </p:nvSpPr>
        <p:spPr>
          <a:xfrm>
            <a:off x="7198560" y="2570040"/>
            <a:ext cx="583920" cy="588600"/>
          </a:xfrm>
          <a:prstGeom prst="diamond">
            <a:avLst/>
          </a:prstGeom>
          <a:solidFill>
            <a:srgbClr val="0084FF"/>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10"/>
          <p:cNvSpPr/>
          <p:nvPr/>
        </p:nvSpPr>
        <p:spPr>
          <a:xfrm>
            <a:off x="4397760" y="4078080"/>
            <a:ext cx="583920" cy="583920"/>
          </a:xfrm>
          <a:prstGeom prst="diamond">
            <a:avLst/>
          </a:prstGeom>
          <a:solidFill>
            <a:srgbClr val="0084FF"/>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0" name="AutoShape 11"/>
          <p:cNvSpPr/>
          <p:nvPr/>
        </p:nvSpPr>
        <p:spPr>
          <a:xfrm>
            <a:off x="7198560" y="4078080"/>
            <a:ext cx="583920" cy="583920"/>
          </a:xfrm>
          <a:prstGeom prst="diamond">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1"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302"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303"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304"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305" name="AutoShape 2"/>
          <p:cNvSpPr/>
          <p:nvPr/>
        </p:nvSpPr>
        <p:spPr>
          <a:xfrm>
            <a:off x="4876920" y="2507040"/>
            <a:ext cx="2424240" cy="236448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307" name="AutoShape 3"/>
          <p:cNvSpPr/>
          <p:nvPr/>
        </p:nvSpPr>
        <p:spPr>
          <a:xfrm>
            <a:off x="6866280" y="1243800"/>
            <a:ext cx="5325480" cy="4881600"/>
          </a:xfrm>
          <a:prstGeom prst="rect">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总结</a:t>
            </a:r>
            <a:endParaRPr lang="en-US" sz="3000" b="0" strike="noStrike" spc="-1">
              <a:solidFill>
                <a:schemeClr val="dk1"/>
              </a:solidFill>
              <a:latin typeface="Arial"/>
            </a:endParaRPr>
          </a:p>
        </p:txBody>
      </p:sp>
      <p:sp>
        <p:nvSpPr>
          <p:cNvPr id="309"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中医认为心悸是多种因素综合作用的结果，针对不同的病因病机，采取相应的治疗措施，如调整饮食、调理情绪、辨证施治等方法，可有效缓解心悸症状。</a:t>
            </a:r>
            <a:endParaRPr lang="en-US" sz="1800" b="0" strike="noStrike" spc="-1">
              <a:solidFill>
                <a:srgbClr val="000000"/>
              </a:solidFill>
              <a:latin typeface="Arial"/>
            </a:endParaRPr>
          </a:p>
        </p:txBody>
      </p:sp>
      <p:grpSp>
        <p:nvGrpSpPr>
          <p:cNvPr id="310" name="Group 15"/>
          <p:cNvGrpSpPr/>
          <p:nvPr/>
        </p:nvGrpSpPr>
        <p:grpSpPr>
          <a:xfrm>
            <a:off x="435960" y="378720"/>
            <a:ext cx="515160" cy="439560"/>
            <a:chOff x="435960" y="378720"/>
            <a:chExt cx="515160" cy="439560"/>
          </a:xfrm>
        </p:grpSpPr>
        <p:sp>
          <p:nvSpPr>
            <p:cNvPr id="311"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2"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3"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4"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5"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6"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7"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8"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9"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0"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1"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2"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3"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4"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5"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6"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7"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8"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9"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0"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31"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2"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33"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诊断与辨证</a:t>
            </a:r>
            <a:endParaRPr lang="en-US" sz="4000" b="0" strike="noStrike" spc="-1">
              <a:solidFill>
                <a:schemeClr val="dk1"/>
              </a:solidFill>
              <a:latin typeface="Arial"/>
            </a:endParaRPr>
          </a:p>
        </p:txBody>
      </p:sp>
      <p:sp>
        <p:nvSpPr>
          <p:cNvPr id="33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5"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7"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38"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9"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0"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1"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2"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中医诊断心悸的方法</a:t>
            </a:r>
            <a:endParaRPr lang="en-US" sz="3600" b="0" strike="noStrike" spc="-1">
              <a:solidFill>
                <a:srgbClr val="000000"/>
              </a:solidFill>
              <a:latin typeface="Arial"/>
            </a:endParaRPr>
          </a:p>
        </p:txBody>
      </p:sp>
      <p:sp>
        <p:nvSpPr>
          <p:cNvPr id="34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中医诊断心悸的方法包括望诊、闻诊、问诊、切诊等，其中要重点观察舌苔、脉象等特征，以确定病情及辨证施治方向。</a:t>
            </a:r>
            <a:endParaRPr lang="en-US" sz="1800" b="0" strike="noStrike" spc="-1">
              <a:solidFill>
                <a:srgbClr val="000000"/>
              </a:solidFill>
              <a:latin typeface="Arial"/>
            </a:endParaRPr>
          </a:p>
        </p:txBody>
      </p:sp>
      <p:sp>
        <p:nvSpPr>
          <p:cNvPr id="3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47" name="Group 15"/>
          <p:cNvGrpSpPr/>
          <p:nvPr/>
        </p:nvGrpSpPr>
        <p:grpSpPr>
          <a:xfrm>
            <a:off x="431640" y="396000"/>
            <a:ext cx="514800" cy="439200"/>
            <a:chOff x="431640" y="396000"/>
            <a:chExt cx="514800" cy="439200"/>
          </a:xfrm>
        </p:grpSpPr>
        <p:sp>
          <p:nvSpPr>
            <p:cNvPr id="348"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9"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0"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1"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2"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3"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4"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5"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6"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7"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8"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9"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0"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1"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2"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3"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4"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5"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6"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7"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369" name="AutoShape 2"/>
          <p:cNvSpPr/>
          <p:nvPr/>
        </p:nvSpPr>
        <p:spPr>
          <a:xfrm>
            <a:off x="905436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70" name="AutoShape 2"/>
          <p:cNvSpPr/>
          <p:nvPr/>
        </p:nvSpPr>
        <p:spPr>
          <a:xfrm>
            <a:off x="631188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71" name="AutoShape 2"/>
          <p:cNvSpPr/>
          <p:nvPr/>
        </p:nvSpPr>
        <p:spPr>
          <a:xfrm>
            <a:off x="356940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72" name="AutoShape 2"/>
          <p:cNvSpPr/>
          <p:nvPr/>
        </p:nvSpPr>
        <p:spPr>
          <a:xfrm>
            <a:off x="729720" y="2164680"/>
            <a:ext cx="2388600" cy="285156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37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4"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针灸治疗心悸</a:t>
            </a:r>
            <a:endParaRPr lang="en-US" sz="2000" b="0" strike="noStrike" spc="-1">
              <a:solidFill>
                <a:srgbClr val="000000"/>
              </a:solidFill>
              <a:latin typeface="Arial"/>
            </a:endParaRPr>
          </a:p>
        </p:txBody>
      </p:sp>
      <p:sp>
        <p:nvSpPr>
          <p:cNvPr id="375"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穴位选择与操作技巧</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针灸对心悸的疗效及机理</a:t>
            </a:r>
            <a:endParaRPr lang="en-US" sz="1600" b="0" strike="noStrike" spc="-1">
              <a:solidFill>
                <a:srgbClr val="000000"/>
              </a:solidFill>
              <a:latin typeface="Arial"/>
            </a:endParaRPr>
          </a:p>
        </p:txBody>
      </p:sp>
      <p:sp>
        <p:nvSpPr>
          <p:cNvPr id="37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7"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草药治疗心悸</a:t>
            </a:r>
            <a:endParaRPr lang="en-US" sz="2000" b="0" strike="noStrike" spc="-1">
              <a:solidFill>
                <a:srgbClr val="000000"/>
              </a:solidFill>
              <a:latin typeface="Arial"/>
            </a:endParaRPr>
          </a:p>
        </p:txBody>
      </p:sp>
      <p:sp>
        <p:nvSpPr>
          <p:cNvPr id="378"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常用草药及配伍原则</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草药煎煮方法及注意事项</a:t>
            </a:r>
            <a:endParaRPr lang="en-US" sz="1600" b="0" strike="noStrike" spc="-1">
              <a:solidFill>
                <a:srgbClr val="000000"/>
              </a:solidFill>
              <a:latin typeface="Arial"/>
            </a:endParaRPr>
          </a:p>
        </p:txBody>
      </p:sp>
      <p:sp>
        <p:nvSpPr>
          <p:cNvPr id="37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0"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0084FF"/>
                </a:solidFill>
                <a:latin typeface="微软雅黑"/>
                <a:ea typeface="微软雅黑"/>
              </a:rPr>
              <a:t> </a:t>
            </a:r>
            <a:endParaRPr lang="en-US" sz="2000" b="0" strike="noStrike" spc="-1">
              <a:solidFill>
                <a:srgbClr val="000000"/>
              </a:solidFill>
              <a:latin typeface="Arial"/>
            </a:endParaRPr>
          </a:p>
        </p:txBody>
      </p:sp>
      <p:sp>
        <p:nvSpPr>
          <p:cNvPr id="381"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8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辩证施治</a:t>
            </a:r>
            <a:endParaRPr lang="en-US" sz="3000" b="0" strike="noStrike" spc="-1">
              <a:solidFill>
                <a:schemeClr val="dk1"/>
              </a:solidFill>
              <a:latin typeface="Arial"/>
            </a:endParaRPr>
          </a:p>
        </p:txBody>
      </p:sp>
      <p:sp>
        <p:nvSpPr>
          <p:cNvPr id="38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4"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个性化治疗</a:t>
            </a:r>
            <a:endParaRPr lang="en-US" sz="2000" b="0" strike="noStrike" spc="-1">
              <a:solidFill>
                <a:srgbClr val="000000"/>
              </a:solidFill>
              <a:latin typeface="Arial"/>
            </a:endParaRPr>
          </a:p>
        </p:txBody>
      </p:sp>
      <p:sp>
        <p:nvSpPr>
          <p:cNvPr id="385"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根据辨证加减选用药物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强调个体化治疗</a:t>
            </a:r>
            <a:endParaRPr lang="en-US" sz="1600" b="0" strike="noStrike" spc="-1">
              <a:solidFill>
                <a:srgbClr val="000000"/>
              </a:solidFill>
              <a:latin typeface="Arial"/>
            </a:endParaRPr>
          </a:p>
        </p:txBody>
      </p:sp>
      <p:grpSp>
        <p:nvGrpSpPr>
          <p:cNvPr id="386" name="Group 15"/>
          <p:cNvGrpSpPr/>
          <p:nvPr/>
        </p:nvGrpSpPr>
        <p:grpSpPr>
          <a:xfrm>
            <a:off x="435960" y="378720"/>
            <a:ext cx="515160" cy="439560"/>
            <a:chOff x="435960" y="378720"/>
            <a:chExt cx="515160" cy="439560"/>
          </a:xfrm>
        </p:grpSpPr>
        <p:sp>
          <p:nvSpPr>
            <p:cNvPr id="387"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8"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9"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90"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91"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92"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93"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94"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95"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96"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97"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98"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99"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0"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1"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02"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3"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04"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05"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06"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407"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408"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409"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410"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https://d.book118.com/727106120033006054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中医心悸教学查房</vt:lpstr>
      <vt:lpstr>目录</vt:lpstr>
      <vt:lpstr>第一章 简介</vt:lpstr>
      <vt:lpstr> </vt:lpstr>
      <vt:lpstr>中医对心悸的分类</vt:lpstr>
      <vt:lpstr>总结</vt:lpstr>
      <vt:lpstr>第2章 病因病机</vt:lpstr>
      <vt:lpstr> </vt:lpstr>
      <vt:lpstr> </vt:lpstr>
      <vt:lpstr>病机辨证</vt:lpstr>
      <vt:lpstr>总结</vt:lpstr>
      <vt:lpstr>第3章 诊断与辨证</vt:lpstr>
      <vt:lpstr> </vt:lpstr>
      <vt:lpstr>辩证施治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2024-09-28T10:00:19.047</cp:lastPrinted>
  <dcterms:created xsi:type="dcterms:W3CDTF">2024-09-28T02:00:19Z</dcterms:created>
  <dcterms:modified xsi:type="dcterms:W3CDTF">2024-09-28T02:00:21Z</dcterms:modified>
</cp:coreProperties>
</file>