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QBIAWG+PQNDPQ+MicrosoftYaHei-Bold"/>
      <p:regular r:id="rId20"/>
    </p:embeddedFont>
    <p:embeddedFont>
      <p:font typeface="FGGHPR+MMKPWJ+MicrosoftYaHei"/>
      <p:regular r:id="rId21"/>
    </p:embeddedFont>
    <p:embeddedFont>
      <p:font typeface="JKTCQD+MS-UIGothic"/>
      <p:regular r:id="rId22"/>
    </p:embeddedFont>
    <p:embeddedFont>
      <p:font typeface="BFKWVG+GGBGOQ+ArialMT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6346C-B685-4962-949F-707B4F757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48B8C-76F1-4658-AD05-1C1898586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16CD4-A721-4CBE-A284-90C25BDD9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85BC1-F4CF-41D9-8DD3-A7F5F1449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983081-339E-45E9-82CA-2D3E67C91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C0A9A5-756A-4CE8-B497-14B4AF606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412044-3CD9-4C73-B38C-273039EE2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AB922-BBAC-41FE-88BD-1B7D29EDF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9997A-8AE4-4BFA-8E12-097AFD8AD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D472A-52CA-444A-BDC5-20C02BBFE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6E800-5642-44A1-B653-A124F7357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110201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QBIAWG+PQNDPQ+MicrosoftYaHei-Bold"/>
                <a:cs typeface="QBIAWG+PQNDPQ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FGGHPR+MMKPWJ+MicrosoftYaHei"/>
                <a:cs typeface="FGGHPR+MMKPWJ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069" y="1896629"/>
            <a:ext cx="6559999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JKTCQD+MS-UIGothic"/>
                <a:cs typeface="JKTCQD+MS-UIGothic"/>
              </a:rPr>
              <a:t>手持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终</a:t>
            </a:r>
            <a:r>
              <a:rPr sz="4950">
                <a:solidFill>
                  <a:srgbClr val="131516"/>
                </a:solidFill>
                <a:latin typeface="JKTCQD+MS-UIGothic"/>
                <a:cs typeface="JKTCQD+MS-UIGothic"/>
              </a:rPr>
              <a:t>端</a:t>
            </a:r>
            <a:r>
              <a:rPr sz="4950">
                <a:solidFill>
                  <a:srgbClr val="131516"/>
                </a:solidFill>
                <a:latin typeface="QBIAWG+PQNDPQ+MicrosoftYaHei-Bold"/>
                <a:cs typeface="QBIAWG+PQNDPQ+MicrosoftYaHei-Bold"/>
              </a:rPr>
              <a:t>MC40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详细</a:t>
            </a:r>
          </a:p>
          <a:p>
            <a:pPr marL="0" marR="0">
              <a:lnSpc>
                <a:spcPts val="4950"/>
              </a:lnSpc>
              <a:spcBef>
                <a:spcPts val="213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JKTCQD+MS-UIGothic"/>
                <a:cs typeface="JKTCQD+MS-UIGothic"/>
              </a:rPr>
              <a:t>参数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31516"/>
                </a:solidFill>
                <a:latin typeface="JKTCQD+MS-UIGothic"/>
                <a:cs typeface="JKTCQ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08195" y="1396555"/>
            <a:ext cx="2186201" cy="3346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BFKWVG+GGBGOQ+ArialMT"/>
                <a:cs typeface="BFKWVG+GGBGOQ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131516"/>
                </a:solidFill>
                <a:latin typeface="JKTCQD+MS-UIGothic"/>
                <a:cs typeface="JKTCQD+MS-UIGothic"/>
              </a:rPr>
              <a:t>品概述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BFKWVG+GGBGOQ+ArialMT"/>
                <a:cs typeface="BFKWVG+GGBGOQ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JKTCQD+MS-UIGothic"/>
                <a:cs typeface="JKTCQD+MS-UIGothic"/>
              </a:rPr>
              <a:t>硬件参数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BFKWVG+GGBGOQ+ArialMT"/>
                <a:cs typeface="BFKWVG+GGBGOQ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软</a:t>
            </a:r>
            <a:r>
              <a:rPr sz="2400">
                <a:solidFill>
                  <a:srgbClr val="131516"/>
                </a:solidFill>
                <a:latin typeface="JKTCQD+MS-UIGothic"/>
                <a:cs typeface="JKTCQD+MS-UIGothic"/>
              </a:rPr>
              <a:t>件参数</a:t>
            </a:r>
          </a:p>
          <a:p>
            <a:pPr marL="0" marR="0">
              <a:lnSpc>
                <a:spcPts val="2552"/>
              </a:lnSpc>
              <a:spcBef>
                <a:spcPts val="148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BFKWVG+GGBGOQ+ArialMT"/>
                <a:cs typeface="BFKWVG+GGBGOQ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JKTCQD+MS-UIGothic"/>
                <a:cs typeface="JKTCQD+MS-UIGothic"/>
              </a:rPr>
              <a:t>性能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测试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BFKWVG+GGBGOQ+ArialMT"/>
                <a:cs typeface="BFKWVG+GGBGOQ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131516"/>
                </a:solidFill>
                <a:latin typeface="JKTCQD+MS-UIGothic"/>
                <a:cs typeface="JKTCQD+MS-UIGothic"/>
              </a:rPr>
              <a:t>品比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BFKWVG+GGBGOQ+ArialMT"/>
                <a:cs typeface="BFKWVG+GGBGOQ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131516"/>
                </a:solidFill>
                <a:latin typeface="JKTCQD+MS-UIGothic"/>
                <a:cs typeface="JKTCQD+MS-UIGothic"/>
              </a:rPr>
              <a:t>与建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QBIAWG+PQNDPQ+MicrosoftYaHei-Bold"/>
                <a:cs typeface="QBIAWG+PQNDPQ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FGGHPR+MMKPWJ+MicrosoftYaHei"/>
                <a:cs typeface="FGGHPR+MMKPWJ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QBIAWG+PQNDPQ+MicrosoftYaHei-Bold"/>
                <a:cs typeface="QBIAWG+PQNDPQ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QBIAWG+PQNDPQ+MicrosoftYaHei-Bold"/>
                <a:cs typeface="QBIAWG+PQNDPQ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QBIAWG+PQNDPQ+MicrosoftYaHei-Bold"/>
                <a:cs typeface="QBIAWG+PQNDPQ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产</a:t>
            </a:r>
            <a:r>
              <a:rPr sz="4500">
                <a:solidFill>
                  <a:srgbClr val="131516"/>
                </a:solidFill>
                <a:latin typeface="JKTCQD+MS-UIGothic"/>
                <a:cs typeface="JKTCQD+MS-UIGothic"/>
              </a:rPr>
              <a:t>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4283F2"/>
                </a:solidFill>
                <a:latin typeface="JKTCQD+MS-UIGothic"/>
                <a:cs typeface="JKTCQD+MS-UIGothic"/>
              </a:rPr>
              <a:t>品介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21937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手持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端</a:t>
            </a:r>
            <a:r>
              <a:rPr sz="135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MC40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是一款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专为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物流、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仓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、运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等企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业设计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的移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端。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KTCQD+MS-UIGothic"/>
                <a:cs typeface="JKTCQD+MS-UIGothic"/>
              </a:rPr>
              <a:t>它采用了最新的技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JKTCQD+MS-UIGothic"/>
                <a:cs typeface="JKTCQD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JKTCQD+MS-UIGothic"/>
                <a:cs typeface="JKTCQD+MS-UIGothic"/>
              </a:rPr>
              <a:t>理念，具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JKTCQD+MS-UIGothic"/>
                <a:cs typeface="JKTCQD+MS-UIGothic"/>
              </a:rPr>
              <a:t>高效、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JKTCQD+MS-UIGothic"/>
                <a:cs typeface="JKTCQD+MS-UIGothic"/>
              </a:rPr>
              <a:t>定、便携的特点，能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KTCQD+MS-UIGothic"/>
                <a:cs typeface="JKTCQD+MS-UIGothic"/>
              </a:rPr>
              <a:t>足企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业对</a:t>
            </a:r>
            <a:r>
              <a:rPr sz="1350">
                <a:solidFill>
                  <a:srgbClr val="FFFFFF"/>
                </a:solidFill>
                <a:latin typeface="JKTCQD+MS-UIGothic"/>
                <a:cs typeface="JKTCQD+MS-UIGothic"/>
              </a:rPr>
              <a:t>于物流管理、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JKTCQD+MS-UIGothic"/>
                <a:cs typeface="JKTCQD+MS-UIGothic"/>
              </a:rPr>
              <a:t>存管理、数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KTCQD+MS-UIGothic"/>
                <a:cs typeface="JKTCQD+MS-UIGothic"/>
              </a:rPr>
              <a:t>据采集等方面的需求。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4283F2"/>
                </a:solidFill>
                <a:latin typeface="JKTCQD+MS-UIGothic"/>
                <a:cs typeface="JKTCQD+MS-UIGothic"/>
              </a:rPr>
              <a:t>品特点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8180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KTCQD+MS-UIGothic"/>
                <a:cs typeface="JKTCQD+MS-UIGothic"/>
              </a:rPr>
              <a:t>高性能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38825" y="178117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KTCQD+MS-UIGothic"/>
                <a:cs typeface="JKTCQD+MS-UIGothic"/>
              </a:rPr>
              <a:t>便携性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71049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手持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端</a:t>
            </a:r>
            <a:r>
              <a:rPr sz="135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MC40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采用了高性能的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理器和内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存，能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快速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理各种复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的任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，保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的流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运行。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7751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手持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端</a:t>
            </a:r>
            <a:r>
              <a:rPr sz="135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MC40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采用了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量化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，体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小、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重量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，方便携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，可以随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随地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行数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据采集和操作。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45335" y="43357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KTCQD+MS-UIGothic"/>
                <a:cs typeface="JKTCQD+MS-UIGothic"/>
              </a:rPr>
              <a:t>耐久性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838825" y="43357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KTCQD+MS-UIGothic"/>
                <a:cs typeface="JKTCQD+MS-UIGothic"/>
              </a:rPr>
              <a:t>适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FFFFFF"/>
                </a:solidFill>
                <a:latin typeface="JKTCQD+MS-UIGothic"/>
                <a:cs typeface="JKTCQD+MS-UIGothic"/>
              </a:rPr>
              <a:t>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71049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手持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端</a:t>
            </a:r>
            <a:r>
              <a:rPr sz="135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MC40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采用了高品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的材料和制造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，具有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高的耐久性和抗摔能力，能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证长时间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的使用寿命。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8414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手持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端</a:t>
            </a:r>
            <a:r>
              <a:rPr sz="135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MC40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境下的使用，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包括高温、低温、潮湿等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境，保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定性和可靠性。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4283F2"/>
                </a:solidFill>
                <a:latin typeface="JKTCQD+MS-UIGothic"/>
                <a:cs typeface="JKTCQD+MS-UIGothic"/>
              </a:rPr>
              <a:t>品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4283F2"/>
                </a:solidFill>
                <a:latin typeface="JKTCQD+MS-UIGothic"/>
                <a:cs typeface="JKTCQD+MS-UIGothic"/>
              </a:rPr>
              <a:t>用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4283F2"/>
                </a:solidFill>
                <a:latin typeface="JKTCQD+MS-UIGothic"/>
                <a:cs typeface="JKTCQD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JKTCQD+MS-UIGothic"/>
                <a:cs typeface="JKTCQD+MS-UIGothic"/>
              </a:rPr>
              <a:t>物流管理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4722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手持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端</a:t>
            </a:r>
            <a:r>
              <a:rPr sz="150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MC40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可以用于物流企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物跟踪、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存管理、运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2309233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管理等，提高物流效率和准确性。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库</a:t>
            </a:r>
            <a:r>
              <a:rPr sz="2300" spc="25">
                <a:solidFill>
                  <a:srgbClr val="4283F2"/>
                </a:solidFill>
                <a:latin typeface="JKTCQD+MS-UIGothic"/>
                <a:cs typeface="JKTCQD+MS-UIGothic"/>
              </a:rPr>
              <a:t>存管理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3684008"/>
            <a:ext cx="616630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手持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端</a:t>
            </a:r>
            <a:r>
              <a:rPr sz="150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MC40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可以用于企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存管理，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快速、准确的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盘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点，提高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存周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率和利用率。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JKTCQD+MS-UIGothic"/>
                <a:cs typeface="JKTCQD+MS-UIGothic"/>
              </a:rPr>
              <a:t>数据采集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336278"/>
            <a:ext cx="6092702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手持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端</a:t>
            </a:r>
            <a:r>
              <a:rPr sz="150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MC40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可以用于各种行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的数据采集，如物流、零售、制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数据的快速、准确采集和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QBIAWG+PQNDPQ+MicrosoftYaHei-Bold"/>
                <a:cs typeface="QBIAWG+PQNDPQ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FGGHPR+MMKPWJ+MicrosoftYaHei"/>
                <a:cs typeface="FGGHPR+MMKPWJ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QBIAWG+PQNDPQ+MicrosoftYaHei-Bold"/>
                <a:cs typeface="QBIAWG+PQNDPQ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QBIAWG+PQNDPQ+MicrosoftYaHei-Bold"/>
                <a:cs typeface="QBIAWG+PQNDPQ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QBIAWG+PQNDPQ+MicrosoftYaHei-Bold"/>
                <a:cs typeface="QBIAWG+PQNDP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JKTCQD+MS-UIGothic"/>
                <a:cs typeface="JKTCQD+MS-UIGothic"/>
              </a:rPr>
              <a:t>硬件参数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显</a:t>
            </a:r>
            <a:r>
              <a:rPr sz="3000">
                <a:solidFill>
                  <a:srgbClr val="4283F2"/>
                </a:solidFill>
                <a:latin typeface="JKTCQD+MS-UIGothic"/>
                <a:cs typeface="JKTCQD+MS-UIGothic"/>
              </a:rPr>
              <a:t>示屏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90239" y="1855323"/>
            <a:ext cx="1271130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尺寸：</a:t>
            </a:r>
            <a:r>
              <a:rPr sz="135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5.0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英寸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00669" y="1855323"/>
            <a:ext cx="1890303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分辨率：</a:t>
            </a:r>
            <a:r>
              <a:rPr sz="135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800x480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像素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89500" y="191496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34C158"/>
                </a:solidFill>
                <a:latin typeface="QBIAWG+PQNDPQ+MicrosoftYaHei-Bold"/>
                <a:cs typeface="QBIAWG+PQNDPQ+MicrosoftYaHei-Bold"/>
              </a:rPr>
              <a:t>01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90055" y="191496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34C158"/>
                </a:solidFill>
                <a:latin typeface="QBIAWG+PQNDPQ+MicrosoftYaHei-Bold"/>
                <a:cs typeface="QBIAWG+PQNDPQ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548889" y="3622528"/>
            <a:ext cx="940085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型：</a:t>
            </a:r>
            <a:r>
              <a:rPr sz="135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IPS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18244" y="3622528"/>
            <a:ext cx="1517576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亮度：</a:t>
            </a:r>
            <a:r>
              <a:rPr sz="135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400cd/m2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879850" y="374947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34C158"/>
                </a:solidFill>
                <a:latin typeface="QBIAWG+PQNDPQ+MicrosoftYaHei-Bold"/>
                <a:cs typeface="QBIAWG+PQNDPQ+MicrosoftYaHei-Bold"/>
              </a:rPr>
              <a:t>03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781290" y="374947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34C158"/>
                </a:solidFill>
                <a:latin typeface="QBIAWG+PQNDPQ+MicrosoftYaHei-Bold"/>
                <a:cs typeface="QBIAWG+PQNDPQ+MicrosoftYaHei-Bold"/>
              </a:rPr>
              <a:t>04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036570" y="5457042"/>
            <a:ext cx="1430921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色彩：</a:t>
            </a:r>
            <a:r>
              <a:rPr sz="135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1670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万色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900669" y="5457042"/>
            <a:ext cx="1401235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比度：</a:t>
            </a:r>
            <a:r>
              <a:rPr sz="135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1000:1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889500" y="558462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34C158"/>
                </a:solidFill>
                <a:latin typeface="QBIAWG+PQNDPQ+MicrosoftYaHei-Bold"/>
                <a:cs typeface="QBIAWG+PQNDPQ+MicrosoftYaHei-Bold"/>
              </a:rPr>
              <a:t>05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790055" y="558462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34C158"/>
                </a:solidFill>
                <a:latin typeface="QBIAWG+PQNDPQ+MicrosoftYaHei-Bold"/>
                <a:cs typeface="QBIAWG+PQNDPQ+MicrosoftYaHei-Bold"/>
              </a:rPr>
              <a:t>06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4283F2"/>
                </a:solidFill>
                <a:latin typeface="JKTCQD+MS-UIGothic"/>
                <a:cs typeface="JKTCQD+MS-UIGothic"/>
              </a:rPr>
              <a:t>理器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1740" y="1939458"/>
            <a:ext cx="1041539" cy="43473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QBIAWG+PQNDPQ+MicrosoftYaHei-Bold"/>
                <a:cs typeface="QBIAWG+PQNDPQ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5779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QBIAWG+PQNDPQ+MicrosoftYaHei-Bold"/>
                <a:cs typeface="QBIAWG+PQNDPQ+MicrosoftYaHei-Bold"/>
              </a:rPr>
              <a:t>02</a:t>
            </a:r>
          </a:p>
          <a:p>
            <a:pPr marL="0" marR="0">
              <a:lnSpc>
                <a:spcPts val="3125"/>
              </a:lnSpc>
              <a:spcBef>
                <a:spcPts val="5784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QBIAWG+PQNDPQ+MicrosoftYaHei-Bold"/>
                <a:cs typeface="QBIAWG+PQNDPQ+MicrosoftYaHei-Bold"/>
              </a:rPr>
              <a:t>03</a:t>
            </a:r>
          </a:p>
          <a:p>
            <a:pPr marL="0" marR="0">
              <a:lnSpc>
                <a:spcPts val="3125"/>
              </a:lnSpc>
              <a:spcBef>
                <a:spcPts val="5714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QBIAWG+PQNDPQ+MicrosoftYaHei-Bold"/>
                <a:cs typeface="QBIAWG+PQNDPQ+MicrosoftYaHei-Bold"/>
              </a:rPr>
              <a:t>04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22209" y="2029948"/>
            <a:ext cx="1673253" cy="156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型号：高通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骁龙</a:t>
            </a:r>
            <a:r>
              <a:rPr sz="135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210</a:t>
            </a:r>
          </a:p>
          <a:p>
            <a:pPr marL="236854" marR="0">
              <a:lnSpc>
                <a:spcPts val="1350"/>
              </a:lnSpc>
              <a:spcBef>
                <a:spcPts val="752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核心数：四核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722234" y="4286738"/>
            <a:ext cx="1272621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：</a:t>
            </a:r>
            <a:r>
              <a:rPr sz="135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1.4GHz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10475" y="5408783"/>
            <a:ext cx="1496085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制程工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：</a:t>
            </a:r>
            <a:r>
              <a:rPr sz="135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28nm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JKTCQD+MS-UIGothic"/>
                <a:cs typeface="JKTCQD+MS-UIGothic"/>
              </a:rPr>
              <a:t>内存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1021416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KTCQD+MS-UIGothic"/>
                <a:cs typeface="JKTCQD+MS-UIGothic"/>
              </a:rPr>
              <a:t>容量：</a:t>
            </a:r>
            <a:r>
              <a:rPr sz="1350">
                <a:solidFill>
                  <a:srgbClr val="FFFFFF"/>
                </a:solidFill>
                <a:latin typeface="FGGHPR+MMKPWJ+MicrosoftYaHei"/>
                <a:cs typeface="FGGHPR+MMKPWJ+MicrosoftYaHei"/>
              </a:rPr>
              <a:t>2GB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352345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4283F2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4283F2"/>
                </a:solidFill>
                <a:latin typeface="JKTCQD+MS-UIGothic"/>
                <a:cs typeface="JKTCQD+MS-UIGothic"/>
              </a:rPr>
              <a:t>型：</a:t>
            </a:r>
            <a:r>
              <a:rPr sz="1350">
                <a:solidFill>
                  <a:srgbClr val="4283F2"/>
                </a:solidFill>
                <a:latin typeface="FGGHPR+MMKPWJ+MicrosoftYaHei"/>
                <a:cs typeface="FGGHPR+MMKPWJ+MicrosoftYaHei"/>
              </a:rPr>
              <a:t>LPDDR3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JKTCQD+MS-UIGothic"/>
                <a:cs typeface="JKTCQD+MS-UIGothic"/>
              </a:rPr>
              <a:t>存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JKTCQD+MS-UIGothic"/>
                <a:cs typeface="JKTCQD+MS-UIGothic"/>
              </a:rPr>
              <a:t>容量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21580"/>
            <a:ext cx="770466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16GB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类</a:t>
            </a:r>
            <a:r>
              <a:rPr sz="2300">
                <a:solidFill>
                  <a:srgbClr val="4283F2"/>
                </a:solidFill>
                <a:latin typeface="JKTCQD+MS-UIGothic"/>
                <a:cs typeface="JKTCQD+MS-UIGothic"/>
              </a:rPr>
              <a:t>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4280"/>
            <a:ext cx="1218519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eMMC 5.0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283F2"/>
                </a:solidFill>
                <a:latin typeface="JKTCQD+MS-UIGothic"/>
                <a:cs typeface="JKTCQD+MS-UIGothic"/>
              </a:rPr>
              <a:t>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JKTCQD+MS-UIGothic"/>
                <a:cs typeface="JKTCQD+MS-UIGothic"/>
              </a:rPr>
              <a:t>容量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30786"/>
            <a:ext cx="1046196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3000mAh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类</a:t>
            </a:r>
            <a:r>
              <a:rPr sz="2300">
                <a:solidFill>
                  <a:srgbClr val="4283F2"/>
                </a:solidFill>
                <a:latin typeface="JKTCQD+MS-UIGothic"/>
                <a:cs typeface="JKTCQD+MS-UIGothic"/>
              </a:rPr>
              <a:t>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11144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锂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离子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JKTCQD+MS-UIGothic"/>
                <a:cs typeface="JKTCQD+MS-UIGothic"/>
              </a:rPr>
              <a:t>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JKTCQD+MS-UIGothic"/>
                <a:cs typeface="JKTCQD+MS-UIGothic"/>
              </a:rPr>
              <a:t>接口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3803"/>
            <a:ext cx="355194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MicroUSB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接口：支持数据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和充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40020" y="2200002"/>
            <a:ext cx="819951" cy="4007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684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BIAWG+PQNDPQ+MicrosoftYaHei-Bold"/>
                <a:cs typeface="QBIAWG+PQNDPQ+MicrosoftYaHei-Bold"/>
              </a:rPr>
              <a:t>01</a:t>
            </a:r>
          </a:p>
          <a:p>
            <a:pPr marL="19684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BIAWG+PQNDPQ+MicrosoftYaHei-Bold"/>
                <a:cs typeface="QBIAWG+PQNDPQ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40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BIAWG+PQNDPQ+MicrosoftYaHei-Bold"/>
                <a:cs typeface="QBIAWG+PQNDPQ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219824" y="3746238"/>
            <a:ext cx="367783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3.5mm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耳机接口：支持音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频输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出和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244203"/>
            <a:ext cx="2723759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GPS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JKTCQD+MS-UIGothic"/>
                <a:cs typeface="JKTCQD+MS-UIGothic"/>
              </a:rPr>
              <a:t>：支持全球定位系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QBIAWG+PQNDPQ+MicrosoftYaHei-Bold"/>
                <a:cs typeface="QBIAWG+PQNDPQ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FGGHPR+MMKPWJ+MicrosoftYaHei"/>
                <a:cs typeface="FGGHPR+MMKPWJ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QBIAWG+PQNDPQ+MicrosoftYaHei-Bold"/>
                <a:cs typeface="QBIAWG+PQNDPQ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QBIAWG+PQNDPQ+MicrosoftYaHei-Bold"/>
                <a:cs typeface="QBIAWG+PQNDPQ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QBIAWG+PQNDPQ+MicrosoftYaHei-Bold"/>
                <a:cs typeface="QBIAWG+PQNDPQ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软</a:t>
            </a:r>
            <a:r>
              <a:rPr sz="4500">
                <a:solidFill>
                  <a:srgbClr val="131516"/>
                </a:solidFill>
                <a:latin typeface="JKTCQD+MS-UIGothic"/>
                <a:cs typeface="JKTCQD+MS-UIGothic"/>
              </a:rPr>
              <a:t>件参数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JKTCQD+MS-UIGothic"/>
                <a:cs typeface="JKTCQD+MS-UIGothic"/>
              </a:rPr>
              <a:t>操作系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 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75734" y="184657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JKTCQD+MS-UIGothic"/>
                <a:cs typeface="JKTCQD+MS-UIGothic"/>
              </a:rPr>
              <a:t>操作系</a:t>
            </a:r>
            <a:r>
              <a:rPr sz="1550" spc="25">
                <a:solidFill>
                  <a:srgbClr val="4283F2"/>
                </a:solidFill>
                <a:latin typeface="SimSun"/>
                <a:cs typeface="SimSun"/>
              </a:rPr>
              <a:t>统</a:t>
            </a:r>
            <a:r>
              <a:rPr sz="1550" spc="25">
                <a:solidFill>
                  <a:srgbClr val="4283F2"/>
                </a:solidFill>
                <a:latin typeface="JKTCQD+MS-UIGothic"/>
                <a:cs typeface="JKTCQD+MS-UIGothic"/>
              </a:rPr>
              <a:t>版本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17765" y="18465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C158"/>
                </a:solidFill>
                <a:latin typeface="JKTCQD+MS-UIGothic"/>
                <a:cs typeface="JKTCQD+MS-UIGothic"/>
              </a:rPr>
              <a:t>内存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14165" y="2219801"/>
            <a:ext cx="1145447" cy="3906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Android 10</a:t>
            </a:r>
            <a:r>
              <a:rPr sz="1200">
                <a:solidFill>
                  <a:srgbClr val="000000"/>
                </a:solidFill>
                <a:latin typeface="JKTCQD+MS-UIGothic"/>
                <a:cs typeface="JKTCQ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5650" y="2297906"/>
            <a:ext cx="1401478" cy="6649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RAM 3GB</a:t>
            </a:r>
            <a:r>
              <a:rPr sz="1200">
                <a:solidFill>
                  <a:srgbClr val="000000"/>
                </a:solidFill>
                <a:latin typeface="JKTCQD+MS-UIGothic"/>
                <a:cs typeface="JKTCQD+MS-UIGothic"/>
              </a:rPr>
              <a:t>，</a:t>
            </a:r>
            <a:r>
              <a:rPr sz="120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ROM</a:t>
            </a:r>
          </a:p>
          <a:p>
            <a:pPr marL="0" marR="0">
              <a:lnSpc>
                <a:spcPts val="1250"/>
              </a:lnSpc>
              <a:spcBef>
                <a:spcPts val="85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32GB</a:t>
            </a:r>
            <a:r>
              <a:rPr sz="1200">
                <a:solidFill>
                  <a:srgbClr val="000000"/>
                </a:solidFill>
                <a:latin typeface="JKTCQD+MS-UIGothic"/>
                <a:cs typeface="JKTCQD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55189" y="4534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B0F2"/>
                </a:solidFill>
                <a:latin typeface="JKTCQD+MS-UIGothic"/>
                <a:cs typeface="JKTCQD+MS-UIGothic"/>
              </a:rPr>
              <a:t>操作系</a:t>
            </a:r>
            <a:r>
              <a:rPr sz="1550" spc="25">
                <a:solidFill>
                  <a:srgbClr val="42B0F2"/>
                </a:solidFill>
                <a:latin typeface="SimSun"/>
                <a:cs typeface="SimSun"/>
              </a:rPr>
              <a:t>统类</a:t>
            </a:r>
            <a:r>
              <a:rPr sz="1550">
                <a:solidFill>
                  <a:srgbClr val="42B0F2"/>
                </a:solidFill>
                <a:latin typeface="JKTCQD+MS-UIGothic"/>
                <a:cs typeface="JKTCQD+MS-UIGothic"/>
              </a:rPr>
              <a:t>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855970" y="457644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DBE00"/>
                </a:solidFill>
                <a:latin typeface="SimSun"/>
                <a:cs typeface="SimSun"/>
              </a:rPr>
              <a:t>处</a:t>
            </a:r>
            <a:r>
              <a:rPr sz="1550" spc="25">
                <a:solidFill>
                  <a:srgbClr val="FDBE00"/>
                </a:solidFill>
                <a:latin typeface="JKTCQD+MS-UIGothic"/>
                <a:cs typeface="JKTCQD+MS-UIGothic"/>
              </a:rPr>
              <a:t>理器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11919" y="457644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B0F2"/>
                </a:solidFill>
                <a:latin typeface="SimSun"/>
                <a:cs typeface="SimSun"/>
              </a:rPr>
              <a:t>扩</a:t>
            </a:r>
            <a:r>
              <a:rPr sz="1550" spc="25">
                <a:solidFill>
                  <a:srgbClr val="42B0F2"/>
                </a:solidFill>
                <a:latin typeface="JKTCQD+MS-UIGothic"/>
                <a:cs typeface="JKTCQD+MS-UIGothic"/>
              </a:rPr>
              <a:t>展卡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452109" y="4986595"/>
            <a:ext cx="1030411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Qualcomm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693784" y="5129371"/>
            <a:ext cx="1467668" cy="6649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JKTCQD+MS-UIGothic"/>
                <a:cs typeface="JKTCQD+MS-UIGothic"/>
              </a:rPr>
              <a:t>最大支持</a:t>
            </a:r>
            <a:r>
              <a:rPr sz="120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256GB</a:t>
            </a:r>
            <a:r>
              <a:rPr sz="1200">
                <a:solidFill>
                  <a:srgbClr val="000000"/>
                </a:solidFill>
                <a:latin typeface="JKTCQD+MS-UIGothic"/>
                <a:cs typeface="JKTCQD+MS-UIGothic"/>
              </a:rPr>
              <a:t>的</a:t>
            </a:r>
          </a:p>
          <a:p>
            <a:pPr marL="0" marR="0">
              <a:lnSpc>
                <a:spcPts val="1250"/>
              </a:lnSpc>
              <a:spcBef>
                <a:spcPts val="85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MicroSD</a:t>
            </a:r>
            <a:r>
              <a:rPr sz="1200">
                <a:solidFill>
                  <a:srgbClr val="000000"/>
                </a:solidFill>
                <a:latin typeface="JKTCQD+MS-UIGothic"/>
                <a:cs typeface="JKTCQD+MS-UIGothic"/>
              </a:rPr>
              <a:t>卡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200">
                <a:solidFill>
                  <a:srgbClr val="000000"/>
                </a:solidFill>
                <a:latin typeface="JKTCQD+MS-UIGothic"/>
                <a:cs typeface="JKTCQD+MS-UIGothic"/>
              </a:rPr>
              <a:t>展。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672079" y="5266531"/>
            <a:ext cx="921572" cy="3906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Android</a:t>
            </a:r>
            <a:r>
              <a:rPr sz="1200">
                <a:solidFill>
                  <a:srgbClr val="000000"/>
                </a:solidFill>
                <a:latin typeface="JKTCQD+MS-UIGothic"/>
                <a:cs typeface="JKTCQD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5452109" y="5257641"/>
            <a:ext cx="1530867" cy="6649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Snapdragon </a:t>
            </a:r>
            <a:r>
              <a:rPr sz="1200" spc="-1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435</a:t>
            </a:r>
            <a:r>
              <a:rPr sz="1200">
                <a:solidFill>
                  <a:srgbClr val="000000"/>
                </a:solidFill>
                <a:latin typeface="JKTCQD+MS-UIGothic"/>
                <a:cs typeface="JKTCQD+MS-UIGothic"/>
              </a:rPr>
              <a:t>，</a:t>
            </a:r>
          </a:p>
          <a:p>
            <a:pPr marL="0" marR="0">
              <a:lnSpc>
                <a:spcPts val="1250"/>
              </a:lnSpc>
              <a:spcBef>
                <a:spcPts val="85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GGHPR+MMKPWJ+MicrosoftYaHei"/>
                <a:cs typeface="FGGHPR+MMKPWJ+MicrosoftYaHei"/>
              </a:rPr>
              <a:t>8</a:t>
            </a:r>
            <a:r>
              <a:rPr sz="1200">
                <a:solidFill>
                  <a:srgbClr val="000000"/>
                </a:solidFill>
                <a:latin typeface="JKTCQD+MS-UIGothic"/>
                <a:cs typeface="JKTCQD+MS-UIGothic"/>
              </a:rPr>
              <a:t>核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200">
                <a:solidFill>
                  <a:srgbClr val="000000"/>
                </a:solidFill>
                <a:latin typeface="JKTCQD+MS-UIGothic"/>
                <a:cs typeface="JKTCQD+MS-UIGothic"/>
              </a:rPr>
              <a:t>理器。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https://d.book118.com/727111020125006045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QBIAWG+PQNDPQ+MicrosoftYaHei-Bold</vt:lpstr>
      <vt:lpstr>FGGHPR+MMKPWJ+MicrosoftYaHei</vt:lpstr>
      <vt:lpstr>JKTCQD+MS-UIGothic</vt:lpstr>
      <vt:lpstr>SimSun</vt:lpstr>
      <vt:lpstr>BFKWVG+GGBGOQ+ArialMT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2024-09-20T12:49:10.384</cp:lastPrinted>
  <dcterms:created xsi:type="dcterms:W3CDTF">2024-09-20T04:49:10Z</dcterms:created>
  <dcterms:modified xsi:type="dcterms:W3CDTF">2024-09-20T04:49:11Z</dcterms:modified>
</cp:coreProperties>
</file>