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F87551A-3174-4FDE-ADCE-D9EFAFCB7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F0D1A-AB32-411D-8531-79C32E096D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99B1A40-87D7-4235-898D-F444FB6C70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16BCB0F-8374-4488-93C4-8AE1E3151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7CB0688-67C4-4EEE-B794-3B51D73D5A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5DBD84-454F-484C-9F32-43E1583BCE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EC9F3A-6AC9-4D33-B92B-A3E3052DBB1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5A1981-1B4E-4ECB-8BC4-690016875B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6342492-DEFD-41F9-B986-15A527AA9A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1FFE6D-F843-4CE5-B1B0-19A37DA7A4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11F53E-26FE-4CBB-9CBD-8AD06A631A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7113043116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headEnd type="none"/>
            <a:tailEnd type="none"/>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薪酬设计对员工满意度与忠诚度的影响</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引言</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员工满意度与忠诚度概述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薪酬设计对员工满意度的影响</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薪酬设计对员工忠诚度的影响</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薪酬设计策略与建议</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案例分析与讨论</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总结与展望</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01</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2708" r="12708"/>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探讨薪酬设计对员工满意度和忠诚度的影响机制</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分析当前企业薪酬设计的现状与问题</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提出优化薪酬设计、提高员工满意度和忠诚度的策略建议</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flipH="1">
            <a:off x="2266950" y="1986850"/>
            <a:ext cx="9925050" cy="4845050"/>
          </a:xfrm>
          <a:prstGeom prst="triangle">
            <a:avLst>
              <a:gd name="adj" fmla="val 0"/>
            </a:avLst>
          </a:prstGeom>
          <a:blipFill dpi="0" rotWithShape="1">
            <a:blip r:embed="rId2">
              <a:alphaModFix/>
            </a:blip>
            <a:stretch>
              <a:fillRect/>
            </a:stretch>
          </a:blip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V="1">
            <a:off x="1966913" y="6027738"/>
            <a:ext cx="1973262" cy="985837"/>
          </a:xfrm>
          <a:prstGeom prst="line">
            <a:avLst/>
          </a:prstGeom>
          <a:ln w="3175">
            <a:solidFill>
              <a:srgbClr val="D76739">
                <a:alpha val="100000"/>
              </a:srgbClr>
            </a:solidFill>
            <a:prstDash val="solid"/>
            <a:headEnd type="none"/>
            <a:tailEnd type="none"/>
          </a:ln>
        </p:spPr>
      </p:cxnSp>
      <p:sp>
        <p:nvSpPr>
          <p:cNvPr id="4" name="AutoShape 4"/>
          <p:cNvSpPr/>
          <p:nvPr/>
        </p:nvSpPr>
        <p:spPr>
          <a:xfrm rot="2700000">
            <a:off x="4090988" y="537845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V="1">
            <a:off x="4991100" y="5230813"/>
            <a:ext cx="598488" cy="298450"/>
          </a:xfrm>
          <a:prstGeom prst="line">
            <a:avLst/>
          </a:prstGeom>
          <a:ln w="3175">
            <a:solidFill>
              <a:srgbClr val="D76739">
                <a:alpha val="100000"/>
              </a:srgbClr>
            </a:solidFill>
            <a:prstDash val="solid"/>
            <a:headEnd type="none"/>
            <a:tailEnd type="none"/>
          </a:ln>
        </p:spPr>
      </p:cxnSp>
      <p:sp>
        <p:nvSpPr>
          <p:cNvPr id="6" name="AutoShape 6"/>
          <p:cNvSpPr/>
          <p:nvPr/>
        </p:nvSpPr>
        <p:spPr>
          <a:xfrm rot="2700000">
            <a:off x="5791200" y="4559300"/>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V="1">
            <a:off x="6677025" y="4410075"/>
            <a:ext cx="598488" cy="298450"/>
          </a:xfrm>
          <a:prstGeom prst="line">
            <a:avLst/>
          </a:prstGeom>
          <a:ln w="3175">
            <a:solidFill>
              <a:srgbClr val="D76739">
                <a:alpha val="100000"/>
              </a:srgbClr>
            </a:solidFill>
            <a:prstDash val="solid"/>
            <a:headEnd type="none"/>
            <a:tailEnd type="none"/>
          </a:ln>
        </p:spPr>
      </p:cxnSp>
      <p:sp>
        <p:nvSpPr>
          <p:cNvPr id="8" name="AutoShape 8"/>
          <p:cNvSpPr/>
          <p:nvPr/>
        </p:nvSpPr>
        <p:spPr>
          <a:xfrm rot="2700000">
            <a:off x="7454900" y="3749675"/>
            <a:ext cx="723900" cy="7239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flipV="1">
            <a:off x="8316913" y="3598863"/>
            <a:ext cx="598487" cy="298450"/>
          </a:xfrm>
          <a:prstGeom prst="line">
            <a:avLst/>
          </a:prstGeom>
          <a:ln w="3175">
            <a:solidFill>
              <a:srgbClr val="D76739">
                <a:alpha val="100000"/>
              </a:srgbClr>
            </a:solidFill>
            <a:prstDash val="solid"/>
            <a:headEnd type="none"/>
            <a:tailEnd type="none"/>
          </a:ln>
        </p:spPr>
      </p:cxnSp>
      <p:sp>
        <p:nvSpPr>
          <p:cNvPr id="10" name="AutoShape 10"/>
          <p:cNvSpPr/>
          <p:nvPr/>
        </p:nvSpPr>
        <p:spPr>
          <a:xfrm rot="2700000">
            <a:off x="9106425" y="2908122"/>
            <a:ext cx="695864" cy="69586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V="1">
            <a:off x="10059988" y="1960563"/>
            <a:ext cx="2282825" cy="1092200"/>
          </a:xfrm>
          <a:prstGeom prst="line">
            <a:avLst/>
          </a:prstGeom>
          <a:ln w="3175">
            <a:solidFill>
              <a:srgbClr val="D76739">
                <a:alpha val="100000"/>
              </a:srgbClr>
            </a:solidFill>
            <a:prstDash val="solid"/>
            <a:headEnd type="none"/>
            <a:tailEnd type="none"/>
          </a:ln>
        </p:spPr>
      </p:cxnSp>
      <p:cxnSp>
        <p:nvCxnSpPr>
          <p:cNvPr id="12" name="Connector 12"/>
          <p:cNvCxnSpPr/>
          <p:nvPr/>
        </p:nvCxnSpPr>
        <p:spPr>
          <a:xfrm>
            <a:off x="936625" y="5559425"/>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3" name="Connector 13"/>
          <p:cNvCxnSpPr/>
          <p:nvPr/>
        </p:nvCxnSpPr>
        <p:spPr>
          <a:xfrm>
            <a:off x="2873375" y="44132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4" name="Connector 14"/>
          <p:cNvCxnSpPr/>
          <p:nvPr/>
        </p:nvCxnSpPr>
        <p:spPr>
          <a:xfrm>
            <a:off x="4702175" y="3371850"/>
            <a:ext cx="2614613"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5" name="Connector 15"/>
          <p:cNvCxnSpPr/>
          <p:nvPr/>
        </p:nvCxnSpPr>
        <p:spPr>
          <a:xfrm>
            <a:off x="6148388" y="2249488"/>
            <a:ext cx="2614612"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5437188" y="1185863"/>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211638" y="2351088"/>
            <a:ext cx="1255712"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578100" y="3321050"/>
            <a:ext cx="1254125" cy="39528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2813" y="4514850"/>
            <a:ext cx="1254125" cy="3937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6064251" y="1465262"/>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激励员工积极工作、提高绩效</a:t>
            </a:r>
          </a:p>
        </p:txBody>
      </p:sp>
      <p:sp>
        <p:nvSpPr>
          <p:cNvPr id="21" name="TextBox 21"/>
          <p:cNvSpPr txBox="1"/>
          <p:nvPr/>
        </p:nvSpPr>
        <p:spPr>
          <a:xfrm>
            <a:off x="4617039" y="2645728"/>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吸引和留住优秀人才</a:t>
            </a:r>
          </a:p>
        </p:txBody>
      </p:sp>
      <p:sp>
        <p:nvSpPr>
          <p:cNvPr id="22" name="TextBox 22"/>
          <p:cNvSpPr txBox="1"/>
          <p:nvPr/>
        </p:nvSpPr>
        <p:spPr>
          <a:xfrm>
            <a:off x="2830882" y="3652203"/>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增强员工满意度和忠诚度，提升企业整体竞争力</a:t>
            </a:r>
          </a:p>
        </p:txBody>
      </p:sp>
      <p:sp>
        <p:nvSpPr>
          <p:cNvPr id="23" name="TextBox 23"/>
          <p:cNvSpPr txBox="1"/>
          <p:nvPr/>
        </p:nvSpPr>
        <p:spPr>
          <a:xfrm>
            <a:off x="868842" y="4836890"/>
            <a:ext cx="3072221" cy="78327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塑造良好的企业文化和氛围</a:t>
            </a:r>
          </a:p>
        </p:txBody>
      </p:sp>
      <p:sp>
        <p:nvSpPr>
          <p:cNvPr id="24" name="TextBox 24"/>
          <p:cNvSpPr txBox="1"/>
          <p:nvPr/>
        </p:nvSpPr>
        <p:spPr>
          <a:xfrm>
            <a:off x="5819234" y="1157288"/>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01</a:t>
            </a:r>
          </a:p>
        </p:txBody>
      </p:sp>
      <p:sp>
        <p:nvSpPr>
          <p:cNvPr id="25" name="TextBox 25"/>
          <p:cNvSpPr txBox="1"/>
          <p:nvPr/>
        </p:nvSpPr>
        <p:spPr>
          <a:xfrm>
            <a:off x="4563428" y="2331720"/>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02</a:t>
            </a:r>
          </a:p>
        </p:txBody>
      </p:sp>
      <p:sp>
        <p:nvSpPr>
          <p:cNvPr id="26" name="TextBox 26"/>
          <p:cNvSpPr txBox="1"/>
          <p:nvPr/>
        </p:nvSpPr>
        <p:spPr>
          <a:xfrm>
            <a:off x="2968229" y="3292793"/>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03</a:t>
            </a:r>
          </a:p>
        </p:txBody>
      </p:sp>
      <p:sp>
        <p:nvSpPr>
          <p:cNvPr id="27" name="TextBox 27"/>
          <p:cNvSpPr txBox="1"/>
          <p:nvPr/>
        </p:nvSpPr>
        <p:spPr>
          <a:xfrm>
            <a:off x="1295356" y="4486275"/>
            <a:ext cx="667832" cy="6602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2100" b="1">
                <a:solidFill>
                  <a:srgbClr val="FFFEFE">
                    <a:alpha val="100000"/>
                  </a:srgbClr>
                </a:solidFill>
                <a:latin typeface="Microsoft Yahei"/>
                <a:ea typeface="Microsoft Yahei"/>
                <a:cs typeface="Microsoft Yahei"/>
              </a:rPr>
              <a:t>04</a:t>
            </a:r>
          </a:p>
        </p:txBody>
      </p:sp>
      <p:grpSp>
        <p:nvGrpSpPr>
          <p:cNvPr id="28" name="Group 28"/>
          <p:cNvGrpSpPr/>
          <p:nvPr/>
        </p:nvGrpSpPr>
        <p:grpSpPr>
          <a:xfrm>
            <a:off x="9295617" y="3063151"/>
            <a:ext cx="302098" cy="447705"/>
            <a:chOff x="9295617" y="3063151"/>
            <a:chExt cx="302098" cy="447705"/>
          </a:xfrm>
        </p:grpSpPr>
        <p:sp>
          <p:nvSpPr>
            <p:cNvPr id="29" name="Freeform 29"/>
            <p:cNvSpPr/>
            <p:nvPr/>
          </p:nvSpPr>
          <p:spPr>
            <a:xfrm>
              <a:off x="9295617" y="3063151"/>
              <a:ext cx="302098" cy="331451"/>
            </a:xfrm>
            <a:custGeom>
              <a:rect l="l" t="t" r="r" b="b"/>
              <a:pathLst>
                <a:path w="149" h="163">
                  <a:moveTo>
                    <a:pt x="108" y="163"/>
                  </a:moveTo>
                  <a:cubicBezTo>
                    <a:pt x="35" y="163"/>
                    <a:pt x="35" y="163"/>
                    <a:pt x="35" y="163"/>
                  </a:cubicBezTo>
                  <a:cubicBezTo>
                    <a:pt x="35" y="158"/>
                    <a:pt x="35" y="158"/>
                    <a:pt x="35" y="158"/>
                  </a:cubicBezTo>
                  <a:cubicBezTo>
                    <a:pt x="34" y="153"/>
                    <a:pt x="32" y="144"/>
                    <a:pt x="30" y="142"/>
                  </a:cubicBezTo>
                  <a:cubicBezTo>
                    <a:pt x="28" y="137"/>
                    <a:pt x="24" y="132"/>
                    <a:pt x="21" y="127"/>
                  </a:cubicBezTo>
                  <a:cubicBezTo>
                    <a:pt x="11" y="112"/>
                    <a:pt x="0" y="95"/>
                    <a:pt x="0" y="74"/>
                  </a:cubicBezTo>
                  <a:cubicBezTo>
                    <a:pt x="0" y="33"/>
                    <a:pt x="33" y="0"/>
                    <a:pt x="74" y="0"/>
                  </a:cubicBezTo>
                  <a:cubicBezTo>
                    <a:pt x="115" y="0"/>
                    <a:pt x="149" y="33"/>
                    <a:pt x="149" y="74"/>
                  </a:cubicBezTo>
                  <a:cubicBezTo>
                    <a:pt x="149" y="95"/>
                    <a:pt x="138" y="112"/>
                    <a:pt x="127" y="127"/>
                  </a:cubicBezTo>
                  <a:cubicBezTo>
                    <a:pt x="124" y="132"/>
                    <a:pt x="121" y="137"/>
                    <a:pt x="118" y="142"/>
                  </a:cubicBezTo>
                  <a:cubicBezTo>
                    <a:pt x="117" y="144"/>
                    <a:pt x="115" y="153"/>
                    <a:pt x="114" y="158"/>
                  </a:cubicBezTo>
                  <a:cubicBezTo>
                    <a:pt x="113" y="163"/>
                    <a:pt x="113" y="163"/>
                    <a:pt x="113" y="163"/>
                  </a:cubicBezTo>
                  <a:lnTo>
                    <a:pt x="108" y="163"/>
                  </a:lnTo>
                  <a:close/>
                  <a:moveTo>
                    <a:pt x="46" y="151"/>
                  </a:moveTo>
                  <a:cubicBezTo>
                    <a:pt x="103" y="151"/>
                    <a:pt x="103" y="151"/>
                    <a:pt x="103" y="151"/>
                  </a:cubicBezTo>
                  <a:cubicBezTo>
                    <a:pt x="104" y="146"/>
                    <a:pt x="105" y="139"/>
                    <a:pt x="108" y="136"/>
                  </a:cubicBezTo>
                  <a:cubicBezTo>
                    <a:pt x="111" y="130"/>
                    <a:pt x="114" y="125"/>
                    <a:pt x="117" y="120"/>
                  </a:cubicBezTo>
                  <a:cubicBezTo>
                    <a:pt x="127" y="106"/>
                    <a:pt x="136" y="92"/>
                    <a:pt x="136" y="74"/>
                  </a:cubicBezTo>
                  <a:cubicBezTo>
                    <a:pt x="136" y="40"/>
                    <a:pt x="109" y="12"/>
                    <a:pt x="74" y="12"/>
                  </a:cubicBezTo>
                  <a:cubicBezTo>
                    <a:pt x="40" y="12"/>
                    <a:pt x="12" y="40"/>
                    <a:pt x="12" y="74"/>
                  </a:cubicBezTo>
                  <a:cubicBezTo>
                    <a:pt x="12" y="92"/>
                    <a:pt x="21" y="106"/>
                    <a:pt x="31" y="120"/>
                  </a:cubicBezTo>
                  <a:cubicBezTo>
                    <a:pt x="35" y="125"/>
                    <a:pt x="38" y="130"/>
                    <a:pt x="41" y="136"/>
                  </a:cubicBezTo>
                  <a:cubicBezTo>
                    <a:pt x="43" y="139"/>
                    <a:pt x="45" y="146"/>
                    <a:pt x="46" y="151"/>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9369028" y="3411797"/>
              <a:ext cx="150470" cy="99059"/>
            </a:xfrm>
            <a:custGeom>
              <a:rect l="l" t="t" r="r" b="b"/>
              <a:pathLst>
                <a:path w="74" h="49">
                  <a:moveTo>
                    <a:pt x="0" y="0"/>
                  </a:moveTo>
                  <a:cubicBezTo>
                    <a:pt x="0" y="20"/>
                    <a:pt x="0" y="20"/>
                    <a:pt x="0" y="20"/>
                  </a:cubicBezTo>
                  <a:cubicBezTo>
                    <a:pt x="0" y="36"/>
                    <a:pt x="17" y="49"/>
                    <a:pt x="37" y="49"/>
                  </a:cubicBezTo>
                  <a:cubicBezTo>
                    <a:pt x="41" y="49"/>
                    <a:pt x="41" y="49"/>
                    <a:pt x="41" y="49"/>
                  </a:cubicBezTo>
                  <a:cubicBezTo>
                    <a:pt x="61" y="49"/>
                    <a:pt x="74" y="36"/>
                    <a:pt x="74" y="20"/>
                  </a:cubicBezTo>
                  <a:cubicBezTo>
                    <a:pt x="74" y="0"/>
                    <a:pt x="74" y="0"/>
                    <a:pt x="74" y="0"/>
                  </a:cubicBezTo>
                  <a:lnTo>
                    <a:pt x="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9360459" y="3203836"/>
              <a:ext cx="172471" cy="138196"/>
            </a:xfrm>
            <a:custGeom>
              <a:rect l="l" t="t" r="r" b="b"/>
              <a:pathLst>
                <a:path w="85" h="68">
                  <a:moveTo>
                    <a:pt x="83" y="9"/>
                  </a:moveTo>
                  <a:cubicBezTo>
                    <a:pt x="71" y="25"/>
                    <a:pt x="64" y="44"/>
                    <a:pt x="62" y="66"/>
                  </a:cubicBezTo>
                  <a:cubicBezTo>
                    <a:pt x="62" y="68"/>
                    <a:pt x="62" y="68"/>
                    <a:pt x="62" y="68"/>
                  </a:cubicBezTo>
                  <a:cubicBezTo>
                    <a:pt x="52" y="68"/>
                    <a:pt x="52" y="68"/>
                    <a:pt x="52" y="68"/>
                  </a:cubicBezTo>
                  <a:cubicBezTo>
                    <a:pt x="53" y="66"/>
                    <a:pt x="53" y="66"/>
                    <a:pt x="53" y="66"/>
                  </a:cubicBezTo>
                  <a:cubicBezTo>
                    <a:pt x="55" y="48"/>
                    <a:pt x="59" y="32"/>
                    <a:pt x="67" y="17"/>
                  </a:cubicBezTo>
                  <a:cubicBezTo>
                    <a:pt x="67" y="17"/>
                    <a:pt x="67" y="17"/>
                    <a:pt x="67" y="17"/>
                  </a:cubicBezTo>
                  <a:cubicBezTo>
                    <a:pt x="66" y="17"/>
                    <a:pt x="66" y="17"/>
                    <a:pt x="66" y="17"/>
                  </a:cubicBezTo>
                  <a:cubicBezTo>
                    <a:pt x="63" y="17"/>
                    <a:pt x="59" y="16"/>
                    <a:pt x="55" y="13"/>
                  </a:cubicBezTo>
                  <a:cubicBezTo>
                    <a:pt x="52" y="16"/>
                    <a:pt x="48" y="17"/>
                    <a:pt x="44" y="17"/>
                  </a:cubicBezTo>
                  <a:cubicBezTo>
                    <a:pt x="39" y="17"/>
                    <a:pt x="34" y="16"/>
                    <a:pt x="30" y="12"/>
                  </a:cubicBezTo>
                  <a:cubicBezTo>
                    <a:pt x="26" y="15"/>
                    <a:pt x="21" y="17"/>
                    <a:pt x="17" y="16"/>
                  </a:cubicBezTo>
                  <a:cubicBezTo>
                    <a:pt x="28" y="38"/>
                    <a:pt x="30" y="59"/>
                    <a:pt x="30" y="66"/>
                  </a:cubicBezTo>
                  <a:cubicBezTo>
                    <a:pt x="31" y="68"/>
                    <a:pt x="31" y="68"/>
                    <a:pt x="31" y="68"/>
                  </a:cubicBezTo>
                  <a:cubicBezTo>
                    <a:pt x="21" y="68"/>
                    <a:pt x="21" y="68"/>
                    <a:pt x="21" y="68"/>
                  </a:cubicBezTo>
                  <a:cubicBezTo>
                    <a:pt x="21" y="66"/>
                    <a:pt x="21" y="66"/>
                    <a:pt x="21" y="66"/>
                  </a:cubicBezTo>
                  <a:cubicBezTo>
                    <a:pt x="21" y="58"/>
                    <a:pt x="17" y="31"/>
                    <a:pt x="2" y="9"/>
                  </a:cubicBezTo>
                  <a:cubicBezTo>
                    <a:pt x="2" y="9"/>
                    <a:pt x="2" y="9"/>
                    <a:pt x="2" y="9"/>
                  </a:cubicBezTo>
                  <a:cubicBezTo>
                    <a:pt x="1" y="8"/>
                    <a:pt x="1" y="8"/>
                    <a:pt x="1" y="8"/>
                  </a:cubicBezTo>
                  <a:cubicBezTo>
                    <a:pt x="1" y="8"/>
                    <a:pt x="1" y="8"/>
                    <a:pt x="1" y="8"/>
                  </a:cubicBezTo>
                  <a:cubicBezTo>
                    <a:pt x="1" y="7"/>
                    <a:pt x="1" y="7"/>
                    <a:pt x="1" y="7"/>
                  </a:cubicBezTo>
                  <a:cubicBezTo>
                    <a:pt x="0" y="5"/>
                    <a:pt x="0" y="3"/>
                    <a:pt x="2" y="1"/>
                  </a:cubicBezTo>
                  <a:cubicBezTo>
                    <a:pt x="5" y="0"/>
                    <a:pt x="7" y="1"/>
                    <a:pt x="9" y="3"/>
                  </a:cubicBezTo>
                  <a:cubicBezTo>
                    <a:pt x="9" y="3"/>
                    <a:pt x="9" y="3"/>
                    <a:pt x="9" y="3"/>
                  </a:cubicBezTo>
                  <a:cubicBezTo>
                    <a:pt x="11" y="5"/>
                    <a:pt x="14" y="7"/>
                    <a:pt x="16" y="7"/>
                  </a:cubicBezTo>
                  <a:cubicBezTo>
                    <a:pt x="20" y="7"/>
                    <a:pt x="23" y="6"/>
                    <a:pt x="27" y="2"/>
                  </a:cubicBezTo>
                  <a:cubicBezTo>
                    <a:pt x="28" y="1"/>
                    <a:pt x="29" y="1"/>
                    <a:pt x="31" y="1"/>
                  </a:cubicBezTo>
                  <a:cubicBezTo>
                    <a:pt x="32" y="1"/>
                    <a:pt x="33" y="2"/>
                    <a:pt x="34" y="3"/>
                  </a:cubicBezTo>
                  <a:cubicBezTo>
                    <a:pt x="37" y="6"/>
                    <a:pt x="40" y="8"/>
                    <a:pt x="43" y="8"/>
                  </a:cubicBezTo>
                  <a:cubicBezTo>
                    <a:pt x="47" y="8"/>
                    <a:pt x="50" y="5"/>
                    <a:pt x="52" y="3"/>
                  </a:cubicBezTo>
                  <a:cubicBezTo>
                    <a:pt x="53" y="2"/>
                    <a:pt x="54" y="1"/>
                    <a:pt x="55" y="1"/>
                  </a:cubicBezTo>
                  <a:cubicBezTo>
                    <a:pt x="57" y="1"/>
                    <a:pt x="58" y="2"/>
                    <a:pt x="59" y="3"/>
                  </a:cubicBezTo>
                  <a:cubicBezTo>
                    <a:pt x="61" y="6"/>
                    <a:pt x="63" y="8"/>
                    <a:pt x="66" y="8"/>
                  </a:cubicBezTo>
                  <a:cubicBezTo>
                    <a:pt x="66" y="8"/>
                    <a:pt x="66" y="8"/>
                    <a:pt x="66" y="8"/>
                  </a:cubicBezTo>
                  <a:cubicBezTo>
                    <a:pt x="70" y="8"/>
                    <a:pt x="73" y="6"/>
                    <a:pt x="76" y="3"/>
                  </a:cubicBezTo>
                  <a:cubicBezTo>
                    <a:pt x="78" y="1"/>
                    <a:pt x="81" y="1"/>
                    <a:pt x="82" y="2"/>
                  </a:cubicBezTo>
                  <a:cubicBezTo>
                    <a:pt x="84" y="4"/>
                    <a:pt x="85" y="7"/>
                    <a:pt x="83" y="9"/>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7651236" y="3928628"/>
            <a:ext cx="344403" cy="328462"/>
            <a:chOff x="7651236" y="3928628"/>
            <a:chExt cx="344403" cy="328462"/>
          </a:xfrm>
        </p:grpSpPr>
        <p:sp>
          <p:nvSpPr>
            <p:cNvPr id="33" name="AutoShape 33"/>
            <p:cNvSpPr/>
            <p:nvPr/>
          </p:nvSpPr>
          <p:spPr>
            <a:xfrm>
              <a:off x="7745966" y="3928628"/>
              <a:ext cx="154998" cy="155673"/>
            </a:xfrm>
            <a:prstGeom prst="ellipse">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7651236" y="4108554"/>
              <a:ext cx="344403" cy="148536"/>
            </a:xfrm>
            <a:custGeom>
              <a:rect l="l" t="t" r="r" b="b"/>
              <a:pathLst>
                <a:path w="200" h="87">
                  <a:moveTo>
                    <a:pt x="35" y="87"/>
                  </a:moveTo>
                  <a:cubicBezTo>
                    <a:pt x="35" y="72"/>
                    <a:pt x="35" y="72"/>
                    <a:pt x="35" y="72"/>
                  </a:cubicBezTo>
                  <a:cubicBezTo>
                    <a:pt x="46" y="72"/>
                    <a:pt x="46" y="72"/>
                    <a:pt x="46" y="72"/>
                  </a:cubicBezTo>
                  <a:cubicBezTo>
                    <a:pt x="46" y="87"/>
                    <a:pt x="46" y="87"/>
                    <a:pt x="46" y="87"/>
                  </a:cubicBezTo>
                  <a:cubicBezTo>
                    <a:pt x="155" y="87"/>
                    <a:pt x="155" y="87"/>
                    <a:pt x="155" y="87"/>
                  </a:cubicBezTo>
                  <a:cubicBezTo>
                    <a:pt x="155" y="72"/>
                    <a:pt x="155" y="72"/>
                    <a:pt x="155" y="72"/>
                  </a:cubicBezTo>
                  <a:cubicBezTo>
                    <a:pt x="166" y="72"/>
                    <a:pt x="166" y="72"/>
                    <a:pt x="166" y="72"/>
                  </a:cubicBezTo>
                  <a:cubicBezTo>
                    <a:pt x="166" y="87"/>
                    <a:pt x="166" y="87"/>
                    <a:pt x="166" y="87"/>
                  </a:cubicBezTo>
                  <a:cubicBezTo>
                    <a:pt x="199" y="87"/>
                    <a:pt x="199" y="87"/>
                    <a:pt x="199" y="87"/>
                  </a:cubicBezTo>
                  <a:cubicBezTo>
                    <a:pt x="199" y="47"/>
                    <a:pt x="200" y="43"/>
                    <a:pt x="200" y="43"/>
                  </a:cubicBezTo>
                  <a:cubicBezTo>
                    <a:pt x="200" y="19"/>
                    <a:pt x="180" y="0"/>
                    <a:pt x="156" y="0"/>
                  </a:cubicBezTo>
                  <a:cubicBezTo>
                    <a:pt x="156" y="0"/>
                    <a:pt x="156" y="0"/>
                    <a:pt x="156" y="0"/>
                  </a:cubicBezTo>
                  <a:cubicBezTo>
                    <a:pt x="156" y="0"/>
                    <a:pt x="156" y="0"/>
                    <a:pt x="156" y="0"/>
                  </a:cubicBezTo>
                  <a:cubicBezTo>
                    <a:pt x="140" y="0"/>
                    <a:pt x="140" y="0"/>
                    <a:pt x="140" y="0"/>
                  </a:cubicBezTo>
                  <a:cubicBezTo>
                    <a:pt x="100" y="80"/>
                    <a:pt x="100" y="80"/>
                    <a:pt x="100" y="80"/>
                  </a:cubicBezTo>
                  <a:cubicBezTo>
                    <a:pt x="60" y="0"/>
                    <a:pt x="60" y="0"/>
                    <a:pt x="60" y="0"/>
                  </a:cubicBezTo>
                  <a:cubicBezTo>
                    <a:pt x="45" y="0"/>
                    <a:pt x="45" y="0"/>
                    <a:pt x="45" y="0"/>
                  </a:cubicBezTo>
                  <a:cubicBezTo>
                    <a:pt x="45" y="0"/>
                    <a:pt x="45" y="0"/>
                    <a:pt x="45" y="0"/>
                  </a:cubicBezTo>
                  <a:cubicBezTo>
                    <a:pt x="45" y="0"/>
                    <a:pt x="44" y="0"/>
                    <a:pt x="44" y="0"/>
                  </a:cubicBezTo>
                  <a:cubicBezTo>
                    <a:pt x="20" y="0"/>
                    <a:pt x="1" y="19"/>
                    <a:pt x="1" y="43"/>
                  </a:cubicBezTo>
                  <a:cubicBezTo>
                    <a:pt x="1" y="43"/>
                    <a:pt x="0" y="47"/>
                    <a:pt x="0" y="87"/>
                  </a:cubicBezTo>
                  <a:lnTo>
                    <a:pt x="35" y="8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Freeform 35"/>
          <p:cNvSpPr/>
          <p:nvPr/>
        </p:nvSpPr>
        <p:spPr>
          <a:xfrm>
            <a:off x="6062881" y="4755632"/>
            <a:ext cx="214971" cy="357102"/>
          </a:xfrm>
          <a:custGeom>
            <a:rect l="l" t="t" r="r" b="b"/>
            <a:pathLst>
              <a:path w="130" h="221">
                <a:moveTo>
                  <a:pt x="73" y="98"/>
                </a:moveTo>
                <a:cubicBezTo>
                  <a:pt x="95" y="103"/>
                  <a:pt x="110" y="109"/>
                  <a:pt x="118" y="116"/>
                </a:cubicBezTo>
                <a:cubicBezTo>
                  <a:pt x="126" y="124"/>
                  <a:pt x="130" y="135"/>
                  <a:pt x="130" y="149"/>
                </a:cubicBezTo>
                <a:cubicBezTo>
                  <a:pt x="130" y="163"/>
                  <a:pt x="125" y="175"/>
                  <a:pt x="115" y="186"/>
                </a:cubicBezTo>
                <a:cubicBezTo>
                  <a:pt x="105" y="196"/>
                  <a:pt x="91" y="202"/>
                  <a:pt x="73" y="203"/>
                </a:cubicBezTo>
                <a:cubicBezTo>
                  <a:pt x="73" y="222"/>
                  <a:pt x="73" y="222"/>
                  <a:pt x="73" y="222"/>
                </a:cubicBezTo>
                <a:cubicBezTo>
                  <a:pt x="58" y="222"/>
                  <a:pt x="58" y="222"/>
                  <a:pt x="58" y="222"/>
                </a:cubicBezTo>
                <a:cubicBezTo>
                  <a:pt x="58" y="203"/>
                  <a:pt x="58" y="203"/>
                  <a:pt x="58" y="203"/>
                </a:cubicBezTo>
                <a:cubicBezTo>
                  <a:pt x="22" y="200"/>
                  <a:pt x="2" y="182"/>
                  <a:pt x="0" y="150"/>
                </a:cubicBezTo>
                <a:cubicBezTo>
                  <a:pt x="26" y="150"/>
                  <a:pt x="26" y="150"/>
                  <a:pt x="26" y="150"/>
                </a:cubicBezTo>
                <a:cubicBezTo>
                  <a:pt x="28" y="170"/>
                  <a:pt x="39" y="182"/>
                  <a:pt x="58" y="185"/>
                </a:cubicBezTo>
                <a:cubicBezTo>
                  <a:pt x="58" y="117"/>
                  <a:pt x="58" y="117"/>
                  <a:pt x="58" y="117"/>
                </a:cubicBezTo>
                <a:cubicBezTo>
                  <a:pt x="22" y="110"/>
                  <a:pt x="4" y="94"/>
                  <a:pt x="4" y="69"/>
                </a:cubicBezTo>
                <a:cubicBezTo>
                  <a:pt x="4" y="54"/>
                  <a:pt x="9" y="43"/>
                  <a:pt x="19" y="34"/>
                </a:cubicBezTo>
                <a:cubicBezTo>
                  <a:pt x="28" y="25"/>
                  <a:pt x="42" y="20"/>
                  <a:pt x="58" y="19"/>
                </a:cubicBezTo>
                <a:cubicBezTo>
                  <a:pt x="58" y="0"/>
                  <a:pt x="58" y="0"/>
                  <a:pt x="58" y="0"/>
                </a:cubicBezTo>
                <a:cubicBezTo>
                  <a:pt x="73" y="0"/>
                  <a:pt x="73" y="0"/>
                  <a:pt x="73" y="0"/>
                </a:cubicBezTo>
                <a:cubicBezTo>
                  <a:pt x="73" y="19"/>
                  <a:pt x="73" y="19"/>
                  <a:pt x="73" y="19"/>
                </a:cubicBezTo>
                <a:cubicBezTo>
                  <a:pt x="105" y="21"/>
                  <a:pt x="122" y="35"/>
                  <a:pt x="125" y="63"/>
                </a:cubicBezTo>
                <a:cubicBezTo>
                  <a:pt x="99" y="63"/>
                  <a:pt x="99" y="63"/>
                  <a:pt x="99" y="63"/>
                </a:cubicBezTo>
                <a:cubicBezTo>
                  <a:pt x="98" y="48"/>
                  <a:pt x="89" y="39"/>
                  <a:pt x="73" y="37"/>
                </a:cubicBezTo>
                <a:lnTo>
                  <a:pt x="73" y="98"/>
                </a:lnTo>
                <a:close/>
                <a:moveTo>
                  <a:pt x="58" y="96"/>
                </a:moveTo>
                <a:cubicBezTo>
                  <a:pt x="58" y="37"/>
                  <a:pt x="58" y="37"/>
                  <a:pt x="58" y="37"/>
                </a:cubicBezTo>
                <a:cubicBezTo>
                  <a:pt x="39" y="40"/>
                  <a:pt x="30" y="50"/>
                  <a:pt x="30" y="67"/>
                </a:cubicBezTo>
                <a:cubicBezTo>
                  <a:pt x="30" y="76"/>
                  <a:pt x="33" y="82"/>
                  <a:pt x="38" y="86"/>
                </a:cubicBezTo>
                <a:cubicBezTo>
                  <a:pt x="43" y="91"/>
                  <a:pt x="50" y="94"/>
                  <a:pt x="58" y="96"/>
                </a:cubicBezTo>
                <a:close/>
                <a:moveTo>
                  <a:pt x="73" y="185"/>
                </a:moveTo>
                <a:cubicBezTo>
                  <a:pt x="93" y="182"/>
                  <a:pt x="104" y="171"/>
                  <a:pt x="104" y="150"/>
                </a:cubicBezTo>
                <a:cubicBezTo>
                  <a:pt x="104" y="142"/>
                  <a:pt x="102" y="135"/>
                  <a:pt x="97" y="131"/>
                </a:cubicBezTo>
                <a:cubicBezTo>
                  <a:pt x="93" y="126"/>
                  <a:pt x="85" y="122"/>
                  <a:pt x="73" y="120"/>
                </a:cubicBezTo>
                <a:lnTo>
                  <a:pt x="73" y="185"/>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263213" y="5550384"/>
            <a:ext cx="379450" cy="380033"/>
          </a:xfrm>
          <a:custGeom>
            <a:rect l="l" t="t" r="r" b="b"/>
            <a:pathLst>
              <a:path w="311" h="312">
                <a:moveTo>
                  <a:pt x="281" y="130"/>
                </a:moveTo>
                <a:cubicBezTo>
                  <a:pt x="311" y="116"/>
                  <a:pt x="311" y="116"/>
                  <a:pt x="311" y="116"/>
                </a:cubicBezTo>
                <a:cubicBezTo>
                  <a:pt x="294" y="75"/>
                  <a:pt x="294" y="75"/>
                  <a:pt x="294" y="75"/>
                </a:cubicBezTo>
                <a:cubicBezTo>
                  <a:pt x="263" y="86"/>
                  <a:pt x="263" y="86"/>
                  <a:pt x="263" y="86"/>
                </a:cubicBezTo>
                <a:cubicBezTo>
                  <a:pt x="253" y="71"/>
                  <a:pt x="240" y="58"/>
                  <a:pt x="226" y="48"/>
                </a:cubicBezTo>
                <a:cubicBezTo>
                  <a:pt x="237" y="17"/>
                  <a:pt x="237" y="17"/>
                  <a:pt x="237" y="17"/>
                </a:cubicBezTo>
                <a:cubicBezTo>
                  <a:pt x="197" y="0"/>
                  <a:pt x="197" y="0"/>
                  <a:pt x="197" y="0"/>
                </a:cubicBezTo>
                <a:cubicBezTo>
                  <a:pt x="183" y="30"/>
                  <a:pt x="183" y="30"/>
                  <a:pt x="183" y="30"/>
                </a:cubicBezTo>
                <a:cubicBezTo>
                  <a:pt x="165" y="27"/>
                  <a:pt x="147" y="26"/>
                  <a:pt x="129" y="30"/>
                </a:cubicBezTo>
                <a:cubicBezTo>
                  <a:pt x="115" y="0"/>
                  <a:pt x="115" y="0"/>
                  <a:pt x="115" y="0"/>
                </a:cubicBezTo>
                <a:cubicBezTo>
                  <a:pt x="75" y="17"/>
                  <a:pt x="75" y="17"/>
                  <a:pt x="75" y="17"/>
                </a:cubicBezTo>
                <a:cubicBezTo>
                  <a:pt x="86" y="48"/>
                  <a:pt x="86" y="48"/>
                  <a:pt x="86" y="48"/>
                </a:cubicBezTo>
                <a:cubicBezTo>
                  <a:pt x="70" y="58"/>
                  <a:pt x="58" y="71"/>
                  <a:pt x="48" y="85"/>
                </a:cubicBezTo>
                <a:cubicBezTo>
                  <a:pt x="17" y="74"/>
                  <a:pt x="17" y="74"/>
                  <a:pt x="17" y="74"/>
                </a:cubicBezTo>
                <a:cubicBezTo>
                  <a:pt x="0" y="114"/>
                  <a:pt x="0" y="114"/>
                  <a:pt x="0" y="114"/>
                </a:cubicBezTo>
                <a:cubicBezTo>
                  <a:pt x="30" y="129"/>
                  <a:pt x="30" y="129"/>
                  <a:pt x="30" y="129"/>
                </a:cubicBezTo>
                <a:cubicBezTo>
                  <a:pt x="26" y="146"/>
                  <a:pt x="26" y="164"/>
                  <a:pt x="30" y="182"/>
                </a:cubicBezTo>
                <a:cubicBezTo>
                  <a:pt x="0" y="196"/>
                  <a:pt x="0" y="196"/>
                  <a:pt x="0" y="196"/>
                </a:cubicBezTo>
                <a:cubicBezTo>
                  <a:pt x="16" y="236"/>
                  <a:pt x="16" y="236"/>
                  <a:pt x="16" y="236"/>
                </a:cubicBezTo>
                <a:cubicBezTo>
                  <a:pt x="47" y="225"/>
                  <a:pt x="47" y="225"/>
                  <a:pt x="47" y="225"/>
                </a:cubicBezTo>
                <a:cubicBezTo>
                  <a:pt x="57" y="241"/>
                  <a:pt x="70" y="253"/>
                  <a:pt x="85" y="263"/>
                </a:cubicBezTo>
                <a:cubicBezTo>
                  <a:pt x="73" y="294"/>
                  <a:pt x="73" y="294"/>
                  <a:pt x="73" y="294"/>
                </a:cubicBezTo>
                <a:cubicBezTo>
                  <a:pt x="114" y="311"/>
                  <a:pt x="114" y="311"/>
                  <a:pt x="114" y="311"/>
                </a:cubicBezTo>
                <a:cubicBezTo>
                  <a:pt x="128" y="281"/>
                  <a:pt x="128" y="281"/>
                  <a:pt x="128" y="281"/>
                </a:cubicBezTo>
                <a:cubicBezTo>
                  <a:pt x="145" y="285"/>
                  <a:pt x="163" y="285"/>
                  <a:pt x="181" y="282"/>
                </a:cubicBezTo>
                <a:cubicBezTo>
                  <a:pt x="195" y="312"/>
                  <a:pt x="195" y="312"/>
                  <a:pt x="195" y="312"/>
                </a:cubicBezTo>
                <a:cubicBezTo>
                  <a:pt x="236" y="295"/>
                  <a:pt x="236" y="295"/>
                  <a:pt x="236" y="295"/>
                </a:cubicBezTo>
                <a:cubicBezTo>
                  <a:pt x="225" y="264"/>
                  <a:pt x="225" y="264"/>
                  <a:pt x="225" y="264"/>
                </a:cubicBezTo>
                <a:cubicBezTo>
                  <a:pt x="240" y="254"/>
                  <a:pt x="253" y="241"/>
                  <a:pt x="263" y="226"/>
                </a:cubicBezTo>
                <a:cubicBezTo>
                  <a:pt x="294" y="238"/>
                  <a:pt x="294" y="238"/>
                  <a:pt x="294" y="238"/>
                </a:cubicBezTo>
                <a:cubicBezTo>
                  <a:pt x="311" y="197"/>
                  <a:pt x="311" y="197"/>
                  <a:pt x="311" y="197"/>
                </a:cubicBezTo>
                <a:cubicBezTo>
                  <a:pt x="281" y="183"/>
                  <a:pt x="281" y="183"/>
                  <a:pt x="281" y="183"/>
                </a:cubicBezTo>
                <a:cubicBezTo>
                  <a:pt x="285" y="166"/>
                  <a:pt x="285" y="148"/>
                  <a:pt x="281" y="130"/>
                </a:cubicBezTo>
                <a:close/>
                <a:moveTo>
                  <a:pt x="155" y="254"/>
                </a:moveTo>
                <a:cubicBezTo>
                  <a:pt x="101" y="254"/>
                  <a:pt x="57" y="210"/>
                  <a:pt x="57" y="156"/>
                </a:cubicBezTo>
                <a:cubicBezTo>
                  <a:pt x="57" y="101"/>
                  <a:pt x="101" y="57"/>
                  <a:pt x="155" y="57"/>
                </a:cubicBezTo>
                <a:cubicBezTo>
                  <a:pt x="210" y="57"/>
                  <a:pt x="254" y="101"/>
                  <a:pt x="254" y="156"/>
                </a:cubicBezTo>
                <a:cubicBezTo>
                  <a:pt x="254" y="210"/>
                  <a:pt x="210" y="254"/>
                  <a:pt x="155" y="254"/>
                </a:cubicBez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薪酬设计的重要性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02</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员工满意度与忠诚度概述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4781550" y="4287869"/>
            <a:ext cx="1241393" cy="1241393"/>
          </a:xfrm>
          <a:prstGeom prst="ellipse">
            <a:avLst/>
          </a:prstGeom>
          <a:solidFill>
            <a:schemeClr val="accent1">
              <a:alpha val="1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871847" y="4333113"/>
            <a:ext cx="2405253" cy="1091946"/>
          </a:xfrm>
          <a:custGeom>
            <a:rect l="l" t="t" r="r" b="b"/>
            <a:pathLst>
              <a:path w="2861" h="1397">
                <a:moveTo>
                  <a:pt x="2222" y="1397"/>
                </a:moveTo>
                <a:cubicBezTo>
                  <a:pt x="2048" y="1397"/>
                  <a:pt x="1881" y="1317"/>
                  <a:pt x="1752" y="1171"/>
                </a:cubicBezTo>
                <a:cubicBezTo>
                  <a:pt x="1688" y="1099"/>
                  <a:pt x="1569" y="1056"/>
                  <a:pt x="1433" y="1056"/>
                </a:cubicBezTo>
                <a:cubicBezTo>
                  <a:pt x="1294" y="1056"/>
                  <a:pt x="1170" y="1100"/>
                  <a:pt x="1109" y="1171"/>
                </a:cubicBezTo>
                <a:cubicBezTo>
                  <a:pt x="1049" y="1242"/>
                  <a:pt x="979" y="1297"/>
                  <a:pt x="900" y="1336"/>
                </a:cubicBezTo>
                <a:cubicBezTo>
                  <a:pt x="817" y="1377"/>
                  <a:pt x="729" y="1397"/>
                  <a:pt x="639" y="1397"/>
                </a:cubicBezTo>
                <a:cubicBezTo>
                  <a:pt x="286" y="1397"/>
                  <a:pt x="0" y="1084"/>
                  <a:pt x="0" y="699"/>
                </a:cubicBezTo>
                <a:cubicBezTo>
                  <a:pt x="0" y="313"/>
                  <a:pt x="286" y="0"/>
                  <a:pt x="639" y="0"/>
                </a:cubicBezTo>
                <a:cubicBezTo>
                  <a:pt x="817" y="0"/>
                  <a:pt x="988" y="82"/>
                  <a:pt x="1109" y="226"/>
                </a:cubicBezTo>
                <a:cubicBezTo>
                  <a:pt x="1109" y="226"/>
                  <a:pt x="1109" y="226"/>
                  <a:pt x="1109" y="226"/>
                </a:cubicBezTo>
                <a:cubicBezTo>
                  <a:pt x="1177" y="297"/>
                  <a:pt x="1299" y="339"/>
                  <a:pt x="1438" y="339"/>
                </a:cubicBezTo>
                <a:cubicBezTo>
                  <a:pt x="1576" y="339"/>
                  <a:pt x="1696" y="296"/>
                  <a:pt x="1752" y="226"/>
                </a:cubicBezTo>
                <a:cubicBezTo>
                  <a:pt x="1873" y="82"/>
                  <a:pt x="2044" y="0"/>
                  <a:pt x="2222" y="0"/>
                </a:cubicBezTo>
                <a:cubicBezTo>
                  <a:pt x="2575" y="0"/>
                  <a:pt x="2861" y="313"/>
                  <a:pt x="2861" y="699"/>
                </a:cubicBezTo>
                <a:cubicBezTo>
                  <a:pt x="2861" y="1084"/>
                  <a:pt x="2575" y="1397"/>
                  <a:pt x="2222" y="139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24420" y="3048000"/>
            <a:ext cx="1895951" cy="2489263"/>
          </a:xfrm>
          <a:custGeom>
            <a:rect l="l" t="t" r="r" b="b"/>
            <a:pathLst>
              <a:path w="2251" h="3095">
                <a:moveTo>
                  <a:pt x="1283" y="448"/>
                </a:moveTo>
                <a:cubicBezTo>
                  <a:pt x="1370" y="613"/>
                  <a:pt x="1390" y="811"/>
                  <a:pt x="1339" y="1007"/>
                </a:cubicBezTo>
                <a:cubicBezTo>
                  <a:pt x="1314" y="1104"/>
                  <a:pt x="1339" y="1238"/>
                  <a:pt x="1407" y="1366"/>
                </a:cubicBezTo>
                <a:cubicBezTo>
                  <a:pt x="1477" y="1498"/>
                  <a:pt x="1574" y="1594"/>
                  <a:pt x="1660" y="1616"/>
                </a:cubicBezTo>
                <a:cubicBezTo>
                  <a:pt x="1746" y="1637"/>
                  <a:pt x="1825" y="1676"/>
                  <a:pt x="1896" y="1731"/>
                </a:cubicBezTo>
                <a:cubicBezTo>
                  <a:pt x="1969" y="1789"/>
                  <a:pt x="2029" y="1862"/>
                  <a:pt x="2075" y="1948"/>
                </a:cubicBezTo>
                <a:cubicBezTo>
                  <a:pt x="2251" y="2282"/>
                  <a:pt x="2146" y="2710"/>
                  <a:pt x="1841" y="2903"/>
                </a:cubicBezTo>
                <a:cubicBezTo>
                  <a:pt x="1536" y="3095"/>
                  <a:pt x="1144" y="2980"/>
                  <a:pt x="968" y="2647"/>
                </a:cubicBezTo>
                <a:cubicBezTo>
                  <a:pt x="879" y="2478"/>
                  <a:pt x="858" y="2274"/>
                  <a:pt x="912" y="2088"/>
                </a:cubicBezTo>
                <a:cubicBezTo>
                  <a:pt x="912" y="2088"/>
                  <a:pt x="912" y="2088"/>
                  <a:pt x="912" y="2088"/>
                </a:cubicBezTo>
                <a:cubicBezTo>
                  <a:pt x="934" y="1989"/>
                  <a:pt x="907" y="1851"/>
                  <a:pt x="837" y="1720"/>
                </a:cubicBezTo>
                <a:cubicBezTo>
                  <a:pt x="768" y="1589"/>
                  <a:pt x="674" y="1497"/>
                  <a:pt x="590" y="1479"/>
                </a:cubicBezTo>
                <a:cubicBezTo>
                  <a:pt x="416" y="1437"/>
                  <a:pt x="265" y="1316"/>
                  <a:pt x="176" y="1147"/>
                </a:cubicBezTo>
                <a:cubicBezTo>
                  <a:pt x="0" y="813"/>
                  <a:pt x="105" y="385"/>
                  <a:pt x="410" y="192"/>
                </a:cubicBezTo>
                <a:cubicBezTo>
                  <a:pt x="715" y="0"/>
                  <a:pt x="1107" y="114"/>
                  <a:pt x="1283" y="448"/>
                </a:cubicBez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938713" y="4451318"/>
            <a:ext cx="925544" cy="92554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5004013" y="4513659"/>
            <a:ext cx="751986" cy="7675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chemeClr val="accent5">
                    <a:alpha val="100000"/>
                  </a:schemeClr>
                </a:solidFill>
                <a:latin typeface="Microsoft Yahei"/>
                <a:ea typeface="Microsoft Yahei"/>
                <a:cs typeface="Microsoft Yahei"/>
              </a:rPr>
              <a:t>03</a:t>
            </a:r>
          </a:p>
        </p:txBody>
      </p:sp>
      <p:sp>
        <p:nvSpPr>
          <p:cNvPr id="7" name="AutoShape 7"/>
          <p:cNvSpPr/>
          <p:nvPr/>
        </p:nvSpPr>
        <p:spPr>
          <a:xfrm>
            <a:off x="4119563" y="3060668"/>
            <a:ext cx="1241393" cy="1243013"/>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154769" y="4257675"/>
            <a:ext cx="1241393" cy="1241393"/>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31044" y="3087719"/>
            <a:ext cx="1241393" cy="1241393"/>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64294" y="1850993"/>
            <a:ext cx="1241393" cy="1243013"/>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824413" y="1850993"/>
            <a:ext cx="1241393" cy="1243013"/>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7240418">
            <a:off x="3842576" y="2528888"/>
            <a:ext cx="2482120" cy="1092613"/>
          </a:xfrm>
          <a:custGeom>
            <a:rect l="l" t="t" r="r" b="b"/>
            <a:pathLst>
              <a:path w="2861" h="1398">
                <a:moveTo>
                  <a:pt x="2222" y="1398"/>
                </a:moveTo>
                <a:cubicBezTo>
                  <a:pt x="2048" y="1398"/>
                  <a:pt x="1881" y="1317"/>
                  <a:pt x="1752" y="1172"/>
                </a:cubicBezTo>
                <a:cubicBezTo>
                  <a:pt x="1688" y="1099"/>
                  <a:pt x="1569" y="1056"/>
                  <a:pt x="1433" y="1056"/>
                </a:cubicBezTo>
                <a:cubicBezTo>
                  <a:pt x="1294" y="1056"/>
                  <a:pt x="1170" y="1100"/>
                  <a:pt x="1109" y="1172"/>
                </a:cubicBezTo>
                <a:cubicBezTo>
                  <a:pt x="1049" y="1242"/>
                  <a:pt x="979" y="1298"/>
                  <a:pt x="900" y="1337"/>
                </a:cubicBezTo>
                <a:cubicBezTo>
                  <a:pt x="817" y="1377"/>
                  <a:pt x="729" y="1398"/>
                  <a:pt x="639" y="1398"/>
                </a:cubicBezTo>
                <a:cubicBezTo>
                  <a:pt x="286" y="1398"/>
                  <a:pt x="0" y="1084"/>
                  <a:pt x="0" y="699"/>
                </a:cubicBezTo>
                <a:cubicBezTo>
                  <a:pt x="0" y="314"/>
                  <a:pt x="286" y="0"/>
                  <a:pt x="639" y="0"/>
                </a:cubicBezTo>
                <a:cubicBezTo>
                  <a:pt x="817" y="0"/>
                  <a:pt x="988" y="83"/>
                  <a:pt x="1109" y="226"/>
                </a:cubicBezTo>
                <a:cubicBezTo>
                  <a:pt x="1109" y="227"/>
                  <a:pt x="1109" y="227"/>
                  <a:pt x="1109" y="227"/>
                </a:cubicBezTo>
                <a:cubicBezTo>
                  <a:pt x="1177" y="297"/>
                  <a:pt x="1299" y="340"/>
                  <a:pt x="1438" y="340"/>
                </a:cubicBezTo>
                <a:cubicBezTo>
                  <a:pt x="1576" y="340"/>
                  <a:pt x="1696" y="296"/>
                  <a:pt x="1752" y="226"/>
                </a:cubicBezTo>
                <a:cubicBezTo>
                  <a:pt x="1873" y="83"/>
                  <a:pt x="2044" y="0"/>
                  <a:pt x="2222" y="0"/>
                </a:cubicBezTo>
                <a:cubicBezTo>
                  <a:pt x="2575" y="0"/>
                  <a:pt x="2861" y="314"/>
                  <a:pt x="2861" y="699"/>
                </a:cubicBezTo>
                <a:cubicBezTo>
                  <a:pt x="2861" y="1084"/>
                  <a:pt x="2575" y="1398"/>
                  <a:pt x="2222" y="1398"/>
                </a:cubicBez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08423" y="1926431"/>
            <a:ext cx="2404872" cy="1091756"/>
          </a:xfrm>
          <a:custGeom>
            <a:rect l="l" t="t" r="r" b="b"/>
            <a:pathLst>
              <a:path w="2861" h="1397">
                <a:moveTo>
                  <a:pt x="2222" y="1397"/>
                </a:moveTo>
                <a:cubicBezTo>
                  <a:pt x="2048" y="1397"/>
                  <a:pt x="1881" y="1317"/>
                  <a:pt x="1752" y="1171"/>
                </a:cubicBezTo>
                <a:cubicBezTo>
                  <a:pt x="1688" y="1099"/>
                  <a:pt x="1569" y="1056"/>
                  <a:pt x="1433" y="1056"/>
                </a:cubicBezTo>
                <a:cubicBezTo>
                  <a:pt x="1294" y="1056"/>
                  <a:pt x="1170" y="1100"/>
                  <a:pt x="1109" y="1171"/>
                </a:cubicBezTo>
                <a:cubicBezTo>
                  <a:pt x="1049" y="1242"/>
                  <a:pt x="979" y="1297"/>
                  <a:pt x="900" y="1336"/>
                </a:cubicBezTo>
                <a:cubicBezTo>
                  <a:pt x="817" y="1377"/>
                  <a:pt x="729" y="1397"/>
                  <a:pt x="639" y="1397"/>
                </a:cubicBezTo>
                <a:cubicBezTo>
                  <a:pt x="286" y="1397"/>
                  <a:pt x="0" y="1084"/>
                  <a:pt x="0" y="699"/>
                </a:cubicBezTo>
                <a:cubicBezTo>
                  <a:pt x="0" y="313"/>
                  <a:pt x="286" y="0"/>
                  <a:pt x="639" y="0"/>
                </a:cubicBezTo>
                <a:cubicBezTo>
                  <a:pt x="817" y="0"/>
                  <a:pt x="988" y="82"/>
                  <a:pt x="1109" y="226"/>
                </a:cubicBezTo>
                <a:cubicBezTo>
                  <a:pt x="1109" y="226"/>
                  <a:pt x="1109" y="226"/>
                  <a:pt x="1109" y="226"/>
                </a:cubicBezTo>
                <a:cubicBezTo>
                  <a:pt x="1177" y="297"/>
                  <a:pt x="1299" y="339"/>
                  <a:pt x="1438" y="339"/>
                </a:cubicBezTo>
                <a:cubicBezTo>
                  <a:pt x="1576" y="339"/>
                  <a:pt x="1696" y="296"/>
                  <a:pt x="1752" y="226"/>
                </a:cubicBezTo>
                <a:cubicBezTo>
                  <a:pt x="1873" y="82"/>
                  <a:pt x="2044" y="0"/>
                  <a:pt x="2222" y="0"/>
                </a:cubicBezTo>
                <a:cubicBezTo>
                  <a:pt x="2575" y="0"/>
                  <a:pt x="2861" y="313"/>
                  <a:pt x="2861" y="699"/>
                </a:cubicBezTo>
                <a:cubicBezTo>
                  <a:pt x="2861" y="1084"/>
                  <a:pt x="2575" y="1397"/>
                  <a:pt x="2222" y="139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189155" y="1848517"/>
            <a:ext cx="1870043" cy="2489263"/>
          </a:xfrm>
          <a:custGeom>
            <a:rect l="l" t="t" r="r" b="b"/>
            <a:pathLst>
              <a:path w="2251" h="3096">
                <a:moveTo>
                  <a:pt x="1283" y="449"/>
                </a:moveTo>
                <a:cubicBezTo>
                  <a:pt x="1370" y="613"/>
                  <a:pt x="1390" y="812"/>
                  <a:pt x="1339" y="1007"/>
                </a:cubicBezTo>
                <a:cubicBezTo>
                  <a:pt x="1314" y="1104"/>
                  <a:pt x="1340" y="1239"/>
                  <a:pt x="1407" y="1367"/>
                </a:cubicBezTo>
                <a:cubicBezTo>
                  <a:pt x="1477" y="1499"/>
                  <a:pt x="1574" y="1594"/>
                  <a:pt x="1661" y="1616"/>
                </a:cubicBezTo>
                <a:cubicBezTo>
                  <a:pt x="1746" y="1638"/>
                  <a:pt x="1826" y="1677"/>
                  <a:pt x="1896" y="1732"/>
                </a:cubicBezTo>
                <a:cubicBezTo>
                  <a:pt x="1969" y="1790"/>
                  <a:pt x="2029" y="1863"/>
                  <a:pt x="2075" y="1949"/>
                </a:cubicBezTo>
                <a:cubicBezTo>
                  <a:pt x="2251" y="2282"/>
                  <a:pt x="2146" y="2711"/>
                  <a:pt x="1841" y="2903"/>
                </a:cubicBezTo>
                <a:cubicBezTo>
                  <a:pt x="1536" y="3096"/>
                  <a:pt x="1145" y="2981"/>
                  <a:pt x="968" y="2647"/>
                </a:cubicBezTo>
                <a:cubicBezTo>
                  <a:pt x="879" y="2479"/>
                  <a:pt x="859" y="2275"/>
                  <a:pt x="912" y="2089"/>
                </a:cubicBezTo>
                <a:cubicBezTo>
                  <a:pt x="912" y="2088"/>
                  <a:pt x="912" y="2088"/>
                  <a:pt x="912" y="2088"/>
                </a:cubicBezTo>
                <a:cubicBezTo>
                  <a:pt x="935" y="1989"/>
                  <a:pt x="907" y="1852"/>
                  <a:pt x="838" y="1721"/>
                </a:cubicBezTo>
                <a:cubicBezTo>
                  <a:pt x="769" y="1590"/>
                  <a:pt x="674" y="1498"/>
                  <a:pt x="590" y="1480"/>
                </a:cubicBezTo>
                <a:cubicBezTo>
                  <a:pt x="417" y="1437"/>
                  <a:pt x="266" y="1316"/>
                  <a:pt x="177" y="1147"/>
                </a:cubicBezTo>
                <a:cubicBezTo>
                  <a:pt x="0" y="814"/>
                  <a:pt x="105" y="386"/>
                  <a:pt x="410" y="193"/>
                </a:cubicBezTo>
                <a:cubicBezTo>
                  <a:pt x="715" y="0"/>
                  <a:pt x="1107" y="115"/>
                  <a:pt x="1283" y="449"/>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8869" y="3081814"/>
            <a:ext cx="1864328" cy="2411254"/>
          </a:xfrm>
          <a:custGeom>
            <a:rect l="l" t="t" r="r" b="b"/>
            <a:pathLst>
              <a:path w="2250" h="3096">
                <a:moveTo>
                  <a:pt x="968" y="448"/>
                </a:moveTo>
                <a:cubicBezTo>
                  <a:pt x="881" y="613"/>
                  <a:pt x="861" y="812"/>
                  <a:pt x="912" y="1007"/>
                </a:cubicBezTo>
                <a:cubicBezTo>
                  <a:pt x="937" y="1104"/>
                  <a:pt x="911" y="1238"/>
                  <a:pt x="844" y="1366"/>
                </a:cubicBezTo>
                <a:cubicBezTo>
                  <a:pt x="774" y="1499"/>
                  <a:pt x="677" y="1594"/>
                  <a:pt x="590" y="1616"/>
                </a:cubicBezTo>
                <a:cubicBezTo>
                  <a:pt x="504" y="1637"/>
                  <a:pt x="425" y="1677"/>
                  <a:pt x="355" y="1732"/>
                </a:cubicBezTo>
                <a:cubicBezTo>
                  <a:pt x="281" y="1790"/>
                  <a:pt x="221" y="1863"/>
                  <a:pt x="176" y="1948"/>
                </a:cubicBezTo>
                <a:cubicBezTo>
                  <a:pt x="0" y="2282"/>
                  <a:pt x="105" y="2710"/>
                  <a:pt x="410" y="2903"/>
                </a:cubicBezTo>
                <a:cubicBezTo>
                  <a:pt x="715" y="3096"/>
                  <a:pt x="1106" y="2981"/>
                  <a:pt x="1282" y="2647"/>
                </a:cubicBezTo>
                <a:cubicBezTo>
                  <a:pt x="1371" y="2478"/>
                  <a:pt x="1392" y="2275"/>
                  <a:pt x="1339" y="2089"/>
                </a:cubicBezTo>
                <a:cubicBezTo>
                  <a:pt x="1338" y="2088"/>
                  <a:pt x="1338" y="2088"/>
                  <a:pt x="1338" y="2088"/>
                </a:cubicBezTo>
                <a:cubicBezTo>
                  <a:pt x="1316" y="1989"/>
                  <a:pt x="1344" y="1852"/>
                  <a:pt x="1413" y="1721"/>
                </a:cubicBezTo>
                <a:cubicBezTo>
                  <a:pt x="1482" y="1590"/>
                  <a:pt x="1577" y="1498"/>
                  <a:pt x="1660" y="1480"/>
                </a:cubicBezTo>
                <a:cubicBezTo>
                  <a:pt x="1834" y="1437"/>
                  <a:pt x="1985" y="1316"/>
                  <a:pt x="2074" y="1147"/>
                </a:cubicBezTo>
                <a:cubicBezTo>
                  <a:pt x="2250" y="813"/>
                  <a:pt x="2145" y="385"/>
                  <a:pt x="1840" y="193"/>
                </a:cubicBezTo>
                <a:cubicBezTo>
                  <a:pt x="1535" y="0"/>
                  <a:pt x="1144" y="115"/>
                  <a:pt x="968" y="4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122098" y="4333113"/>
            <a:ext cx="1202436" cy="1091756"/>
          </a:xfrm>
          <a:custGeom>
            <a:rect l="l" t="t" r="r" b="b"/>
            <a:pathLst>
              <a:path w="1202895" h="1091675">
                <a:moveTo>
                  <a:pt x="665566" y="0"/>
                </a:moveTo>
                <a:cubicBezTo>
                  <a:pt x="962400" y="0"/>
                  <a:pt x="1202895" y="244592"/>
                  <a:pt x="1202895" y="546228"/>
                </a:cubicBezTo>
                <a:cubicBezTo>
                  <a:pt x="1202895" y="847084"/>
                  <a:pt x="962400" y="1091675"/>
                  <a:pt x="665566" y="1091675"/>
                </a:cubicBezTo>
                <a:cubicBezTo>
                  <a:pt x="519250" y="1091675"/>
                  <a:pt x="378822" y="1029160"/>
                  <a:pt x="270346" y="915069"/>
                </a:cubicBezTo>
                <a:cubicBezTo>
                  <a:pt x="216530" y="858805"/>
                  <a:pt x="116464" y="825203"/>
                  <a:pt x="2102" y="825203"/>
                </a:cubicBezTo>
                <a:lnTo>
                  <a:pt x="0" y="825358"/>
                </a:lnTo>
                <a:lnTo>
                  <a:pt x="0" y="264462"/>
                </a:lnTo>
                <a:lnTo>
                  <a:pt x="6307" y="264909"/>
                </a:lnTo>
                <a:cubicBezTo>
                  <a:pt x="122350" y="264909"/>
                  <a:pt x="223257" y="231307"/>
                  <a:pt x="270346" y="176606"/>
                </a:cubicBezTo>
                <a:cubicBezTo>
                  <a:pt x="372094" y="64078"/>
                  <a:pt x="515887" y="0"/>
                  <a:pt x="665566"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981575" y="2009775"/>
            <a:ext cx="925544" cy="92554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340507" y="2016157"/>
            <a:ext cx="925544" cy="92554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988207" y="3230594"/>
            <a:ext cx="927068" cy="92554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305550" y="4424363"/>
            <a:ext cx="925544" cy="927068"/>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267200" y="3205163"/>
            <a:ext cx="925544" cy="92554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2" name="Connector 22"/>
          <p:cNvCxnSpPr/>
          <p:nvPr/>
        </p:nvCxnSpPr>
        <p:spPr>
          <a:xfrm>
            <a:off x="7577138" y="2768600"/>
            <a:ext cx="2103437"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3" name="Connector 23"/>
          <p:cNvCxnSpPr/>
          <p:nvPr/>
        </p:nvCxnSpPr>
        <p:spPr>
          <a:xfrm>
            <a:off x="2489200" y="2768600"/>
            <a:ext cx="21050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4" name="Connector 24"/>
          <p:cNvCxnSpPr/>
          <p:nvPr/>
        </p:nvCxnSpPr>
        <p:spPr>
          <a:xfrm>
            <a:off x="8348663" y="4189413"/>
            <a:ext cx="21050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5" name="Connector 25"/>
          <p:cNvCxnSpPr/>
          <p:nvPr/>
        </p:nvCxnSpPr>
        <p:spPr>
          <a:xfrm>
            <a:off x="1622425" y="4097338"/>
            <a:ext cx="21050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7562357" y="5499068"/>
            <a:ext cx="3567271"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7" name="TextBox 27"/>
          <p:cNvSpPr txBox="1"/>
          <p:nvPr/>
        </p:nvSpPr>
        <p:spPr>
          <a:xfrm>
            <a:off x="5069116" y="2088737"/>
            <a:ext cx="751986" cy="7675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chemeClr val="accent1">
                    <a:alpha val="100000"/>
                  </a:schemeClr>
                </a:solidFill>
                <a:latin typeface="Microsoft Yahei"/>
                <a:ea typeface="Microsoft Yahei"/>
                <a:cs typeface="Microsoft Yahei"/>
              </a:rPr>
              <a:t>01</a:t>
            </a:r>
          </a:p>
        </p:txBody>
      </p:sp>
      <p:sp>
        <p:nvSpPr>
          <p:cNvPr id="28" name="TextBox 28"/>
          <p:cNvSpPr txBox="1"/>
          <p:nvPr/>
        </p:nvSpPr>
        <p:spPr>
          <a:xfrm>
            <a:off x="6399473" y="2088737"/>
            <a:ext cx="751986" cy="7675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chemeClr val="accent2">
                    <a:alpha val="100000"/>
                  </a:schemeClr>
                </a:solidFill>
                <a:latin typeface="Microsoft Yahei"/>
                <a:ea typeface="Microsoft Yahei"/>
                <a:cs typeface="Microsoft Yahei"/>
              </a:rPr>
              <a:t>06</a:t>
            </a:r>
          </a:p>
        </p:txBody>
      </p:sp>
      <p:sp>
        <p:nvSpPr>
          <p:cNvPr id="29" name="TextBox 29"/>
          <p:cNvSpPr txBox="1"/>
          <p:nvPr/>
        </p:nvSpPr>
        <p:spPr>
          <a:xfrm>
            <a:off x="7075748" y="3298412"/>
            <a:ext cx="751986" cy="7675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chemeClr val="accent3">
                    <a:alpha val="100000"/>
                  </a:schemeClr>
                </a:solidFill>
                <a:latin typeface="Microsoft Yahei"/>
                <a:ea typeface="Microsoft Yahei"/>
                <a:cs typeface="Microsoft Yahei"/>
              </a:rPr>
              <a:t>05</a:t>
            </a:r>
          </a:p>
        </p:txBody>
      </p:sp>
      <p:sp>
        <p:nvSpPr>
          <p:cNvPr id="30" name="TextBox 30"/>
          <p:cNvSpPr txBox="1"/>
          <p:nvPr/>
        </p:nvSpPr>
        <p:spPr>
          <a:xfrm>
            <a:off x="6399473" y="4494609"/>
            <a:ext cx="751986" cy="7675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chemeClr val="accent4">
                    <a:alpha val="100000"/>
                  </a:schemeClr>
                </a:solidFill>
                <a:latin typeface="Microsoft Yahei"/>
                <a:ea typeface="Microsoft Yahei"/>
                <a:cs typeface="Microsoft Yahei"/>
              </a:rPr>
              <a:t>04</a:t>
            </a:r>
          </a:p>
        </p:txBody>
      </p:sp>
      <p:sp>
        <p:nvSpPr>
          <p:cNvPr id="31" name="TextBox 31"/>
          <p:cNvSpPr txBox="1"/>
          <p:nvPr/>
        </p:nvSpPr>
        <p:spPr>
          <a:xfrm>
            <a:off x="4364266" y="3298412"/>
            <a:ext cx="751986" cy="7675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chemeClr val="accent3">
                    <a:lumMod val="60000"/>
                    <a:lumOff val="40000"/>
                    <a:alpha val="100000"/>
                  </a:schemeClr>
                </a:solidFill>
                <a:latin typeface="Microsoft Yahei"/>
                <a:ea typeface="Microsoft Yahei"/>
                <a:cs typeface="Microsoft Yahei"/>
              </a:rPr>
              <a:t>02</a:t>
            </a:r>
          </a:p>
        </p:txBody>
      </p:sp>
      <p:sp>
        <p:nvSpPr>
          <p:cNvPr id="32" name="TextBox 32"/>
          <p:cNvSpPr txBox="1"/>
          <p:nvPr/>
        </p:nvSpPr>
        <p:spPr>
          <a:xfrm>
            <a:off x="1198972" y="1412891"/>
            <a:ext cx="3368706" cy="1105008"/>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500">
                <a:solidFill>
                  <a:schemeClr val="dk1">
                    <a:alpha val="100000"/>
                  </a:schemeClr>
                </a:solidFill>
                <a:latin typeface="Microsoft Yahei"/>
                <a:ea typeface="Microsoft Yahei"/>
                <a:cs typeface="Microsoft Yahei"/>
              </a:rPr>
              <a:t>员工满意度是指员工对工作环境、工作内容、薪酬福利等方面的整体感受和评价。</a:t>
            </a:r>
          </a:p>
        </p:txBody>
      </p:sp>
      <p:sp>
        <p:nvSpPr>
          <p:cNvPr id="33" name="TextBox 33"/>
          <p:cNvSpPr txBox="1"/>
          <p:nvPr/>
        </p:nvSpPr>
        <p:spPr>
          <a:xfrm>
            <a:off x="454963" y="2889368"/>
            <a:ext cx="3363385" cy="114799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500">
                <a:solidFill>
                  <a:schemeClr val="dk1">
                    <a:alpha val="100000"/>
                  </a:schemeClr>
                </a:solidFill>
                <a:latin typeface="Microsoft Yahei"/>
                <a:ea typeface="Microsoft Yahei"/>
                <a:cs typeface="Microsoft Yahei"/>
              </a:rPr>
              <a:t>影响员工满意度的因素包括</a:t>
            </a:r>
          </a:p>
        </p:txBody>
      </p:sp>
      <p:sp>
        <p:nvSpPr>
          <p:cNvPr id="34" name="TextBox 34"/>
          <p:cNvSpPr txBox="1"/>
          <p:nvPr/>
        </p:nvSpPr>
        <p:spPr>
          <a:xfrm>
            <a:off x="829202" y="4191571"/>
            <a:ext cx="3495260" cy="1233488"/>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pPr>
            <a:r>
              <a:rPr lang="en-US" sz="1500">
                <a:solidFill>
                  <a:schemeClr val="dk1">
                    <a:alpha val="100000"/>
                  </a:schemeClr>
                </a:solidFill>
                <a:latin typeface="Microsoft Yahei"/>
                <a:ea typeface="Microsoft Yahei"/>
                <a:cs typeface="Microsoft Yahei"/>
              </a:rPr>
              <a:t>薪酬福利：包括工资、奖金、保险、福利等。</a:t>
            </a:r>
          </a:p>
        </p:txBody>
      </p:sp>
      <p:sp>
        <p:nvSpPr>
          <p:cNvPr id="35" name="TextBox 35"/>
          <p:cNvSpPr txBox="1"/>
          <p:nvPr/>
        </p:nvSpPr>
        <p:spPr>
          <a:xfrm>
            <a:off x="7738876" y="1412891"/>
            <a:ext cx="3569835" cy="15240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企业管理：包括领导风格、决策方式、沟通机制等。</a:t>
            </a:r>
          </a:p>
        </p:txBody>
      </p:sp>
      <p:sp>
        <p:nvSpPr>
          <p:cNvPr id="36" name="TextBox 36"/>
          <p:cNvSpPr txBox="1"/>
          <p:nvPr/>
        </p:nvSpPr>
        <p:spPr>
          <a:xfrm>
            <a:off x="8265571" y="2891599"/>
            <a:ext cx="3475833" cy="1145762"/>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工作内容：包括工作挑战性、成就感、发展机会等。</a:t>
            </a:r>
          </a:p>
        </p:txBody>
      </p:sp>
      <p:sp>
        <p:nvSpPr>
          <p:cNvPr id="37" name="TextBox 37"/>
          <p:cNvSpPr txBox="1"/>
          <p:nvPr/>
        </p:nvSpPr>
        <p:spPr>
          <a:xfrm>
            <a:off x="7646849" y="4265652"/>
            <a:ext cx="3569835" cy="108532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工作环境：包括办公设施、工作氛围、人际关系等。</a:t>
            </a:r>
          </a:p>
        </p:txBody>
      </p:sp>
      <p:cxnSp>
        <p:nvCxnSpPr>
          <p:cNvPr id="38" name="Connector 38"/>
          <p:cNvCxnSpPr/>
          <p:nvPr/>
        </p:nvCxnSpPr>
        <p:spPr>
          <a:xfrm>
            <a:off x="869006" y="5499068"/>
            <a:ext cx="3567271"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9" name="Freeform 39"/>
          <p:cNvSpPr/>
          <p:nvPr/>
        </p:nvSpPr>
        <p:spPr>
          <a:xfrm>
            <a:off x="5717463" y="3305257"/>
            <a:ext cx="753835" cy="753835"/>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员工满意度的定义及影响因素</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影响员工忠诚度的因素包括</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职业发展机会：企业是否提供足够的职业发展机会和培训。</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工作环境和氛围：企业是否提供良好的工作环境和氛围。</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员工忠诚度是指员工对企业的认同和归属感，愿意为企业长期服务并付出努力。</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企业文化和价值观：员工是否认同企业的文化和价值观。</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薪酬福利：薪酬福利是否合理且具有竞争力。</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员工忠诚度的定义及影响因素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员工满意度与忠诚度的关系</a:t>
              </a:r>
            </a:p>
          </p:txBody>
        </p:sp>
      </p:grpSp>
      <p:sp>
        <p:nvSpPr>
          <p:cNvPr id="24" name="AutoShape 24"/>
          <p:cNvSpPr/>
          <p:nvPr/>
        </p:nvSpPr>
        <p:spPr>
          <a:xfrm>
            <a:off x="1373831"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470129" y="1774799"/>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16400" y="2605189"/>
            <a:ext cx="309658" cy="476345"/>
          </a:xfrm>
          <a:custGeom>
            <a:rect l="l" t="t" r="r" b="b"/>
            <a:pathLst>
              <a:path w="82" h="125">
                <a:moveTo>
                  <a:pt x="76" y="105"/>
                </a:moveTo>
                <a:cubicBezTo>
                  <a:pt x="61" y="105"/>
                  <a:pt x="61" y="105"/>
                  <a:pt x="61" y="105"/>
                </a:cubicBezTo>
                <a:cubicBezTo>
                  <a:pt x="54" y="88"/>
                  <a:pt x="55" y="70"/>
                  <a:pt x="63" y="53"/>
                </a:cubicBezTo>
                <a:cubicBezTo>
                  <a:pt x="64" y="53"/>
                  <a:pt x="64" y="53"/>
                  <a:pt x="64" y="53"/>
                </a:cubicBezTo>
                <a:cubicBezTo>
                  <a:pt x="66" y="53"/>
                  <a:pt x="68" y="51"/>
                  <a:pt x="68" y="49"/>
                </a:cubicBezTo>
                <a:cubicBezTo>
                  <a:pt x="68" y="40"/>
                  <a:pt x="68" y="40"/>
                  <a:pt x="68" y="40"/>
                </a:cubicBezTo>
                <a:cubicBezTo>
                  <a:pt x="68" y="37"/>
                  <a:pt x="66" y="36"/>
                  <a:pt x="64" y="36"/>
                </a:cubicBezTo>
                <a:cubicBezTo>
                  <a:pt x="62" y="36"/>
                  <a:pt x="62" y="36"/>
                  <a:pt x="62" y="36"/>
                </a:cubicBezTo>
                <a:cubicBezTo>
                  <a:pt x="57" y="27"/>
                  <a:pt x="55" y="18"/>
                  <a:pt x="57" y="9"/>
                </a:cubicBezTo>
                <a:cubicBezTo>
                  <a:pt x="41" y="0"/>
                  <a:pt x="41" y="0"/>
                  <a:pt x="41" y="0"/>
                </a:cubicBezTo>
                <a:cubicBezTo>
                  <a:pt x="25" y="8"/>
                  <a:pt x="25" y="8"/>
                  <a:pt x="25" y="8"/>
                </a:cubicBezTo>
                <a:cubicBezTo>
                  <a:pt x="27" y="17"/>
                  <a:pt x="25" y="27"/>
                  <a:pt x="20" y="36"/>
                </a:cubicBezTo>
                <a:cubicBezTo>
                  <a:pt x="18" y="36"/>
                  <a:pt x="18" y="36"/>
                  <a:pt x="18" y="36"/>
                </a:cubicBezTo>
                <a:cubicBezTo>
                  <a:pt x="16" y="36"/>
                  <a:pt x="14" y="37"/>
                  <a:pt x="14" y="40"/>
                </a:cubicBezTo>
                <a:cubicBezTo>
                  <a:pt x="14" y="49"/>
                  <a:pt x="14" y="49"/>
                  <a:pt x="14" y="49"/>
                </a:cubicBezTo>
                <a:cubicBezTo>
                  <a:pt x="14" y="51"/>
                  <a:pt x="16" y="53"/>
                  <a:pt x="18" y="53"/>
                </a:cubicBezTo>
                <a:cubicBezTo>
                  <a:pt x="19" y="53"/>
                  <a:pt x="19" y="53"/>
                  <a:pt x="19" y="53"/>
                </a:cubicBezTo>
                <a:cubicBezTo>
                  <a:pt x="27" y="70"/>
                  <a:pt x="28" y="88"/>
                  <a:pt x="21" y="105"/>
                </a:cubicBezTo>
                <a:cubicBezTo>
                  <a:pt x="5" y="105"/>
                  <a:pt x="5" y="105"/>
                  <a:pt x="5" y="105"/>
                </a:cubicBezTo>
                <a:cubicBezTo>
                  <a:pt x="2" y="105"/>
                  <a:pt x="0" y="109"/>
                  <a:pt x="0" y="114"/>
                </a:cubicBezTo>
                <a:cubicBezTo>
                  <a:pt x="0" y="126"/>
                  <a:pt x="0" y="126"/>
                  <a:pt x="0" y="126"/>
                </a:cubicBezTo>
                <a:cubicBezTo>
                  <a:pt x="82" y="126"/>
                  <a:pt x="82" y="126"/>
                  <a:pt x="82" y="126"/>
                </a:cubicBezTo>
                <a:cubicBezTo>
                  <a:pt x="82" y="114"/>
                  <a:pt x="82" y="114"/>
                  <a:pt x="82" y="114"/>
                </a:cubicBezTo>
                <a:cubicBezTo>
                  <a:pt x="82" y="109"/>
                  <a:pt x="79" y="105"/>
                  <a:pt x="76" y="10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46474" y="2065312"/>
            <a:ext cx="644652" cy="611315"/>
          </a:xfrm>
          <a:custGeom>
            <a:rect l="l" t="t" r="r" b="b"/>
            <a:pathLst>
              <a:path w="171" h="162">
                <a:moveTo>
                  <a:pt x="170" y="61"/>
                </a:moveTo>
                <a:cubicBezTo>
                  <a:pt x="169" y="58"/>
                  <a:pt x="166" y="56"/>
                  <a:pt x="163" y="55"/>
                </a:cubicBezTo>
                <a:cubicBezTo>
                  <a:pt x="115" y="48"/>
                  <a:pt x="115" y="48"/>
                  <a:pt x="115" y="48"/>
                </a:cubicBezTo>
                <a:cubicBezTo>
                  <a:pt x="93" y="5"/>
                  <a:pt x="93" y="5"/>
                  <a:pt x="93" y="5"/>
                </a:cubicBezTo>
                <a:cubicBezTo>
                  <a:pt x="92" y="2"/>
                  <a:pt x="89" y="0"/>
                  <a:pt x="86" y="0"/>
                </a:cubicBezTo>
                <a:cubicBezTo>
                  <a:pt x="82" y="0"/>
                  <a:pt x="79" y="2"/>
                  <a:pt x="78" y="5"/>
                </a:cubicBezTo>
                <a:cubicBezTo>
                  <a:pt x="56" y="48"/>
                  <a:pt x="56" y="48"/>
                  <a:pt x="56" y="48"/>
                </a:cubicBezTo>
                <a:cubicBezTo>
                  <a:pt x="8" y="55"/>
                  <a:pt x="8" y="55"/>
                  <a:pt x="8" y="55"/>
                </a:cubicBezTo>
                <a:cubicBezTo>
                  <a:pt x="5" y="56"/>
                  <a:pt x="3" y="58"/>
                  <a:pt x="1" y="61"/>
                </a:cubicBezTo>
                <a:cubicBezTo>
                  <a:pt x="0" y="64"/>
                  <a:pt x="1" y="68"/>
                  <a:pt x="4" y="70"/>
                </a:cubicBezTo>
                <a:cubicBezTo>
                  <a:pt x="38" y="104"/>
                  <a:pt x="38" y="104"/>
                  <a:pt x="38" y="104"/>
                </a:cubicBezTo>
                <a:cubicBezTo>
                  <a:pt x="30" y="151"/>
                  <a:pt x="30" y="151"/>
                  <a:pt x="30" y="151"/>
                </a:cubicBezTo>
                <a:cubicBezTo>
                  <a:pt x="30" y="155"/>
                  <a:pt x="31" y="158"/>
                  <a:pt x="34" y="160"/>
                </a:cubicBezTo>
                <a:cubicBezTo>
                  <a:pt x="36" y="162"/>
                  <a:pt x="40" y="162"/>
                  <a:pt x="43" y="161"/>
                </a:cubicBezTo>
                <a:cubicBezTo>
                  <a:pt x="86" y="138"/>
                  <a:pt x="86" y="138"/>
                  <a:pt x="86" y="138"/>
                </a:cubicBezTo>
                <a:cubicBezTo>
                  <a:pt x="129" y="160"/>
                  <a:pt x="129" y="160"/>
                  <a:pt x="129" y="160"/>
                </a:cubicBezTo>
                <a:cubicBezTo>
                  <a:pt x="130" y="161"/>
                  <a:pt x="131" y="161"/>
                  <a:pt x="133" y="161"/>
                </a:cubicBezTo>
                <a:cubicBezTo>
                  <a:pt x="133" y="161"/>
                  <a:pt x="133" y="161"/>
                  <a:pt x="133" y="161"/>
                </a:cubicBezTo>
                <a:cubicBezTo>
                  <a:pt x="137" y="161"/>
                  <a:pt x="141" y="158"/>
                  <a:pt x="141" y="153"/>
                </a:cubicBezTo>
                <a:cubicBezTo>
                  <a:pt x="141" y="152"/>
                  <a:pt x="141" y="152"/>
                  <a:pt x="141" y="151"/>
                </a:cubicBezTo>
                <a:cubicBezTo>
                  <a:pt x="133" y="104"/>
                  <a:pt x="133" y="104"/>
                  <a:pt x="133" y="104"/>
                </a:cubicBezTo>
                <a:cubicBezTo>
                  <a:pt x="168" y="70"/>
                  <a:pt x="168" y="70"/>
                  <a:pt x="168" y="70"/>
                </a:cubicBezTo>
                <a:cubicBezTo>
                  <a:pt x="170" y="68"/>
                  <a:pt x="171" y="64"/>
                  <a:pt x="170" y="61"/>
                </a:cubicBezTo>
                <a:close/>
                <a:moveTo>
                  <a:pt x="118" y="94"/>
                </a:moveTo>
                <a:cubicBezTo>
                  <a:pt x="116" y="96"/>
                  <a:pt x="115" y="99"/>
                  <a:pt x="115" y="102"/>
                </a:cubicBezTo>
                <a:cubicBezTo>
                  <a:pt x="121" y="137"/>
                  <a:pt x="121" y="137"/>
                  <a:pt x="121" y="137"/>
                </a:cubicBezTo>
                <a:cubicBezTo>
                  <a:pt x="90" y="121"/>
                  <a:pt x="90" y="121"/>
                  <a:pt x="90" y="121"/>
                </a:cubicBezTo>
                <a:cubicBezTo>
                  <a:pt x="87" y="119"/>
                  <a:pt x="84" y="119"/>
                  <a:pt x="82" y="121"/>
                </a:cubicBezTo>
                <a:cubicBezTo>
                  <a:pt x="50" y="137"/>
                  <a:pt x="50" y="137"/>
                  <a:pt x="50" y="137"/>
                </a:cubicBezTo>
                <a:cubicBezTo>
                  <a:pt x="56" y="102"/>
                  <a:pt x="56" y="102"/>
                  <a:pt x="56" y="102"/>
                </a:cubicBezTo>
                <a:cubicBezTo>
                  <a:pt x="57" y="99"/>
                  <a:pt x="56" y="96"/>
                  <a:pt x="54" y="94"/>
                </a:cubicBezTo>
                <a:cubicBezTo>
                  <a:pt x="28" y="70"/>
                  <a:pt x="28" y="70"/>
                  <a:pt x="28" y="70"/>
                </a:cubicBezTo>
                <a:cubicBezTo>
                  <a:pt x="63" y="65"/>
                  <a:pt x="63" y="65"/>
                  <a:pt x="63" y="65"/>
                </a:cubicBezTo>
                <a:cubicBezTo>
                  <a:pt x="66" y="64"/>
                  <a:pt x="69" y="62"/>
                  <a:pt x="70" y="60"/>
                </a:cubicBezTo>
                <a:cubicBezTo>
                  <a:pt x="86" y="28"/>
                  <a:pt x="86" y="28"/>
                  <a:pt x="86" y="28"/>
                </a:cubicBezTo>
                <a:cubicBezTo>
                  <a:pt x="101" y="60"/>
                  <a:pt x="101" y="60"/>
                  <a:pt x="101" y="60"/>
                </a:cubicBezTo>
                <a:cubicBezTo>
                  <a:pt x="103" y="62"/>
                  <a:pt x="105" y="64"/>
                  <a:pt x="108" y="65"/>
                </a:cubicBezTo>
                <a:cubicBezTo>
                  <a:pt x="143" y="70"/>
                  <a:pt x="143" y="70"/>
                  <a:pt x="143" y="70"/>
                </a:cubicBezTo>
                <a:lnTo>
                  <a:pt x="118" y="9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flipH="1">
            <a:off x="2265228" y="3474155"/>
            <a:ext cx="0" cy="460258"/>
          </a:xfrm>
          <a:prstGeom prst="line">
            <a:avLst/>
          </a:prstGeom>
          <a:ln w="34925">
            <a:solidFill>
              <a:srgbClr val="C1C0C0">
                <a:alpha val="100000"/>
              </a:srgbClr>
            </a:solidFill>
            <a:prstDash val="solid"/>
            <a:headEnd type="none"/>
            <a:tailEnd type="none"/>
          </a:ln>
        </p:spPr>
      </p:cxnSp>
      <p:sp>
        <p:nvSpPr>
          <p:cNvPr id="29" name="AutoShape 29"/>
          <p:cNvSpPr/>
          <p:nvPr/>
        </p:nvSpPr>
        <p:spPr>
          <a:xfrm>
            <a:off x="1578619" y="3909161"/>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221708" y="4285843"/>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员工满意度和忠诚度之间存在正相关关系，即员工满意度越高，忠诚度也越高。</a:t>
            </a:r>
          </a:p>
        </p:txBody>
      </p:sp>
      <p:sp>
        <p:nvSpPr>
          <p:cNvPr id="31" name="AutoShape 31"/>
          <p:cNvSpPr/>
          <p:nvPr/>
        </p:nvSpPr>
        <p:spPr>
          <a:xfrm>
            <a:off x="3927679" y="1678692"/>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17309"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20453" y="1776323"/>
            <a:ext cx="1597342"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595286" y="2108174"/>
            <a:ext cx="452533" cy="131826"/>
          </a:xfrm>
          <a:custGeom>
            <a:rect l="l" t="t" r="r" b="b"/>
            <a:pathLst>
              <a:path w="120" h="35">
                <a:moveTo>
                  <a:pt x="60" y="35"/>
                </a:moveTo>
                <a:cubicBezTo>
                  <a:pt x="91" y="35"/>
                  <a:pt x="116" y="28"/>
                  <a:pt x="119" y="19"/>
                </a:cubicBezTo>
                <a:cubicBezTo>
                  <a:pt x="120" y="19"/>
                  <a:pt x="120" y="18"/>
                  <a:pt x="120" y="18"/>
                </a:cubicBezTo>
                <a:cubicBezTo>
                  <a:pt x="120" y="8"/>
                  <a:pt x="93" y="0"/>
                  <a:pt x="60" y="0"/>
                </a:cubicBezTo>
                <a:cubicBezTo>
                  <a:pt x="27" y="0"/>
                  <a:pt x="0" y="8"/>
                  <a:pt x="0" y="18"/>
                </a:cubicBezTo>
                <a:cubicBezTo>
                  <a:pt x="0" y="18"/>
                  <a:pt x="0" y="19"/>
                  <a:pt x="1" y="19"/>
                </a:cubicBezTo>
                <a:cubicBezTo>
                  <a:pt x="4" y="28"/>
                  <a:pt x="29" y="35"/>
                  <a:pt x="60" y="35"/>
                </a:cubicBezTo>
                <a:close/>
                <a:moveTo>
                  <a:pt x="10" y="15"/>
                </a:moveTo>
                <a:cubicBezTo>
                  <a:pt x="13" y="14"/>
                  <a:pt x="17" y="12"/>
                  <a:pt x="22" y="11"/>
                </a:cubicBezTo>
                <a:cubicBezTo>
                  <a:pt x="33" y="9"/>
                  <a:pt x="46" y="7"/>
                  <a:pt x="60" y="7"/>
                </a:cubicBezTo>
                <a:cubicBezTo>
                  <a:pt x="74" y="7"/>
                  <a:pt x="87" y="9"/>
                  <a:pt x="98" y="11"/>
                </a:cubicBezTo>
                <a:cubicBezTo>
                  <a:pt x="102" y="12"/>
                  <a:pt x="106" y="14"/>
                  <a:pt x="109" y="15"/>
                </a:cubicBezTo>
                <a:cubicBezTo>
                  <a:pt x="111" y="16"/>
                  <a:pt x="112" y="17"/>
                  <a:pt x="113" y="18"/>
                </a:cubicBezTo>
                <a:cubicBezTo>
                  <a:pt x="112" y="18"/>
                  <a:pt x="111" y="19"/>
                  <a:pt x="109" y="20"/>
                </a:cubicBezTo>
                <a:cubicBezTo>
                  <a:pt x="106" y="22"/>
                  <a:pt x="102" y="23"/>
                  <a:pt x="98" y="24"/>
                </a:cubicBezTo>
                <a:cubicBezTo>
                  <a:pt x="87" y="27"/>
                  <a:pt x="74" y="28"/>
                  <a:pt x="60" y="28"/>
                </a:cubicBezTo>
                <a:cubicBezTo>
                  <a:pt x="46" y="28"/>
                  <a:pt x="33" y="27"/>
                  <a:pt x="22" y="24"/>
                </a:cubicBezTo>
                <a:cubicBezTo>
                  <a:pt x="17" y="23"/>
                  <a:pt x="13" y="22"/>
                  <a:pt x="10" y="20"/>
                </a:cubicBezTo>
                <a:cubicBezTo>
                  <a:pt x="9" y="19"/>
                  <a:pt x="8" y="18"/>
                  <a:pt x="7" y="18"/>
                </a:cubicBezTo>
                <a:cubicBezTo>
                  <a:pt x="8" y="17"/>
                  <a:pt x="9" y="16"/>
                  <a:pt x="10" y="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44410" y="2203520"/>
            <a:ext cx="751046" cy="898779"/>
          </a:xfrm>
          <a:custGeom>
            <a:rect l="l" t="t" r="r" b="b"/>
            <a:pathLst>
              <a:path w="199" h="238">
                <a:moveTo>
                  <a:pt x="198" y="11"/>
                </a:moveTo>
                <a:cubicBezTo>
                  <a:pt x="198" y="8"/>
                  <a:pt x="194" y="5"/>
                  <a:pt x="191" y="5"/>
                </a:cubicBezTo>
                <a:cubicBezTo>
                  <a:pt x="160" y="5"/>
                  <a:pt x="160" y="5"/>
                  <a:pt x="160" y="5"/>
                </a:cubicBezTo>
                <a:cubicBezTo>
                  <a:pt x="160" y="3"/>
                  <a:pt x="160" y="1"/>
                  <a:pt x="160" y="0"/>
                </a:cubicBezTo>
                <a:cubicBezTo>
                  <a:pt x="156" y="3"/>
                  <a:pt x="150" y="6"/>
                  <a:pt x="141" y="9"/>
                </a:cubicBezTo>
                <a:cubicBezTo>
                  <a:pt x="130" y="12"/>
                  <a:pt x="115" y="14"/>
                  <a:pt x="100" y="14"/>
                </a:cubicBezTo>
                <a:cubicBezTo>
                  <a:pt x="85" y="14"/>
                  <a:pt x="70" y="12"/>
                  <a:pt x="59" y="9"/>
                </a:cubicBezTo>
                <a:cubicBezTo>
                  <a:pt x="50" y="6"/>
                  <a:pt x="44" y="3"/>
                  <a:pt x="40" y="0"/>
                </a:cubicBezTo>
                <a:cubicBezTo>
                  <a:pt x="40" y="1"/>
                  <a:pt x="40" y="3"/>
                  <a:pt x="40" y="5"/>
                </a:cubicBezTo>
                <a:cubicBezTo>
                  <a:pt x="8" y="5"/>
                  <a:pt x="8" y="5"/>
                  <a:pt x="8" y="5"/>
                </a:cubicBezTo>
                <a:cubicBezTo>
                  <a:pt x="4" y="5"/>
                  <a:pt x="1" y="8"/>
                  <a:pt x="1" y="11"/>
                </a:cubicBezTo>
                <a:cubicBezTo>
                  <a:pt x="1" y="12"/>
                  <a:pt x="0" y="23"/>
                  <a:pt x="1" y="38"/>
                </a:cubicBezTo>
                <a:cubicBezTo>
                  <a:pt x="3" y="47"/>
                  <a:pt x="4" y="55"/>
                  <a:pt x="7" y="62"/>
                </a:cubicBezTo>
                <a:cubicBezTo>
                  <a:pt x="10" y="71"/>
                  <a:pt x="15" y="79"/>
                  <a:pt x="20" y="85"/>
                </a:cubicBezTo>
                <a:cubicBezTo>
                  <a:pt x="30" y="96"/>
                  <a:pt x="43" y="102"/>
                  <a:pt x="60" y="102"/>
                </a:cubicBezTo>
                <a:cubicBezTo>
                  <a:pt x="67" y="113"/>
                  <a:pt x="77" y="122"/>
                  <a:pt x="90" y="125"/>
                </a:cubicBezTo>
                <a:cubicBezTo>
                  <a:pt x="91" y="133"/>
                  <a:pt x="91" y="142"/>
                  <a:pt x="90" y="150"/>
                </a:cubicBezTo>
                <a:cubicBezTo>
                  <a:pt x="68" y="150"/>
                  <a:pt x="68" y="150"/>
                  <a:pt x="68" y="150"/>
                </a:cubicBezTo>
                <a:cubicBezTo>
                  <a:pt x="63" y="150"/>
                  <a:pt x="60" y="154"/>
                  <a:pt x="59" y="158"/>
                </a:cubicBezTo>
                <a:cubicBezTo>
                  <a:pt x="58" y="159"/>
                  <a:pt x="57" y="160"/>
                  <a:pt x="56" y="161"/>
                </a:cubicBezTo>
                <a:cubicBezTo>
                  <a:pt x="49" y="161"/>
                  <a:pt x="49" y="161"/>
                  <a:pt x="49" y="161"/>
                </a:cubicBezTo>
                <a:cubicBezTo>
                  <a:pt x="45" y="161"/>
                  <a:pt x="41" y="165"/>
                  <a:pt x="41" y="169"/>
                </a:cubicBezTo>
                <a:cubicBezTo>
                  <a:pt x="41" y="230"/>
                  <a:pt x="41" y="230"/>
                  <a:pt x="41" y="230"/>
                </a:cubicBezTo>
                <a:cubicBezTo>
                  <a:pt x="41" y="234"/>
                  <a:pt x="45" y="238"/>
                  <a:pt x="49" y="238"/>
                </a:cubicBezTo>
                <a:cubicBezTo>
                  <a:pt x="149" y="238"/>
                  <a:pt x="149" y="238"/>
                  <a:pt x="149" y="238"/>
                </a:cubicBezTo>
                <a:cubicBezTo>
                  <a:pt x="154" y="238"/>
                  <a:pt x="157" y="234"/>
                  <a:pt x="157" y="230"/>
                </a:cubicBezTo>
                <a:cubicBezTo>
                  <a:pt x="157" y="169"/>
                  <a:pt x="157" y="169"/>
                  <a:pt x="157" y="169"/>
                </a:cubicBezTo>
                <a:cubicBezTo>
                  <a:pt x="157" y="165"/>
                  <a:pt x="154" y="161"/>
                  <a:pt x="149" y="161"/>
                </a:cubicBezTo>
                <a:cubicBezTo>
                  <a:pt x="144" y="161"/>
                  <a:pt x="144" y="161"/>
                  <a:pt x="144" y="161"/>
                </a:cubicBezTo>
                <a:cubicBezTo>
                  <a:pt x="143" y="160"/>
                  <a:pt x="141" y="159"/>
                  <a:pt x="139" y="158"/>
                </a:cubicBezTo>
                <a:cubicBezTo>
                  <a:pt x="138" y="154"/>
                  <a:pt x="135" y="150"/>
                  <a:pt x="131" y="150"/>
                </a:cubicBezTo>
                <a:cubicBezTo>
                  <a:pt x="110" y="150"/>
                  <a:pt x="110" y="150"/>
                  <a:pt x="110" y="150"/>
                </a:cubicBezTo>
                <a:cubicBezTo>
                  <a:pt x="109" y="142"/>
                  <a:pt x="109" y="133"/>
                  <a:pt x="110" y="125"/>
                </a:cubicBezTo>
                <a:cubicBezTo>
                  <a:pt x="123" y="122"/>
                  <a:pt x="133" y="113"/>
                  <a:pt x="140" y="102"/>
                </a:cubicBezTo>
                <a:cubicBezTo>
                  <a:pt x="156" y="101"/>
                  <a:pt x="169" y="96"/>
                  <a:pt x="178" y="85"/>
                </a:cubicBezTo>
                <a:cubicBezTo>
                  <a:pt x="184" y="79"/>
                  <a:pt x="189" y="71"/>
                  <a:pt x="192" y="62"/>
                </a:cubicBezTo>
                <a:cubicBezTo>
                  <a:pt x="194" y="55"/>
                  <a:pt x="196" y="47"/>
                  <a:pt x="197" y="38"/>
                </a:cubicBezTo>
                <a:cubicBezTo>
                  <a:pt x="199" y="23"/>
                  <a:pt x="198" y="12"/>
                  <a:pt x="198" y="11"/>
                </a:cubicBezTo>
                <a:close/>
                <a:moveTo>
                  <a:pt x="43" y="84"/>
                </a:moveTo>
                <a:cubicBezTo>
                  <a:pt x="38" y="82"/>
                  <a:pt x="34" y="79"/>
                  <a:pt x="31" y="76"/>
                </a:cubicBezTo>
                <a:cubicBezTo>
                  <a:pt x="16" y="60"/>
                  <a:pt x="15" y="32"/>
                  <a:pt x="15" y="19"/>
                </a:cubicBezTo>
                <a:cubicBezTo>
                  <a:pt x="40" y="19"/>
                  <a:pt x="40" y="19"/>
                  <a:pt x="40" y="19"/>
                </a:cubicBezTo>
                <a:cubicBezTo>
                  <a:pt x="41" y="39"/>
                  <a:pt x="44" y="65"/>
                  <a:pt x="52" y="87"/>
                </a:cubicBezTo>
                <a:cubicBezTo>
                  <a:pt x="49" y="86"/>
                  <a:pt x="46" y="85"/>
                  <a:pt x="43" y="84"/>
                </a:cubicBezTo>
                <a:close/>
                <a:moveTo>
                  <a:pt x="135" y="177"/>
                </a:moveTo>
                <a:cubicBezTo>
                  <a:pt x="135" y="219"/>
                  <a:pt x="135" y="219"/>
                  <a:pt x="135" y="219"/>
                </a:cubicBezTo>
                <a:cubicBezTo>
                  <a:pt x="64" y="219"/>
                  <a:pt x="64" y="219"/>
                  <a:pt x="64" y="219"/>
                </a:cubicBezTo>
                <a:cubicBezTo>
                  <a:pt x="64" y="177"/>
                  <a:pt x="64" y="177"/>
                  <a:pt x="64" y="177"/>
                </a:cubicBezTo>
                <a:lnTo>
                  <a:pt x="135" y="177"/>
                </a:lnTo>
                <a:close/>
                <a:moveTo>
                  <a:pt x="168" y="76"/>
                </a:moveTo>
                <a:cubicBezTo>
                  <a:pt x="164" y="79"/>
                  <a:pt x="160" y="82"/>
                  <a:pt x="156" y="84"/>
                </a:cubicBezTo>
                <a:cubicBezTo>
                  <a:pt x="153" y="85"/>
                  <a:pt x="151" y="86"/>
                  <a:pt x="148" y="87"/>
                </a:cubicBezTo>
                <a:cubicBezTo>
                  <a:pt x="156" y="65"/>
                  <a:pt x="159" y="39"/>
                  <a:pt x="159" y="19"/>
                </a:cubicBezTo>
                <a:cubicBezTo>
                  <a:pt x="184" y="19"/>
                  <a:pt x="184" y="19"/>
                  <a:pt x="184" y="19"/>
                </a:cubicBezTo>
                <a:cubicBezTo>
                  <a:pt x="184" y="32"/>
                  <a:pt x="182" y="60"/>
                  <a:pt x="168" y="7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6" name="Connector 36"/>
          <p:cNvCxnSpPr/>
          <p:nvPr/>
        </p:nvCxnSpPr>
        <p:spPr>
          <a:xfrm flipH="1">
            <a:off x="4819076" y="3474155"/>
            <a:ext cx="0" cy="460258"/>
          </a:xfrm>
          <a:prstGeom prst="line">
            <a:avLst/>
          </a:prstGeom>
          <a:ln w="34925">
            <a:solidFill>
              <a:srgbClr val="C1C0C0">
                <a:alpha val="100000"/>
              </a:srgbClr>
            </a:solidFill>
            <a:prstDash val="solid"/>
            <a:headEnd type="none"/>
            <a:tailEnd type="none"/>
          </a:ln>
        </p:spPr>
      </p:cxnSp>
      <p:sp>
        <p:nvSpPr>
          <p:cNvPr id="37" name="AutoShape 37"/>
          <p:cNvSpPr/>
          <p:nvPr/>
        </p:nvSpPr>
        <p:spPr>
          <a:xfrm>
            <a:off x="4149897"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3775555" y="4298512"/>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满意的员工更容易对企业产生归属感和认同感，从而愿意为企业长期服务。</a:t>
            </a:r>
          </a:p>
        </p:txBody>
      </p:sp>
      <p:sp>
        <p:nvSpPr>
          <p:cNvPr id="39" name="AutoShape 39"/>
          <p:cNvSpPr/>
          <p:nvPr/>
        </p:nvSpPr>
        <p:spPr>
          <a:xfrm>
            <a:off x="6481526" y="1677073"/>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584968" y="1776323"/>
            <a:ext cx="1597342"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584968" y="1776323"/>
            <a:ext cx="1597342" cy="159743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7121607" y="2124081"/>
            <a:ext cx="520827" cy="150876"/>
          </a:xfrm>
          <a:custGeom>
            <a:rect l="l" t="t" r="r" b="b"/>
            <a:pathLst>
              <a:path w="138" h="40">
                <a:moveTo>
                  <a:pt x="69" y="40"/>
                </a:moveTo>
                <a:cubicBezTo>
                  <a:pt x="105" y="40"/>
                  <a:pt x="134" y="32"/>
                  <a:pt x="138" y="22"/>
                </a:cubicBezTo>
                <a:cubicBezTo>
                  <a:pt x="138" y="21"/>
                  <a:pt x="138" y="21"/>
                  <a:pt x="138" y="20"/>
                </a:cubicBezTo>
                <a:cubicBezTo>
                  <a:pt x="138" y="9"/>
                  <a:pt x="107" y="0"/>
                  <a:pt x="69" y="0"/>
                </a:cubicBezTo>
                <a:cubicBezTo>
                  <a:pt x="31" y="0"/>
                  <a:pt x="0" y="9"/>
                  <a:pt x="0" y="20"/>
                </a:cubicBezTo>
                <a:cubicBezTo>
                  <a:pt x="0" y="21"/>
                  <a:pt x="0" y="21"/>
                  <a:pt x="1" y="22"/>
                </a:cubicBezTo>
                <a:cubicBezTo>
                  <a:pt x="4" y="32"/>
                  <a:pt x="33" y="40"/>
                  <a:pt x="69" y="40"/>
                </a:cubicBezTo>
                <a:close/>
                <a:moveTo>
                  <a:pt x="12" y="17"/>
                </a:moveTo>
                <a:cubicBezTo>
                  <a:pt x="15" y="16"/>
                  <a:pt x="20" y="14"/>
                  <a:pt x="26" y="13"/>
                </a:cubicBezTo>
                <a:cubicBezTo>
                  <a:pt x="38" y="9"/>
                  <a:pt x="53" y="8"/>
                  <a:pt x="69" y="8"/>
                </a:cubicBezTo>
                <a:cubicBezTo>
                  <a:pt x="85" y="8"/>
                  <a:pt x="101" y="9"/>
                  <a:pt x="113" y="13"/>
                </a:cubicBezTo>
                <a:cubicBezTo>
                  <a:pt x="118" y="14"/>
                  <a:pt x="123" y="16"/>
                  <a:pt x="126" y="17"/>
                </a:cubicBezTo>
                <a:cubicBezTo>
                  <a:pt x="128" y="19"/>
                  <a:pt x="130" y="19"/>
                  <a:pt x="130" y="20"/>
                </a:cubicBezTo>
                <a:cubicBezTo>
                  <a:pt x="130" y="21"/>
                  <a:pt x="128" y="22"/>
                  <a:pt x="126" y="23"/>
                </a:cubicBezTo>
                <a:cubicBezTo>
                  <a:pt x="123" y="25"/>
                  <a:pt x="118" y="26"/>
                  <a:pt x="113" y="28"/>
                </a:cubicBezTo>
                <a:cubicBezTo>
                  <a:pt x="101" y="31"/>
                  <a:pt x="85" y="32"/>
                  <a:pt x="69" y="32"/>
                </a:cubicBezTo>
                <a:cubicBezTo>
                  <a:pt x="53" y="32"/>
                  <a:pt x="38" y="31"/>
                  <a:pt x="26" y="28"/>
                </a:cubicBezTo>
                <a:cubicBezTo>
                  <a:pt x="20" y="26"/>
                  <a:pt x="15" y="25"/>
                  <a:pt x="12" y="23"/>
                </a:cubicBezTo>
                <a:cubicBezTo>
                  <a:pt x="10" y="22"/>
                  <a:pt x="9" y="21"/>
                  <a:pt x="8" y="20"/>
                </a:cubicBezTo>
                <a:cubicBezTo>
                  <a:pt x="9" y="19"/>
                  <a:pt x="10" y="19"/>
                  <a:pt x="12" y="1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905675" y="2228856"/>
            <a:ext cx="951071" cy="797147"/>
          </a:xfrm>
          <a:custGeom>
            <a:rect l="l" t="t" r="r" b="b"/>
            <a:pathLst>
              <a:path w="251" h="211">
                <a:moveTo>
                  <a:pt x="250" y="19"/>
                </a:moveTo>
                <a:cubicBezTo>
                  <a:pt x="248" y="16"/>
                  <a:pt x="245" y="11"/>
                  <a:pt x="236" y="8"/>
                </a:cubicBezTo>
                <a:cubicBezTo>
                  <a:pt x="231" y="6"/>
                  <a:pt x="226" y="6"/>
                  <a:pt x="220" y="6"/>
                </a:cubicBezTo>
                <a:cubicBezTo>
                  <a:pt x="220" y="6"/>
                  <a:pt x="220" y="6"/>
                  <a:pt x="220" y="6"/>
                </a:cubicBezTo>
                <a:cubicBezTo>
                  <a:pt x="209" y="6"/>
                  <a:pt x="200" y="8"/>
                  <a:pt x="195" y="13"/>
                </a:cubicBezTo>
                <a:cubicBezTo>
                  <a:pt x="195" y="8"/>
                  <a:pt x="195" y="3"/>
                  <a:pt x="195" y="0"/>
                </a:cubicBezTo>
                <a:cubicBezTo>
                  <a:pt x="191" y="4"/>
                  <a:pt x="184" y="8"/>
                  <a:pt x="173" y="11"/>
                </a:cubicBezTo>
                <a:cubicBezTo>
                  <a:pt x="160" y="14"/>
                  <a:pt x="144" y="16"/>
                  <a:pt x="126" y="16"/>
                </a:cubicBezTo>
                <a:cubicBezTo>
                  <a:pt x="109" y="16"/>
                  <a:pt x="92" y="14"/>
                  <a:pt x="79" y="11"/>
                </a:cubicBezTo>
                <a:cubicBezTo>
                  <a:pt x="69" y="8"/>
                  <a:pt x="61" y="4"/>
                  <a:pt x="57" y="0"/>
                </a:cubicBezTo>
                <a:cubicBezTo>
                  <a:pt x="57" y="3"/>
                  <a:pt x="57" y="8"/>
                  <a:pt x="57" y="13"/>
                </a:cubicBezTo>
                <a:cubicBezTo>
                  <a:pt x="52" y="8"/>
                  <a:pt x="44" y="6"/>
                  <a:pt x="32" y="6"/>
                </a:cubicBezTo>
                <a:cubicBezTo>
                  <a:pt x="32" y="6"/>
                  <a:pt x="32" y="6"/>
                  <a:pt x="32" y="6"/>
                </a:cubicBezTo>
                <a:cubicBezTo>
                  <a:pt x="26" y="6"/>
                  <a:pt x="21" y="6"/>
                  <a:pt x="16" y="8"/>
                </a:cubicBezTo>
                <a:cubicBezTo>
                  <a:pt x="8" y="11"/>
                  <a:pt x="4" y="16"/>
                  <a:pt x="2" y="20"/>
                </a:cubicBezTo>
                <a:cubicBezTo>
                  <a:pt x="0" y="24"/>
                  <a:pt x="0" y="28"/>
                  <a:pt x="1" y="32"/>
                </a:cubicBezTo>
                <a:cubicBezTo>
                  <a:pt x="2" y="36"/>
                  <a:pt x="5" y="39"/>
                  <a:pt x="7" y="42"/>
                </a:cubicBezTo>
                <a:cubicBezTo>
                  <a:pt x="12" y="47"/>
                  <a:pt x="18" y="50"/>
                  <a:pt x="23" y="53"/>
                </a:cubicBezTo>
                <a:cubicBezTo>
                  <a:pt x="33" y="58"/>
                  <a:pt x="41" y="64"/>
                  <a:pt x="48" y="71"/>
                </a:cubicBezTo>
                <a:cubicBezTo>
                  <a:pt x="54" y="78"/>
                  <a:pt x="58" y="86"/>
                  <a:pt x="58" y="91"/>
                </a:cubicBezTo>
                <a:cubicBezTo>
                  <a:pt x="57" y="92"/>
                  <a:pt x="57" y="94"/>
                  <a:pt x="53" y="96"/>
                </a:cubicBezTo>
                <a:cubicBezTo>
                  <a:pt x="52" y="96"/>
                  <a:pt x="50" y="97"/>
                  <a:pt x="46" y="97"/>
                </a:cubicBezTo>
                <a:cubicBezTo>
                  <a:pt x="44" y="98"/>
                  <a:pt x="43" y="98"/>
                  <a:pt x="42" y="98"/>
                </a:cubicBezTo>
                <a:cubicBezTo>
                  <a:pt x="41" y="97"/>
                  <a:pt x="41" y="96"/>
                  <a:pt x="40" y="95"/>
                </a:cubicBezTo>
                <a:cubicBezTo>
                  <a:pt x="37" y="92"/>
                  <a:pt x="32" y="93"/>
                  <a:pt x="30" y="96"/>
                </a:cubicBezTo>
                <a:cubicBezTo>
                  <a:pt x="29" y="98"/>
                  <a:pt x="28" y="99"/>
                  <a:pt x="28" y="101"/>
                </a:cubicBezTo>
                <a:cubicBezTo>
                  <a:pt x="28" y="104"/>
                  <a:pt x="28" y="106"/>
                  <a:pt x="30" y="108"/>
                </a:cubicBezTo>
                <a:cubicBezTo>
                  <a:pt x="32" y="110"/>
                  <a:pt x="36" y="112"/>
                  <a:pt x="42" y="112"/>
                </a:cubicBezTo>
                <a:cubicBezTo>
                  <a:pt x="43" y="112"/>
                  <a:pt x="45" y="112"/>
                  <a:pt x="46" y="111"/>
                </a:cubicBezTo>
                <a:cubicBezTo>
                  <a:pt x="50" y="111"/>
                  <a:pt x="56" y="110"/>
                  <a:pt x="59" y="109"/>
                </a:cubicBezTo>
                <a:cubicBezTo>
                  <a:pt x="65" y="106"/>
                  <a:pt x="69" y="101"/>
                  <a:pt x="70" y="98"/>
                </a:cubicBezTo>
                <a:cubicBezTo>
                  <a:pt x="78" y="120"/>
                  <a:pt x="91" y="138"/>
                  <a:pt x="112" y="144"/>
                </a:cubicBezTo>
                <a:cubicBezTo>
                  <a:pt x="113" y="147"/>
                  <a:pt x="116" y="174"/>
                  <a:pt x="108" y="184"/>
                </a:cubicBezTo>
                <a:cubicBezTo>
                  <a:pt x="96" y="184"/>
                  <a:pt x="96" y="184"/>
                  <a:pt x="96" y="184"/>
                </a:cubicBezTo>
                <a:cubicBezTo>
                  <a:pt x="90" y="184"/>
                  <a:pt x="86" y="188"/>
                  <a:pt x="86" y="194"/>
                </a:cubicBezTo>
                <a:cubicBezTo>
                  <a:pt x="86" y="194"/>
                  <a:pt x="86" y="194"/>
                  <a:pt x="86" y="194"/>
                </a:cubicBezTo>
                <a:cubicBezTo>
                  <a:pt x="80" y="194"/>
                  <a:pt x="75" y="199"/>
                  <a:pt x="75" y="204"/>
                </a:cubicBezTo>
                <a:cubicBezTo>
                  <a:pt x="75" y="211"/>
                  <a:pt x="75" y="211"/>
                  <a:pt x="75" y="211"/>
                </a:cubicBezTo>
                <a:cubicBezTo>
                  <a:pt x="177" y="211"/>
                  <a:pt x="177" y="211"/>
                  <a:pt x="177" y="211"/>
                </a:cubicBezTo>
                <a:cubicBezTo>
                  <a:pt x="177" y="204"/>
                  <a:pt x="177" y="204"/>
                  <a:pt x="177" y="204"/>
                </a:cubicBezTo>
                <a:cubicBezTo>
                  <a:pt x="177" y="199"/>
                  <a:pt x="173" y="195"/>
                  <a:pt x="167" y="194"/>
                </a:cubicBezTo>
                <a:cubicBezTo>
                  <a:pt x="167" y="194"/>
                  <a:pt x="167" y="194"/>
                  <a:pt x="167" y="194"/>
                </a:cubicBezTo>
                <a:cubicBezTo>
                  <a:pt x="167" y="188"/>
                  <a:pt x="162" y="184"/>
                  <a:pt x="157" y="184"/>
                </a:cubicBezTo>
                <a:cubicBezTo>
                  <a:pt x="144" y="184"/>
                  <a:pt x="144" y="184"/>
                  <a:pt x="144" y="184"/>
                </a:cubicBezTo>
                <a:cubicBezTo>
                  <a:pt x="136" y="174"/>
                  <a:pt x="140" y="147"/>
                  <a:pt x="140" y="144"/>
                </a:cubicBezTo>
                <a:cubicBezTo>
                  <a:pt x="161" y="138"/>
                  <a:pt x="174" y="120"/>
                  <a:pt x="182" y="98"/>
                </a:cubicBezTo>
                <a:cubicBezTo>
                  <a:pt x="184" y="101"/>
                  <a:pt x="187" y="106"/>
                  <a:pt x="193" y="109"/>
                </a:cubicBezTo>
                <a:cubicBezTo>
                  <a:pt x="196" y="110"/>
                  <a:pt x="203" y="111"/>
                  <a:pt x="206" y="111"/>
                </a:cubicBezTo>
                <a:cubicBezTo>
                  <a:pt x="208" y="112"/>
                  <a:pt x="209" y="112"/>
                  <a:pt x="210" y="112"/>
                </a:cubicBezTo>
                <a:cubicBezTo>
                  <a:pt x="216" y="112"/>
                  <a:pt x="220" y="110"/>
                  <a:pt x="222" y="108"/>
                </a:cubicBezTo>
                <a:cubicBezTo>
                  <a:pt x="224" y="106"/>
                  <a:pt x="225" y="104"/>
                  <a:pt x="224" y="101"/>
                </a:cubicBezTo>
                <a:cubicBezTo>
                  <a:pt x="224" y="99"/>
                  <a:pt x="223" y="98"/>
                  <a:pt x="222" y="96"/>
                </a:cubicBezTo>
                <a:cubicBezTo>
                  <a:pt x="220" y="93"/>
                  <a:pt x="216" y="92"/>
                  <a:pt x="213" y="95"/>
                </a:cubicBezTo>
                <a:cubicBezTo>
                  <a:pt x="212" y="96"/>
                  <a:pt x="211" y="97"/>
                  <a:pt x="210" y="98"/>
                </a:cubicBezTo>
                <a:cubicBezTo>
                  <a:pt x="209" y="98"/>
                  <a:pt x="208" y="98"/>
                  <a:pt x="206" y="97"/>
                </a:cubicBezTo>
                <a:cubicBezTo>
                  <a:pt x="203" y="97"/>
                  <a:pt x="200" y="96"/>
                  <a:pt x="199" y="96"/>
                </a:cubicBezTo>
                <a:cubicBezTo>
                  <a:pt x="196" y="94"/>
                  <a:pt x="195" y="92"/>
                  <a:pt x="195" y="91"/>
                </a:cubicBezTo>
                <a:cubicBezTo>
                  <a:pt x="194" y="86"/>
                  <a:pt x="198" y="78"/>
                  <a:pt x="205" y="71"/>
                </a:cubicBezTo>
                <a:cubicBezTo>
                  <a:pt x="212" y="64"/>
                  <a:pt x="219" y="58"/>
                  <a:pt x="229" y="53"/>
                </a:cubicBezTo>
                <a:cubicBezTo>
                  <a:pt x="234" y="50"/>
                  <a:pt x="240" y="47"/>
                  <a:pt x="245" y="42"/>
                </a:cubicBezTo>
                <a:cubicBezTo>
                  <a:pt x="248" y="39"/>
                  <a:pt x="250" y="36"/>
                  <a:pt x="251" y="32"/>
                </a:cubicBezTo>
                <a:cubicBezTo>
                  <a:pt x="252" y="28"/>
                  <a:pt x="252" y="24"/>
                  <a:pt x="250" y="19"/>
                </a:cubicBezTo>
                <a:close/>
                <a:moveTo>
                  <a:pt x="58" y="62"/>
                </a:moveTo>
                <a:cubicBezTo>
                  <a:pt x="50" y="53"/>
                  <a:pt x="41" y="46"/>
                  <a:pt x="29" y="40"/>
                </a:cubicBezTo>
                <a:cubicBezTo>
                  <a:pt x="26" y="38"/>
                  <a:pt x="21" y="35"/>
                  <a:pt x="17" y="32"/>
                </a:cubicBezTo>
                <a:cubicBezTo>
                  <a:pt x="14" y="28"/>
                  <a:pt x="15" y="26"/>
                  <a:pt x="15" y="25"/>
                </a:cubicBezTo>
                <a:cubicBezTo>
                  <a:pt x="17" y="21"/>
                  <a:pt x="25" y="19"/>
                  <a:pt x="32" y="19"/>
                </a:cubicBezTo>
                <a:cubicBezTo>
                  <a:pt x="32" y="19"/>
                  <a:pt x="32" y="19"/>
                  <a:pt x="32" y="19"/>
                </a:cubicBezTo>
                <a:cubicBezTo>
                  <a:pt x="40" y="19"/>
                  <a:pt x="46" y="21"/>
                  <a:pt x="48" y="24"/>
                </a:cubicBezTo>
                <a:cubicBezTo>
                  <a:pt x="49" y="25"/>
                  <a:pt x="49" y="27"/>
                  <a:pt x="49" y="27"/>
                </a:cubicBezTo>
                <a:cubicBezTo>
                  <a:pt x="48" y="31"/>
                  <a:pt x="50" y="35"/>
                  <a:pt x="53" y="36"/>
                </a:cubicBezTo>
                <a:cubicBezTo>
                  <a:pt x="55" y="37"/>
                  <a:pt x="57" y="36"/>
                  <a:pt x="58" y="36"/>
                </a:cubicBezTo>
                <a:cubicBezTo>
                  <a:pt x="59" y="45"/>
                  <a:pt x="60" y="56"/>
                  <a:pt x="62" y="67"/>
                </a:cubicBezTo>
                <a:cubicBezTo>
                  <a:pt x="61" y="65"/>
                  <a:pt x="59" y="63"/>
                  <a:pt x="58" y="62"/>
                </a:cubicBezTo>
                <a:close/>
                <a:moveTo>
                  <a:pt x="235" y="32"/>
                </a:moveTo>
                <a:cubicBezTo>
                  <a:pt x="232" y="35"/>
                  <a:pt x="227" y="38"/>
                  <a:pt x="223" y="40"/>
                </a:cubicBezTo>
                <a:cubicBezTo>
                  <a:pt x="211" y="46"/>
                  <a:pt x="203" y="53"/>
                  <a:pt x="194" y="62"/>
                </a:cubicBezTo>
                <a:cubicBezTo>
                  <a:pt x="193" y="63"/>
                  <a:pt x="192" y="65"/>
                  <a:pt x="190" y="66"/>
                </a:cubicBezTo>
                <a:cubicBezTo>
                  <a:pt x="192" y="56"/>
                  <a:pt x="193" y="45"/>
                  <a:pt x="194" y="36"/>
                </a:cubicBezTo>
                <a:cubicBezTo>
                  <a:pt x="196" y="36"/>
                  <a:pt x="197" y="37"/>
                  <a:pt x="199" y="36"/>
                </a:cubicBezTo>
                <a:cubicBezTo>
                  <a:pt x="203" y="35"/>
                  <a:pt x="205" y="31"/>
                  <a:pt x="203" y="27"/>
                </a:cubicBezTo>
                <a:cubicBezTo>
                  <a:pt x="203" y="27"/>
                  <a:pt x="203" y="25"/>
                  <a:pt x="204" y="24"/>
                </a:cubicBezTo>
                <a:cubicBezTo>
                  <a:pt x="206" y="21"/>
                  <a:pt x="212" y="19"/>
                  <a:pt x="220" y="19"/>
                </a:cubicBezTo>
                <a:cubicBezTo>
                  <a:pt x="220" y="19"/>
                  <a:pt x="220" y="19"/>
                  <a:pt x="220" y="19"/>
                </a:cubicBezTo>
                <a:cubicBezTo>
                  <a:pt x="227" y="19"/>
                  <a:pt x="235" y="21"/>
                  <a:pt x="237" y="25"/>
                </a:cubicBezTo>
                <a:cubicBezTo>
                  <a:pt x="238" y="26"/>
                  <a:pt x="239" y="28"/>
                  <a:pt x="235" y="32"/>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4" name="Connector 44"/>
          <p:cNvCxnSpPr/>
          <p:nvPr/>
        </p:nvCxnSpPr>
        <p:spPr>
          <a:xfrm flipH="1">
            <a:off x="7372924" y="3474155"/>
            <a:ext cx="0" cy="460258"/>
          </a:xfrm>
          <a:prstGeom prst="line">
            <a:avLst/>
          </a:prstGeom>
          <a:ln w="34925">
            <a:solidFill>
              <a:srgbClr val="C1C0C0">
                <a:alpha val="100000"/>
              </a:srgbClr>
            </a:solidFill>
            <a:prstDash val="solid"/>
            <a:headEnd type="none"/>
            <a:tailEnd type="none"/>
          </a:ln>
        </p:spPr>
      </p:cxnSp>
      <p:sp>
        <p:nvSpPr>
          <p:cNvPr id="45" name="AutoShape 45"/>
          <p:cNvSpPr/>
          <p:nvPr/>
        </p:nvSpPr>
        <p:spPr>
          <a:xfrm>
            <a:off x="6700601" y="3920210"/>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6329403" y="4298512"/>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同时，忠诚的员工也会更加积极地投入工作，为企业创造更大的价值。</a:t>
            </a:r>
          </a:p>
        </p:txBody>
      </p:sp>
      <p:sp>
        <p:nvSpPr>
          <p:cNvPr id="47" name="AutoShape 47"/>
          <p:cNvSpPr/>
          <p:nvPr/>
        </p:nvSpPr>
        <p:spPr>
          <a:xfrm>
            <a:off x="9035375" y="1691360"/>
            <a:ext cx="1782794" cy="1782794"/>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129576" y="1776323"/>
            <a:ext cx="1598867" cy="159743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129576" y="1779562"/>
            <a:ext cx="1598867" cy="159743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9598016" y="2143131"/>
            <a:ext cx="657320" cy="516065"/>
          </a:xfrm>
          <a:custGeom>
            <a:rect l="l" t="t" r="r" b="b"/>
            <a:pathLst>
              <a:path w="174" h="137">
                <a:moveTo>
                  <a:pt x="16" y="137"/>
                </a:moveTo>
                <a:cubicBezTo>
                  <a:pt x="18" y="134"/>
                  <a:pt x="20" y="133"/>
                  <a:pt x="24" y="133"/>
                </a:cubicBezTo>
                <a:cubicBezTo>
                  <a:pt x="28" y="133"/>
                  <a:pt x="28" y="133"/>
                  <a:pt x="28" y="133"/>
                </a:cubicBezTo>
                <a:cubicBezTo>
                  <a:pt x="18" y="120"/>
                  <a:pt x="12" y="104"/>
                  <a:pt x="12" y="87"/>
                </a:cubicBezTo>
                <a:cubicBezTo>
                  <a:pt x="12" y="67"/>
                  <a:pt x="20" y="48"/>
                  <a:pt x="34" y="34"/>
                </a:cubicBezTo>
                <a:cubicBezTo>
                  <a:pt x="48" y="20"/>
                  <a:pt x="67" y="12"/>
                  <a:pt x="87" y="12"/>
                </a:cubicBezTo>
                <a:cubicBezTo>
                  <a:pt x="107" y="12"/>
                  <a:pt x="126" y="20"/>
                  <a:pt x="140" y="34"/>
                </a:cubicBezTo>
                <a:cubicBezTo>
                  <a:pt x="154" y="48"/>
                  <a:pt x="162" y="67"/>
                  <a:pt x="162" y="87"/>
                </a:cubicBezTo>
                <a:cubicBezTo>
                  <a:pt x="162" y="104"/>
                  <a:pt x="157" y="120"/>
                  <a:pt x="146" y="133"/>
                </a:cubicBezTo>
                <a:cubicBezTo>
                  <a:pt x="151" y="133"/>
                  <a:pt x="151" y="133"/>
                  <a:pt x="151" y="133"/>
                </a:cubicBezTo>
                <a:cubicBezTo>
                  <a:pt x="154" y="133"/>
                  <a:pt x="157" y="134"/>
                  <a:pt x="159" y="137"/>
                </a:cubicBezTo>
                <a:cubicBezTo>
                  <a:pt x="162" y="132"/>
                  <a:pt x="165" y="126"/>
                  <a:pt x="168" y="121"/>
                </a:cubicBezTo>
                <a:cubicBezTo>
                  <a:pt x="172" y="110"/>
                  <a:pt x="174" y="99"/>
                  <a:pt x="174" y="87"/>
                </a:cubicBezTo>
                <a:cubicBezTo>
                  <a:pt x="174" y="75"/>
                  <a:pt x="172" y="64"/>
                  <a:pt x="168" y="53"/>
                </a:cubicBezTo>
                <a:cubicBezTo>
                  <a:pt x="163" y="42"/>
                  <a:pt x="157" y="33"/>
                  <a:pt x="149" y="25"/>
                </a:cubicBezTo>
                <a:cubicBezTo>
                  <a:pt x="141" y="17"/>
                  <a:pt x="132" y="11"/>
                  <a:pt x="121" y="6"/>
                </a:cubicBezTo>
                <a:cubicBezTo>
                  <a:pt x="110" y="2"/>
                  <a:pt x="99" y="0"/>
                  <a:pt x="87" y="0"/>
                </a:cubicBezTo>
                <a:cubicBezTo>
                  <a:pt x="75" y="0"/>
                  <a:pt x="64" y="2"/>
                  <a:pt x="53" y="6"/>
                </a:cubicBezTo>
                <a:cubicBezTo>
                  <a:pt x="43" y="11"/>
                  <a:pt x="34" y="17"/>
                  <a:pt x="26" y="25"/>
                </a:cubicBezTo>
                <a:cubicBezTo>
                  <a:pt x="18" y="33"/>
                  <a:pt x="11" y="42"/>
                  <a:pt x="7" y="53"/>
                </a:cubicBezTo>
                <a:cubicBezTo>
                  <a:pt x="2" y="64"/>
                  <a:pt x="0" y="75"/>
                  <a:pt x="0" y="87"/>
                </a:cubicBezTo>
                <a:cubicBezTo>
                  <a:pt x="0" y="99"/>
                  <a:pt x="2" y="110"/>
                  <a:pt x="7" y="121"/>
                </a:cubicBezTo>
                <a:cubicBezTo>
                  <a:pt x="9" y="126"/>
                  <a:pt x="12" y="132"/>
                  <a:pt x="16" y="13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9666311" y="2209806"/>
            <a:ext cx="522351" cy="435102"/>
          </a:xfrm>
          <a:custGeom>
            <a:rect l="l" t="t" r="r" b="b"/>
            <a:pathLst>
              <a:path w="138" h="115">
                <a:moveTo>
                  <a:pt x="110" y="115"/>
                </a:moveTo>
                <a:cubicBezTo>
                  <a:pt x="121" y="115"/>
                  <a:pt x="121" y="115"/>
                  <a:pt x="121" y="115"/>
                </a:cubicBezTo>
                <a:cubicBezTo>
                  <a:pt x="132" y="102"/>
                  <a:pt x="138" y="86"/>
                  <a:pt x="138" y="69"/>
                </a:cubicBezTo>
                <a:cubicBezTo>
                  <a:pt x="138" y="50"/>
                  <a:pt x="131" y="33"/>
                  <a:pt x="118" y="20"/>
                </a:cubicBezTo>
                <a:cubicBezTo>
                  <a:pt x="105" y="7"/>
                  <a:pt x="88" y="0"/>
                  <a:pt x="69" y="0"/>
                </a:cubicBezTo>
                <a:cubicBezTo>
                  <a:pt x="51" y="0"/>
                  <a:pt x="33" y="7"/>
                  <a:pt x="20" y="20"/>
                </a:cubicBezTo>
                <a:cubicBezTo>
                  <a:pt x="7" y="33"/>
                  <a:pt x="0" y="50"/>
                  <a:pt x="0" y="69"/>
                </a:cubicBezTo>
                <a:cubicBezTo>
                  <a:pt x="0" y="86"/>
                  <a:pt x="6" y="102"/>
                  <a:pt x="18" y="115"/>
                </a:cubicBezTo>
                <a:cubicBezTo>
                  <a:pt x="28" y="115"/>
                  <a:pt x="28" y="115"/>
                  <a:pt x="28" y="115"/>
                </a:cubicBezTo>
                <a:cubicBezTo>
                  <a:pt x="27" y="114"/>
                  <a:pt x="26" y="113"/>
                  <a:pt x="26" y="112"/>
                </a:cubicBezTo>
                <a:cubicBezTo>
                  <a:pt x="14" y="101"/>
                  <a:pt x="8" y="85"/>
                  <a:pt x="8" y="69"/>
                </a:cubicBezTo>
                <a:cubicBezTo>
                  <a:pt x="8" y="52"/>
                  <a:pt x="14" y="37"/>
                  <a:pt x="26" y="25"/>
                </a:cubicBezTo>
                <a:cubicBezTo>
                  <a:pt x="37" y="14"/>
                  <a:pt x="53" y="7"/>
                  <a:pt x="69" y="7"/>
                </a:cubicBezTo>
                <a:cubicBezTo>
                  <a:pt x="86" y="7"/>
                  <a:pt x="101" y="14"/>
                  <a:pt x="113" y="25"/>
                </a:cubicBezTo>
                <a:cubicBezTo>
                  <a:pt x="124" y="37"/>
                  <a:pt x="131" y="52"/>
                  <a:pt x="131" y="69"/>
                </a:cubicBezTo>
                <a:cubicBezTo>
                  <a:pt x="131" y="85"/>
                  <a:pt x="124" y="101"/>
                  <a:pt x="113" y="112"/>
                </a:cubicBezTo>
                <a:cubicBezTo>
                  <a:pt x="112" y="113"/>
                  <a:pt x="111" y="114"/>
                  <a:pt x="110" y="11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9431328" y="2656052"/>
            <a:ext cx="990790" cy="358902"/>
          </a:xfrm>
          <a:custGeom>
            <a:rect l="l" t="t" r="r" b="b"/>
            <a:pathLst>
              <a:path w="262" h="95">
                <a:moveTo>
                  <a:pt x="259" y="84"/>
                </a:moveTo>
                <a:cubicBezTo>
                  <a:pt x="224" y="59"/>
                  <a:pt x="224" y="59"/>
                  <a:pt x="224" y="59"/>
                </a:cubicBezTo>
                <a:cubicBezTo>
                  <a:pt x="259" y="35"/>
                  <a:pt x="259" y="35"/>
                  <a:pt x="259" y="35"/>
                </a:cubicBezTo>
                <a:cubicBezTo>
                  <a:pt x="261" y="33"/>
                  <a:pt x="262" y="30"/>
                  <a:pt x="261" y="28"/>
                </a:cubicBezTo>
                <a:cubicBezTo>
                  <a:pt x="261" y="25"/>
                  <a:pt x="258" y="23"/>
                  <a:pt x="256" y="23"/>
                </a:cubicBezTo>
                <a:cubicBezTo>
                  <a:pt x="201" y="23"/>
                  <a:pt x="201" y="23"/>
                  <a:pt x="201" y="23"/>
                </a:cubicBezTo>
                <a:cubicBezTo>
                  <a:pt x="201" y="6"/>
                  <a:pt x="201" y="6"/>
                  <a:pt x="201" y="6"/>
                </a:cubicBezTo>
                <a:cubicBezTo>
                  <a:pt x="201" y="3"/>
                  <a:pt x="198" y="0"/>
                  <a:pt x="195" y="0"/>
                </a:cubicBezTo>
                <a:cubicBezTo>
                  <a:pt x="68" y="0"/>
                  <a:pt x="68" y="0"/>
                  <a:pt x="68" y="0"/>
                </a:cubicBezTo>
                <a:cubicBezTo>
                  <a:pt x="64" y="0"/>
                  <a:pt x="62" y="3"/>
                  <a:pt x="62" y="6"/>
                </a:cubicBezTo>
                <a:cubicBezTo>
                  <a:pt x="62" y="23"/>
                  <a:pt x="62" y="23"/>
                  <a:pt x="62" y="23"/>
                </a:cubicBezTo>
                <a:cubicBezTo>
                  <a:pt x="7" y="23"/>
                  <a:pt x="7" y="23"/>
                  <a:pt x="7" y="23"/>
                </a:cubicBezTo>
                <a:cubicBezTo>
                  <a:pt x="4" y="23"/>
                  <a:pt x="2" y="25"/>
                  <a:pt x="1" y="28"/>
                </a:cubicBezTo>
                <a:cubicBezTo>
                  <a:pt x="0" y="30"/>
                  <a:pt x="1" y="33"/>
                  <a:pt x="3" y="35"/>
                </a:cubicBezTo>
                <a:cubicBezTo>
                  <a:pt x="39" y="59"/>
                  <a:pt x="39" y="59"/>
                  <a:pt x="39" y="59"/>
                </a:cubicBezTo>
                <a:cubicBezTo>
                  <a:pt x="4" y="84"/>
                  <a:pt x="4" y="84"/>
                  <a:pt x="4" y="84"/>
                </a:cubicBezTo>
                <a:cubicBezTo>
                  <a:pt x="2" y="85"/>
                  <a:pt x="1" y="88"/>
                  <a:pt x="1" y="91"/>
                </a:cubicBezTo>
                <a:cubicBezTo>
                  <a:pt x="2" y="93"/>
                  <a:pt x="5" y="95"/>
                  <a:pt x="7" y="95"/>
                </a:cubicBezTo>
                <a:cubicBezTo>
                  <a:pt x="84" y="95"/>
                  <a:pt x="84" y="95"/>
                  <a:pt x="84" y="95"/>
                </a:cubicBezTo>
                <a:cubicBezTo>
                  <a:pt x="87" y="95"/>
                  <a:pt x="90" y="92"/>
                  <a:pt x="90" y="89"/>
                </a:cubicBezTo>
                <a:cubicBezTo>
                  <a:pt x="90" y="72"/>
                  <a:pt x="90" y="72"/>
                  <a:pt x="90" y="72"/>
                </a:cubicBezTo>
                <a:cubicBezTo>
                  <a:pt x="172" y="72"/>
                  <a:pt x="172" y="72"/>
                  <a:pt x="172" y="72"/>
                </a:cubicBezTo>
                <a:cubicBezTo>
                  <a:pt x="172" y="89"/>
                  <a:pt x="172" y="89"/>
                  <a:pt x="172" y="89"/>
                </a:cubicBezTo>
                <a:cubicBezTo>
                  <a:pt x="172" y="92"/>
                  <a:pt x="175" y="95"/>
                  <a:pt x="179" y="95"/>
                </a:cubicBezTo>
                <a:cubicBezTo>
                  <a:pt x="255" y="95"/>
                  <a:pt x="255" y="95"/>
                  <a:pt x="255" y="95"/>
                </a:cubicBezTo>
                <a:cubicBezTo>
                  <a:pt x="258" y="95"/>
                  <a:pt x="260" y="93"/>
                  <a:pt x="261" y="91"/>
                </a:cubicBezTo>
                <a:cubicBezTo>
                  <a:pt x="262" y="88"/>
                  <a:pt x="261" y="85"/>
                  <a:pt x="259" y="84"/>
                </a:cubicBezTo>
                <a:close/>
                <a:moveTo>
                  <a:pt x="78" y="83"/>
                </a:moveTo>
                <a:cubicBezTo>
                  <a:pt x="27" y="83"/>
                  <a:pt x="27" y="83"/>
                  <a:pt x="27" y="83"/>
                </a:cubicBezTo>
                <a:cubicBezTo>
                  <a:pt x="53" y="64"/>
                  <a:pt x="53" y="64"/>
                  <a:pt x="53" y="64"/>
                </a:cubicBezTo>
                <a:cubicBezTo>
                  <a:pt x="55" y="63"/>
                  <a:pt x="56" y="61"/>
                  <a:pt x="56" y="59"/>
                </a:cubicBezTo>
                <a:cubicBezTo>
                  <a:pt x="56" y="57"/>
                  <a:pt x="55" y="56"/>
                  <a:pt x="53" y="54"/>
                </a:cubicBezTo>
                <a:cubicBezTo>
                  <a:pt x="27" y="36"/>
                  <a:pt x="27" y="36"/>
                  <a:pt x="27" y="36"/>
                </a:cubicBezTo>
                <a:cubicBezTo>
                  <a:pt x="62" y="36"/>
                  <a:pt x="62" y="36"/>
                  <a:pt x="62" y="36"/>
                </a:cubicBezTo>
                <a:cubicBezTo>
                  <a:pt x="62" y="66"/>
                  <a:pt x="62" y="66"/>
                  <a:pt x="62" y="66"/>
                </a:cubicBezTo>
                <a:cubicBezTo>
                  <a:pt x="62" y="69"/>
                  <a:pt x="64" y="72"/>
                  <a:pt x="68" y="72"/>
                </a:cubicBezTo>
                <a:cubicBezTo>
                  <a:pt x="78" y="72"/>
                  <a:pt x="78" y="72"/>
                  <a:pt x="78" y="72"/>
                </a:cubicBezTo>
                <a:lnTo>
                  <a:pt x="78" y="83"/>
                </a:lnTo>
                <a:close/>
                <a:moveTo>
                  <a:pt x="74" y="60"/>
                </a:moveTo>
                <a:cubicBezTo>
                  <a:pt x="74" y="12"/>
                  <a:pt x="74" y="12"/>
                  <a:pt x="74" y="12"/>
                </a:cubicBezTo>
                <a:cubicBezTo>
                  <a:pt x="188" y="12"/>
                  <a:pt x="188" y="12"/>
                  <a:pt x="188" y="12"/>
                </a:cubicBezTo>
                <a:cubicBezTo>
                  <a:pt x="188" y="60"/>
                  <a:pt x="188" y="60"/>
                  <a:pt x="188" y="60"/>
                </a:cubicBezTo>
                <a:lnTo>
                  <a:pt x="74" y="60"/>
                </a:lnTo>
                <a:close/>
                <a:moveTo>
                  <a:pt x="185" y="83"/>
                </a:moveTo>
                <a:cubicBezTo>
                  <a:pt x="185" y="72"/>
                  <a:pt x="185" y="72"/>
                  <a:pt x="185" y="72"/>
                </a:cubicBezTo>
                <a:cubicBezTo>
                  <a:pt x="195" y="72"/>
                  <a:pt x="195" y="72"/>
                  <a:pt x="195" y="72"/>
                </a:cubicBezTo>
                <a:cubicBezTo>
                  <a:pt x="198" y="72"/>
                  <a:pt x="201" y="69"/>
                  <a:pt x="201" y="66"/>
                </a:cubicBezTo>
                <a:cubicBezTo>
                  <a:pt x="201" y="36"/>
                  <a:pt x="201" y="36"/>
                  <a:pt x="201" y="36"/>
                </a:cubicBezTo>
                <a:cubicBezTo>
                  <a:pt x="236" y="36"/>
                  <a:pt x="236" y="36"/>
                  <a:pt x="236" y="36"/>
                </a:cubicBezTo>
                <a:cubicBezTo>
                  <a:pt x="209" y="54"/>
                  <a:pt x="209" y="54"/>
                  <a:pt x="209" y="54"/>
                </a:cubicBezTo>
                <a:cubicBezTo>
                  <a:pt x="208" y="56"/>
                  <a:pt x="207" y="57"/>
                  <a:pt x="207" y="59"/>
                </a:cubicBezTo>
                <a:cubicBezTo>
                  <a:pt x="207" y="61"/>
                  <a:pt x="208" y="63"/>
                  <a:pt x="209" y="64"/>
                </a:cubicBezTo>
                <a:cubicBezTo>
                  <a:pt x="236" y="83"/>
                  <a:pt x="236" y="83"/>
                  <a:pt x="236" y="83"/>
                </a:cubicBezTo>
                <a:lnTo>
                  <a:pt x="185" y="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828235" y="2338489"/>
            <a:ext cx="201644" cy="260414"/>
          </a:xfrm>
          <a:custGeom>
            <a:rect l="l" t="t" r="r" b="b"/>
            <a:pathLst>
              <a:path w="52" h="69">
                <a:moveTo>
                  <a:pt x="0" y="53"/>
                </a:moveTo>
                <a:cubicBezTo>
                  <a:pt x="0" y="69"/>
                  <a:pt x="0" y="69"/>
                  <a:pt x="0" y="69"/>
                </a:cubicBezTo>
                <a:cubicBezTo>
                  <a:pt x="53" y="69"/>
                  <a:pt x="53" y="69"/>
                  <a:pt x="53" y="69"/>
                </a:cubicBezTo>
                <a:cubicBezTo>
                  <a:pt x="53" y="53"/>
                  <a:pt x="53" y="53"/>
                  <a:pt x="53" y="53"/>
                </a:cubicBezTo>
                <a:cubicBezTo>
                  <a:pt x="39" y="53"/>
                  <a:pt x="39" y="53"/>
                  <a:pt x="39" y="53"/>
                </a:cubicBezTo>
                <a:cubicBezTo>
                  <a:pt x="39" y="0"/>
                  <a:pt x="39" y="0"/>
                  <a:pt x="39" y="0"/>
                </a:cubicBezTo>
                <a:cubicBezTo>
                  <a:pt x="16" y="0"/>
                  <a:pt x="16" y="0"/>
                  <a:pt x="16" y="0"/>
                </a:cubicBezTo>
                <a:cubicBezTo>
                  <a:pt x="15" y="4"/>
                  <a:pt x="15" y="7"/>
                  <a:pt x="13" y="8"/>
                </a:cubicBezTo>
                <a:cubicBezTo>
                  <a:pt x="11" y="9"/>
                  <a:pt x="5" y="9"/>
                  <a:pt x="0" y="9"/>
                </a:cubicBezTo>
                <a:cubicBezTo>
                  <a:pt x="0" y="24"/>
                  <a:pt x="0" y="24"/>
                  <a:pt x="0" y="24"/>
                </a:cubicBezTo>
                <a:cubicBezTo>
                  <a:pt x="14" y="24"/>
                  <a:pt x="14" y="24"/>
                  <a:pt x="14" y="24"/>
                </a:cubicBezTo>
                <a:cubicBezTo>
                  <a:pt x="14" y="53"/>
                  <a:pt x="14" y="53"/>
                  <a:pt x="14" y="53"/>
                </a:cubicBezTo>
                <a:lnTo>
                  <a:pt x="0" y="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4" name="Connector 54"/>
          <p:cNvCxnSpPr/>
          <p:nvPr/>
        </p:nvCxnSpPr>
        <p:spPr>
          <a:xfrm flipH="1">
            <a:off x="9926772" y="3474155"/>
            <a:ext cx="0" cy="460258"/>
          </a:xfrm>
          <a:prstGeom prst="line">
            <a:avLst/>
          </a:prstGeom>
          <a:ln w="34925">
            <a:solidFill>
              <a:srgbClr val="C1C0C0">
                <a:alpha val="100000"/>
              </a:srgbClr>
            </a:solidFill>
            <a:prstDash val="solid"/>
            <a:headEnd type="none"/>
            <a:tailEnd type="none"/>
          </a:ln>
        </p:spPr>
      </p:cxnSp>
      <p:sp>
        <p:nvSpPr>
          <p:cNvPr id="55" name="AutoShape 55"/>
          <p:cNvSpPr/>
          <p:nvPr/>
        </p:nvSpPr>
        <p:spPr>
          <a:xfrm>
            <a:off x="9273500" y="3907542"/>
            <a:ext cx="1362075" cy="101632"/>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TextBox 56"/>
          <p:cNvSpPr txBox="1"/>
          <p:nvPr/>
        </p:nvSpPr>
        <p:spPr>
          <a:xfrm>
            <a:off x="8883251" y="4298512"/>
            <a:ext cx="2085975" cy="16668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500">
                <a:solidFill>
                  <a:schemeClr val="dk1">
                    <a:alpha val="100000"/>
                  </a:schemeClr>
                </a:solidFill>
                <a:latin typeface="Microsoft Yahei"/>
                <a:ea typeface="Microsoft Yahei"/>
                <a:cs typeface="Microsoft Yahei"/>
              </a:rPr>
              <a:t>因此，提高员工满意度是提升员工忠诚度的重要途径之一。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03</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薪酬设计对员工满意度的影响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019" r="31019"/>
          <a:stretch>
            <a:fillRect/>
          </a:stretch>
        </p:blipFill>
        <p:spPr>
          <a:xfrm>
            <a:off x="1241255" y="1314002"/>
            <a:ext cx="2902138" cy="509023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薪酬水平与员工满意度的关系</a:t>
              </a:r>
            </a:p>
          </p:txBody>
        </p:sp>
      </p:grpSp>
      <p:cxnSp>
        <p:nvCxnSpPr>
          <p:cNvPr id="25" name="Connector 25"/>
          <p:cNvCxnSpPr/>
          <p:nvPr/>
        </p:nvCxnSpPr>
        <p:spPr>
          <a:xfrm>
            <a:off x="4146550" y="1868488"/>
            <a:ext cx="141922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6" name="Connector 26"/>
          <p:cNvCxnSpPr/>
          <p:nvPr/>
        </p:nvCxnSpPr>
        <p:spPr>
          <a:xfrm>
            <a:off x="3970338" y="3735388"/>
            <a:ext cx="2301875"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2298700" y="5591175"/>
            <a:ext cx="2921000" cy="0"/>
          </a:xfrm>
          <a:prstGeom prst="line">
            <a:avLst/>
          </a:prstGeom>
          <a:ln w="63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28" name="Freeform 28"/>
          <p:cNvSpPr/>
          <p:nvPr/>
        </p:nvSpPr>
        <p:spPr>
          <a:xfrm>
            <a:off x="5541931" y="1397032"/>
            <a:ext cx="1192244" cy="973169"/>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643563" y="1495425"/>
            <a:ext cx="773144" cy="77628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5986463" y="3243263"/>
            <a:ext cx="1192244"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088094" y="3341656"/>
            <a:ext cx="773144" cy="77466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918043" y="5105400"/>
            <a:ext cx="1193768" cy="971550"/>
          </a:xfrm>
          <a:custGeom>
            <a:rect l="l" t="t" r="r" b="b"/>
            <a:pathLst>
              <a:path w="1210" h="984">
                <a:moveTo>
                  <a:pt x="1210" y="491"/>
                </a:moveTo>
                <a:cubicBezTo>
                  <a:pt x="982" y="424"/>
                  <a:pt x="982" y="424"/>
                  <a:pt x="982" y="424"/>
                </a:cubicBezTo>
                <a:cubicBezTo>
                  <a:pt x="949" y="184"/>
                  <a:pt x="743" y="0"/>
                  <a:pt x="494" y="0"/>
                </a:cubicBezTo>
                <a:cubicBezTo>
                  <a:pt x="221" y="0"/>
                  <a:pt x="0" y="221"/>
                  <a:pt x="0" y="493"/>
                </a:cubicBezTo>
                <a:cubicBezTo>
                  <a:pt x="0" y="766"/>
                  <a:pt x="221" y="986"/>
                  <a:pt x="494" y="986"/>
                </a:cubicBezTo>
                <a:cubicBezTo>
                  <a:pt x="745" y="986"/>
                  <a:pt x="952" y="799"/>
                  <a:pt x="983" y="557"/>
                </a:cubicBezTo>
                <a:lnTo>
                  <a:pt x="1210" y="49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022818" y="5203793"/>
            <a:ext cx="774668" cy="77466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5753100" y="1618821"/>
            <a:ext cx="693277"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01</a:t>
            </a:r>
          </a:p>
        </p:txBody>
      </p:sp>
      <p:sp>
        <p:nvSpPr>
          <p:cNvPr id="35" name="TextBox 35"/>
          <p:cNvSpPr txBox="1"/>
          <p:nvPr/>
        </p:nvSpPr>
        <p:spPr>
          <a:xfrm>
            <a:off x="6176010" y="3464243"/>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02</a:t>
            </a:r>
          </a:p>
        </p:txBody>
      </p:sp>
      <p:sp>
        <p:nvSpPr>
          <p:cNvPr id="36" name="TextBox 36"/>
          <p:cNvSpPr txBox="1"/>
          <p:nvPr/>
        </p:nvSpPr>
        <p:spPr>
          <a:xfrm>
            <a:off x="5118735" y="5326380"/>
            <a:ext cx="6972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EFE">
                    <a:alpha val="100000"/>
                  </a:srgbClr>
                </a:solidFill>
                <a:latin typeface="Microsoft Yahei"/>
                <a:ea typeface="Microsoft Yahei"/>
                <a:cs typeface="Microsoft Yahei"/>
              </a:rPr>
              <a:t>03</a:t>
            </a:r>
          </a:p>
        </p:txBody>
      </p:sp>
      <p:sp>
        <p:nvSpPr>
          <p:cNvPr id="37" name="TextBox 37"/>
          <p:cNvSpPr txBox="1"/>
          <p:nvPr/>
        </p:nvSpPr>
        <p:spPr>
          <a:xfrm>
            <a:off x="6861239" y="1206532"/>
            <a:ext cx="4364355" cy="135716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薪酬水平直接影响员工的生活质量和社会地位，进而影响员工满意度。</a:t>
            </a:r>
          </a:p>
        </p:txBody>
      </p:sp>
      <p:sp>
        <p:nvSpPr>
          <p:cNvPr id="38" name="TextBox 38"/>
          <p:cNvSpPr txBox="1"/>
          <p:nvPr/>
        </p:nvSpPr>
        <p:spPr>
          <a:xfrm>
            <a:off x="7178707" y="3037856"/>
            <a:ext cx="4364355" cy="1377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高薪酬水平可以提高员工的满意度，增强员工的工作积极性和投入度。</a:t>
            </a:r>
          </a:p>
        </p:txBody>
      </p:sp>
      <p:sp>
        <p:nvSpPr>
          <p:cNvPr id="39" name="TextBox 39"/>
          <p:cNvSpPr txBox="1"/>
          <p:nvPr/>
        </p:nvSpPr>
        <p:spPr>
          <a:xfrm>
            <a:off x="6118675" y="4936127"/>
            <a:ext cx="4362450" cy="1348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pPr>
            <a:r>
              <a:rPr lang="en-US" sz="1350">
                <a:solidFill>
                  <a:schemeClr val="dk1">
                    <a:alpha val="100000"/>
                  </a:schemeClr>
                </a:solidFill>
                <a:latin typeface="Microsoft Yahei"/>
                <a:ea typeface="Microsoft Yahei"/>
                <a:cs typeface="Microsoft Yahei"/>
              </a:rPr>
              <a:t>薪酬水平过低可能导致员工不满，降低员工的工作积极性和投入度，甚至引发员工离职。</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薪酬差距指企业内部不同职位、不同等级员工之间的薪酬差异。</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合理的薪酬差距可以激发员工的晋升欲望，提高员工的工作积极性和满意度。</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过大的薪酬差距可能导致员工心理失衡，降低员工满意度和忠诚度，影响团队合作和企业稳定。</a:t>
              </a:r>
            </a:p>
          </p:txBody>
        </p:sp>
      </p:grpSp>
      <p:pic>
        <p:nvPicPr>
          <p:cNvPr id="14" name="Picture 14"/>
          <p:cNvPicPr>
            <a:picLocks noChangeAspect="1"/>
          </p:cNvPicPr>
          <p:nvPr/>
        </p:nvPicPr>
        <p:blipFill>
          <a:blip r:embed="rId2"/>
          <a:srcRect l="16667" r="16667"/>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l="14292" r="14292"/>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薪酬差距与员工满意度的关系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47" r="-47"/>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不公平的薪酬制度可能导致员工产生不满和抱怨，降低员工的工作积极性和投入度，影响企业的绩效和稳定。</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薪酬公平性指员工对自己所得薪酬与企业内部其他员工相比是否公平的评价。</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公平的薪酬制度可以提高员工的满意度和忠诚度，促进员工之间的和谐关系。</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薪酬公平性与员工满意度的关系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TextBox 2"/>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3000" b="1">
                <a:solidFill>
                  <a:srgbClr val="FFFEFE">
                    <a:alpha val="100000"/>
                  </a:srgbClr>
                </a:solidFill>
                <a:latin typeface="Microsoft Yahei"/>
                <a:ea typeface="Microsoft Yahei"/>
                <a:cs typeface="Microsoft Yahei"/>
              </a:rPr>
              <a:t>04</a:t>
            </a:r>
          </a:p>
        </p:txBody>
      </p:sp>
      <p:sp>
        <p:nvSpPr>
          <p:cNvPr id="3" name="TextBox 3"/>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薪酬设计对员工忠诚度的影响</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薪酬水平与员工忠诚度的关系</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薪酬水平的高低直接影响员工的满意度和忠诚度。当员工认为自己的薪酬水平高于市场平均水平或同行业其他公司时，他们更容易对公司产生归属感和忠诚度。</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薪酬水平也是员工衡量自我价值的重要指标。当员工认为自己的薪酬水平与自身能力和贡献相匹配时，他们会更加珍惜当前的工作机会，并愿意为公司长期效力。</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https://d.book118.com/727113043116006034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2024-09-08T14:13:48.690</cp:lastPrinted>
  <dcterms:created xsi:type="dcterms:W3CDTF">2024-09-08T06:13:48Z</dcterms:created>
  <dcterms:modified xsi:type="dcterms:W3CDTF">2024-09-08T06:13:50Z</dcterms:modified>
</cp:coreProperties>
</file>