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4C9E0F-95B8-4E3D-B60E-F39F9B61FF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863981-ABF7-422C-A709-E6BE00306E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6C9D1D-18BE-4EBE-B447-3AB0F574B2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A34881-3CDC-4935-9072-EDFF35D315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59DEA6-9CA1-4B6E-8A16-AAC73D150E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C33251-0910-45C5-AAAC-32E8261850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384B66-A096-44C1-A7BF-3D3F5C21A4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6DF50B-6326-4892-B167-592EA2BA12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2DF85D-0DCC-4E71-86B2-AB95BF0470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CC8B69-3064-4552-A0D0-777E5F3EC4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5639C5-9AC5-4C16-A6DC-9C4F53F771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7121025126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2425" y="255977"/>
            <a:ext cx="5497697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/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市场营销理论知识总结报告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1828" y="4629987"/>
            <a:ext cx="2411730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800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市场营销概述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市场营销组合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市场细分与定位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消费者行为研究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数字营销与社交媒体营销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品牌管理与品牌建设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市场调查与预测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市场营销概述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/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市场营销是指在创造、沟通、传播和交换产品过程中，为满足消费者需求和组织目标所进行的一系列活动。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市场营销不仅关注产品的生产和销售，还涉及市场研究、品牌管理、销售策略、客户关系管理等众多方面，是一个综合性的管理过程。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定义与概念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概念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市场营销的核心是满足消费者的需求，通过市场研究和分析，了解消费者的需求和偏好，从而提供更好的产品和服务。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379" r="13379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满足消费者需求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通过有效的市场营销策略，可以提升品牌形象和市场地位，增加消费者对品牌的认知度和忠诚度。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提升品牌形象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市场营销策略的制定和实施，有助于提高产品的知名度和吸引力，促进销售增长和市场占有率提升。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促进销售增长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市场营销的重要性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传统市场营销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以产品为中心，强调生产和销售，注重推销和广告宣传。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现代市场营销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以消费者需求为中心，强调市场研究和分析，注重品牌管理和客户关系管理。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数字市场营销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利用数字技术和互联网平台进行市场营销活动，强调数据分析和精准营销。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市场营销的演变历程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市场营销组合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/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明确产品的目标市场和消费者群体，根据消费者需求和偏好进行产品设计和功能定位。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创新与差异化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通过创新和差异化来满足消费者需求，提供独特的产品特点和服务，以区别于竞争对手。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品牌建设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建立和维护品牌形象，提升品牌知名度和美誉度，增强消费者对产品的信任和忠诚度。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成本导向定价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根据产品的生产成本、市场需求和竞争状况来确定价格。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竞争导向定价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根据竞争对手的价格水平来确定价格，以保持竞争优势。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价值导向定价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根据消费者对产品价值的认知来确定价格，提供物有所值的产品。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定价策略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通过自己的销售团队或在线平台直接面向消费者销售产品。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直接渠道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通过经销商、代理商等中间商将产品销售给消费者。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间接渠道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同时使用直接和间接渠道进行销售，以扩大市场覆盖面。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混合渠道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通过各种媒体进行广告投放，提高产品知名度和吸引消费者。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广告宣传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通过打折、赠品、优惠券等方式刺激消费者购买。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销售促进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通过公关活动和媒体关系来提升品牌形象和信誉。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公关活动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市场细分与定位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/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市场细分概念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市场细分是根据消费者需求、购买行为和习惯等方面的差异性，将整体市场划分为若干个具有共同特征的子市场的市场分类过程。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市场细分的作用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市场细分有助于企业更好地了解不同消费群体的需求和特点，从而制定更有针对性的营销策略，提高市场占有率和竞争力。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市场细分的依据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市场细分的依据通常包括地理、人口、心理和行为等几个方面，企业可以根据自身产品和市场特点选择适合的细分依据。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市场细分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11480" y="3223760"/>
            <a:ext cx="478346" cy="39941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511480" y="4805669"/>
            <a:ext cx="478346" cy="41365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目标市场选择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6384512" y="2015068"/>
            <a:ext cx="5082159" cy="1071601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目标市场选择是企业根据自身资源和市场环境，选择一个或多个细分市场作为自己的目标市场，集中力量满足这些市场的需求。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116604" y="3155950"/>
            <a:ext cx="447608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目标市场选择的原则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6510528" y="3652633"/>
            <a:ext cx="5082159" cy="1071601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目标市场选择应遵循可进入、可服务、可盈利和独特性等原则，确保所选市场具有可行性和可持续性，同时能够为企业带来竞争优势和利润。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116604" y="4743284"/>
            <a:ext cx="447608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目标市场选择的策略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510528" y="5239966"/>
            <a:ext cx="5082159" cy="1071601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目标市场选择的策略包括无差异营销、差异化营销、集中营销和定制营销等，企业可以根据自身情况和市场环境选择适合的策略。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116604" y="1472796"/>
            <a:ext cx="447608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目标市场选择的概念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377205" y="4838783"/>
            <a:ext cx="8305833" cy="1333500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0800000">
            <a:off x="1103852" y="4838783"/>
            <a:ext cx="2210848" cy="133350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10800000">
            <a:off x="9159730" y="4838783"/>
            <a:ext cx="2210848" cy="133350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05083" y="3081147"/>
            <a:ext cx="8305833" cy="1333500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10800000">
            <a:off x="1031730" y="3081147"/>
            <a:ext cx="2210848" cy="133350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10800000">
            <a:off x="9087608" y="3081147"/>
            <a:ext cx="2210848" cy="133350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377205" y="1348302"/>
            <a:ext cx="8305833" cy="1333500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10800000">
            <a:off x="1103852" y="1348302"/>
            <a:ext cx="2210848" cy="133350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 rot="10800000">
            <a:off x="9159730" y="1348302"/>
            <a:ext cx="2210848" cy="133350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0034290" y="3847243"/>
            <a:ext cx="87725" cy="163068"/>
          </a:xfrm>
          <a:custGeom>
            <a:rect l="l" t="t" r="r" b="b"/>
            <a:pathLst>
              <a:path w="118" h="218">
                <a:moveTo>
                  <a:pt x="0" y="183"/>
                </a:moveTo>
                <a:cubicBezTo>
                  <a:pt x="0" y="200"/>
                  <a:pt x="8" y="217"/>
                  <a:pt x="25" y="217"/>
                </a:cubicBezTo>
                <a:cubicBezTo>
                  <a:pt x="84" y="217"/>
                  <a:pt x="84" y="217"/>
                  <a:pt x="84" y="217"/>
                </a:cubicBezTo>
                <a:cubicBezTo>
                  <a:pt x="100" y="217"/>
                  <a:pt x="117" y="200"/>
                  <a:pt x="117" y="183"/>
                </a:cubicBezTo>
                <a:cubicBezTo>
                  <a:pt x="117" y="0"/>
                  <a:pt x="117" y="0"/>
                  <a:pt x="117" y="0"/>
                </a:cubicBezTo>
                <a:cubicBezTo>
                  <a:pt x="17" y="91"/>
                  <a:pt x="17" y="91"/>
                  <a:pt x="17" y="91"/>
                </a:cubicBezTo>
                <a:cubicBezTo>
                  <a:pt x="0" y="75"/>
                  <a:pt x="0" y="75"/>
                  <a:pt x="0" y="75"/>
                </a:cubicBezTo>
                <a:lnTo>
                  <a:pt x="0" y="183"/>
                </a:lnTo>
                <a:close/>
                <a:moveTo>
                  <a:pt x="0" y="183"/>
                </a:moveTo>
                <a:lnTo>
                  <a:pt x="0" y="18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0177260" y="3757422"/>
            <a:ext cx="87725" cy="252984"/>
          </a:xfrm>
          <a:custGeom>
            <a:rect l="l" t="t" r="r" b="b"/>
            <a:pathLst>
              <a:path w="118" h="336">
                <a:moveTo>
                  <a:pt x="0" y="301"/>
                </a:moveTo>
                <a:cubicBezTo>
                  <a:pt x="0" y="318"/>
                  <a:pt x="17" y="335"/>
                  <a:pt x="34" y="335"/>
                </a:cubicBezTo>
                <a:cubicBezTo>
                  <a:pt x="84" y="335"/>
                  <a:pt x="84" y="335"/>
                  <a:pt x="84" y="335"/>
                </a:cubicBezTo>
                <a:cubicBezTo>
                  <a:pt x="101" y="335"/>
                  <a:pt x="117" y="318"/>
                  <a:pt x="117" y="301"/>
                </a:cubicBezTo>
                <a:cubicBezTo>
                  <a:pt x="117" y="76"/>
                  <a:pt x="117" y="76"/>
                  <a:pt x="117" y="76"/>
                </a:cubicBezTo>
                <a:cubicBezTo>
                  <a:pt x="42" y="0"/>
                  <a:pt x="42" y="0"/>
                  <a:pt x="42" y="0"/>
                </a:cubicBezTo>
                <a:cubicBezTo>
                  <a:pt x="0" y="42"/>
                  <a:pt x="0" y="42"/>
                  <a:pt x="0" y="42"/>
                </a:cubicBezTo>
                <a:lnTo>
                  <a:pt x="0" y="301"/>
                </a:lnTo>
                <a:close/>
                <a:moveTo>
                  <a:pt x="0" y="301"/>
                </a:moveTo>
                <a:lnTo>
                  <a:pt x="0" y="30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0320231" y="3757422"/>
            <a:ext cx="87725" cy="252984"/>
          </a:xfrm>
          <a:custGeom>
            <a:rect l="l" t="t" r="r" b="b"/>
            <a:pathLst>
              <a:path w="118" h="336">
                <a:moveTo>
                  <a:pt x="92" y="335"/>
                </a:moveTo>
                <a:cubicBezTo>
                  <a:pt x="108" y="335"/>
                  <a:pt x="117" y="318"/>
                  <a:pt x="117" y="301"/>
                </a:cubicBezTo>
                <a:cubicBezTo>
                  <a:pt x="117" y="0"/>
                  <a:pt x="117" y="0"/>
                  <a:pt x="117" y="0"/>
                </a:cubicBezTo>
                <a:cubicBezTo>
                  <a:pt x="0" y="118"/>
                  <a:pt x="0" y="118"/>
                  <a:pt x="0" y="118"/>
                </a:cubicBezTo>
                <a:cubicBezTo>
                  <a:pt x="0" y="301"/>
                  <a:pt x="0" y="301"/>
                  <a:pt x="0" y="301"/>
                </a:cubicBezTo>
                <a:cubicBezTo>
                  <a:pt x="0" y="318"/>
                  <a:pt x="16" y="335"/>
                  <a:pt x="33" y="335"/>
                </a:cubicBezTo>
                <a:lnTo>
                  <a:pt x="92" y="335"/>
                </a:lnTo>
                <a:close/>
                <a:moveTo>
                  <a:pt x="92" y="335"/>
                </a:moveTo>
                <a:lnTo>
                  <a:pt x="92" y="33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459962" y="3670840"/>
            <a:ext cx="94202" cy="342805"/>
          </a:xfrm>
          <a:custGeom>
            <a:rect l="l" t="t" r="r" b="b"/>
            <a:pathLst>
              <a:path w="125" h="452">
                <a:moveTo>
                  <a:pt x="0" y="41"/>
                </a:moveTo>
                <a:cubicBezTo>
                  <a:pt x="0" y="417"/>
                  <a:pt x="0" y="417"/>
                  <a:pt x="0" y="417"/>
                </a:cubicBezTo>
                <a:cubicBezTo>
                  <a:pt x="0" y="434"/>
                  <a:pt x="17" y="451"/>
                  <a:pt x="33" y="451"/>
                </a:cubicBezTo>
                <a:cubicBezTo>
                  <a:pt x="92" y="451"/>
                  <a:pt x="92" y="451"/>
                  <a:pt x="92" y="451"/>
                </a:cubicBezTo>
                <a:cubicBezTo>
                  <a:pt x="109" y="451"/>
                  <a:pt x="125" y="434"/>
                  <a:pt x="125" y="417"/>
                </a:cubicBezTo>
                <a:cubicBezTo>
                  <a:pt x="125" y="66"/>
                  <a:pt x="125" y="66"/>
                  <a:pt x="125" y="66"/>
                </a:cubicBezTo>
                <a:cubicBezTo>
                  <a:pt x="50" y="0"/>
                  <a:pt x="50" y="0"/>
                  <a:pt x="50" y="0"/>
                </a:cubicBezTo>
                <a:lnTo>
                  <a:pt x="0" y="41"/>
                </a:lnTo>
                <a:close/>
                <a:moveTo>
                  <a:pt x="0" y="41"/>
                </a:moveTo>
                <a:lnTo>
                  <a:pt x="0" y="4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011525" y="3517678"/>
            <a:ext cx="536162" cy="342805"/>
          </a:xfrm>
          <a:custGeom>
            <a:rect l="l" t="t" r="r" b="b"/>
            <a:pathLst>
              <a:path w="728" h="452">
                <a:moveTo>
                  <a:pt x="234" y="284"/>
                </a:moveTo>
                <a:cubicBezTo>
                  <a:pt x="250" y="267"/>
                  <a:pt x="276" y="267"/>
                  <a:pt x="292" y="284"/>
                </a:cubicBezTo>
                <a:cubicBezTo>
                  <a:pt x="359" y="351"/>
                  <a:pt x="359" y="351"/>
                  <a:pt x="359" y="351"/>
                </a:cubicBezTo>
                <a:cubicBezTo>
                  <a:pt x="376" y="368"/>
                  <a:pt x="384" y="368"/>
                  <a:pt x="401" y="368"/>
                </a:cubicBezTo>
                <a:cubicBezTo>
                  <a:pt x="418" y="368"/>
                  <a:pt x="426" y="368"/>
                  <a:pt x="434" y="351"/>
                </a:cubicBezTo>
                <a:cubicBezTo>
                  <a:pt x="660" y="134"/>
                  <a:pt x="660" y="134"/>
                  <a:pt x="660" y="134"/>
                </a:cubicBezTo>
                <a:cubicBezTo>
                  <a:pt x="694" y="167"/>
                  <a:pt x="694" y="167"/>
                  <a:pt x="694" y="167"/>
                </a:cubicBezTo>
                <a:cubicBezTo>
                  <a:pt x="702" y="175"/>
                  <a:pt x="710" y="175"/>
                  <a:pt x="710" y="175"/>
                </a:cubicBezTo>
                <a:cubicBezTo>
                  <a:pt x="719" y="175"/>
                  <a:pt x="727" y="167"/>
                  <a:pt x="727" y="159"/>
                </a:cubicBezTo>
                <a:cubicBezTo>
                  <a:pt x="727" y="33"/>
                  <a:pt x="727" y="33"/>
                  <a:pt x="727" y="33"/>
                </a:cubicBezTo>
                <a:cubicBezTo>
                  <a:pt x="727" y="25"/>
                  <a:pt x="727" y="16"/>
                  <a:pt x="719" y="8"/>
                </a:cubicBezTo>
                <a:cubicBezTo>
                  <a:pt x="710" y="0"/>
                  <a:pt x="702" y="0"/>
                  <a:pt x="694" y="0"/>
                </a:cubicBezTo>
                <a:cubicBezTo>
                  <a:pt x="568" y="0"/>
                  <a:pt x="568" y="0"/>
                  <a:pt x="568" y="0"/>
                </a:cubicBezTo>
                <a:cubicBezTo>
                  <a:pt x="560" y="0"/>
                  <a:pt x="551" y="0"/>
                  <a:pt x="551" y="8"/>
                </a:cubicBezTo>
                <a:cubicBezTo>
                  <a:pt x="543" y="16"/>
                  <a:pt x="551" y="25"/>
                  <a:pt x="551" y="33"/>
                </a:cubicBezTo>
                <a:cubicBezTo>
                  <a:pt x="585" y="58"/>
                  <a:pt x="585" y="58"/>
                  <a:pt x="585" y="58"/>
                </a:cubicBezTo>
                <a:cubicBezTo>
                  <a:pt x="426" y="217"/>
                  <a:pt x="426" y="217"/>
                  <a:pt x="426" y="217"/>
                </a:cubicBezTo>
                <a:cubicBezTo>
                  <a:pt x="426" y="225"/>
                  <a:pt x="409" y="225"/>
                  <a:pt x="401" y="225"/>
                </a:cubicBezTo>
                <a:cubicBezTo>
                  <a:pt x="393" y="225"/>
                  <a:pt x="376" y="225"/>
                  <a:pt x="368" y="217"/>
                </a:cubicBezTo>
                <a:cubicBezTo>
                  <a:pt x="292" y="142"/>
                  <a:pt x="292" y="142"/>
                  <a:pt x="292" y="142"/>
                </a:cubicBezTo>
                <a:cubicBezTo>
                  <a:pt x="276" y="125"/>
                  <a:pt x="250" y="125"/>
                  <a:pt x="234" y="142"/>
                </a:cubicBezTo>
                <a:cubicBezTo>
                  <a:pt x="8" y="359"/>
                  <a:pt x="8" y="359"/>
                  <a:pt x="8" y="359"/>
                </a:cubicBezTo>
                <a:cubicBezTo>
                  <a:pt x="0" y="368"/>
                  <a:pt x="0" y="384"/>
                  <a:pt x="0" y="393"/>
                </a:cubicBezTo>
                <a:cubicBezTo>
                  <a:pt x="0" y="410"/>
                  <a:pt x="0" y="418"/>
                  <a:pt x="8" y="426"/>
                </a:cubicBezTo>
                <a:cubicBezTo>
                  <a:pt x="25" y="435"/>
                  <a:pt x="25" y="435"/>
                  <a:pt x="25" y="435"/>
                </a:cubicBezTo>
                <a:cubicBezTo>
                  <a:pt x="41" y="451"/>
                  <a:pt x="67" y="451"/>
                  <a:pt x="83" y="435"/>
                </a:cubicBezTo>
                <a:lnTo>
                  <a:pt x="234" y="284"/>
                </a:lnTo>
                <a:close/>
                <a:moveTo>
                  <a:pt x="234" y="284"/>
                </a:moveTo>
                <a:lnTo>
                  <a:pt x="234" y="28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997333" y="3400044"/>
            <a:ext cx="685705" cy="695706"/>
          </a:xfrm>
          <a:custGeom>
            <a:rect l="l" t="t" r="r" b="b"/>
            <a:pathLst>
              <a:path w="929" h="921">
                <a:moveTo>
                  <a:pt x="887" y="0"/>
                </a:moveTo>
                <a:cubicBezTo>
                  <a:pt x="862" y="0"/>
                  <a:pt x="836" y="26"/>
                  <a:pt x="836" y="50"/>
                </a:cubicBezTo>
                <a:cubicBezTo>
                  <a:pt x="836" y="837"/>
                  <a:pt x="836" y="837"/>
                  <a:pt x="836" y="837"/>
                </a:cubicBezTo>
                <a:cubicBezTo>
                  <a:pt x="51" y="837"/>
                  <a:pt x="51" y="837"/>
                  <a:pt x="51" y="837"/>
                </a:cubicBezTo>
                <a:cubicBezTo>
                  <a:pt x="26" y="837"/>
                  <a:pt x="0" y="853"/>
                  <a:pt x="0" y="878"/>
                </a:cubicBezTo>
                <a:cubicBezTo>
                  <a:pt x="0" y="903"/>
                  <a:pt x="26" y="920"/>
                  <a:pt x="51" y="920"/>
                </a:cubicBezTo>
                <a:cubicBezTo>
                  <a:pt x="887" y="920"/>
                  <a:pt x="887" y="920"/>
                  <a:pt x="887" y="920"/>
                </a:cubicBezTo>
                <a:cubicBezTo>
                  <a:pt x="912" y="920"/>
                  <a:pt x="928" y="903"/>
                  <a:pt x="928" y="878"/>
                </a:cubicBezTo>
                <a:cubicBezTo>
                  <a:pt x="928" y="50"/>
                  <a:pt x="928" y="50"/>
                  <a:pt x="928" y="50"/>
                </a:cubicBezTo>
                <a:cubicBezTo>
                  <a:pt x="928" y="26"/>
                  <a:pt x="903" y="0"/>
                  <a:pt x="887" y="0"/>
                </a:cubicBezTo>
                <a:close/>
                <a:moveTo>
                  <a:pt x="887" y="0"/>
                </a:moveTo>
                <a:lnTo>
                  <a:pt x="887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市场定位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市场定位的方法包括避强定位、对抗定位和重新定位等，企业可以根据自身情况和市场环境选择适合的方法，以实现最佳的市场定位效果。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市场定位的方法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市场定位是根据目标市场的需求和竞争状况，确定企业产品在市场中的独特地位和形象，从而在消费者心中形成独特的品牌形象和市场位置。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市场定位的概念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市场定位的要素包括产品属性、价格、渠道、促销和品牌形象等，企业需要综合考虑这些要素，形成独特的定位策略。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市场定位的要素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消费者行为研究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/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https://d.book118.com/727121025126006026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2024-08-31T21:56:35.793</cp:lastPrinted>
  <dcterms:created xsi:type="dcterms:W3CDTF">2024-08-31T13:56:35Z</dcterms:created>
  <dcterms:modified xsi:type="dcterms:W3CDTF">2024-08-31T13:56:38Z</dcterms:modified>
</cp:coreProperties>
</file>