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customXml/item1.xml" ContentType="application/xml"/>
  <Override PartName="/customXml/item10.xml" ContentType="application/xml"/>
  <Override PartName="/customXml/item11.xml" ContentType="application/xml"/>
  <Override PartName="/customXml/item12.xml" ContentType="application/xml"/>
  <Override PartName="/customXml/item13.xml" ContentType="application/xml"/>
  <Override PartName="/customXml/item14.xml" ContentType="application/xml"/>
  <Override PartName="/customXml/item15.xml" ContentType="application/xml"/>
  <Override PartName="/customXml/item16.xml" ContentType="application/xml"/>
  <Override PartName="/customXml/item17.xml" ContentType="application/xml"/>
  <Override PartName="/customXml/item18.xml" ContentType="application/xml"/>
  <Override PartName="/customXml/item19.xml" ContentType="application/xml"/>
  <Override PartName="/customXml/item2.xml" ContentType="application/xml"/>
  <Override PartName="/customXml/item20.xml" ContentType="application/xml"/>
  <Override PartName="/customXml/item3.xml" ContentType="application/xml"/>
  <Override PartName="/customXml/item4.xml" ContentType="application/xml"/>
  <Override PartName="/customXml/item5.xml" ContentType="application/xml"/>
  <Override PartName="/customXml/item6.xml" ContentType="application/xml"/>
  <Override PartName="/customXml/item7.xml" ContentType="application/xml"/>
  <Override PartName="/customXml/item8.xml" ContentType="application/xml"/>
  <Override PartName="/customXml/item9.xml" ContentType="application/xml"/>
  <Override PartName="/customXml/itemProps1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.xml" ContentType="application/vnd.openxmlformats-officedocument.customXmlProperties+xml"/>
  <Override PartName="/customXml/itemProps20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21"/>
    <p:sldMasterId id="2147483678" r:id="rId22"/>
  </p:sldMasterIdLst>
  <p:notesMasterIdLst>
    <p:notesMasterId r:id="rId23"/>
  </p:notesMasterIdLst>
  <p:sldIdLst>
    <p:sldId id="259" r:id="rId24"/>
    <p:sldId id="262" r:id="rId25"/>
    <p:sldId id="265" r:id="rId26"/>
    <p:sldId id="268" r:id="rId27"/>
    <p:sldId id="271" r:id="rId28"/>
    <p:sldId id="274" r:id="rId29"/>
    <p:sldId id="277" r:id="rId30"/>
    <p:sldId id="280" r:id="rId31"/>
    <p:sldId id="283" r:id="rId32"/>
    <p:sldId id="286" r:id="rId33"/>
    <p:sldId id="289" r:id="rId34"/>
    <p:sldId id="292" r:id="rId35"/>
    <p:sldId id="295" r:id="rId36"/>
    <p:sldId id="298" r:id="rId37"/>
    <p:sldId id="301" r:id="rId38"/>
    <p:sldId id="304" r:id="rId39"/>
    <p:sldId id="307" r:id="rId40"/>
    <p:sldId id="310" r:id="rId41"/>
    <p:sldId id="313" r:id="rId42"/>
    <p:sldId id="316" r:id="rId43"/>
    <p:sldId id="319" r:id="rId44"/>
    <p:sldId id="321" r:id="rId45"/>
  </p:sldIdLst>
  <p:sldSz cx="9144000" cy="6840538"/>
  <p:notesSz cx="6858000" cy="9144000"/>
  <p:custDataLst>
    <p:tags r:id="rId4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customXml" Target="../customXml/item1.xml" /><Relationship Id="rId10" Type="http://schemas.openxmlformats.org/officeDocument/2006/relationships/customXml" Target="../customXml/item10.xml" /><Relationship Id="rId11" Type="http://schemas.openxmlformats.org/officeDocument/2006/relationships/customXml" Target="../customXml/item11.xml" /><Relationship Id="rId12" Type="http://schemas.openxmlformats.org/officeDocument/2006/relationships/customXml" Target="../customXml/item12.xml" /><Relationship Id="rId13" Type="http://schemas.openxmlformats.org/officeDocument/2006/relationships/customXml" Target="../customXml/item13.xml" /><Relationship Id="rId14" Type="http://schemas.openxmlformats.org/officeDocument/2006/relationships/customXml" Target="../customXml/item14.xml" /><Relationship Id="rId15" Type="http://schemas.openxmlformats.org/officeDocument/2006/relationships/customXml" Target="../customXml/item15.xml" /><Relationship Id="rId16" Type="http://schemas.openxmlformats.org/officeDocument/2006/relationships/customXml" Target="../customXml/item16.xml" /><Relationship Id="rId17" Type="http://schemas.openxmlformats.org/officeDocument/2006/relationships/customXml" Target="../customXml/item17.xml" /><Relationship Id="rId18" Type="http://schemas.openxmlformats.org/officeDocument/2006/relationships/customXml" Target="../customXml/item18.xml" /><Relationship Id="rId19" Type="http://schemas.openxmlformats.org/officeDocument/2006/relationships/customXml" Target="../customXml/item19.xml" /><Relationship Id="rId2" Type="http://schemas.openxmlformats.org/officeDocument/2006/relationships/customXml" Target="../customXml/item2.xml" /><Relationship Id="rId20" Type="http://schemas.openxmlformats.org/officeDocument/2006/relationships/customXml" Target="../customXml/item20.xml" /><Relationship Id="rId21" Type="http://schemas.openxmlformats.org/officeDocument/2006/relationships/slideMaster" Target="slideMasters/slideMaster1.xml" /><Relationship Id="rId22" Type="http://schemas.openxmlformats.org/officeDocument/2006/relationships/slideMaster" Target="slideMasters/slideMaster2.xml" /><Relationship Id="rId23" Type="http://schemas.openxmlformats.org/officeDocument/2006/relationships/notesMaster" Target="notesMasters/notesMaster1.xml" /><Relationship Id="rId24" Type="http://schemas.openxmlformats.org/officeDocument/2006/relationships/slide" Target="slides/slide1.xml" /><Relationship Id="rId25" Type="http://schemas.openxmlformats.org/officeDocument/2006/relationships/slide" Target="slides/slide2.xml" /><Relationship Id="rId26" Type="http://schemas.openxmlformats.org/officeDocument/2006/relationships/slide" Target="slides/slide3.xml" /><Relationship Id="rId27" Type="http://schemas.openxmlformats.org/officeDocument/2006/relationships/slide" Target="slides/slide4.xml" /><Relationship Id="rId28" Type="http://schemas.openxmlformats.org/officeDocument/2006/relationships/slide" Target="slides/slide5.xml" /><Relationship Id="rId29" Type="http://schemas.openxmlformats.org/officeDocument/2006/relationships/slide" Target="slides/slide6.xml" /><Relationship Id="rId3" Type="http://schemas.openxmlformats.org/officeDocument/2006/relationships/customXml" Target="../customXml/item3.xml" /><Relationship Id="rId30" Type="http://schemas.openxmlformats.org/officeDocument/2006/relationships/slide" Target="slides/slide7.xml" /><Relationship Id="rId31" Type="http://schemas.openxmlformats.org/officeDocument/2006/relationships/slide" Target="slides/slide8.xml" /><Relationship Id="rId32" Type="http://schemas.openxmlformats.org/officeDocument/2006/relationships/slide" Target="slides/slide9.xml" /><Relationship Id="rId33" Type="http://schemas.openxmlformats.org/officeDocument/2006/relationships/slide" Target="slides/slide10.xml" /><Relationship Id="rId34" Type="http://schemas.openxmlformats.org/officeDocument/2006/relationships/slide" Target="slides/slide11.xml" /><Relationship Id="rId35" Type="http://schemas.openxmlformats.org/officeDocument/2006/relationships/slide" Target="slides/slide12.xml" /><Relationship Id="rId36" Type="http://schemas.openxmlformats.org/officeDocument/2006/relationships/slide" Target="slides/slide13.xml" /><Relationship Id="rId37" Type="http://schemas.openxmlformats.org/officeDocument/2006/relationships/slide" Target="slides/slide14.xml" /><Relationship Id="rId38" Type="http://schemas.openxmlformats.org/officeDocument/2006/relationships/slide" Target="slides/slide15.xml" /><Relationship Id="rId39" Type="http://schemas.openxmlformats.org/officeDocument/2006/relationships/slide" Target="slides/slide16.xml" /><Relationship Id="rId4" Type="http://schemas.openxmlformats.org/officeDocument/2006/relationships/customXml" Target="../customXml/item4.xml" /><Relationship Id="rId40" Type="http://schemas.openxmlformats.org/officeDocument/2006/relationships/slide" Target="slides/slide17.xml" /><Relationship Id="rId41" Type="http://schemas.openxmlformats.org/officeDocument/2006/relationships/slide" Target="slides/slide18.xml" /><Relationship Id="rId42" Type="http://schemas.openxmlformats.org/officeDocument/2006/relationships/slide" Target="slides/slide19.xml" /><Relationship Id="rId43" Type="http://schemas.openxmlformats.org/officeDocument/2006/relationships/slide" Target="slides/slide20.xml" /><Relationship Id="rId44" Type="http://schemas.openxmlformats.org/officeDocument/2006/relationships/slide" Target="slides/slide21.xml" /><Relationship Id="rId45" Type="http://schemas.openxmlformats.org/officeDocument/2006/relationships/slide" Target="slides/slide22.xml" /><Relationship Id="rId46" Type="http://schemas.openxmlformats.org/officeDocument/2006/relationships/tags" Target="tags/tag1.xml" /><Relationship Id="rId47" Type="http://schemas.openxmlformats.org/officeDocument/2006/relationships/presProps" Target="presProps.xml" /><Relationship Id="rId48" Type="http://schemas.openxmlformats.org/officeDocument/2006/relationships/viewProps" Target="viewProps.xml" /><Relationship Id="rId49" Type="http://schemas.openxmlformats.org/officeDocument/2006/relationships/theme" Target="theme/theme1.xml" /><Relationship Id="rId5" Type="http://schemas.openxmlformats.org/officeDocument/2006/relationships/customXml" Target="../customXml/item5.xml" /><Relationship Id="rId50" Type="http://schemas.openxmlformats.org/officeDocument/2006/relationships/tableStyles" Target="tableStyles.xml" /><Relationship Id="rId6" Type="http://schemas.openxmlformats.org/officeDocument/2006/relationships/customXml" Target="../customXml/item6.xml" /><Relationship Id="rId7" Type="http://schemas.openxmlformats.org/officeDocument/2006/relationships/customXml" Target="../customXml/item7.xml" /><Relationship Id="rId8" Type="http://schemas.openxmlformats.org/officeDocument/2006/relationships/customXml" Target="../customXml/item8.xml" /><Relationship Id="rId9" Type="http://schemas.openxmlformats.org/officeDocument/2006/relationships/customXml" Target="../customXml/item9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2E16A1-CD54-44AD-AAEF-7C0100267705}" type="datetimeFigureOut">
              <a:rPr lang="zh-CN" altLang="en-US" smtClean="0"/>
              <a:t>2023/1/6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FC518D-AE7E-41F4-BDAF-13DD522B5C6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87C98-A615-4539-B75B-68A6CC1B7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AFB74-283B-482F-AAD4-8BD03DBDD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90F43-4C59-4EB9-AB36-5DC180D7B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A3F41-6C45-4059-84ED-2495E2B96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5FBAD0-72C9-4E43-872C-A0A1CCB47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E60719-109C-4AFE-A137-65E4DC0C2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B729EE-4B47-422F-9D60-1D39C38A5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3A8B2-BCB3-47EB-8F25-860DA5664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F23FC9-76D0-4397-852F-201423719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22F68-7E22-43E4-8424-302AE2F67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B5767-CEA2-46BC-BAA7-7B240B79B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027"/>
            <a:ext cx="9204504" cy="686762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819A9AE-DFF2-479B-AF37-FAA367F55B3D}" type="datetimeFigureOut">
              <a:rPr lang="zh-CN" altLang="en-US" smtClean="0"/>
              <a:t>2023/1/6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F8935AA-09F9-4C1A-89F2-CB34E0111C4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819A9AE-DFF2-479B-AF37-FAA367F55B3D}" type="datetimeFigureOut">
              <a:rPr lang="zh-CN" altLang="en-US" smtClean="0"/>
              <a:t>2023/1/6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F8935AA-09F9-4C1A-89F2-CB34E0111C4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539"/>
            <a:ext cx="9144000" cy="6819459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4" r:id="rId2"/>
    <p:sldLayoutId id="2147483675" r:id="rId3"/>
    <p:sldLayoutId id="2147483676" r:id="rId4"/>
    <p:sldLayoutId id="2147483677" r:id="rId5"/>
  </p:sldLayoutIdLst>
  <p:transition/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.xml" /><Relationship Id="rId3" Type="http://schemas.openxmlformats.org/officeDocument/2006/relationships/customXml" Target="../../customXml/item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.xml" /><Relationship Id="rId3" Type="http://schemas.openxmlformats.org/officeDocument/2006/relationships/customXml" Target="../../customXml/item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Relationship Id="rId4" Type="http://schemas.openxmlformats.org/officeDocument/2006/relationships/customXml" Target="../../customXml/item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4.xml" /><Relationship Id="rId3" Type="http://schemas.openxmlformats.org/officeDocument/2006/relationships/customXml" Target="../../customXml/item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jpeg" /><Relationship Id="rId4" Type="http://schemas.openxmlformats.org/officeDocument/2006/relationships/customXml" Target="../../customXml/item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6.xml" /><Relationship Id="rId3" Type="http://schemas.openxmlformats.org/officeDocument/2006/relationships/customXml" Target="../../customXml/item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jpeg" /><Relationship Id="rId4" Type="http://schemas.openxmlformats.org/officeDocument/2006/relationships/customXml" Target="../../customXml/item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8.xml" /><Relationship Id="rId3" Type="http://schemas.openxmlformats.org/officeDocument/2006/relationships/customXml" Target="../../customXml/item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9.xml" /><Relationship Id="rId3" Type="http://schemas.openxmlformats.org/officeDocument/2006/relationships/customXml" Target="../../customXml/item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customXml" Target="../../customXml/item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customXml" Target="../../customXml/item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2.xml" /><Relationship Id="rId3" Type="http://schemas.openxmlformats.org/officeDocument/2006/relationships/customXml" Target="../../customXml/item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1.jpeg" /><Relationship Id="rId4" Type="http://schemas.openxmlformats.org/officeDocument/2006/relationships/customXml" Target="../../customXml/item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4.xml" /><Relationship Id="rId3" Type="http://schemas.openxmlformats.org/officeDocument/2006/relationships/customXml" Target="../../customXml/item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5.xml" /><Relationship Id="rId3" Type="http://schemas.openxmlformats.org/officeDocument/2006/relationships/customXml" Target="../../customXml/item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6.xml" /><Relationship Id="rId3" Type="http://schemas.openxmlformats.org/officeDocument/2006/relationships/customXml" Target="../../customXml/item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12.jpeg" /><Relationship Id="rId4" Type="http://schemas.openxmlformats.org/officeDocument/2006/relationships/customXml" Target="../../customXml/item1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8.xml" /><Relationship Id="rId3" Type="http://schemas.openxmlformats.org/officeDocument/2006/relationships/customXml" Target="../../customXml/item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13.jpeg" /><Relationship Id="rId4" Type="http://schemas.openxmlformats.org/officeDocument/2006/relationships/customXml" Target="../../customXml/item19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0.xml" /><Relationship Id="rId3" Type="http://schemas.openxmlformats.org/officeDocument/2006/relationships/customXml" Target="../../customXml/item20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2513020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2"/>
          <p:cNvSpPr txBox="1"/>
          <p:nvPr/>
        </p:nvSpPr>
        <p:spPr>
          <a:xfrm>
            <a:off x="7351642" y="2326849"/>
            <a:ext cx="1267547" cy="1291191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457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914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1371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18288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kern="0">
                <a:solidFill>
                  <a:schemeClr val="bg1"/>
                </a:solidFill>
                <a:latin typeface="方正兰亭黑_GBK" panose="02000000000000000000" pitchFamily="2" charset="-122"/>
                <a:ea typeface="方正兰亭黑_GBK" panose="02000000000000000000" pitchFamily="2" charset="-122"/>
              </a:rPr>
              <a:t>高考</a:t>
            </a:r>
            <a:br>
              <a:rPr lang="en-US" altLang="zh-CN" sz="4000" kern="0">
                <a:solidFill>
                  <a:schemeClr val="bg1"/>
                </a:solidFill>
                <a:latin typeface="方正兰亭黑_GBK" panose="02000000000000000000" pitchFamily="2" charset="-122"/>
                <a:ea typeface="方正兰亭黑_GBK" panose="02000000000000000000" pitchFamily="2" charset="-122"/>
              </a:rPr>
            </a:br>
            <a:r>
              <a:rPr lang="zh-CN" altLang="en-US" sz="4000" kern="0">
                <a:solidFill>
                  <a:schemeClr val="bg1"/>
                </a:solidFill>
                <a:latin typeface="方正兰亭黑_GBK" panose="02000000000000000000" pitchFamily="2" charset="-122"/>
                <a:ea typeface="方正兰亭黑_GBK" panose="02000000000000000000" pitchFamily="2" charset="-122"/>
              </a:rPr>
              <a:t>生物</a:t>
            </a:r>
          </a:p>
        </p:txBody>
      </p:sp>
      <p:cxnSp>
        <p:nvCxnSpPr>
          <p:cNvPr id="8" name="直线连接符 2"/>
          <p:cNvCxnSpPr/>
          <p:nvPr/>
        </p:nvCxnSpPr>
        <p:spPr bwMode="auto">
          <a:xfrm>
            <a:off x="7488218" y="3610156"/>
            <a:ext cx="1008994" cy="0"/>
          </a:xfrm>
          <a:prstGeom prst="line">
            <a:avLst/>
          </a:prstGeom>
          <a:solidFill>
            <a:schemeClr val="accent1"/>
          </a:solidFill>
          <a:ln w="3175" cap="flat" cmpd="sng" algn="ctr">
            <a:solidFill>
              <a:srgbClr val="FFFF00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" name="Rectangle 2"/>
          <p:cNvSpPr txBox="1"/>
          <p:nvPr/>
        </p:nvSpPr>
        <p:spPr>
          <a:xfrm>
            <a:off x="7406238" y="3610156"/>
            <a:ext cx="1179839" cy="31530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457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914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1371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18288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dist" eaLnBrk="1" hangingPunct="1"/>
            <a:r>
              <a:rPr lang="zh-CN" altLang="en-US" sz="1400" b="0" kern="0">
                <a:solidFill>
                  <a:srgbClr val="FFFF00"/>
                </a:solidFill>
                <a:latin typeface="方正兰亭刊黑_GBK" panose="02000000000000000000" pitchFamily="2" charset="-122"/>
                <a:ea typeface="方正兰亭刊黑_GBK" panose="02000000000000000000" pitchFamily="2" charset="-122"/>
              </a:rPr>
              <a:t>新高考专用</a:t>
            </a:r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-6985" y="4661595"/>
            <a:ext cx="8626174" cy="2118831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4000"/>
              </a:lnSpc>
              <a:defRPr/>
            </a:pPr>
            <a:r>
              <a:rPr lang="zh-CN" altLang="en-US" sz="2600" kern="0">
                <a:solidFill>
                  <a:schemeClr val="bg1"/>
                </a:solidFill>
                <a:latin typeface="方正兰亭黑4_GBK" panose="02000000000000000000" pitchFamily="2" charset="-122"/>
                <a:ea typeface="方正兰亭黑4_GBK" panose="02000000000000000000" pitchFamily="2" charset="-122"/>
                <a:cs typeface="+mj-cs"/>
              </a:rPr>
              <a:t>专题二十六　细胞工程与胚胎工程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158" y="1507650"/>
            <a:ext cx="8316000" cy="4124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00" b="1" kern="0">
                <a:solidFill>
                  <a:srgbClr val="000000"/>
                </a:solidFill>
                <a:latin typeface="方正兰亭刊黑_GBK" panose="02000000000000000000" pitchFamily="2" charset="-122"/>
                <a:ea typeface="方正兰亭刊黑_GBK" panose="02000000000000000000" pitchFamily="2" charset="-122"/>
              </a:rPr>
              <a:t>考点一　植物细胞工程</a:t>
            </a:r>
          </a:p>
        </p:txBody>
      </p:sp>
      <p:grpSp>
        <p:nvGrpSpPr>
          <p:cNvPr id="3" name="组合 2">
            <a:extLst>
              <a:ext uri="{FF2B5EF4-FFF2-40B4-BE49-F238E27FC236}">
                <a16:creationId xmlns:a16="http://schemas.microsoft.com/office/drawing/2014/main" id="{3B5E71E3-537C-96AA-0BC1-9548878F74F7}"/>
              </a:ext>
            </a:extLst>
          </p:cNvPr>
          <p:cNvGrpSpPr/>
          <p:nvPr/>
        </p:nvGrpSpPr>
        <p:grpSpPr>
          <a:xfrm>
            <a:off x="0" y="991377"/>
            <a:ext cx="9144000" cy="406717"/>
            <a:chOff x="0" y="1364298"/>
            <a:chExt cx="9144000" cy="406717"/>
          </a:xfrm>
        </p:grpSpPr>
        <p:cxnSp>
          <p:nvCxnSpPr>
            <p:cNvPr id="4" name="直接连接符 3"/>
            <p:cNvCxnSpPr/>
            <p:nvPr/>
          </p:nvCxnSpPr>
          <p:spPr>
            <a:xfrm flipV="1">
              <a:off x="0" y="1548130"/>
              <a:ext cx="9144000" cy="15240"/>
            </a:xfrm>
            <a:prstGeom prst="line">
              <a:avLst/>
            </a:prstGeom>
            <a:ln w="38100">
              <a:solidFill>
                <a:srgbClr val="EA5433"/>
              </a:solidFill>
            </a:ln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sp>
          <p:nvSpPr>
            <p:cNvPr id="5" name="六边形 4"/>
            <p:cNvSpPr/>
            <p:nvPr/>
          </p:nvSpPr>
          <p:spPr>
            <a:xfrm>
              <a:off x="4008755" y="1364298"/>
              <a:ext cx="1126490" cy="382905"/>
            </a:xfrm>
            <a:prstGeom prst="hexagon">
              <a:avLst/>
            </a:prstGeom>
            <a:solidFill>
              <a:srgbClr val="EA543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文本框 7"/>
            <p:cNvSpPr txBox="1"/>
            <p:nvPr/>
          </p:nvSpPr>
          <p:spPr>
            <a:xfrm>
              <a:off x="4052570" y="1387475"/>
              <a:ext cx="1057910" cy="38354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900" kern="2100" spc="320">
                  <a:solidFill>
                    <a:schemeClr val="bg1"/>
                  </a:solidFill>
                  <a:uFillTx/>
                  <a:latin typeface="方正兰亭大黑_GBK" panose="02000000000000000000" charset="-122"/>
                  <a:ea typeface="方正兰亭大黑_GBK" panose="02000000000000000000" charset="-122"/>
                </a:rPr>
                <a:t>基础篇</a:t>
              </a:r>
            </a:p>
          </p:txBody>
        </p:sp>
      </p:grpSp>
      <p:sp>
        <p:nvSpPr>
          <p:cNvPr id="7" name="TextBox 2"/>
          <p:cNvSpPr txBox="1"/>
          <p:nvPr/>
        </p:nvSpPr>
        <p:spPr>
          <a:xfrm>
            <a:off x="720000" y="2072784"/>
            <a:ext cx="8316000" cy="134748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一、植物组织培养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概念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: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指将离体的植物器官、组织或细胞等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培养在人工配制的培养基</a:t>
            </a:r>
            <a:br>
              <a:rPr lang="zh-CN" altLang="en-US" sz="2400"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上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给予适宜的培养条件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诱导其形成完整植株的技术。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2.理论基础:植物细胞的全能性。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1)原理:植物细胞含有本物种的</a:t>
            </a:r>
            <a:r>
              <a:rPr lang="zh-CN" altLang="en-US" sz="2012" kern="0">
                <a:solidFill>
                  <a:srgbClr val="000000"/>
                </a:solidFill>
                <a:latin typeface="NEU-BZ" pitchFamily="65" charset="-122"/>
                <a:ea typeface="NEU-BZ" pitchFamily="65" charset="-122"/>
              </a:rPr>
              <a:t>❶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全套遗传信息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2)全能性表达的条件:离体、一定的激素和营养等。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3)在生物的生长发育过程中,并不是所有的细胞都表现出全能性,原因是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在特定的时间和空间条件下,细胞中的基因会</a:t>
            </a:r>
            <a:r>
              <a:rPr lang="zh-CN" altLang="en-US" sz="2012" kern="0">
                <a:solidFill>
                  <a:srgbClr val="000000"/>
                </a:solidFill>
                <a:latin typeface="NEU-BZ" pitchFamily="65" charset="-122"/>
                <a:ea typeface="NEU-BZ" pitchFamily="65" charset="-122"/>
              </a:rPr>
              <a:t>❷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选择性表达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4)全能性大小的比较: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①受精卵&gt;生殖细胞&gt;体细胞。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②分化程度低的细胞&gt;分化程度高的细胞。</a:t>
            </a:r>
            <a:endParaRPr lang="zh-CN" altLang="en-US"/>
          </a:p>
        </p:txBody>
      </p:sp>
      <p:grpSp>
        <p:nvGrpSpPr>
          <p:cNvPr id="3" name="组合 16"/>
          <p:cNvGrpSpPr/>
          <p:nvPr/>
        </p:nvGrpSpPr>
        <p:grpSpPr>
          <a:xfrm>
            <a:off x="4354511" y="1759733"/>
            <a:ext cx="1941513" cy="361951"/>
            <a:chOff x="4881562" y="2969420"/>
            <a:chExt cx="783432" cy="219075"/>
          </a:xfrm>
        </p:grpSpPr>
        <p:sp>
          <p:nvSpPr>
            <p:cNvPr id="4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5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  <p:grpSp>
        <p:nvGrpSpPr>
          <p:cNvPr id="6" name="组合 16"/>
          <p:cNvGrpSpPr/>
          <p:nvPr/>
        </p:nvGrpSpPr>
        <p:grpSpPr>
          <a:xfrm>
            <a:off x="5926136" y="3163083"/>
            <a:ext cx="1696245" cy="361951"/>
            <a:chOff x="4881562" y="2969420"/>
            <a:chExt cx="783432" cy="219075"/>
          </a:xfrm>
        </p:grpSpPr>
        <p:sp>
          <p:nvSpPr>
            <p:cNvPr id="7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8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46448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3.过程</a:t>
            </a:r>
            <a:endParaRPr lang="zh-CN" altLang="en-US"/>
          </a:p>
        </p:txBody>
      </p:sp>
      <p:pic>
        <p:nvPicPr>
          <p:cNvPr id="3" name="图片 3" descr="textimage0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0166" y="2062947"/>
            <a:ext cx="5995140" cy="1715187"/>
          </a:xfrm>
          <a:prstGeom prst="rect">
            <a:avLst/>
          </a:prstGeom>
        </p:spPr>
      </p:pic>
      <p:grpSp>
        <p:nvGrpSpPr>
          <p:cNvPr id="4" name="组合 16"/>
          <p:cNvGrpSpPr/>
          <p:nvPr/>
        </p:nvGrpSpPr>
        <p:grpSpPr>
          <a:xfrm>
            <a:off x="2162162" y="2243923"/>
            <a:ext cx="828688" cy="361951"/>
            <a:chOff x="4881562" y="2969420"/>
            <a:chExt cx="783432" cy="219075"/>
          </a:xfrm>
        </p:grpSpPr>
        <p:sp>
          <p:nvSpPr>
            <p:cNvPr id="5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6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  <p:grpSp>
        <p:nvGrpSpPr>
          <p:cNvPr id="7" name="组合 16"/>
          <p:cNvGrpSpPr/>
          <p:nvPr/>
        </p:nvGrpSpPr>
        <p:grpSpPr>
          <a:xfrm>
            <a:off x="4438637" y="2243923"/>
            <a:ext cx="828688" cy="361951"/>
            <a:chOff x="4881562" y="2969420"/>
            <a:chExt cx="783432" cy="219075"/>
          </a:xfrm>
        </p:grpSpPr>
        <p:sp>
          <p:nvSpPr>
            <p:cNvPr id="8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9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</p:spTree>
    <p:custDataLst>
      <p:custData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知识归纳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(1)愈伤组织:未分化的不定形薄壁组织团块。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(2)生长素和细胞分裂素是启动细胞分裂、脱分化和再分化的关键激素,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它们的浓度、比例等都会影响植物细胞的发育方向。</a:t>
            </a:r>
            <a:endParaRPr lang="zh-CN" altLang="en-US"/>
          </a:p>
        </p:txBody>
      </p:sp>
      <p:graphicFrame>
        <p:nvGraphicFramePr>
          <p:cNvPr id="3" name="表格 2"/>
          <p:cNvGraphicFramePr>
            <a:graphicFrameLocks noGrp="1"/>
          </p:cNvGraphicFramePr>
          <p:nvPr/>
        </p:nvGraphicFramePr>
        <p:xfrm>
          <a:off x="720000" y="3319819"/>
          <a:ext cx="7740000" cy="1886400"/>
        </p:xfrm>
        <a:graphic>
          <a:graphicData uri="http://schemas.openxmlformats.org/drawingml/2006/table">
            <a:tbl>
              <a:tblPr/>
              <a:tblGrid>
                <a:gridCol w="3870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70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7160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生长素/细胞分裂素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结果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160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比值高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利于根的分化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160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比值低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利于芽的分化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160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比值适中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促进形成愈伤组织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custDataLst>
      <p:custData r:id="rId3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46448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4.实例:菊花的组织培养。</a:t>
            </a:r>
            <a:endParaRPr lang="zh-CN" altLang="en-US"/>
          </a:p>
        </p:txBody>
      </p:sp>
      <p:pic>
        <p:nvPicPr>
          <p:cNvPr id="3" name="图片 3" descr="textimage1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7356" y="1948735"/>
            <a:ext cx="5923702" cy="2114476"/>
          </a:xfrm>
          <a:prstGeom prst="rect">
            <a:avLst/>
          </a:prstGeom>
        </p:spPr>
      </p:pic>
    </p:spTree>
    <p:custDataLst>
      <p:custData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疑难突破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(1)对外植体消毒的目的:避免杂菌在培养基上迅速生长消耗营养,同时防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止某些杂菌危害培养物的生长。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(2)一般选择植物幼嫩的组织(如茎尖、根尖、形成层细胞)作为植物组织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培养的材料的原因:幼嫩的组织容易诱导形成愈伤组织。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(3)植物组织培养过程中培养基中添加蔗糖的作用:提供碳源、提供能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量、调节渗透压。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(4)脱分化过程中要遮光,再分化过程中需要光照的原因:脱分化时光照,外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植体往往容易形成维管组织,而不易形成愈伤组织;再分化时给予适当光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照能诱导叶绿素的合成。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二、植物体细胞杂交</a:t>
            </a:r>
            <a:endParaRPr lang="zh-CN" altLang="en-US"/>
          </a:p>
        </p:txBody>
      </p:sp>
      <p:sp>
        <p:nvSpPr>
          <p:cNvPr id="3" name="TextBox 2"/>
          <p:cNvSpPr txBox="1"/>
          <p:nvPr/>
        </p:nvSpPr>
        <p:spPr>
          <a:xfrm>
            <a:off x="720000" y="1848633"/>
            <a:ext cx="8316000" cy="188359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1.概念:将不同来源的植物体细胞,在一定条件下融合成杂种细胞,并把杂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种细胞培育成新植物体的技术。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2.原理:</a:t>
            </a:r>
            <a:r>
              <a:rPr lang="zh-CN" altLang="en-US" sz="2012" kern="0">
                <a:solidFill>
                  <a:srgbClr val="000000"/>
                </a:solidFill>
                <a:latin typeface="NEU-BZ" pitchFamily="65" charset="-122"/>
                <a:ea typeface="NEU-BZ" pitchFamily="65" charset="-122"/>
              </a:rPr>
              <a:t>❺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细胞膜的流动性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和植物</a:t>
            </a:r>
            <a:r>
              <a:rPr lang="zh-CN" altLang="en-US" sz="2012" kern="0">
                <a:solidFill>
                  <a:srgbClr val="000000"/>
                </a:solidFill>
                <a:latin typeface="NEU-BZ" pitchFamily="65" charset="-122"/>
                <a:ea typeface="NEU-BZ" pitchFamily="65" charset="-122"/>
              </a:rPr>
              <a:t>❻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细胞的全能性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。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3.操作流程</a:t>
            </a:r>
            <a:endParaRPr lang="zh-CN" altLang="en-US"/>
          </a:p>
        </p:txBody>
      </p:sp>
      <p:pic>
        <p:nvPicPr>
          <p:cNvPr id="4" name="图片 3" descr="textimage2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0232" y="3815184"/>
            <a:ext cx="5072098" cy="1105283"/>
          </a:xfrm>
          <a:prstGeom prst="rect">
            <a:avLst/>
          </a:prstGeom>
        </p:spPr>
      </p:pic>
      <p:grpSp>
        <p:nvGrpSpPr>
          <p:cNvPr id="5" name="组合 16"/>
          <p:cNvGrpSpPr/>
          <p:nvPr/>
        </p:nvGrpSpPr>
        <p:grpSpPr>
          <a:xfrm>
            <a:off x="1770051" y="2806696"/>
            <a:ext cx="2208223" cy="361951"/>
            <a:chOff x="4881562" y="2969420"/>
            <a:chExt cx="783432" cy="219075"/>
          </a:xfrm>
        </p:grpSpPr>
        <p:sp>
          <p:nvSpPr>
            <p:cNvPr id="6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7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  <p:grpSp>
        <p:nvGrpSpPr>
          <p:cNvPr id="8" name="组合 16"/>
          <p:cNvGrpSpPr/>
          <p:nvPr/>
        </p:nvGrpSpPr>
        <p:grpSpPr>
          <a:xfrm>
            <a:off x="5122851" y="2806696"/>
            <a:ext cx="1849449" cy="361951"/>
            <a:chOff x="4881562" y="2969420"/>
            <a:chExt cx="783432" cy="219075"/>
          </a:xfrm>
        </p:grpSpPr>
        <p:sp>
          <p:nvSpPr>
            <p:cNvPr id="9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10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  <p:grpSp>
        <p:nvGrpSpPr>
          <p:cNvPr id="11" name="组合 16"/>
          <p:cNvGrpSpPr/>
          <p:nvPr/>
        </p:nvGrpSpPr>
        <p:grpSpPr>
          <a:xfrm>
            <a:off x="2312974" y="4493425"/>
            <a:ext cx="1798651" cy="290513"/>
            <a:chOff x="4881562" y="2969420"/>
            <a:chExt cx="783432" cy="219075"/>
          </a:xfrm>
        </p:grpSpPr>
        <p:sp>
          <p:nvSpPr>
            <p:cNvPr id="12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13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</p:spTree>
    <p:custDataLst>
      <p:custData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181062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4.诱导原生质体融合的方法:物理法包括电融合法、</a:t>
            </a:r>
            <a:r>
              <a:rPr lang="zh-CN" altLang="en-US" sz="2012" kern="0">
                <a:solidFill>
                  <a:srgbClr val="000000"/>
                </a:solidFill>
                <a:latin typeface="NEU-BZ" pitchFamily="65" charset="-122"/>
                <a:ea typeface="NEU-BZ" pitchFamily="65" charset="-122"/>
              </a:rPr>
              <a:t>❽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离心法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等,化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学法包括</a:t>
            </a:r>
            <a:r>
              <a:rPr lang="zh-CN" altLang="en-US" sz="2012" kern="0">
                <a:solidFill>
                  <a:srgbClr val="000000"/>
                </a:solidFill>
                <a:latin typeface="NEU-BZ" pitchFamily="65" charset="-122"/>
                <a:ea typeface="NEU-BZ" pitchFamily="65" charset="-122"/>
              </a:rPr>
              <a:t>❾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聚乙二醇(PEG)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融合法、高Ca</a:t>
            </a:r>
            <a:r>
              <a:rPr lang="zh-CN" altLang="en-US" sz="1515" kern="0" baseline="5900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2+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—高pH融合法等。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5.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意义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: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在打破生殖隔离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实现远缘杂交育种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培育植物新品种等方面展示</a:t>
            </a:r>
            <a:br>
              <a:rPr lang="zh-CN" altLang="en-US" sz="2400"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出独特的优势。</a:t>
            </a:r>
            <a:endParaRPr lang="zh-CN" altLang="en-US"/>
          </a:p>
        </p:txBody>
      </p:sp>
      <p:sp>
        <p:nvSpPr>
          <p:cNvPr id="3" name="TextBox 2"/>
          <p:cNvSpPr txBox="1"/>
          <p:nvPr/>
        </p:nvSpPr>
        <p:spPr>
          <a:xfrm>
            <a:off x="720000" y="3179656"/>
            <a:ext cx="8316000" cy="274094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疑难突破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(1)去除细胞壁的原生质体失去了细胞壁的保护,裸露的原生质体容易吸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水涨破或失水皱缩,因此原生质体的融合应在等渗或略高渗溶液中进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行。(2)植物细胞融合过程中,杂种细胞形成的标志是再生出新的细胞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壁。(3)杂种植株的变异类型属于染色体数目变异,杂种植株的染色体数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通常是两亲本细胞染色体数目之和,杂种植株属于异源多倍体。</a:t>
            </a:r>
            <a:endParaRPr lang="zh-CN" altLang="en-US"/>
          </a:p>
        </p:txBody>
      </p:sp>
      <p:grpSp>
        <p:nvGrpSpPr>
          <p:cNvPr id="4" name="组合 16"/>
          <p:cNvGrpSpPr/>
          <p:nvPr/>
        </p:nvGrpSpPr>
        <p:grpSpPr>
          <a:xfrm>
            <a:off x="6607987" y="1286655"/>
            <a:ext cx="1262044" cy="361951"/>
            <a:chOff x="4881562" y="2969420"/>
            <a:chExt cx="783432" cy="219075"/>
          </a:xfrm>
        </p:grpSpPr>
        <p:sp>
          <p:nvSpPr>
            <p:cNvPr id="5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6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  <p:grpSp>
        <p:nvGrpSpPr>
          <p:cNvPr id="7" name="组合 16"/>
          <p:cNvGrpSpPr/>
          <p:nvPr/>
        </p:nvGrpSpPr>
        <p:grpSpPr>
          <a:xfrm>
            <a:off x="2024045" y="1748619"/>
            <a:ext cx="2100279" cy="361951"/>
            <a:chOff x="4881562" y="2969420"/>
            <a:chExt cx="783432" cy="219075"/>
          </a:xfrm>
        </p:grpSpPr>
        <p:sp>
          <p:nvSpPr>
            <p:cNvPr id="8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9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236090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三、植物细胞工程的应用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植物繁殖的新途径</a:t>
            </a:r>
            <a:endParaRPr lang="zh-CN" altLang="en-US" sz="2400"/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1)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快速繁殖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: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繁殖速度快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并可保持优良品种的遗传特性。</a:t>
            </a:r>
            <a:endParaRPr lang="zh-CN" altLang="en-US" sz="2400"/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2)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作物脱毒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: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利用茎尖等顶端分生区细胞进行组织培养获得脱毒苗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可提</a:t>
            </a:r>
            <a:br>
              <a:rPr lang="zh-CN" altLang="en-US" sz="2400"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高作物的产量和品质。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2.作物新品种的培育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1)单倍体育种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①原理:细胞的全能性和染色体变异。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②方法:二倍体植株花药(或花粉)离体培养→单倍体植株</a:t>
            </a:r>
            <a:r>
              <a:rPr lang="zh-CN" altLang="en-US" sz="2624" kern="0" spc="435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纯合二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倍体植株</a:t>
            </a:r>
            <a:r>
              <a:rPr lang="zh-CN" altLang="en-US" sz="2134" kern="0" spc="169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优良品种。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③优点:极大地缩短了育种的年限;是进行体细胞诱变育种和研究遗传突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变的理想材料。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2)突变体的利用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在植物的组织培养过程中,培养细胞处于不断增殖的状态,易受培养条件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和诱变因素(如射线、化学物质等)的影响而产生突变,因此可从突变体中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筛选出对人们有用的突变体,进而培育成新品种。</a:t>
            </a:r>
            <a:endParaRPr lang="zh-CN" altLang="en-US"/>
          </a:p>
        </p:txBody>
      </p:sp>
      <p:pic>
        <p:nvPicPr>
          <p:cNvPr id="3" name="图片 3" descr="textimage3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0047" y="2762911"/>
            <a:ext cx="885824" cy="561975"/>
          </a:xfrm>
          <a:prstGeom prst="rect">
            <a:avLst/>
          </a:prstGeom>
        </p:spPr>
      </p:pic>
      <p:pic>
        <p:nvPicPr>
          <p:cNvPr id="4" name="图片 4" descr="textimage4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2400" y="3356420"/>
            <a:ext cx="485774" cy="419099"/>
          </a:xfrm>
          <a:prstGeom prst="rect">
            <a:avLst/>
          </a:prstGeom>
        </p:spPr>
      </p:pic>
    </p:spTree>
    <p:custDataLst>
      <p:custData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3.细胞产物的工厂化生产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1)一般途径:外植体</a:t>
            </a:r>
            <a:r>
              <a:rPr lang="zh-CN" altLang="en-US" sz="2134" kern="0" spc="484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愈伤组织</a:t>
            </a:r>
            <a:r>
              <a:rPr lang="zh-CN" altLang="en-US" sz="2134" kern="0" spc="484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细胞悬液</a:t>
            </a:r>
            <a:r>
              <a:rPr lang="zh-CN" altLang="en-US" sz="2134" kern="0" spc="814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细胞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产物。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2)初生代谢产物:是生物生长和生存所必需的代谢产物,如糖类、脂质、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蛋白质、核酸等。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3)次生代谢产物:不是生物生长所必需的,一般是在特定组织或器官中,在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特定条件下产生的一类小分子有机化合物,如酚类、萜类和含氮化合物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等。</a:t>
            </a:r>
            <a:endParaRPr lang="zh-CN" altLang="en-US"/>
          </a:p>
        </p:txBody>
      </p:sp>
      <p:pic>
        <p:nvPicPr>
          <p:cNvPr id="3" name="图片 3" descr="textimage5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3130" y="1786574"/>
            <a:ext cx="885825" cy="419099"/>
          </a:xfrm>
          <a:prstGeom prst="rect">
            <a:avLst/>
          </a:prstGeom>
        </p:spPr>
      </p:pic>
      <p:pic>
        <p:nvPicPr>
          <p:cNvPr id="4" name="图片 4" descr="textimage6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355" y="1786574"/>
            <a:ext cx="885824" cy="419099"/>
          </a:xfrm>
          <a:prstGeom prst="rect">
            <a:avLst/>
          </a:prstGeom>
        </p:spPr>
      </p:pic>
      <p:pic>
        <p:nvPicPr>
          <p:cNvPr id="5" name="图片 5" descr="textimage7.jpe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9580" y="1786574"/>
            <a:ext cx="1304925" cy="419099"/>
          </a:xfrm>
          <a:prstGeom prst="rect">
            <a:avLst/>
          </a:prstGeom>
        </p:spPr>
      </p:pic>
    </p:spTree>
    <p:custDataLst>
      <p:custData r:id="rId6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疑难突破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(1)植物顶端分生区附近(如茎尖)的病毒极少,甚至无病毒,故可用茎尖等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分生区细胞培育脱毒苗。(2)获得突变体时,一般以愈伤组织作为诱变处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理的对象,这是因为愈伤组织细胞分裂旺盛,容易发生突变。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1351" kern="0" spc="223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考点训练(请判断下列说法是否正确)</a:t>
            </a:r>
            <a:endParaRPr lang="zh-CN" altLang="en-US"/>
          </a:p>
        </p:txBody>
      </p:sp>
      <p:pic>
        <p:nvPicPr>
          <p:cNvPr id="3" name="图片 3" descr="textimage8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000" y="1397346"/>
            <a:ext cx="200024" cy="190499"/>
          </a:xfrm>
          <a:prstGeom prst="rect">
            <a:avLst/>
          </a:prstGeom>
        </p:spPr>
      </p:pic>
      <p:sp>
        <p:nvSpPr>
          <p:cNvPr id="4" name="TextBox 2"/>
          <p:cNvSpPr txBox="1"/>
          <p:nvPr/>
        </p:nvSpPr>
        <p:spPr>
          <a:xfrm>
            <a:off x="720000" y="1858008"/>
            <a:ext cx="8316000" cy="234807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1.培养基中生长素含量高于细胞分裂素时,有利于愈伤组织生根。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        )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2.利用茎尖分生组织培养脱毒苗,可以使植株具有抗病毒能力。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　    )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3.植物细胞有细胞壁,一般可通过酶解法在清水中制备原生质体。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        )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</a:pP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4.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植物组织培养技术可以实现人参皂苷、紫杉醇等细胞产物的工业化生</a:t>
            </a:r>
            <a:br>
              <a:rPr lang="zh-CN" altLang="en-US" sz="2400"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产。</a:t>
            </a:r>
            <a:r>
              <a:rPr lang="zh-CN" altLang="en-US" sz="1574" kern="0" spc="438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    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)</a:t>
            </a:r>
            <a:endParaRPr lang="zh-CN" altLang="en-US"/>
          </a:p>
        </p:txBody>
      </p:sp>
    </p:spTree>
    <p:custDataLst>
      <p:custData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282538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答案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1.√    </a:t>
            </a: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</a:t>
            </a:r>
            <a:r>
              <a:rPr lang="zh-CN" altLang="en-US" sz="2012" kern="0">
                <a:solidFill>
                  <a:srgbClr val="000000"/>
                </a:solidFill>
                <a:latin typeface="NEU-BZ" pitchFamily="65" charset="-122"/>
                <a:ea typeface="NEU-BZ" pitchFamily="65" charset="-122"/>
              </a:rPr>
              <a:t>✕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脱毒苗自身无病毒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但是不具备抗病毒能力。    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3.</a:t>
            </a:r>
            <a:r>
              <a:rPr lang="zh-CN" altLang="en-US" sz="2012" kern="0">
                <a:solidFill>
                  <a:srgbClr val="000000"/>
                </a:solidFill>
                <a:latin typeface="NEU-BZ" pitchFamily="65" charset="-122"/>
                <a:ea typeface="NEU-BZ" pitchFamily="65" charset="-122"/>
              </a:rPr>
              <a:t>✕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原生质体在清水中会吸水涨破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可在等渗或略高渗溶液中制备原生质体。    </a:t>
            </a:r>
            <a:br>
              <a:rPr lang="zh-CN" altLang="en-US" sz="2400"/>
            </a:b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4.√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8596" y="1134253"/>
            <a:ext cx="8316000" cy="4124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00" b="1" kern="0">
                <a:solidFill>
                  <a:srgbClr val="000000"/>
                </a:solidFill>
                <a:latin typeface="方正兰亭刊黑_GBK" panose="02000000000000000000" pitchFamily="2" charset="-122"/>
                <a:ea typeface="方正兰亭刊黑_GBK" panose="02000000000000000000" pitchFamily="2" charset="-122"/>
              </a:rPr>
              <a:t>考点二　动物细胞工程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20000" y="1858287"/>
            <a:ext cx="8316000" cy="376718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一、动物细胞培养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1.培养条件</a:t>
            </a:r>
            <a:endParaRPr lang="zh-CN" altLang="en-US" sz="2400"/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1)营养:合成培养基+</a:t>
            </a:r>
            <a:r>
              <a:rPr lang="zh-CN" altLang="en-US" sz="2012" kern="0">
                <a:solidFill>
                  <a:srgbClr val="000000"/>
                </a:solidFill>
                <a:latin typeface="NEU-BZ" pitchFamily="65" charset="-122"/>
                <a:ea typeface="NEU-BZ" pitchFamily="65" charset="-122"/>
              </a:rPr>
              <a:t>❶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血清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等天然成分。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知识拓展</a:t>
            </a:r>
            <a:endParaRPr lang="zh-CN" altLang="en-US" sz="2400"/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　血清中含有蛋白质、氨基酸、葡萄糖等多种营养物质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;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含有多种激</a:t>
            </a:r>
            <a:br>
              <a:rPr lang="zh-CN" altLang="en-US" sz="2400"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素及多种生长因子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如成纤维细胞生长因子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);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还含有多种未知的促细胞生</a:t>
            </a:r>
            <a:br>
              <a:rPr lang="zh-CN" altLang="en-US" sz="2400"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长因子、促贴附因子及其他活性物质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能促进细胞的生长、增殖和贴</a:t>
            </a:r>
            <a:br>
              <a:rPr lang="zh-CN" altLang="en-US" sz="2400"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附。</a:t>
            </a:r>
            <a:endParaRPr lang="zh-CN" altLang="en-US"/>
          </a:p>
        </p:txBody>
      </p:sp>
      <p:grpSp>
        <p:nvGrpSpPr>
          <p:cNvPr id="4" name="组合 16"/>
          <p:cNvGrpSpPr/>
          <p:nvPr/>
        </p:nvGrpSpPr>
        <p:grpSpPr>
          <a:xfrm>
            <a:off x="3224206" y="2823365"/>
            <a:ext cx="973144" cy="361951"/>
            <a:chOff x="4881562" y="2969420"/>
            <a:chExt cx="783432" cy="219075"/>
          </a:xfrm>
        </p:grpSpPr>
        <p:sp>
          <p:nvSpPr>
            <p:cNvPr id="5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6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378000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2)</a:t>
            </a:r>
            <a:r>
              <a:rPr lang="zh-CN" altLang="en-US" sz="2012" kern="0">
                <a:solidFill>
                  <a:srgbClr val="000000"/>
                </a:solidFill>
                <a:latin typeface="NEU-BZ" pitchFamily="65" charset="-122"/>
                <a:ea typeface="NEU-BZ" pitchFamily="65" charset="-122"/>
              </a:rPr>
              <a:t>❷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无毒、无菌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的环境。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3)适宜的温度、pH和渗透压。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①温度:哺乳动物细胞培养的温度多以36.5</a:t>
            </a:r>
            <a:r>
              <a:rPr lang="zh-CN" altLang="en-US" sz="2012" kern="0">
                <a:solidFill>
                  <a:srgbClr val="000000"/>
                </a:solidFill>
                <a:latin typeface="Arial Narrow" pitchFamily="65" charset="-122"/>
                <a:ea typeface="Arial Unicode MS" pitchFamily="65" charset="-122"/>
              </a:rPr>
              <a:t>±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0.5 ℃为宜。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②pH:多数动物细胞生存的适宜pH为7.2~7.4。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③渗透压:可维持细胞的正常形态和功能,是细胞培养过程中的一个重要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环境参数。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4)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气体环境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:95%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空气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其中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O</a:t>
            </a:r>
            <a:r>
              <a:rPr lang="en-US" altLang="zh-CN" sz="1515" kern="0" baseline="-1500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是细胞代谢所必需的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)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、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5%CO</a:t>
            </a:r>
            <a:r>
              <a:rPr lang="en-US" altLang="zh-CN" sz="1515" kern="0" baseline="-1500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主要作用是</a:t>
            </a:r>
            <a:br>
              <a:rPr lang="zh-CN" altLang="en-US" sz="2400"/>
            </a:br>
            <a:r>
              <a:rPr lang="zh-CN" altLang="en-US" sz="2012" kern="0">
                <a:solidFill>
                  <a:srgbClr val="000000"/>
                </a:solidFill>
                <a:latin typeface="NEU-BZ" pitchFamily="65" charset="-122"/>
                <a:ea typeface="NEU-BZ" pitchFamily="65" charset="-122"/>
              </a:rPr>
              <a:t>❸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维持培养液的</a:t>
            </a:r>
            <a:r>
              <a:rPr lang="en-US" altLang="zh-CN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pH    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)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的混合气体。</a:t>
            </a:r>
            <a:endParaRPr lang="zh-CN" altLang="en-US"/>
          </a:p>
        </p:txBody>
      </p:sp>
      <p:grpSp>
        <p:nvGrpSpPr>
          <p:cNvPr id="3" name="组合 16"/>
          <p:cNvGrpSpPr/>
          <p:nvPr/>
        </p:nvGrpSpPr>
        <p:grpSpPr>
          <a:xfrm>
            <a:off x="1238233" y="1291418"/>
            <a:ext cx="1681180" cy="361951"/>
            <a:chOff x="4881562" y="2969420"/>
            <a:chExt cx="783432" cy="219075"/>
          </a:xfrm>
        </p:grpSpPr>
        <p:sp>
          <p:nvSpPr>
            <p:cNvPr id="4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5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  <p:grpSp>
        <p:nvGrpSpPr>
          <p:cNvPr id="6" name="组合 16"/>
          <p:cNvGrpSpPr/>
          <p:nvPr/>
        </p:nvGrpSpPr>
        <p:grpSpPr>
          <a:xfrm>
            <a:off x="995344" y="4582306"/>
            <a:ext cx="2295543" cy="361951"/>
            <a:chOff x="4881562" y="2969420"/>
            <a:chExt cx="783432" cy="219075"/>
          </a:xfrm>
        </p:grpSpPr>
        <p:sp>
          <p:nvSpPr>
            <p:cNvPr id="7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8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46448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2.培养过程</a:t>
            </a:r>
            <a:endParaRPr lang="zh-CN" altLang="en-US"/>
          </a:p>
        </p:txBody>
      </p:sp>
      <p:pic>
        <p:nvPicPr>
          <p:cNvPr id="3" name="图片 3" descr="textimage9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5884" y="1920071"/>
            <a:ext cx="5066446" cy="1300478"/>
          </a:xfrm>
          <a:prstGeom prst="rect">
            <a:avLst/>
          </a:prstGeom>
        </p:spPr>
      </p:pic>
      <p:grpSp>
        <p:nvGrpSpPr>
          <p:cNvPr id="4" name="组合 16"/>
          <p:cNvGrpSpPr/>
          <p:nvPr/>
        </p:nvGrpSpPr>
        <p:grpSpPr>
          <a:xfrm>
            <a:off x="3914767" y="2711922"/>
            <a:ext cx="888213" cy="265431"/>
            <a:chOff x="4881562" y="2969420"/>
            <a:chExt cx="783432" cy="219075"/>
          </a:xfrm>
        </p:grpSpPr>
        <p:sp>
          <p:nvSpPr>
            <p:cNvPr id="5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6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  <p:grpSp>
        <p:nvGrpSpPr>
          <p:cNvPr id="7" name="组合 16"/>
          <p:cNvGrpSpPr/>
          <p:nvPr/>
        </p:nvGrpSpPr>
        <p:grpSpPr>
          <a:xfrm>
            <a:off x="5079206" y="2454747"/>
            <a:ext cx="388143" cy="265431"/>
            <a:chOff x="4881562" y="2969420"/>
            <a:chExt cx="783432" cy="219075"/>
          </a:xfrm>
        </p:grpSpPr>
        <p:sp>
          <p:nvSpPr>
            <p:cNvPr id="8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9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  <p:grpSp>
        <p:nvGrpSpPr>
          <p:cNvPr id="10" name="组合 16"/>
          <p:cNvGrpSpPr/>
          <p:nvPr/>
        </p:nvGrpSpPr>
        <p:grpSpPr>
          <a:xfrm>
            <a:off x="5079206" y="2735734"/>
            <a:ext cx="388143" cy="265431"/>
            <a:chOff x="4881562" y="2969420"/>
            <a:chExt cx="783432" cy="219075"/>
          </a:xfrm>
        </p:grpSpPr>
        <p:sp>
          <p:nvSpPr>
            <p:cNvPr id="11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12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</p:spTree>
    <p:custDataLst>
      <p:custData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xit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知识归纳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(1)实现无毒、无菌环境的途径:对培养液和培养用具进行灭菌处理;在无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菌环境下进行操作;定期更换培养液(清除代谢物,防止细胞代谢物积累对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细胞自身造成伤害)。(2)动物组织块需用机械法或胰蛋白酶、胶原蛋白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酶等处理,将组织分散成单个细胞,用培养液将细胞制成细胞悬液。(3)原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代培养时,细胞分裂受阻的原因有细胞密度过大、有害代谢物积累和培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养液中营养物质缺乏等,此外,贴壁细胞在生长增殖时还会出现接触抑制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(当贴壁细胞分裂生长到表面相互接触时,细胞通常会停止分裂增殖)现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象,因此需要进行传代培养。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237372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3.干细胞的类型及其应用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1)</a:t>
            </a:r>
            <a:endParaRPr lang="zh-CN" altLang="en-US"/>
          </a:p>
        </p:txBody>
      </p:sp>
      <p:pic>
        <p:nvPicPr>
          <p:cNvPr id="3" name="图片 3" descr="textimage10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1538" y="1920071"/>
            <a:ext cx="4806514" cy="3173957"/>
          </a:xfrm>
          <a:prstGeom prst="rect">
            <a:avLst/>
          </a:prstGeom>
        </p:spPr>
      </p:pic>
    </p:spTree>
    <p:custDataLst>
      <p:custData r:id="rId4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328987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latinLnBrk="1" hangingPunct="0">
              <a:lnSpc>
                <a:spcPct val="150000"/>
              </a:lnSpc>
              <a:spcBef>
                <a:spcPts val="4278"/>
              </a:spcBef>
            </a:pP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2)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应用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:</a:t>
            </a:r>
            <a:endParaRPr lang="zh-CN" altLang="en-US" sz="2400"/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①造血干细胞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: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用于治疗白血病及一些恶性肿瘤放疗或化疗后引起的造</a:t>
            </a:r>
            <a:br>
              <a:rPr lang="zh-CN" altLang="en-US" sz="2400"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血系统、免疫系统功能障碍等疾病。</a:t>
            </a:r>
            <a:endParaRPr lang="zh-CN" altLang="en-US" sz="2400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②神经干细胞:在治疗神经组织损伤和神经系统退行性疾病(如帕金森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病、阿尔茨海默病等)方面具有重要价值。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③现在用iPS细胞治疗阿尔茨海默病、心血管疾病等领域的研究取得了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新进展。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7053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https://d.book118.com/727125130201006054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2">
  <a:themeElements>
    <a:clrScheme name="自定义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381750"/>
      </a:hlink>
      <a:folHlink>
        <a:srgbClr val="7030A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流畅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customXml/_rels/item1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3.xml" /></Relationships>
</file>

<file path=customXml/_rels/item4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4.xml" /></Relationships>
</file>

<file path=customXml/_rels/item5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5.xml" /></Relationships>
</file>

<file path=customXml/_rels/item6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6.xml" /></Relationships>
</file>

<file path=customXml/_rels/item7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7.xml" /></Relationships>
</file>

<file path=customXml/_rels/item8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8.xml" /></Relationships>
</file>

<file path=customXml/_rels/item9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9.xml" /></Relationships>
</file>

<file path=customXml/_rels/item10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0.xml" /></Relationships>
</file>

<file path=customXml/_rels/item11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1.xml" /></Relationships>
</file>

<file path=customXml/_rels/item12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2.xml" /></Relationships>
</file>

<file path=customXml/_rels/item13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3.xml" /></Relationships>
</file>

<file path=customXml/_rels/item14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4.xml" /></Relationships>
</file>

<file path=customXml/_rels/item15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5.xml" /></Relationships>
</file>

<file path=customXml/_rels/item16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6.xml" /></Relationships>
</file>

<file path=customXml/_rels/item17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7.xml" /></Relationships>
</file>

<file path=customXml/_rels/item18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8.xml" /></Relationships>
</file>

<file path=customXml/_rels/item19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9.xml" /></Relationships>
</file>

<file path=customXml/_rels/item20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20.xml" /></Relationships>
</file>

<file path=customXml/item1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2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3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4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5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6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7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8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9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0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1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2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3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4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5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6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7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8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9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20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Props1.xml><?xml version="1.0" encoding="utf-8"?>
<ds:datastoreItem xmlns:ds="http://schemas.openxmlformats.org/officeDocument/2006/customXml" ds:itemID="{05606211-1438-49C3-A262-554315ED435E}">
  <ds:schemaRefs/>
</ds:datastoreItem>
</file>

<file path=customXml/itemProps2.xml><?xml version="1.0" encoding="utf-8"?>
<ds:datastoreItem xmlns:ds="http://schemas.openxmlformats.org/officeDocument/2006/customXml" ds:itemID="{BFA66E60-8BC8-4FAB-9253-5626A7298B46}">
  <ds:schemaRefs/>
</ds:datastoreItem>
</file>

<file path=customXml/itemProps3.xml><?xml version="1.0" encoding="utf-8"?>
<ds:datastoreItem xmlns:ds="http://schemas.openxmlformats.org/officeDocument/2006/customXml" ds:itemID="{840C24B3-0D0C-4E92-AB1D-7462632F1D7E}">
  <ds:schemaRefs/>
</ds:datastoreItem>
</file>

<file path=customXml/itemProps4.xml><?xml version="1.0" encoding="utf-8"?>
<ds:datastoreItem xmlns:ds="http://schemas.openxmlformats.org/officeDocument/2006/customXml" ds:itemID="{C433A226-7D4F-4F93-8CAA-75B5A0EBC3FE}">
  <ds:schemaRefs/>
</ds:datastoreItem>
</file>

<file path=customXml/itemProps5.xml><?xml version="1.0" encoding="utf-8"?>
<ds:datastoreItem xmlns:ds="http://schemas.openxmlformats.org/officeDocument/2006/customXml" ds:itemID="{1F788359-5724-479C-9788-2E5B3A40DE11}">
  <ds:schemaRefs/>
</ds:datastoreItem>
</file>

<file path=customXml/itemProps6.xml><?xml version="1.0" encoding="utf-8"?>
<ds:datastoreItem xmlns:ds="http://schemas.openxmlformats.org/officeDocument/2006/customXml" ds:itemID="{81EF443C-DE21-4BD4-9615-71BCE50138EF}">
  <ds:schemaRefs/>
</ds:datastoreItem>
</file>

<file path=customXml/itemProps7.xml><?xml version="1.0" encoding="utf-8"?>
<ds:datastoreItem xmlns:ds="http://schemas.openxmlformats.org/officeDocument/2006/customXml" ds:itemID="{940AB412-CD2E-4BA1-AA84-C64758BE4302}">
  <ds:schemaRefs/>
</ds:datastoreItem>
</file>

<file path=customXml/itemProps8.xml><?xml version="1.0" encoding="utf-8"?>
<ds:datastoreItem xmlns:ds="http://schemas.openxmlformats.org/officeDocument/2006/customXml" ds:itemID="{1DE9C184-BF59-4BF4-B364-0A57B6E76225}">
  <ds:schemaRefs/>
</ds:datastoreItem>
</file>

<file path=customXml/itemProps9.xml><?xml version="1.0" encoding="utf-8"?>
<ds:datastoreItem xmlns:ds="http://schemas.openxmlformats.org/officeDocument/2006/customXml" ds:itemID="{F9F08305-A112-438F-985B-CC0527623885}">
  <ds:schemaRefs/>
</ds:datastoreItem>
</file>

<file path=customXml/itemProps10.xml><?xml version="1.0" encoding="utf-8"?>
<ds:datastoreItem xmlns:ds="http://schemas.openxmlformats.org/officeDocument/2006/customXml" ds:itemID="{D6CDAC8C-B092-40DC-96E4-EE80D13F122A}">
  <ds:schemaRefs/>
</ds:datastoreItem>
</file>

<file path=customXml/itemProps11.xml><?xml version="1.0" encoding="utf-8"?>
<ds:datastoreItem xmlns:ds="http://schemas.openxmlformats.org/officeDocument/2006/customXml" ds:itemID="{4C3A66AC-06D0-4F07-AF8E-CCE335162A33}">
  <ds:schemaRefs/>
</ds:datastoreItem>
</file>

<file path=customXml/itemProps12.xml><?xml version="1.0" encoding="utf-8"?>
<ds:datastoreItem xmlns:ds="http://schemas.openxmlformats.org/officeDocument/2006/customXml" ds:itemID="{328A57B4-D0F3-43CB-A543-B37FBE092C27}">
  <ds:schemaRefs/>
</ds:datastoreItem>
</file>

<file path=customXml/itemProps13.xml><?xml version="1.0" encoding="utf-8"?>
<ds:datastoreItem xmlns:ds="http://schemas.openxmlformats.org/officeDocument/2006/customXml" ds:itemID="{5626B3D3-13D4-48DE-BF9C-68A7BC40A381}">
  <ds:schemaRefs/>
</ds:datastoreItem>
</file>

<file path=customXml/itemProps14.xml><?xml version="1.0" encoding="utf-8"?>
<ds:datastoreItem xmlns:ds="http://schemas.openxmlformats.org/officeDocument/2006/customXml" ds:itemID="{55B2B8D3-97BE-4A05-A1D2-7D3979F4710A}">
  <ds:schemaRefs/>
</ds:datastoreItem>
</file>

<file path=customXml/itemProps15.xml><?xml version="1.0" encoding="utf-8"?>
<ds:datastoreItem xmlns:ds="http://schemas.openxmlformats.org/officeDocument/2006/customXml" ds:itemID="{4774BD19-9B70-426F-9554-5499D317BF3A}">
  <ds:schemaRefs/>
</ds:datastoreItem>
</file>

<file path=customXml/itemProps16.xml><?xml version="1.0" encoding="utf-8"?>
<ds:datastoreItem xmlns:ds="http://schemas.openxmlformats.org/officeDocument/2006/customXml" ds:itemID="{11AD3B40-27EB-44C1-819B-9A32078E290B}">
  <ds:schemaRefs/>
</ds:datastoreItem>
</file>

<file path=customXml/itemProps17.xml><?xml version="1.0" encoding="utf-8"?>
<ds:datastoreItem xmlns:ds="http://schemas.openxmlformats.org/officeDocument/2006/customXml" ds:itemID="{718BA9E6-52DD-4314-963D-9E722BC13D18}">
  <ds:schemaRefs/>
</ds:datastoreItem>
</file>

<file path=customXml/itemProps18.xml><?xml version="1.0" encoding="utf-8"?>
<ds:datastoreItem xmlns:ds="http://schemas.openxmlformats.org/officeDocument/2006/customXml" ds:itemID="{6C96B7F9-C42D-4A11-8549-B852E602029D}">
  <ds:schemaRefs/>
</ds:datastoreItem>
</file>

<file path=customXml/itemProps19.xml><?xml version="1.0" encoding="utf-8"?>
<ds:datastoreItem xmlns:ds="http://schemas.openxmlformats.org/officeDocument/2006/customXml" ds:itemID="{0179AEFD-CF23-4B1C-A003-23A8CC5AAB4E}">
  <ds:schemaRefs/>
</ds:datastoreItem>
</file>

<file path=customXml/itemProps20.xml><?xml version="1.0" encoding="utf-8"?>
<ds:datastoreItem xmlns:ds="http://schemas.openxmlformats.org/officeDocument/2006/customXml" ds:itemID="{FB6C187A-9991-49C5-8DA9-A93AF535D6F9}">
  <ds:schemaRefs/>
</ds:datastoreItem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22</Slides>
  <Notes>20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4">
      <vt:lpstr>Arial</vt:lpstr>
      <vt:lpstr>Calibri</vt:lpstr>
      <vt:lpstr>宋体</vt:lpstr>
      <vt:lpstr>方正兰亭黑_GBK</vt:lpstr>
      <vt:lpstr>方正兰亭刊黑_GBK</vt:lpstr>
      <vt:lpstr>方正兰亭黑4_GBK</vt:lpstr>
      <vt:lpstr>方正兰亭大黑_GBK</vt:lpstr>
      <vt:lpstr>Times New Roman</vt:lpstr>
      <vt:lpstr>NEU-BZ</vt:lpstr>
      <vt:lpstr>Arial Narrow</vt:lpstr>
      <vt:lpstr>Arial Unicode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2024-09-29T11:22:53.074</cp:lastPrinted>
  <dcterms:created xsi:type="dcterms:W3CDTF">2024-09-29T03:22:53Z</dcterms:created>
  <dcterms:modified xsi:type="dcterms:W3CDTF">2024-09-29T03:22:54Z</dcterms:modified>
</cp:coreProperties>
</file>