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1594E-652E-4397-9D5C-98B18B407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6686E-1498-43C0-B90A-8C5B4829C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D135E-25B5-4FDD-B307-B3CDA523D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772D5-FC47-4C1E-8A8E-1AD1810E5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A00787-C79E-410D-8360-8026A57BE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BCDBE6-F914-412D-8CEC-7D2C8BD16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45F283-5533-4731-9929-FCEB10C0C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AFAB5-145B-4B75-B877-5EB5BC462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0502E-C605-4297-845C-2BAEB1CB0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266D4-3293-4804-9E64-371907717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44A47-165A-4CA8-9226-AA85CB099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60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png" /><Relationship Id="rId11" Type="http://schemas.openxmlformats.org/officeDocument/2006/relationships/image" Target="../media/image6.png" /><Relationship Id="rId12" Type="http://schemas.openxmlformats.org/officeDocument/2006/relationships/image" Target="../media/image7.png" /><Relationship Id="rId13" Type="http://schemas.openxmlformats.org/officeDocument/2006/relationships/image" Target="../media/image8.png" /><Relationship Id="rId14" Type="http://schemas.openxmlformats.org/officeDocument/2006/relationships/image" Target="../media/image9.png" /><Relationship Id="rId15" Type="http://schemas.openxmlformats.org/officeDocument/2006/relationships/image" Target="../media/image10.png" /><Relationship Id="rId16" Type="http://schemas.openxmlformats.org/officeDocument/2006/relationships/image" Target="../media/image11.png" /><Relationship Id="rId17" Type="http://schemas.openxmlformats.org/officeDocument/2006/relationships/image" Target="../media/image12.png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0825" cy="5214937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8"/>
          <a:stretch>
            <a:fillRect/>
          </a:stretch>
        </p:blipFill>
        <p:spPr>
          <a:xfrm>
            <a:off x="0" y="5449887"/>
            <a:ext cx="9140824" cy="331787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9"/>
          <a:stretch>
            <a:fillRect/>
          </a:stretch>
        </p:blipFill>
        <p:spPr>
          <a:xfrm>
            <a:off x="0" y="5915024"/>
            <a:ext cx="7594600" cy="522287"/>
          </a:xfrm>
          <a:prstGeom prst="rect">
            <a:avLst/>
          </a:prstGeom>
        </p:spPr>
      </p:pic>
      <p:sp>
        <p:nvSpPr>
          <p:cNvPr id="20" name="bg object 20"/>
          <p:cNvSpPr/>
          <p:nvPr/>
        </p:nvSpPr>
        <p:spPr>
          <a:xfrm>
            <a:off x="5745162" y="5876924"/>
            <a:ext cx="3395979" cy="494030"/>
          </a:xfrm>
          <a:custGeom>
            <a:rect l="l" t="t" r="r" b="b"/>
            <a:pathLst>
              <a:path w="3395979" h="494029">
                <a:moveTo>
                  <a:pt x="3395662" y="179387"/>
                </a:moveTo>
                <a:lnTo>
                  <a:pt x="0" y="427037"/>
                </a:lnTo>
                <a:lnTo>
                  <a:pt x="0" y="493712"/>
                </a:lnTo>
                <a:lnTo>
                  <a:pt x="3395662" y="179387"/>
                </a:lnTo>
                <a:close/>
              </a:path>
              <a:path w="3395979" h="494029">
                <a:moveTo>
                  <a:pt x="3395662" y="0"/>
                </a:moveTo>
                <a:lnTo>
                  <a:pt x="1849437" y="38481"/>
                </a:lnTo>
                <a:lnTo>
                  <a:pt x="1849437" y="161950"/>
                </a:lnTo>
                <a:lnTo>
                  <a:pt x="3395662" y="76962"/>
                </a:lnTo>
                <a:lnTo>
                  <a:pt x="3395662" y="0"/>
                </a:lnTo>
                <a:close/>
              </a:path>
            </a:pathLst>
          </a:custGeom>
          <a:solidFill>
            <a:srgbClr val="000099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1" name="bg object 21"/>
          <p:cNvPicPr/>
          <p:nvPr/>
        </p:nvPicPr>
        <p:blipFill>
          <a:blip r:embed="rId10"/>
          <a:stretch>
            <a:fillRect/>
          </a:stretch>
        </p:blipFill>
        <p:spPr>
          <a:xfrm>
            <a:off x="0" y="6303961"/>
            <a:ext cx="5745162" cy="552450"/>
          </a:xfrm>
          <a:prstGeom prst="rect">
            <a:avLst/>
          </a:prstGeom>
        </p:spPr>
      </p:pic>
      <p:sp>
        <p:nvSpPr>
          <p:cNvPr id="22" name="bg object 22"/>
          <p:cNvSpPr/>
          <p:nvPr/>
        </p:nvSpPr>
        <p:spPr>
          <a:xfrm>
            <a:off x="3328987" y="6418262"/>
            <a:ext cx="3990975" cy="438150"/>
          </a:xfrm>
          <a:custGeom>
            <a:rect l="l" t="t" r="r" b="b"/>
            <a:pathLst>
              <a:path w="3990975" h="438150">
                <a:moveTo>
                  <a:pt x="3459796" y="438150"/>
                </a:moveTo>
                <a:lnTo>
                  <a:pt x="0" y="438150"/>
                </a:lnTo>
                <a:lnTo>
                  <a:pt x="3583473" y="0"/>
                </a:lnTo>
                <a:lnTo>
                  <a:pt x="3990975" y="323850"/>
                </a:lnTo>
                <a:lnTo>
                  <a:pt x="3459796" y="438150"/>
                </a:lnTo>
                <a:close/>
              </a:path>
            </a:pathLst>
          </a:custGeom>
          <a:solidFill>
            <a:srgbClr val="000099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3" name="bg object 23"/>
          <p:cNvPicPr/>
          <p:nvPr/>
        </p:nvPicPr>
        <p:blipFill>
          <a:blip r:embed="rId11"/>
          <a:stretch>
            <a:fillRect/>
          </a:stretch>
        </p:blipFill>
        <p:spPr>
          <a:xfrm>
            <a:off x="6911974" y="6142036"/>
            <a:ext cx="2228850" cy="600075"/>
          </a:xfrm>
          <a:prstGeom prst="rect">
            <a:avLst/>
          </a:prstGeom>
        </p:spPr>
      </p:pic>
      <p:sp>
        <p:nvSpPr>
          <p:cNvPr id="24" name="bg object 24"/>
          <p:cNvSpPr/>
          <p:nvPr/>
        </p:nvSpPr>
        <p:spPr>
          <a:xfrm>
            <a:off x="7985125" y="5002212"/>
            <a:ext cx="1155700" cy="381000"/>
          </a:xfrm>
          <a:custGeom>
            <a:rect l="l" t="t" r="r" b="b"/>
            <a:pathLst>
              <a:path w="1155700" h="381000">
                <a:moveTo>
                  <a:pt x="1155700" y="381000"/>
                </a:moveTo>
                <a:lnTo>
                  <a:pt x="0" y="9525"/>
                </a:lnTo>
                <a:lnTo>
                  <a:pt x="0" y="0"/>
                </a:lnTo>
                <a:lnTo>
                  <a:pt x="1155700" y="381000"/>
                </a:lnTo>
                <a:close/>
              </a:path>
            </a:pathLst>
          </a:custGeom>
          <a:solidFill>
            <a:srgbClr val="000099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5" name="bg object 25"/>
          <p:cNvPicPr/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0825" cy="5345111"/>
          </a:xfrm>
          <a:prstGeom prst="rect">
            <a:avLst/>
          </a:prstGeom>
        </p:spPr>
      </p:pic>
      <p:sp>
        <p:nvSpPr>
          <p:cNvPr id="26" name="bg object 26"/>
          <p:cNvSpPr/>
          <p:nvPr/>
        </p:nvSpPr>
        <p:spPr>
          <a:xfrm>
            <a:off x="8694738" y="4108449"/>
            <a:ext cx="446405" cy="532130"/>
          </a:xfrm>
          <a:custGeom>
            <a:rect l="l" t="t" r="r" b="b"/>
            <a:pathLst>
              <a:path w="446404" h="532129">
                <a:moveTo>
                  <a:pt x="446087" y="531812"/>
                </a:moveTo>
                <a:lnTo>
                  <a:pt x="0" y="142875"/>
                </a:lnTo>
                <a:lnTo>
                  <a:pt x="152400" y="0"/>
                </a:lnTo>
                <a:lnTo>
                  <a:pt x="446087" y="274637"/>
                </a:lnTo>
                <a:lnTo>
                  <a:pt x="446087" y="531812"/>
                </a:lnTo>
                <a:close/>
              </a:path>
            </a:pathLst>
          </a:custGeom>
          <a:solidFill>
            <a:srgbClr val="000099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7" name="bg object 27"/>
          <p:cNvPicPr/>
          <p:nvPr/>
        </p:nvPicPr>
        <p:blipFill>
          <a:blip r:embed="rId13"/>
          <a:stretch>
            <a:fillRect/>
          </a:stretch>
        </p:blipFill>
        <p:spPr>
          <a:xfrm>
            <a:off x="3895724" y="0"/>
            <a:ext cx="4951412" cy="4251324"/>
          </a:xfrm>
          <a:prstGeom prst="rect">
            <a:avLst/>
          </a:prstGeom>
        </p:spPr>
      </p:pic>
      <p:sp>
        <p:nvSpPr>
          <p:cNvPr id="28" name="bg object 28"/>
          <p:cNvSpPr/>
          <p:nvPr/>
        </p:nvSpPr>
        <p:spPr>
          <a:xfrm>
            <a:off x="8931274" y="4022724"/>
            <a:ext cx="209550" cy="209550"/>
          </a:xfrm>
          <a:custGeom>
            <a:rect l="l" t="t" r="r" b="b"/>
            <a:pathLst>
              <a:path w="209550" h="209550">
                <a:moveTo>
                  <a:pt x="209550" y="209550"/>
                </a:moveTo>
                <a:lnTo>
                  <a:pt x="0" y="0"/>
                </a:lnTo>
                <a:lnTo>
                  <a:pt x="209550" y="209550"/>
                </a:lnTo>
                <a:close/>
              </a:path>
            </a:pathLst>
          </a:custGeom>
          <a:solidFill>
            <a:srgbClr val="FF9999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9" name="bg object 29"/>
          <p:cNvPicPr/>
          <p:nvPr/>
        </p:nvPicPr>
        <p:blipFill>
          <a:blip r:embed="rId14"/>
          <a:stretch>
            <a:fillRect/>
          </a:stretch>
        </p:blipFill>
        <p:spPr>
          <a:xfrm>
            <a:off x="4940299" y="0"/>
            <a:ext cx="4200525" cy="4079874"/>
          </a:xfrm>
          <a:prstGeom prst="rect">
            <a:avLst/>
          </a:prstGeom>
        </p:spPr>
      </p:pic>
      <p:sp>
        <p:nvSpPr>
          <p:cNvPr id="30" name="bg object 30"/>
          <p:cNvSpPr/>
          <p:nvPr/>
        </p:nvSpPr>
        <p:spPr>
          <a:xfrm>
            <a:off x="8894761" y="1349374"/>
            <a:ext cx="246379" cy="819150"/>
          </a:xfrm>
          <a:custGeom>
            <a:rect l="l" t="t" r="r" b="b"/>
            <a:pathLst>
              <a:path w="246377" h="819150">
                <a:moveTo>
                  <a:pt x="246062" y="819149"/>
                </a:moveTo>
                <a:lnTo>
                  <a:pt x="0" y="304799"/>
                </a:lnTo>
                <a:lnTo>
                  <a:pt x="122237" y="0"/>
                </a:lnTo>
                <a:lnTo>
                  <a:pt x="246062" y="323849"/>
                </a:lnTo>
                <a:lnTo>
                  <a:pt x="246062" y="819149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31" name="bg object 31"/>
          <p:cNvPicPr/>
          <p:nvPr/>
        </p:nvPicPr>
        <p:blipFill>
          <a:blip r:embed="rId15"/>
          <a:stretch>
            <a:fillRect/>
          </a:stretch>
        </p:blipFill>
        <p:spPr>
          <a:xfrm>
            <a:off x="8107362" y="0"/>
            <a:ext cx="1023936" cy="1654175"/>
          </a:xfrm>
          <a:prstGeom prst="rect">
            <a:avLst/>
          </a:prstGeom>
        </p:spPr>
      </p:pic>
      <p:sp>
        <p:nvSpPr>
          <p:cNvPr id="32" name="bg object 32"/>
          <p:cNvSpPr/>
          <p:nvPr/>
        </p:nvSpPr>
        <p:spPr>
          <a:xfrm>
            <a:off x="9045574" y="1036637"/>
            <a:ext cx="95250" cy="494030"/>
          </a:xfrm>
          <a:custGeom>
            <a:rect l="l" t="t" r="r" b="b"/>
            <a:pathLst>
              <a:path w="95250" h="494030">
                <a:moveTo>
                  <a:pt x="95250" y="493712"/>
                </a:moveTo>
                <a:lnTo>
                  <a:pt x="0" y="227867"/>
                </a:lnTo>
                <a:lnTo>
                  <a:pt x="85725" y="0"/>
                </a:lnTo>
                <a:lnTo>
                  <a:pt x="95250" y="9494"/>
                </a:lnTo>
                <a:lnTo>
                  <a:pt x="95250" y="4937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33" name="bg object 33"/>
          <p:cNvPicPr/>
          <p:nvPr/>
        </p:nvPicPr>
        <p:blipFill>
          <a:blip r:embed="rId16"/>
          <a:stretch>
            <a:fillRect/>
          </a:stretch>
        </p:blipFill>
        <p:spPr>
          <a:xfrm>
            <a:off x="3174" y="2541587"/>
            <a:ext cx="9131299" cy="2959099"/>
          </a:xfrm>
          <a:prstGeom prst="rect">
            <a:avLst/>
          </a:prstGeom>
        </p:spPr>
      </p:pic>
      <p:sp>
        <p:nvSpPr>
          <p:cNvPr id="34" name="bg object 34"/>
          <p:cNvSpPr/>
          <p:nvPr/>
        </p:nvSpPr>
        <p:spPr>
          <a:xfrm>
            <a:off x="9134474" y="5529261"/>
            <a:ext cx="9525" cy="9525"/>
          </a:xfrm>
          <a:custGeom>
            <a:rect l="l" t="t" r="r" b="b"/>
            <a:pathLst>
              <a:path w="9525" h="9525">
                <a:moveTo>
                  <a:pt x="9525" y="9525"/>
                </a:moveTo>
                <a:lnTo>
                  <a:pt x="0" y="9525"/>
                </a:lnTo>
                <a:lnTo>
                  <a:pt x="0" y="0"/>
                </a:lnTo>
                <a:lnTo>
                  <a:pt x="9525" y="9525"/>
                </a:lnTo>
                <a:close/>
              </a:path>
            </a:pathLst>
          </a:custGeom>
          <a:solidFill>
            <a:srgbClr val="18FF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35" name="bg object 35"/>
          <p:cNvPicPr/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0824" cy="5703902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49438" y="212980"/>
            <a:ext cx="7645122" cy="1275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68299" y="2603887"/>
            <a:ext cx="8407400" cy="2860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251450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673213" y="1526893"/>
            <a:ext cx="3937635" cy="20840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18465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FF"/>
                </a:solidFill>
                <a:latin typeface="Arial"/>
                <a:cs typeface="Arial"/>
              </a:rPr>
              <a:t>ppt.downhot.com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525"/>
              </a:spcBef>
              <a:tabLst>
                <a:tab pos="1549400"/>
                <a:tab pos="3086100"/>
              </a:tabLst>
            </a:pPr>
            <a:r>
              <a:rPr sz="6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执</a:t>
            </a:r>
            <a:r>
              <a:rPr sz="66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6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行</a:t>
            </a:r>
            <a:r>
              <a:rPr sz="66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6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力</a:t>
            </a:r>
            <a:endParaRPr sz="6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7936" rIns="0" bIns="0" rtlCol="0">
            <a:spAutoFit/>
          </a:bodyPr>
          <a:lstStyle/>
          <a:p>
            <a:pPr marL="1193165">
              <a:lnSpc>
                <a:spcPct val="100000"/>
              </a:lnSpc>
              <a:spcBef>
                <a:spcPts val="100"/>
              </a:spcBef>
            </a:pPr>
            <a:r>
              <a:rPr sz="6900" spc="-10"/>
              <a:t>执行是什么？</a:t>
            </a:r>
            <a:endParaRPr sz="69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820"/>
              </a:spcBef>
            </a:pPr>
            <a:r>
              <a:rPr spc="-10"/>
              <a:t>执行就是：</a:t>
            </a:r>
          </a:p>
          <a:p>
            <a:pPr marL="12065" marR="5080" algn="ctr">
              <a:lnSpc>
                <a:spcPts val="6480"/>
              </a:lnSpc>
              <a:spcBef>
                <a:spcPts val="1535"/>
              </a:spcBef>
            </a:pPr>
            <a:r>
              <a:rPr spc="-5"/>
              <a:t>做，不折不扣的做，做出</a:t>
            </a:r>
            <a:r>
              <a:rPr spc="1500"/>
              <a:t>          </a:t>
            </a:r>
            <a:r>
              <a:rPr spc="-20"/>
              <a:t>结果。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66838" y="902890"/>
            <a:ext cx="669290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b="0" spc="-10">
                <a:latin typeface="宋体"/>
                <a:cs typeface="宋体"/>
              </a:rPr>
              <a:t>执行力是什么？</a:t>
            </a:r>
            <a:endParaRPr sz="75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62113" y="2424629"/>
            <a:ext cx="6172200" cy="2104390"/>
          </a:xfrm>
          <a:prstGeom prst="rect">
            <a:avLst/>
          </a:prstGeom>
        </p:spPr>
        <p:txBody>
          <a:bodyPr vert="horz" wrap="square" lIns="0" tIns="793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625"/>
              </a:spcBef>
            </a:pPr>
            <a:r>
              <a:rPr sz="4400" spc="-10">
                <a:solidFill>
                  <a:srgbClr val="FFFFFF"/>
                </a:solidFill>
                <a:latin typeface="宋体"/>
                <a:cs typeface="宋体"/>
              </a:rPr>
              <a:t>执行力就是：</a:t>
            </a:r>
            <a:endParaRPr sz="4400">
              <a:latin typeface="宋体"/>
              <a:cs typeface="宋体"/>
            </a:endParaRPr>
          </a:p>
          <a:p>
            <a:pPr marL="12700" marR="5080" algn="ctr">
              <a:lnSpc>
                <a:spcPts val="4750"/>
              </a:lnSpc>
              <a:spcBef>
                <a:spcPts val="1130"/>
              </a:spcBef>
            </a:pPr>
            <a:r>
              <a:rPr sz="4400" spc="-5">
                <a:solidFill>
                  <a:srgbClr val="FFFFFF"/>
                </a:solidFill>
                <a:latin typeface="宋体"/>
                <a:cs typeface="宋体"/>
              </a:rPr>
              <a:t>做事的行动能力，把事做</a:t>
            </a:r>
            <a:r>
              <a:rPr sz="4400" spc="1100">
                <a:solidFill>
                  <a:srgbClr val="FFFFFF"/>
                </a:solidFill>
                <a:latin typeface="宋体"/>
                <a:cs typeface="宋体"/>
              </a:rPr>
              <a:t>          </a:t>
            </a:r>
            <a:r>
              <a:rPr sz="4400" spc="-5">
                <a:solidFill>
                  <a:srgbClr val="FFFFFF"/>
                </a:solidFill>
                <a:latin typeface="宋体"/>
                <a:cs typeface="宋体"/>
              </a:rPr>
              <a:t>完，做出结果的能力！</a:t>
            </a:r>
            <a:endParaRPr sz="4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5950" y="2003504"/>
            <a:ext cx="7912100" cy="1076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900" b="0" spc="-10">
                <a:latin typeface="宋体"/>
                <a:cs typeface="宋体"/>
              </a:rPr>
              <a:t>团队执行力是什么？</a:t>
            </a:r>
            <a:endParaRPr sz="69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16100" y="3712051"/>
            <a:ext cx="551180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5400" spc="-10">
                <a:solidFill>
                  <a:srgbClr val="FFFFFF"/>
                </a:solidFill>
                <a:latin typeface="宋体"/>
                <a:cs typeface="宋体"/>
              </a:rPr>
              <a:t>实现结果的组织能</a:t>
            </a:r>
            <a:endParaRPr sz="5400">
              <a:latin typeface="宋体"/>
              <a:cs typeface="宋体"/>
            </a:endParaRPr>
          </a:p>
          <a:p>
            <a:pPr marR="678180" algn="ctr">
              <a:lnSpc>
                <a:spcPct val="100000"/>
              </a:lnSpc>
            </a:pPr>
            <a:r>
              <a:rPr sz="5400" spc="-25">
                <a:solidFill>
                  <a:srgbClr val="FFFFFF"/>
                </a:solidFill>
                <a:latin typeface="宋体"/>
                <a:cs typeface="宋体"/>
              </a:rPr>
              <a:t>力。</a:t>
            </a:r>
            <a:endParaRPr sz="5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80306" y="155337"/>
            <a:ext cx="72263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300" spc="-70">
                <a:latin typeface="MS Gothic"/>
                <a:cs typeface="MS Gothic"/>
              </a:rPr>
              <a:t>什么是</a:t>
            </a:r>
            <a:r>
              <a:rPr sz="6300" spc="-10"/>
              <a:t>执行力文化？</a:t>
            </a:r>
            <a:endParaRPr sz="6300">
              <a:latin typeface="MS Gothic"/>
              <a:cs typeface="MS Gothic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02628" y="2038588"/>
            <a:ext cx="280034" cy="28003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032828" y="1861423"/>
            <a:ext cx="7581900" cy="429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500" spc="-5">
                <a:solidFill>
                  <a:srgbClr val="FFFFFF"/>
                </a:solidFill>
                <a:latin typeface="Microsoft JhengHei"/>
                <a:cs typeface="Microsoft JhengHei"/>
              </a:rPr>
              <a:t>执行力文化是指：执行力组织内部依据</a:t>
            </a:r>
            <a:r>
              <a:rPr sz="3500" spc="875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</a:t>
            </a:r>
            <a:r>
              <a:rPr sz="3500">
                <a:solidFill>
                  <a:srgbClr val="FFFFFF"/>
                </a:solidFill>
                <a:latin typeface="MS Gothic"/>
                <a:cs typeface="MS Gothic"/>
              </a:rPr>
              <a:t>自己个性和</a:t>
            </a:r>
            <a:r>
              <a:rPr sz="3500" spc="-5">
                <a:solidFill>
                  <a:srgbClr val="FFFFFF"/>
                </a:solidFill>
                <a:latin typeface="Microsoft JhengHei"/>
                <a:cs typeface="Microsoft JhengHei"/>
              </a:rPr>
              <a:t>环境建立起来的能让成员共</a:t>
            </a:r>
            <a:r>
              <a:rPr sz="3500">
                <a:solidFill>
                  <a:srgbClr val="FFFFFF"/>
                </a:solidFill>
                <a:latin typeface="MS Gothic"/>
                <a:cs typeface="MS Gothic"/>
              </a:rPr>
              <a:t>享的价</a:t>
            </a:r>
            <a:r>
              <a:rPr sz="3500">
                <a:solidFill>
                  <a:srgbClr val="FFFFFF"/>
                </a:solidFill>
                <a:latin typeface="Microsoft JhengHei"/>
                <a:cs typeface="Microsoft JhengHei"/>
              </a:rPr>
              <a:t>值观念，信念和行为观念的总</a:t>
            </a:r>
            <a:r>
              <a:rPr sz="3500" spc="-50">
                <a:solidFill>
                  <a:srgbClr val="FFFFFF"/>
                </a:solidFill>
                <a:latin typeface="MS Gothic"/>
                <a:cs typeface="MS Gothic"/>
              </a:rPr>
              <a:t>和</a:t>
            </a:r>
            <a:r>
              <a:rPr sz="3500">
                <a:solidFill>
                  <a:srgbClr val="FFFFFF"/>
                </a:solidFill>
                <a:latin typeface="MS Gothic"/>
                <a:cs typeface="MS Gothic"/>
              </a:rPr>
              <a:t>。它体</a:t>
            </a:r>
            <a:r>
              <a:rPr sz="3500">
                <a:solidFill>
                  <a:srgbClr val="FFFFFF"/>
                </a:solidFill>
                <a:latin typeface="Microsoft JhengHei"/>
                <a:cs typeface="Microsoft JhengHei"/>
              </a:rPr>
              <a:t>现在管理经营每个环节每个角</a:t>
            </a:r>
            <a:r>
              <a:rPr sz="3500" spc="-50">
                <a:solidFill>
                  <a:srgbClr val="FFFFFF"/>
                </a:solidFill>
                <a:latin typeface="MS Gothic"/>
                <a:cs typeface="MS Gothic"/>
              </a:rPr>
              <a:t>角</a:t>
            </a:r>
            <a:r>
              <a:rPr sz="3500">
                <a:solidFill>
                  <a:srgbClr val="FFFFFF"/>
                </a:solidFill>
                <a:latin typeface="MS Gothic"/>
                <a:cs typeface="MS Gothic"/>
              </a:rPr>
              <a:t>落与全</a:t>
            </a:r>
            <a:r>
              <a:rPr sz="3500">
                <a:solidFill>
                  <a:srgbClr val="FFFFFF"/>
                </a:solidFill>
                <a:latin typeface="Microsoft JhengHei"/>
                <a:cs typeface="Microsoft JhengHei"/>
              </a:rPr>
              <a:t>过程。执行力文化不仅体现</a:t>
            </a:r>
            <a:r>
              <a:rPr sz="3500">
                <a:solidFill>
                  <a:srgbClr val="FFFFFF"/>
                </a:solidFill>
                <a:latin typeface="MS Gothic"/>
                <a:cs typeface="MS Gothic"/>
              </a:rPr>
              <a:t>在</a:t>
            </a:r>
            <a:r>
              <a:rPr sz="3500" spc="-50">
                <a:solidFill>
                  <a:srgbClr val="FFFFFF"/>
                </a:solidFill>
                <a:latin typeface="Microsoft JhengHei"/>
                <a:cs typeface="Microsoft JhengHei"/>
              </a:rPr>
              <a:t>领</a:t>
            </a:r>
            <a:r>
              <a:rPr sz="3500" spc="-5">
                <a:solidFill>
                  <a:srgbClr val="FFFFFF"/>
                </a:solidFill>
                <a:latin typeface="Microsoft JhengHei"/>
                <a:cs typeface="Microsoft JhengHei"/>
              </a:rPr>
              <a:t>导者管理战略、管理方式、管理风格和目标追求，也体现员工风貌，团队精神</a:t>
            </a:r>
            <a:r>
              <a:rPr sz="3500" spc="-50">
                <a:solidFill>
                  <a:srgbClr val="FFFFFF"/>
                </a:solidFill>
                <a:latin typeface="Microsoft JhengHei"/>
                <a:cs typeface="Microsoft JhengHei"/>
              </a:rPr>
              <a:t>！</a:t>
            </a:r>
            <a:endParaRPr sz="35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34084" rIns="0" bIns="0" rtlCol="0">
            <a:spAutoFit/>
          </a:bodyPr>
          <a:lstStyle/>
          <a:p>
            <a:pPr marL="2221865">
              <a:lnSpc>
                <a:spcPct val="100000"/>
              </a:lnSpc>
              <a:spcBef>
                <a:spcPts val="100"/>
              </a:spcBef>
            </a:pPr>
            <a:r>
              <a:rPr sz="2800" spc="-35">
                <a:latin typeface="MS Gothic"/>
                <a:cs typeface="MS Gothic"/>
              </a:rPr>
              <a:t>一、</a:t>
            </a:r>
            <a:r>
              <a:rPr sz="2800" spc="-10"/>
              <a:t>执行力的定义：</a:t>
            </a:r>
            <a:endParaRPr sz="2800">
              <a:latin typeface="MS Gothic"/>
              <a:cs typeface="MS Gothic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548640" y="1788604"/>
            <a:ext cx="224027" cy="224027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78840" y="1644332"/>
            <a:ext cx="78486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2800" b="1" spc="-35">
                <a:solidFill>
                  <a:srgbClr val="FFFFFF"/>
                </a:solidFill>
                <a:latin typeface="MS Gothic"/>
                <a:cs typeface="MS Gothic"/>
              </a:rPr>
              <a:t>所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谓执行力，通常是指企业内部员工贯彻决策者战</a:t>
            </a:r>
            <a:r>
              <a:rPr sz="2800" b="1" spc="70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战略思路、方针政策和方案计划的操作能力和实践</a:t>
            </a:r>
            <a:r>
              <a:rPr sz="2800" b="1" spc="-35">
                <a:solidFill>
                  <a:srgbClr val="FFFFFF"/>
                </a:solidFill>
                <a:latin typeface="MS Gothic"/>
                <a:cs typeface="MS Gothic"/>
              </a:rPr>
              <a:t>践能力</a:t>
            </a:r>
            <a:r>
              <a:rPr sz="2800" b="1" spc="-50">
                <a:solidFill>
                  <a:srgbClr val="FFFFFF"/>
                </a:solidFill>
                <a:latin typeface="MS Gothic"/>
                <a:cs typeface="MS Gothic"/>
              </a:rPr>
              <a:t>。</a:t>
            </a:r>
            <a:endParaRPr sz="2800">
              <a:latin typeface="MS Gothic"/>
              <a:cs typeface="MS Gothic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48640" y="1788604"/>
            <a:ext cx="224027" cy="224027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878840" y="634365"/>
            <a:ext cx="7848600" cy="40227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455295" algn="ctr">
              <a:lnSpc>
                <a:spcPct val="100000"/>
              </a:lnSpc>
              <a:spcBef>
                <a:spcPts val="100"/>
              </a:spcBef>
            </a:pPr>
            <a:r>
              <a:rPr sz="2800" b="1" spc="-35">
                <a:solidFill>
                  <a:srgbClr val="FFFFFF"/>
                </a:solidFill>
                <a:latin typeface="MS Gothic"/>
                <a:cs typeface="MS Gothic"/>
              </a:rPr>
              <a:t>案例</a:t>
            </a:r>
            <a:r>
              <a:rPr sz="2800" b="1" spc="-50">
                <a:solidFill>
                  <a:srgbClr val="FFFFFF"/>
                </a:solidFill>
                <a:latin typeface="MS Gothic"/>
                <a:cs typeface="MS Gothic"/>
              </a:rPr>
              <a:t>一</a:t>
            </a:r>
            <a:endParaRPr sz="2800">
              <a:latin typeface="MS Gothic"/>
              <a:cs typeface="MS Gothic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550">
              <a:latin typeface="MS Gothic"/>
              <a:cs typeface="MS Gothic"/>
            </a:endParaRPr>
          </a:p>
          <a:p>
            <a:pPr marL="12700" marR="361315">
              <a:lnSpc>
                <a:spcPct val="100000"/>
              </a:lnSpc>
              <a:spcBef>
                <a:spcPts val="5"/>
              </a:spcBef>
            </a:pP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东北一家国有企业破产，被日本财团收购。厂</a:t>
            </a:r>
            <a:r>
              <a:rPr sz="2800" spc="70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里的人都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翘首盼望着日方能带来让人耳目一新的</a:t>
            </a: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管理</a:t>
            </a:r>
            <a:r>
              <a:rPr sz="2800">
                <a:solidFill>
                  <a:srgbClr val="FFFFFF"/>
                </a:solidFill>
                <a:latin typeface="Microsoft JhengHei"/>
                <a:cs typeface="Microsoft JhengHei"/>
              </a:rPr>
              <a:t>办法。出人意料的是，日本人来了，却什</a:t>
            </a:r>
            <a:r>
              <a:rPr sz="2800" spc="-50">
                <a:solidFill>
                  <a:srgbClr val="FFFFFF"/>
                </a:solidFill>
                <a:latin typeface="MS Gothic"/>
                <a:cs typeface="MS Gothic"/>
              </a:rPr>
              <a:t>么</a:t>
            </a: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都没有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变。制度没变，人没变，机器设备没变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变。日方就一个要求：把先前制定的制度坚定不移</a:t>
            </a:r>
            <a:endParaRPr sz="2800">
              <a:latin typeface="Microsoft JhengHei"/>
              <a:cs typeface="Microsoft JhengHei"/>
            </a:endParaRPr>
          </a:p>
          <a:p>
            <a:pPr marL="12700" marR="716915">
              <a:lnSpc>
                <a:spcPct val="100000"/>
              </a:lnSpc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移地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执行下去。结果怎么样？不到一年，企业</a:t>
            </a: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扭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亏为盈。日本人的绝招是什么？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704205"/>
            <a:chExt cx="9144000" cy="570420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8640" y="1375093"/>
              <a:ext cx="320039" cy="32003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8640" y="2106613"/>
              <a:ext cx="320039" cy="320039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878840" y="1052513"/>
            <a:ext cx="8153400" cy="2707640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60"/>
              </a:spcBef>
            </a:pPr>
            <a:r>
              <a:rPr sz="4000" b="1" spc="-5">
                <a:solidFill>
                  <a:srgbClr val="FFFFFF"/>
                </a:solidFill>
                <a:latin typeface="Microsoft JhengHei"/>
                <a:cs typeface="Microsoft JhengHei"/>
              </a:rPr>
              <a:t>执行！无条件地执行。</a:t>
            </a:r>
            <a:endParaRPr sz="40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  <a:spcBef>
                <a:spcPts val="960"/>
              </a:spcBef>
            </a:pPr>
            <a:r>
              <a:rPr sz="4000">
                <a:solidFill>
                  <a:srgbClr val="FFFFFF"/>
                </a:solidFill>
                <a:latin typeface="MS Gothic"/>
                <a:cs typeface="MS Gothic"/>
              </a:rPr>
              <a:t>日本人的</a:t>
            </a:r>
            <a:r>
              <a:rPr sz="4000" spc="-5">
                <a:solidFill>
                  <a:srgbClr val="FFFFFF"/>
                </a:solidFill>
                <a:latin typeface="Microsoft JhengHei"/>
                <a:cs typeface="Microsoft JhengHei"/>
              </a:rPr>
              <a:t>聪明在于，他们排除了所有</a:t>
            </a:r>
            <a:r>
              <a:rPr sz="4000">
                <a:solidFill>
                  <a:srgbClr val="FFFFFF"/>
                </a:solidFill>
                <a:latin typeface="MS Gothic"/>
                <a:cs typeface="MS Gothic"/>
              </a:rPr>
              <a:t>有</a:t>
            </a:r>
            <a:r>
              <a:rPr sz="4000" spc="-5">
                <a:solidFill>
                  <a:srgbClr val="FFFFFF"/>
                </a:solidFill>
                <a:latin typeface="Microsoft JhengHei"/>
                <a:cs typeface="Microsoft JhengHei"/>
              </a:rPr>
              <a:t>羁绊，一针见血地抓住了企业的</a:t>
            </a:r>
            <a:r>
              <a:rPr sz="4000" spc="100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4000" b="1" spc="-50">
                <a:solidFill>
                  <a:srgbClr val="FFFFFF"/>
                </a:solidFill>
                <a:latin typeface="MS Gothic"/>
                <a:cs typeface="MS Gothic"/>
              </a:rPr>
              <a:t>本</a:t>
            </a:r>
            <a:r>
              <a:rPr sz="4000" b="1" spc="1000">
                <a:solidFill>
                  <a:srgbClr val="FFFFFF"/>
                </a:solidFill>
                <a:latin typeface="MS Gothic"/>
                <a:cs typeface="MS Gothic"/>
              </a:rPr>
              <a:t>                   </a:t>
            </a:r>
            <a:r>
              <a:rPr sz="4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质</a:t>
            </a:r>
            <a:r>
              <a:rPr sz="4000" b="1" spc="10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  </a:t>
            </a:r>
            <a:r>
              <a:rPr sz="4000" spc="-50">
                <a:solidFill>
                  <a:srgbClr val="FFFFFF"/>
                </a:solidFill>
                <a:latin typeface="Microsoft JhengHei"/>
                <a:cs typeface="Microsoft JhengHei"/>
              </a:rPr>
              <a:t>。</a:t>
            </a:r>
            <a:endParaRPr sz="4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48640" y="1788604"/>
            <a:ext cx="224027" cy="224027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878840" y="634365"/>
            <a:ext cx="7848600" cy="23158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455295" algn="ctr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那么企</a:t>
            </a:r>
            <a:r>
              <a:rPr sz="2800" spc="-10">
                <a:solidFill>
                  <a:srgbClr val="FFFFFF"/>
                </a:solidFill>
                <a:latin typeface="Microsoft JhengHei"/>
                <a:cs typeface="Microsoft JhengHei"/>
              </a:rPr>
              <a:t>业的本质是什么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2450">
              <a:latin typeface="Microsoft JhengHei"/>
              <a:cs typeface="Microsoft JhengHei"/>
            </a:endParaRPr>
          </a:p>
          <a:p>
            <a:pPr marL="12700" marR="5080" algn="just">
              <a:lnSpc>
                <a:spcPct val="100000"/>
              </a:lnSpc>
            </a:pPr>
            <a:r>
              <a:rPr sz="2800" b="1" spc="-35">
                <a:solidFill>
                  <a:srgbClr val="FFFFFF"/>
                </a:solidFill>
                <a:latin typeface="MS Gothic"/>
                <a:cs typeface="MS Gothic"/>
              </a:rPr>
              <a:t>是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领导者按市场需求预设一个目标，然后组织人员</a:t>
            </a:r>
            <a:r>
              <a:rPr sz="2800" b="1" spc="70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员对此目标予以坚决的操作实现。更简约地说，企</a:t>
            </a:r>
            <a:r>
              <a:rPr sz="2800" b="1" spc="-35">
                <a:solidFill>
                  <a:srgbClr val="FFFFFF"/>
                </a:solidFill>
                <a:latin typeface="MS Gothic"/>
                <a:cs typeface="MS Gothic"/>
              </a:rPr>
              <a:t>企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业的本质就是执行。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48640" y="1788604"/>
            <a:ext cx="224027" cy="224027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878840" y="634365"/>
            <a:ext cx="5359400" cy="14624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47925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企</a:t>
            </a:r>
            <a:r>
              <a:rPr sz="2800" spc="-10">
                <a:solidFill>
                  <a:srgbClr val="FFFFFF"/>
                </a:solidFill>
                <a:latin typeface="Microsoft JhengHei"/>
                <a:cs typeface="Microsoft JhengHei"/>
              </a:rPr>
              <a:t>业最基本流程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24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800" b="1" spc="-35">
                <a:solidFill>
                  <a:srgbClr val="FFFFFF"/>
                </a:solidFill>
                <a:latin typeface="MS Gothic"/>
                <a:cs typeface="MS Gothic"/>
              </a:rPr>
              <a:t>一个企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业实质上就是一个执行团队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543049" y="2992437"/>
            <a:ext cx="2170430" cy="1449705"/>
            <a:chOff x="1543049" y="2992437"/>
            <a:chExt cx="2170430" cy="1449705"/>
          </a:xfrm>
        </p:grpSpPr>
        <p:sp>
          <p:nvSpPr>
            <p:cNvPr id="5" name="object 5"/>
            <p:cNvSpPr/>
            <p:nvPr/>
          </p:nvSpPr>
          <p:spPr>
            <a:xfrm>
              <a:off x="1547812" y="2997199"/>
              <a:ext cx="2160905" cy="1440180"/>
            </a:xfrm>
            <a:custGeom>
              <a:rect l="l" t="t" r="r" b="b"/>
              <a:pathLst>
                <a:path w="2160904" h="1440179">
                  <a:moveTo>
                    <a:pt x="1440399" y="1439861"/>
                  </a:moveTo>
                  <a:lnTo>
                    <a:pt x="0" y="1439861"/>
                  </a:lnTo>
                  <a:lnTo>
                    <a:pt x="0" y="0"/>
                  </a:lnTo>
                  <a:lnTo>
                    <a:pt x="1440399" y="0"/>
                  </a:lnTo>
                  <a:lnTo>
                    <a:pt x="1440399" y="539948"/>
                  </a:lnTo>
                  <a:lnTo>
                    <a:pt x="1800492" y="539948"/>
                  </a:lnTo>
                  <a:lnTo>
                    <a:pt x="1800492" y="359965"/>
                  </a:lnTo>
                  <a:lnTo>
                    <a:pt x="2160587" y="719931"/>
                  </a:lnTo>
                  <a:lnTo>
                    <a:pt x="1800492" y="1079896"/>
                  </a:lnTo>
                  <a:lnTo>
                    <a:pt x="1800492" y="899913"/>
                  </a:lnTo>
                  <a:lnTo>
                    <a:pt x="1440399" y="899913"/>
                  </a:lnTo>
                  <a:lnTo>
                    <a:pt x="1440399" y="1439861"/>
                  </a:lnTo>
                  <a:close/>
                </a:path>
              </a:pathLst>
            </a:custGeom>
            <a:solidFill>
              <a:srgbClr val="336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547812" y="2997199"/>
              <a:ext cx="2160905" cy="1440180"/>
            </a:xfrm>
            <a:custGeom>
              <a:rect l="l" t="t" r="r" b="b"/>
              <a:pathLst>
                <a:path w="2160904" h="1440179">
                  <a:moveTo>
                    <a:pt x="0" y="0"/>
                  </a:moveTo>
                  <a:lnTo>
                    <a:pt x="1440399" y="0"/>
                  </a:lnTo>
                  <a:lnTo>
                    <a:pt x="1440399" y="539948"/>
                  </a:lnTo>
                  <a:lnTo>
                    <a:pt x="1800492" y="539948"/>
                  </a:lnTo>
                  <a:lnTo>
                    <a:pt x="1800492" y="359965"/>
                  </a:lnTo>
                  <a:lnTo>
                    <a:pt x="2160587" y="719931"/>
                  </a:lnTo>
                  <a:lnTo>
                    <a:pt x="1800492" y="1079896"/>
                  </a:lnTo>
                  <a:lnTo>
                    <a:pt x="1800492" y="899913"/>
                  </a:lnTo>
                  <a:lnTo>
                    <a:pt x="1440399" y="899913"/>
                  </a:lnTo>
                  <a:lnTo>
                    <a:pt x="1440399" y="1439861"/>
                  </a:lnTo>
                  <a:lnTo>
                    <a:pt x="0" y="1439861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899711" y="3502183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目标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775075" y="2992437"/>
            <a:ext cx="2097405" cy="1449705"/>
            <a:chOff x="3775075" y="2992437"/>
            <a:chExt cx="2097405" cy="1449705"/>
          </a:xfrm>
        </p:grpSpPr>
        <p:sp>
          <p:nvSpPr>
            <p:cNvPr id="9" name="object 9"/>
            <p:cNvSpPr/>
            <p:nvPr/>
          </p:nvSpPr>
          <p:spPr>
            <a:xfrm>
              <a:off x="3779837" y="2997199"/>
              <a:ext cx="2087880" cy="1440180"/>
            </a:xfrm>
            <a:custGeom>
              <a:rect l="l" t="t" r="r" b="b"/>
              <a:pathLst>
                <a:path w="2087879" h="1440179">
                  <a:moveTo>
                    <a:pt x="1391715" y="1439861"/>
                  </a:moveTo>
                  <a:lnTo>
                    <a:pt x="0" y="1439861"/>
                  </a:lnTo>
                  <a:lnTo>
                    <a:pt x="0" y="0"/>
                  </a:lnTo>
                  <a:lnTo>
                    <a:pt x="1391715" y="0"/>
                  </a:lnTo>
                  <a:lnTo>
                    <a:pt x="1391715" y="539948"/>
                  </a:lnTo>
                  <a:lnTo>
                    <a:pt x="1739633" y="539948"/>
                  </a:lnTo>
                  <a:lnTo>
                    <a:pt x="1739633" y="359965"/>
                  </a:lnTo>
                  <a:lnTo>
                    <a:pt x="2087562" y="719931"/>
                  </a:lnTo>
                  <a:lnTo>
                    <a:pt x="1739633" y="1079896"/>
                  </a:lnTo>
                  <a:lnTo>
                    <a:pt x="1739633" y="899913"/>
                  </a:lnTo>
                  <a:lnTo>
                    <a:pt x="1391715" y="899913"/>
                  </a:lnTo>
                  <a:lnTo>
                    <a:pt x="1391715" y="1439861"/>
                  </a:lnTo>
                  <a:close/>
                </a:path>
              </a:pathLst>
            </a:custGeom>
            <a:solidFill>
              <a:srgbClr val="336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779837" y="2997199"/>
              <a:ext cx="2087880" cy="1440180"/>
            </a:xfrm>
            <a:custGeom>
              <a:rect l="l" t="t" r="r" b="b"/>
              <a:pathLst>
                <a:path w="2087879" h="1440179">
                  <a:moveTo>
                    <a:pt x="0" y="0"/>
                  </a:moveTo>
                  <a:lnTo>
                    <a:pt x="1391715" y="0"/>
                  </a:lnTo>
                  <a:lnTo>
                    <a:pt x="1391715" y="539948"/>
                  </a:lnTo>
                  <a:lnTo>
                    <a:pt x="1739633" y="539948"/>
                  </a:lnTo>
                  <a:lnTo>
                    <a:pt x="1739633" y="359965"/>
                  </a:lnTo>
                  <a:lnTo>
                    <a:pt x="2087562" y="719931"/>
                  </a:lnTo>
                  <a:lnTo>
                    <a:pt x="1739633" y="1079896"/>
                  </a:lnTo>
                  <a:lnTo>
                    <a:pt x="1739633" y="899913"/>
                  </a:lnTo>
                  <a:lnTo>
                    <a:pt x="1391715" y="899913"/>
                  </a:lnTo>
                  <a:lnTo>
                    <a:pt x="1391715" y="1439861"/>
                  </a:lnTo>
                  <a:lnTo>
                    <a:pt x="0" y="1439861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4107395" y="3502183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执行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940425" y="2997199"/>
            <a:ext cx="1440180" cy="1440180"/>
          </a:xfrm>
          <a:prstGeom prst="rect">
            <a:avLst/>
          </a:prstGeom>
          <a:solidFill>
            <a:srgbClr val="3366FF"/>
          </a:solidFill>
          <a:ln w="9525">
            <a:solidFill>
              <a:srgbClr val="FFFFFF"/>
            </a:solidFill>
          </a:ln>
        </p:spPr>
        <p:txBody>
          <a:bodyPr vert="horz" wrap="square" lIns="0" tIns="635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0"/>
              </a:spcBef>
            </a:pPr>
            <a:endParaRPr sz="3500">
              <a:latin typeface="Times New Roman"/>
              <a:cs typeface="Times New Roman"/>
            </a:endParaRPr>
          </a:p>
          <a:p>
            <a:pPr marL="363855">
              <a:lnSpc>
                <a:spcPct val="100000"/>
              </a:lnSpc>
            </a:pPr>
            <a:r>
              <a:rPr sz="2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结果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704205"/>
            <a:chExt cx="9144000" cy="570420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8640" y="1756040"/>
              <a:ext cx="224027" cy="224027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8640" y="2225432"/>
              <a:ext cx="224027" cy="224027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535940" y="634365"/>
            <a:ext cx="8191500" cy="42887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11760" algn="ctr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企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业失败通常由两种原因导致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150">
              <a:latin typeface="Microsoft JhengHei"/>
              <a:cs typeface="Microsoft JhengHei"/>
            </a:endParaRPr>
          </a:p>
          <a:p>
            <a:pPr marL="355600" marR="4272280">
              <a:lnSpc>
                <a:spcPct val="110000"/>
              </a:lnSpc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目</a:t>
            </a:r>
            <a:r>
              <a:rPr sz="2800">
                <a:solidFill>
                  <a:srgbClr val="FFFFFF"/>
                </a:solidFill>
                <a:latin typeface="Microsoft JhengHei"/>
                <a:cs typeface="Microsoft JhengHei"/>
              </a:rPr>
              <a:t>标（战略）</a:t>
            </a:r>
            <a:r>
              <a:rPr sz="2800" spc="-15">
                <a:solidFill>
                  <a:srgbClr val="FFFFFF"/>
                </a:solidFill>
                <a:latin typeface="Microsoft JhengHei"/>
                <a:cs typeface="Microsoft JhengHei"/>
              </a:rPr>
              <a:t>制定错误执行不力</a:t>
            </a:r>
            <a:endParaRPr sz="2800">
              <a:latin typeface="Microsoft JhengHei"/>
              <a:cs typeface="Microsoft JhengHei"/>
            </a:endParaRPr>
          </a:p>
          <a:p>
            <a:pPr marL="355600" marR="347980" indent="-342900">
              <a:lnSpc>
                <a:spcPts val="2870"/>
              </a:lnSpc>
              <a:spcBef>
                <a:spcPts val="840"/>
              </a:spcBef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从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领导者、中层干部到基层每位员工，他们无时不</a:t>
            </a:r>
            <a:r>
              <a:rPr sz="2800" spc="7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</a:t>
            </a: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刻不是</a:t>
            </a:r>
            <a:r>
              <a:rPr sz="2800">
                <a:solidFill>
                  <a:srgbClr val="FFFFFF"/>
                </a:solidFill>
                <a:latin typeface="Microsoft JhengHei"/>
                <a:cs typeface="Microsoft JhengHei"/>
              </a:rPr>
              <a:t>处在一种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800">
                <a:solidFill>
                  <a:srgbClr val="FFFFFF"/>
                </a:solidFill>
                <a:latin typeface="Microsoft JhengHei"/>
                <a:cs typeface="Microsoft JhengHei"/>
              </a:rPr>
              <a:t>执行过程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中，那么他</a:t>
            </a:r>
            <a:r>
              <a:rPr sz="2800" spc="-15">
                <a:solidFill>
                  <a:srgbClr val="FFFFFF"/>
                </a:solidFill>
                <a:latin typeface="Microsoft JhengHei"/>
                <a:cs typeface="Microsoft JhengHei"/>
              </a:rPr>
              <a:t>们执行的</a:t>
            </a:r>
            <a:endParaRPr sz="2800">
              <a:latin typeface="Microsoft JhengHei"/>
              <a:cs typeface="Microsoft JhengHei"/>
            </a:endParaRPr>
          </a:p>
          <a:p>
            <a:pPr marL="355600">
              <a:lnSpc>
                <a:spcPts val="2920"/>
              </a:lnSpc>
            </a:pPr>
            <a:r>
              <a:rPr sz="2800">
                <a:solidFill>
                  <a:srgbClr val="FFFFFF"/>
                </a:solidFill>
                <a:latin typeface="Microsoft JhengHei"/>
                <a:cs typeface="Microsoft JhengHei"/>
              </a:rPr>
              <a:t>绩效，此时显然决定着企业的命运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——</a:t>
            </a:r>
            <a:r>
              <a:rPr sz="2800" spc="-10">
                <a:solidFill>
                  <a:srgbClr val="FFFFFF"/>
                </a:solidFill>
                <a:latin typeface="MS Gothic"/>
                <a:cs typeface="MS Gothic"/>
              </a:rPr>
              <a:t>具体而言，</a:t>
            </a:r>
            <a:endParaRPr sz="2800">
              <a:latin typeface="MS Gothic"/>
              <a:cs typeface="MS Gothic"/>
            </a:endParaRPr>
          </a:p>
          <a:p>
            <a:pPr marL="355600" marR="1071880" algn="just">
              <a:lnSpc>
                <a:spcPts val="3020"/>
              </a:lnSpc>
              <a:spcBef>
                <a:spcPts val="290"/>
              </a:spcBef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他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们在执行中体现出的态度、能力、速度、</a:t>
            </a:r>
            <a:r>
              <a:rPr sz="2800" spc="70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理念、品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质、应变等因素的优劣，此刻都将</a:t>
            </a: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成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为企业命运真正的决定性力量。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48640" y="1767669"/>
            <a:ext cx="224027" cy="224027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35940" y="634365"/>
            <a:ext cx="7848600" cy="33921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3520" algn="ctr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二、</a:t>
            </a:r>
            <a:r>
              <a:rPr sz="2800" spc="-10">
                <a:solidFill>
                  <a:srgbClr val="FFFFFF"/>
                </a:solidFill>
                <a:latin typeface="Microsoft JhengHei"/>
                <a:cs typeface="Microsoft JhengHei"/>
              </a:rPr>
              <a:t>执行力的重要性：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400">
              <a:latin typeface="Microsoft JhengHei"/>
              <a:cs typeface="Microsoft JhengHei"/>
            </a:endParaRPr>
          </a:p>
          <a:p>
            <a:pPr marL="329565" algn="ctr">
              <a:lnSpc>
                <a:spcPct val="100000"/>
              </a:lnSpc>
              <a:spcBef>
                <a:spcPts val="5"/>
              </a:spcBef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微</a:t>
            </a:r>
            <a:r>
              <a:rPr sz="2800">
                <a:solidFill>
                  <a:srgbClr val="FFFFFF"/>
                </a:solidFill>
                <a:latin typeface="Microsoft JhengHei"/>
                <a:cs typeface="Microsoft JhengHei"/>
              </a:rPr>
              <a:t>软总裁比尔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·</a:t>
            </a: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盖茨</a:t>
            </a:r>
            <a:r>
              <a:rPr sz="2800" spc="-625">
                <a:solidFill>
                  <a:srgbClr val="FFFFFF"/>
                </a:solidFill>
                <a:latin typeface="Microsoft JhengHei"/>
                <a:cs typeface="Microsoft JhengHei"/>
              </a:rPr>
              <a:t>说过：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800" spc="-1864">
                <a:solidFill>
                  <a:srgbClr val="FFFFFF"/>
                </a:solidFill>
                <a:latin typeface="MS Gothic"/>
                <a:cs typeface="MS Gothic"/>
              </a:rPr>
              <a:t>在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800" spc="15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spc="-10">
                <a:solidFill>
                  <a:srgbClr val="FFFFFF"/>
                </a:solidFill>
                <a:latin typeface="MS Gothic"/>
                <a:cs typeface="MS Gothic"/>
              </a:rPr>
              <a:t>未来的１０年里，微</a:t>
            </a:r>
            <a:endParaRPr sz="2800">
              <a:latin typeface="MS Gothic"/>
              <a:cs typeface="MS Gothic"/>
            </a:endParaRPr>
          </a:p>
          <a:p>
            <a:pPr marL="355600">
              <a:lnSpc>
                <a:spcPct val="100000"/>
              </a:lnSpc>
            </a:pPr>
            <a:r>
              <a:rPr sz="2800">
                <a:solidFill>
                  <a:srgbClr val="FFFFFF"/>
                </a:solidFill>
                <a:latin typeface="Microsoft JhengHei"/>
                <a:cs typeface="Microsoft JhengHei"/>
              </a:rPr>
              <a:t>软所面临的挑战就是执行力</a:t>
            </a:r>
            <a:r>
              <a:rPr sz="2800" spc="-1870">
                <a:solidFill>
                  <a:srgbClr val="FFFFFF"/>
                </a:solidFill>
                <a:latin typeface="Microsoft JhengHei"/>
                <a:cs typeface="Microsoft JhengHei"/>
              </a:rPr>
              <a:t>。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800" spc="15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spc="-50">
                <a:solidFill>
                  <a:srgbClr val="FFFFFF"/>
                </a:solidFill>
                <a:latin typeface="Arial"/>
                <a:cs typeface="Arial"/>
              </a:rPr>
              <a:t>”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4900">
              <a:latin typeface="Arial"/>
              <a:cs typeface="Arial"/>
            </a:endParaRPr>
          </a:p>
          <a:p>
            <a:pPr marL="355600" marR="5080" indent="-342900">
              <a:lnSpc>
                <a:spcPts val="3200"/>
              </a:lnSpc>
              <a:spcBef>
                <a:spcPts val="5"/>
              </a:spcBef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可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见，如果没有执行力，就不会有竞争力，而执行</a:t>
            </a:r>
            <a:r>
              <a:rPr sz="2800" spc="7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</a:t>
            </a: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力又恰恰是企</a:t>
            </a:r>
            <a:r>
              <a:rPr sz="2800">
                <a:solidFill>
                  <a:srgbClr val="FFFFFF"/>
                </a:solidFill>
                <a:latin typeface="Microsoft JhengHei"/>
                <a:cs typeface="Microsoft JhengHei"/>
              </a:rPr>
              <a:t>业的核心竞争力</a:t>
            </a:r>
            <a:r>
              <a:rPr sz="2800" spc="-1870">
                <a:solidFill>
                  <a:srgbClr val="FFFFFF"/>
                </a:solidFill>
                <a:latin typeface="Microsoft JhengHei"/>
                <a:cs typeface="Microsoft JhengHei"/>
              </a:rPr>
              <a:t>。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800" spc="15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spc="-50">
                <a:solidFill>
                  <a:srgbClr val="FFFFFF"/>
                </a:solidFill>
                <a:latin typeface="Arial"/>
                <a:cs typeface="Arial"/>
              </a:rPr>
              <a:t>”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958840"/>
            <a:chExt cx="9144000" cy="595884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444749" y="1900713"/>
              <a:ext cx="400050" cy="4000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444749" y="3729513"/>
              <a:ext cx="400050" cy="40005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444749" y="5558313"/>
              <a:ext cx="400050" cy="40005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2832100" y="1653063"/>
            <a:ext cx="3835400" cy="444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0" spc="-10">
                <a:solidFill>
                  <a:srgbClr val="FFFFFF"/>
                </a:solidFill>
                <a:latin typeface="Microsoft JhengHei"/>
                <a:cs typeface="Microsoft JhengHei"/>
              </a:rPr>
              <a:t>态度决定一切</a:t>
            </a:r>
            <a:endParaRPr sz="5000">
              <a:latin typeface="Microsoft JhengHei"/>
              <a:cs typeface="Microsoft JhengHei"/>
            </a:endParaRPr>
          </a:p>
          <a:p>
            <a:pPr marL="12700" marR="5080">
              <a:lnSpc>
                <a:spcPct val="240000"/>
              </a:lnSpc>
            </a:pPr>
            <a:r>
              <a:rPr sz="5000" spc="-10">
                <a:solidFill>
                  <a:srgbClr val="FFFFFF"/>
                </a:solidFill>
                <a:latin typeface="Microsoft JhengHei"/>
                <a:cs typeface="Microsoft JhengHei"/>
              </a:rPr>
              <a:t>战略决定未来执行决定成败</a:t>
            </a:r>
            <a:endParaRPr sz="5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704205"/>
            <a:chExt cx="9144000" cy="570420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8640" y="1788604"/>
              <a:ext cx="224027" cy="224027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8640" y="2727388"/>
              <a:ext cx="224027" cy="224027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535940" y="1644332"/>
            <a:ext cx="8191500" cy="2467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>
              <a:lnSpc>
                <a:spcPct val="100000"/>
              </a:lnSpc>
              <a:spcBef>
                <a:spcPts val="100"/>
              </a:spcBef>
            </a:pPr>
            <a:r>
              <a:rPr sz="2800" b="1" spc="-35">
                <a:solidFill>
                  <a:srgbClr val="FFFFFF"/>
                </a:solidFill>
                <a:latin typeface="MS Gothic"/>
                <a:cs typeface="MS Gothic"/>
              </a:rPr>
              <a:t>任何企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业的成功都必然是执行的成功，任何企业的</a:t>
            </a:r>
            <a:r>
              <a:rPr sz="2800" b="1" spc="7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 </a:t>
            </a:r>
            <a:r>
              <a:rPr sz="2800" b="1" spc="-35">
                <a:solidFill>
                  <a:srgbClr val="FFFFFF"/>
                </a:solidFill>
                <a:latin typeface="MS Gothic"/>
                <a:cs typeface="MS Gothic"/>
              </a:rPr>
              <a:t>的失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败也必然是执行的失败。</a:t>
            </a:r>
            <a:endParaRPr sz="2800">
              <a:latin typeface="Microsoft JhengHei"/>
              <a:cs typeface="Microsoft JhengHei"/>
            </a:endParaRPr>
          </a:p>
          <a:p>
            <a:pPr marL="355600">
              <a:lnSpc>
                <a:spcPct val="100000"/>
              </a:lnSpc>
              <a:spcBef>
                <a:spcPts val="670"/>
              </a:spcBef>
            </a:pPr>
            <a:r>
              <a:rPr sz="2800" b="1" spc="-35">
                <a:solidFill>
                  <a:srgbClr val="FFFFFF"/>
                </a:solidFill>
                <a:latin typeface="MS Gothic"/>
                <a:cs typeface="MS Gothic"/>
              </a:rPr>
              <a:t>企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业间的竞争最终只是执行力的竞争。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7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800" b="1" spc="-35">
                <a:solidFill>
                  <a:srgbClr val="FFFFFF"/>
                </a:solidFill>
                <a:latin typeface="MS Gothic"/>
                <a:cs typeface="MS Gothic"/>
              </a:rPr>
              <a:t>一个企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业的成功，</a:t>
            </a:r>
            <a:r>
              <a:rPr sz="2800" b="1" spc="-10">
                <a:solidFill>
                  <a:srgbClr val="FFFFFF"/>
                </a:solidFill>
                <a:latin typeface="Arial"/>
                <a:cs typeface="Arial"/>
              </a:rPr>
              <a:t>30%</a:t>
            </a:r>
            <a:r>
              <a:rPr sz="2800" b="1" spc="-35">
                <a:solidFill>
                  <a:srgbClr val="FFFFFF"/>
                </a:solidFill>
                <a:latin typeface="MS Gothic"/>
                <a:cs typeface="MS Gothic"/>
              </a:rPr>
              <a:t>靠策略</a:t>
            </a:r>
            <a:r>
              <a:rPr sz="2800" b="1" spc="-10">
                <a:solidFill>
                  <a:srgbClr val="FFFFFF"/>
                </a:solidFill>
                <a:latin typeface="MS Gothic"/>
                <a:cs typeface="MS Gothic"/>
              </a:rPr>
              <a:t>，</a:t>
            </a:r>
            <a:r>
              <a:rPr sz="2800" b="1" spc="-10">
                <a:solidFill>
                  <a:srgbClr val="FFFFFF"/>
                </a:solidFill>
                <a:latin typeface="Arial"/>
                <a:cs typeface="Arial"/>
              </a:rPr>
              <a:t>40%</a:t>
            </a:r>
            <a:r>
              <a:rPr sz="2800" b="1" spc="-35">
                <a:solidFill>
                  <a:srgbClr val="FFFFFF"/>
                </a:solidFill>
                <a:latin typeface="MS Gothic"/>
                <a:cs typeface="MS Gothic"/>
              </a:rPr>
              <a:t>要靠</a:t>
            </a:r>
            <a:r>
              <a:rPr sz="2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执行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768340"/>
            <a:chExt cx="9144000" cy="576834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8640" y="1788604"/>
              <a:ext cx="224027" cy="224027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8640" y="2727388"/>
              <a:ext cx="224027" cy="22402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8640" y="3666172"/>
              <a:ext cx="224027" cy="22402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8640" y="4584022"/>
              <a:ext cx="224027" cy="22402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8640" y="5543741"/>
              <a:ext cx="224027" cy="224027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878840" y="634365"/>
            <a:ext cx="7848600" cy="5623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455295" algn="ctr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执行力的高低决定企业的成败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2450">
              <a:latin typeface="Microsoft JhengHei"/>
              <a:cs typeface="Microsoft JhengHei"/>
            </a:endParaRPr>
          </a:p>
          <a:p>
            <a:pPr marL="12700">
              <a:lnSpc>
                <a:spcPts val="3279"/>
              </a:lnSpc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为什么看似雄心勃勃的计划总是一败涂地或者不尽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ts val="3279"/>
              </a:lnSpc>
            </a:pPr>
            <a:r>
              <a:rPr sz="2800" b="1" spc="-35">
                <a:solidFill>
                  <a:srgbClr val="FFFFFF"/>
                </a:solidFill>
                <a:latin typeface="MS Gothic"/>
                <a:cs typeface="MS Gothic"/>
              </a:rPr>
              <a:t>尽如人意</a:t>
            </a:r>
            <a:r>
              <a:rPr sz="2800" b="1" spc="-20">
                <a:solidFill>
                  <a:srgbClr val="FFFFFF"/>
                </a:solidFill>
                <a:latin typeface="MS Gothic"/>
                <a:cs typeface="MS Gothic"/>
              </a:rPr>
              <a:t>？</a:t>
            </a:r>
            <a:r>
              <a:rPr sz="2800" b="1" spc="-10">
                <a:solidFill>
                  <a:srgbClr val="FFFFFF"/>
                </a:solidFill>
                <a:latin typeface="Arial"/>
                <a:cs typeface="Arial"/>
              </a:rPr>
              <a:t>--------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执行力不足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ts val="3279"/>
              </a:lnSpc>
              <a:spcBef>
                <a:spcPts val="840"/>
              </a:spcBef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为什么好的决策总是一而再、再而三的付之东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ts val="3279"/>
              </a:lnSpc>
            </a:pPr>
            <a:r>
              <a:rPr sz="2800" b="1" spc="-35">
                <a:solidFill>
                  <a:srgbClr val="FFFFFF"/>
                </a:solidFill>
                <a:latin typeface="MS Gothic"/>
                <a:cs typeface="MS Gothic"/>
              </a:rPr>
              <a:t>流</a:t>
            </a:r>
            <a:r>
              <a:rPr sz="2800" b="1" spc="-20">
                <a:solidFill>
                  <a:srgbClr val="FFFFFF"/>
                </a:solidFill>
                <a:latin typeface="MS Gothic"/>
                <a:cs typeface="MS Gothic"/>
              </a:rPr>
              <a:t>？</a:t>
            </a:r>
            <a:r>
              <a:rPr sz="2800" b="1" spc="-10">
                <a:solidFill>
                  <a:srgbClr val="FFFFFF"/>
                </a:solidFill>
                <a:latin typeface="Arial"/>
                <a:cs typeface="Arial"/>
              </a:rPr>
              <a:t>--------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执行力不强</a:t>
            </a:r>
            <a:endParaRPr sz="2800">
              <a:latin typeface="Microsoft JhengHei"/>
              <a:cs typeface="Microsoft JhengHei"/>
            </a:endParaRPr>
          </a:p>
          <a:p>
            <a:pPr marL="12700" marR="5080">
              <a:lnSpc>
                <a:spcPts val="3200"/>
              </a:lnSpc>
              <a:spcBef>
                <a:spcPts val="1075"/>
              </a:spcBef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为什么刚刚做好、做大，有拓展、上升的机会了，</a:t>
            </a:r>
            <a:r>
              <a:rPr sz="2800" b="1" spc="7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 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贯彻却出现问题？</a:t>
            </a:r>
            <a:r>
              <a:rPr sz="2800" b="1">
                <a:solidFill>
                  <a:srgbClr val="FFFFFF"/>
                </a:solidFill>
                <a:latin typeface="Arial"/>
                <a:cs typeface="Arial"/>
              </a:rPr>
              <a:t>--------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执行力流失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85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为什么有时付出比计划多了</a:t>
            </a:r>
            <a:r>
              <a:rPr sz="2800" b="1" spc="-10">
                <a:solidFill>
                  <a:srgbClr val="FFFFFF"/>
                </a:solidFill>
                <a:latin typeface="Arial"/>
                <a:cs typeface="Arial"/>
              </a:rPr>
              <a:t>10</a:t>
            </a:r>
            <a:r>
              <a:rPr sz="2800" b="1" spc="-35">
                <a:solidFill>
                  <a:srgbClr val="FFFFFF"/>
                </a:solidFill>
                <a:latin typeface="MS Gothic"/>
                <a:cs typeface="MS Gothic"/>
              </a:rPr>
              <a:t>倍，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结果得到的往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800" b="1" spc="-35">
                <a:solidFill>
                  <a:srgbClr val="FFFFFF"/>
                </a:solidFill>
                <a:latin typeface="MS Gothic"/>
                <a:cs typeface="MS Gothic"/>
              </a:rPr>
              <a:t>往不到</a:t>
            </a:r>
            <a:r>
              <a:rPr sz="2800" b="1" spc="-10">
                <a:solidFill>
                  <a:srgbClr val="FFFFFF"/>
                </a:solidFill>
                <a:latin typeface="Arial"/>
                <a:cs typeface="Arial"/>
              </a:rPr>
              <a:t>1/10</a:t>
            </a:r>
            <a:r>
              <a:rPr sz="2800" b="1" spc="-10">
                <a:solidFill>
                  <a:srgbClr val="FFFFFF"/>
                </a:solidFill>
                <a:latin typeface="MS Gothic"/>
                <a:cs typeface="MS Gothic"/>
              </a:rPr>
              <a:t>？</a:t>
            </a:r>
            <a:r>
              <a:rPr sz="2800" b="1" spc="-5">
                <a:solidFill>
                  <a:srgbClr val="FFFFFF"/>
                </a:solidFill>
                <a:latin typeface="Arial"/>
                <a:cs typeface="Arial"/>
              </a:rPr>
              <a:t>----------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执行力黑洞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ts val="3279"/>
              </a:lnSpc>
              <a:spcBef>
                <a:spcPts val="840"/>
              </a:spcBef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为什么企业陷入这样的怪圈：高层怨中层，中层怪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ts val="3279"/>
              </a:lnSpc>
            </a:pPr>
            <a:r>
              <a:rPr sz="2800" b="1" spc="-35">
                <a:solidFill>
                  <a:srgbClr val="FFFFFF"/>
                </a:solidFill>
                <a:latin typeface="MS Gothic"/>
                <a:cs typeface="MS Gothic"/>
              </a:rPr>
              <a:t>怪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员工，员工怨高层？</a:t>
            </a:r>
            <a:r>
              <a:rPr sz="2800" b="1">
                <a:solidFill>
                  <a:srgbClr val="FFFFFF"/>
                </a:solidFill>
                <a:latin typeface="Arial"/>
                <a:cs typeface="Arial"/>
              </a:rPr>
              <a:t>----------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执行力危机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704205"/>
            <a:chExt cx="9144000" cy="570420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8640" y="1788604"/>
              <a:ext cx="224027" cy="224027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8640" y="2300668"/>
              <a:ext cx="224027" cy="22402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8640" y="3239452"/>
              <a:ext cx="224027" cy="224027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1145540" y="634365"/>
            <a:ext cx="7137400" cy="3766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276860" algn="ctr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三、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执行中各自承担的任务：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24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高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层起的是指引航向的重任</a:t>
            </a:r>
            <a:endParaRPr sz="2800">
              <a:latin typeface="Microsoft JhengHei"/>
              <a:cs typeface="Microsoft JhengHei"/>
            </a:endParaRPr>
          </a:p>
          <a:p>
            <a:pPr marL="12700" marR="360680">
              <a:lnSpc>
                <a:spcPct val="100000"/>
              </a:lnSpc>
              <a:spcBef>
                <a:spcPts val="675"/>
              </a:spcBef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中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层的任务是承上启下、以身作则，带领、</a:t>
            </a:r>
            <a:r>
              <a:rPr sz="2800" spc="7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</a:t>
            </a: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指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导基层员工去执行公司的战略</a:t>
            </a:r>
            <a:endParaRPr sz="2800">
              <a:latin typeface="Microsoft JhengHei"/>
              <a:cs typeface="Microsoft JhengHei"/>
            </a:endParaRPr>
          </a:p>
          <a:p>
            <a:pPr marL="12700" marR="5080" algn="just">
              <a:lnSpc>
                <a:spcPct val="100000"/>
              </a:lnSpc>
              <a:spcBef>
                <a:spcPts val="670"/>
              </a:spcBef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基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层员工最大的任务就是贯彻执行把展化为实</a:t>
            </a:r>
            <a:r>
              <a:rPr sz="2800" spc="70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实在在的行动，而公司的战略最终结果如何，</a:t>
            </a: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就是体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现在基层员工执行的效果上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59100" y="634365"/>
            <a:ext cx="3225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/>
              <a:t>优秀的执行力的标准</a:t>
            </a:r>
            <a:endParaRPr sz="2800"/>
          </a:p>
        </p:txBody>
      </p:sp>
      <p:grpSp>
        <p:nvGrpSpPr>
          <p:cNvPr id="3" name="object 3"/>
          <p:cNvGrpSpPr/>
          <p:nvPr/>
        </p:nvGrpSpPr>
        <p:grpSpPr>
          <a:xfrm>
            <a:off x="3079750" y="1900713"/>
            <a:ext cx="400050" cy="4057650"/>
            <a:chOff x="3079750" y="1900713"/>
            <a:chExt cx="400050" cy="405765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079750" y="1900713"/>
              <a:ext cx="400050" cy="40005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079750" y="3729513"/>
              <a:ext cx="400050" cy="40005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079750" y="5558313"/>
              <a:ext cx="400050" cy="40005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3467100" y="1653063"/>
            <a:ext cx="2565400" cy="444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0" b="1" spc="-60">
                <a:solidFill>
                  <a:srgbClr val="FFFFFF"/>
                </a:solidFill>
                <a:latin typeface="MS Gothic"/>
                <a:cs typeface="MS Gothic"/>
              </a:rPr>
              <a:t>没有理</a:t>
            </a:r>
            <a:r>
              <a:rPr sz="5000" b="1" spc="-50">
                <a:solidFill>
                  <a:srgbClr val="FFFFFF"/>
                </a:solidFill>
                <a:latin typeface="MS Gothic"/>
                <a:cs typeface="MS Gothic"/>
              </a:rPr>
              <a:t>由</a:t>
            </a:r>
            <a:endParaRPr sz="5000">
              <a:latin typeface="MS Gothic"/>
              <a:cs typeface="MS Gothic"/>
            </a:endParaRPr>
          </a:p>
          <a:p>
            <a:pPr marL="12700" marR="5080">
              <a:lnSpc>
                <a:spcPct val="240000"/>
              </a:lnSpc>
            </a:pPr>
            <a:r>
              <a:rPr sz="5000" b="1" spc="-60">
                <a:solidFill>
                  <a:srgbClr val="FFFFFF"/>
                </a:solidFill>
                <a:latin typeface="MS Gothic"/>
                <a:cs typeface="MS Gothic"/>
              </a:rPr>
              <a:t>全心全</a:t>
            </a:r>
            <a:r>
              <a:rPr sz="5000" b="1" spc="-50">
                <a:solidFill>
                  <a:srgbClr val="FFFFFF"/>
                </a:solidFill>
                <a:latin typeface="MS Gothic"/>
                <a:cs typeface="MS Gothic"/>
              </a:rPr>
              <a:t>意</a:t>
            </a:r>
            <a:r>
              <a:rPr sz="5000" b="1" spc="-60">
                <a:solidFill>
                  <a:srgbClr val="FFFFFF"/>
                </a:solidFill>
                <a:latin typeface="MS Gothic"/>
                <a:cs typeface="MS Gothic"/>
              </a:rPr>
              <a:t>立即行</a:t>
            </a:r>
            <a:r>
              <a:rPr sz="5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动</a:t>
            </a:r>
            <a:endParaRPr sz="5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704205"/>
            <a:chExt cx="9144000" cy="570420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8640" y="1723476"/>
              <a:ext cx="224027" cy="224027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8640" y="2474355"/>
              <a:ext cx="224027" cy="22402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8640" y="4283796"/>
              <a:ext cx="224027" cy="22402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8640" y="5393268"/>
              <a:ext cx="224027" cy="224027"/>
            </a:xfrm>
            <a:prstGeom prst="rect">
              <a:avLst/>
            </a:prstGeom>
          </p:spPr>
        </p:pic>
      </p:grpSp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548640" y="5802771"/>
            <a:ext cx="224027" cy="224027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548640" y="6246709"/>
            <a:ext cx="224027" cy="224027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348740" y="634365"/>
            <a:ext cx="7493000" cy="59207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8966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四、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执行力问题的典型表现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200">
              <a:latin typeface="Microsoft JhengHei"/>
              <a:cs typeface="Microsoft JhengHei"/>
            </a:endParaRPr>
          </a:p>
          <a:p>
            <a:pPr marL="12700">
              <a:lnSpc>
                <a:spcPts val="2955"/>
              </a:lnSpc>
              <a:spcBef>
                <a:spcPts val="5"/>
              </a:spcBef>
            </a:pP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许多企业常常是策略、憧憬一大箩筐，议而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ts val="2955"/>
              </a:lnSpc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不决，光</a:t>
            </a:r>
            <a:r>
              <a:rPr sz="2800">
                <a:solidFill>
                  <a:srgbClr val="FFFFFF"/>
                </a:solidFill>
                <a:latin typeface="Microsoft JhengHei"/>
                <a:cs typeface="Microsoft JhengHei"/>
              </a:rPr>
              <a:t>说不练，流于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口号管理</a:t>
            </a:r>
            <a:r>
              <a:rPr sz="2800" spc="-625">
                <a:solidFill>
                  <a:srgbClr val="FFFFFF"/>
                </a:solidFill>
                <a:latin typeface="MS Gothic"/>
                <a:cs typeface="MS Gothic"/>
              </a:rPr>
              <a:t> </a:t>
            </a:r>
            <a:r>
              <a:rPr sz="2800" spc="-50">
                <a:solidFill>
                  <a:srgbClr val="FFFFFF"/>
                </a:solidFill>
                <a:latin typeface="Arial"/>
                <a:cs typeface="Arial"/>
              </a:rPr>
              <a:t>”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ts val="3090"/>
              </a:lnSpc>
            </a:pPr>
            <a:r>
              <a:rPr sz="2800">
                <a:solidFill>
                  <a:srgbClr val="FFFFFF"/>
                </a:solidFill>
                <a:latin typeface="Microsoft JhengHei"/>
                <a:cs typeface="Microsoft JhengHei"/>
              </a:rPr>
              <a:t>还有这样一些人，他们热衷于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800">
                <a:solidFill>
                  <a:srgbClr val="FFFFFF"/>
                </a:solidFill>
                <a:latin typeface="Microsoft JhengHei"/>
                <a:cs typeface="Microsoft JhengHei"/>
              </a:rPr>
              <a:t>办公室政治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”-----</a:t>
            </a:r>
            <a:endParaRPr sz="2800">
              <a:latin typeface="Arial"/>
              <a:cs typeface="Arial"/>
            </a:endParaRPr>
          </a:p>
          <a:p>
            <a:pPr marL="12700" marR="5080">
              <a:lnSpc>
                <a:spcPts val="2690"/>
              </a:lnSpc>
              <a:spcBef>
                <a:spcPts val="375"/>
              </a:spcBef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他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们高谈阔论，他们左右逢源关心每一个人和</a:t>
            </a:r>
            <a:r>
              <a:rPr sz="2800" spc="70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事，却最擅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长于在高层领导和其他人面前搬弄是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ts val="2235"/>
              </a:lnSpc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是非，自我中心主</a:t>
            </a:r>
            <a:r>
              <a:rPr sz="2800">
                <a:solidFill>
                  <a:srgbClr val="FFFFFF"/>
                </a:solidFill>
                <a:latin typeface="Microsoft JhengHei"/>
                <a:cs typeface="Microsoft JhengHei"/>
              </a:rPr>
              <a:t>义思想严重，将自己</a:t>
            </a:r>
            <a:r>
              <a:rPr sz="2800" spc="-1870">
                <a:solidFill>
                  <a:srgbClr val="FFFFFF"/>
                </a:solidFill>
                <a:latin typeface="Microsoft JhengHei"/>
                <a:cs typeface="Microsoft JhengHei"/>
              </a:rPr>
              <a:t>的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800" spc="-1864">
                <a:solidFill>
                  <a:srgbClr val="FFFFFF"/>
                </a:solidFill>
                <a:latin typeface="Microsoft JhengHei"/>
                <a:cs typeface="Microsoft JhengHei"/>
              </a:rPr>
              <a:t>职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800" spc="15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spc="-25">
                <a:solidFill>
                  <a:srgbClr val="FFFFFF"/>
                </a:solidFill>
                <a:latin typeface="Microsoft JhengHei"/>
                <a:cs typeface="Microsoft JhengHei"/>
              </a:rPr>
              <a:t>责范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ts val="3025"/>
              </a:lnSpc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范</a:t>
            </a:r>
            <a:r>
              <a:rPr sz="2800">
                <a:solidFill>
                  <a:srgbClr val="FFFFFF"/>
                </a:solidFill>
                <a:latin typeface="Microsoft JhengHei"/>
                <a:cs typeface="Microsoft JhengHei"/>
              </a:rPr>
              <a:t>围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800">
                <a:solidFill>
                  <a:srgbClr val="FFFFFF"/>
                </a:solidFill>
                <a:latin typeface="Microsoft JhengHei"/>
                <a:cs typeface="Microsoft JhengHei"/>
              </a:rPr>
              <a:t>视为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800">
                <a:solidFill>
                  <a:srgbClr val="FFFFFF"/>
                </a:solidFill>
                <a:latin typeface="Microsoft JhengHei"/>
                <a:cs typeface="Microsoft JhengHei"/>
              </a:rPr>
              <a:t>势力范围</a:t>
            </a:r>
            <a:r>
              <a:rPr sz="2800" spc="-50">
                <a:solidFill>
                  <a:srgbClr val="FFFFFF"/>
                </a:solidFill>
                <a:latin typeface="Arial"/>
                <a:cs typeface="Arial"/>
              </a:rPr>
              <a:t>”</a:t>
            </a:r>
            <a:endParaRPr sz="2800">
              <a:latin typeface="Arial"/>
              <a:cs typeface="Arial"/>
            </a:endParaRPr>
          </a:p>
          <a:p>
            <a:pPr marL="12700" marR="361315" algn="just">
              <a:lnSpc>
                <a:spcPts val="2690"/>
              </a:lnSpc>
              <a:spcBef>
                <a:spcPts val="785"/>
              </a:spcBef>
            </a:pP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领导己身不正，虽令不行；管理虎头蛇尾，不</a:t>
            </a:r>
            <a:r>
              <a:rPr sz="2800" spc="70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能一以</a:t>
            </a:r>
            <a:r>
              <a:rPr sz="2800" spc="-5">
                <a:solidFill>
                  <a:srgbClr val="FFFFFF"/>
                </a:solidFill>
                <a:latin typeface="Microsoft JhengHei"/>
                <a:cs typeface="Microsoft JhengHei"/>
              </a:rPr>
              <a:t>贯之；管理制度常常朝令夕改，员工无</a:t>
            </a:r>
            <a:r>
              <a:rPr sz="2800" spc="-20">
                <a:solidFill>
                  <a:srgbClr val="FFFFFF"/>
                </a:solidFill>
                <a:latin typeface="MS Gothic"/>
                <a:cs typeface="MS Gothic"/>
              </a:rPr>
              <a:t>所适从</a:t>
            </a:r>
            <a:endParaRPr sz="2800">
              <a:latin typeface="MS Gothic"/>
              <a:cs typeface="MS Gothic"/>
            </a:endParaRPr>
          </a:p>
          <a:p>
            <a:pPr marL="12700" marR="2494915">
              <a:lnSpc>
                <a:spcPts val="3220"/>
              </a:lnSpc>
              <a:spcBef>
                <a:spcPts val="244"/>
              </a:spcBef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缺乏科学的考核</a:t>
            </a:r>
            <a:r>
              <a:rPr sz="2800" spc="-10">
                <a:solidFill>
                  <a:srgbClr val="FFFFFF"/>
                </a:solidFill>
                <a:latin typeface="Microsoft JhengHei"/>
                <a:cs typeface="Microsoft JhengHei"/>
              </a:rPr>
              <a:t>监督和奖惩制度</a:t>
            </a:r>
            <a:r>
              <a:rPr sz="2800" spc="7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</a:t>
            </a: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流程繁</a:t>
            </a:r>
            <a:r>
              <a:rPr sz="2800">
                <a:solidFill>
                  <a:srgbClr val="FFFFFF"/>
                </a:solidFill>
                <a:latin typeface="Microsoft JhengHei"/>
                <a:cs typeface="Microsoft JhengHei"/>
              </a:rPr>
              <a:t>琐</a:t>
            </a:r>
            <a:r>
              <a:rPr sz="2800" spc="75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800" spc="-10">
                <a:solidFill>
                  <a:srgbClr val="FFFFFF"/>
                </a:solidFill>
                <a:latin typeface="MS Gothic"/>
                <a:cs typeface="MS Gothic"/>
              </a:rPr>
              <a:t>（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IBM</a:t>
            </a:r>
            <a:r>
              <a:rPr sz="2800" spc="-10">
                <a:solidFill>
                  <a:srgbClr val="FFFFFF"/>
                </a:solidFill>
                <a:latin typeface="MS Gothic"/>
                <a:cs typeface="MS Gothic"/>
              </a:rPr>
              <a:t>）</a:t>
            </a:r>
            <a:endParaRPr sz="2800">
              <a:latin typeface="MS Gothic"/>
              <a:cs typeface="MS Gothic"/>
            </a:endParaRPr>
          </a:p>
          <a:p>
            <a:pPr marL="12700">
              <a:lnSpc>
                <a:spcPct val="100000"/>
              </a:lnSpc>
              <a:spcBef>
                <a:spcPts val="55"/>
              </a:spcBef>
            </a:pPr>
            <a:r>
              <a:rPr sz="2800">
                <a:solidFill>
                  <a:srgbClr val="FFFFFF"/>
                </a:solidFill>
                <a:latin typeface="MS Gothic"/>
                <a:cs typeface="MS Gothic"/>
              </a:rPr>
              <a:t>忽略客</a:t>
            </a:r>
            <a:r>
              <a:rPr sz="2800" spc="-50">
                <a:solidFill>
                  <a:srgbClr val="FFFFFF"/>
                </a:solidFill>
                <a:latin typeface="Microsoft JhengHei"/>
                <a:cs typeface="Microsoft JhengHei"/>
              </a:rPr>
              <a:t>户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https://d.book118.com/727125145012006031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6">
      <vt:lpstr>Arial</vt:lpstr>
      <vt:lpstr>Calibri</vt:lpstr>
      <vt:lpstr>Microsoft JhengHei</vt:lpstr>
      <vt:lpstr>宋体</vt:lpstr>
      <vt:lpstr>MS Gothic</vt:lpstr>
      <vt:lpstr>Times New Roman</vt:lpstr>
      <vt:lpstr>Office Theme</vt:lpstr>
      <vt:lpstr>PowerPoint Presentation</vt:lpstr>
      <vt:lpstr>执行是什么？</vt:lpstr>
      <vt:lpstr>执行力是什么？</vt:lpstr>
      <vt:lpstr>团队执行力是什么？</vt:lpstr>
      <vt:lpstr>什么是执行力文化？</vt:lpstr>
      <vt:lpstr>一、执行力的定义：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优秀的执行力的标准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2024-09-03T01:08:48.357</cp:lastPrinted>
  <dcterms:created xsi:type="dcterms:W3CDTF">2024-09-02T17:08:48Z</dcterms:created>
  <dcterms:modified xsi:type="dcterms:W3CDTF">2024-09-02T17:08:49Z</dcterms:modified>
</cp:coreProperties>
</file>