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6C7D55-61E8-44B9-8951-A8E0DBC39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452D76-39E0-4110-8851-82EF25BFF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4E9475-984C-4C72-B465-ABCA33B02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337267-A059-459F-AABD-EA6112FEA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7A4A01-3C42-43E5-833E-E4DC4B0AF5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D13B4C-7D0E-4550-B725-BF0FB92B22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EA0290-080A-41A2-8842-E5597E74EC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FB3A9D-5C5F-491F-89DF-247CA8A42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29F2BC-DF45-40E0-9203-CAB1620356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192B7-EC5D-4680-A6F8-7FB1DAB75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CCB75-F6D9-4531-9E38-DCC60C087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4410502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职业危害安全培训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培训背景与目的</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职业危害种类与识别</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安全防护措施与设备</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应急处理与救援</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培训效果评估与改进</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实际应用案例分析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培训背景与目的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14390" b="143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350" b="43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职业危害的普遍存在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职业危害在各类工作场所中普遍存在，如噪音、尘土、化学物质等，对员工的身体健康造成潜在威胁。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安全事故频发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由于缺乏足够的安全意识和技能，导致安全事故频发，给企业和员工带来巨大的经济损失和心理压力。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法律法规要求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政府和相关法律法规要求企业必须进行职业危害安全培训，提高员工的安全意识和技能水平。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srcRect l="14543" r="1454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815" r="1481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通过培训，使员工充分认识到职业危害的严重性，提高自我保护意识，减少事故发生的可能性。</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提高员工安全意识</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培训使员工熟悉并掌握应对各类职业危害的正确操作方法和应急处理技能。</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掌握安全操作技能</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确保企业符合政府和相关法律法规的要求，避免因违反规定而导致的处罚和损失。</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遵守法律法规要求</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通过提高员工的安全意识和技能水平，降低事故发生的概率和损失程度。</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降低事故损失</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289" r="2328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培训有助于保障员工的身体健康，减少职业病的发生，提高员工的工作积极性和满意度。</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保障员工健康</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积极开展职业危害安全培训可以展现企业关注员工安全和健康的良好形象，增强员工的归属感和忠诚度。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提高企业形象</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降低事故发生概率和损失程度，为企业节约大量的经济成本。</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减少经济损失</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企业履行职业危害安全培训的社会责任，为促进安全生产和社会和谐稳定做出贡献。</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社会责任感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职业危害种类与识别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7747" r="1774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373" r="1737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职业病危害因素分类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如噪声、振动、辐射、高温等。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如各种有毒气体、有害化学物质等。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如细菌、病毒、寄生虫等。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如工作压力、紧张情绪等。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物理性危害因素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化学性危害因素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生物性危害因素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心理性危害因素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通过实地考察，了解工作场所的环境和工艺流程，识别存在的职业病危害因素。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现场调查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健康检查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员工反馈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t="10417" b="10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定期对员工进行健康检查，及时发现和预防职业病。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鼓励员工反馈工作中遇到的职业病危害问题，及时采取措施加以解决。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职业病危害因素识别方法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常见职业病危害因素</a:t>
              </a:r>
            </a:p>
          </p:txBody>
        </p:sp>
      </p:grpSp>
      <p:sp>
        <p:nvSpPr>
          <p:cNvPr id="25" name="AutoShape 25"/>
          <p:cNvSpPr/>
          <p:nvPr/>
        </p:nvSpPr>
        <p:spPr>
          <a:xfrm>
            <a:off x="653186" y="3037951"/>
            <a:ext cx="1104138" cy="11037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职业中毒</a:t>
              </a:r>
            </a:p>
          </p:txBody>
        </p:sp>
        <p:sp>
          <p:nvSpPr>
            <p:cNvPr id="48" name="TextBox 48"/>
            <p:cNvSpPr txBox="1"/>
            <p:nvPr/>
          </p:nvSpPr>
          <p:spPr>
            <a:xfrm>
              <a:off x="6762276" y="1720882"/>
              <a:ext cx="1862848" cy="466725"/>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肌肉骨骼疾病</a:t>
              </a:r>
            </a:p>
          </p:txBody>
        </p:sp>
        <p:sp>
          <p:nvSpPr>
            <p:cNvPr id="49" name="TextBox 49"/>
            <p:cNvSpPr txBox="1"/>
            <p:nvPr/>
          </p:nvSpPr>
          <p:spPr>
            <a:xfrm>
              <a:off x="3755288" y="2044732"/>
              <a:ext cx="1483930" cy="1058052"/>
            </a:xfrm>
            <a:prstGeom prst="rect">
              <a:avLst/>
            </a:prstGeom>
          </p:spPr>
          <p:txBody>
            <a:bodyPr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solidFill>
                  <a:latin typeface="Microsoft Yahei"/>
                  <a:ea typeface="Microsoft Yahei"/>
                  <a:cs typeface="Microsoft Yahei"/>
                </a:rPr>
                <a:t>由于接触有毒物质导致的中毒症状。</a:t>
              </a:r>
            </a:p>
          </p:txBody>
        </p:sp>
        <p:sp>
          <p:nvSpPr>
            <p:cNvPr id="50" name="TextBox 50"/>
            <p:cNvSpPr txBox="1"/>
            <p:nvPr/>
          </p:nvSpPr>
          <p:spPr>
            <a:xfrm>
              <a:off x="6951735" y="2122338"/>
              <a:ext cx="1483930" cy="902839"/>
            </a:xfrm>
            <a:prstGeom prst="rect">
              <a:avLst/>
            </a:prstGeom>
          </p:spPr>
          <p:txBody>
            <a:bodyPr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solidFill>
                  <a:latin typeface="Microsoft Yahei"/>
                  <a:ea typeface="Microsoft Yahei"/>
                  <a:cs typeface="Microsoft Yahei"/>
                </a:rPr>
                <a:t>由于长时间重复性工作导致的肌肉和骨骼疾病。</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solidFill>
                <a:latin typeface="Microsoft Yahei"/>
                <a:ea typeface="Microsoft Yahei"/>
                <a:cs typeface="Microsoft Yahei"/>
              </a:rPr>
              <a:t>尘肺病</a:t>
            </a:r>
          </a:p>
        </p:txBody>
      </p:sp>
      <p:sp>
        <p:nvSpPr>
          <p:cNvPr id="56" name="TextBox 56"/>
          <p:cNvSpPr txBox="1"/>
          <p:nvPr/>
        </p:nvSpPr>
        <p:spPr>
          <a:xfrm>
            <a:off x="5200576" y="4450985"/>
            <a:ext cx="1862848" cy="466725"/>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噪声聋</a:t>
            </a:r>
          </a:p>
        </p:txBody>
      </p:sp>
      <p:sp>
        <p:nvSpPr>
          <p:cNvPr id="57" name="TextBox 57"/>
          <p:cNvSpPr txBox="1"/>
          <p:nvPr/>
        </p:nvSpPr>
        <p:spPr>
          <a:xfrm>
            <a:off x="8356850" y="4450985"/>
            <a:ext cx="1862848" cy="466725"/>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solidFill>
                <a:latin typeface="Microsoft Yahei"/>
                <a:ea typeface="Microsoft Yahei"/>
                <a:cs typeface="Microsoft Yahei"/>
              </a:rPr>
              <a:t>辐射病</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solidFill>
                <a:latin typeface="Microsoft Yahei"/>
                <a:ea typeface="Microsoft Yahei"/>
                <a:cs typeface="Microsoft Yahei"/>
              </a:rPr>
              <a:t>长期吸入粉尘引起的肺部疾病。</a:t>
            </a:r>
          </a:p>
        </p:txBody>
      </p:sp>
      <p:sp>
        <p:nvSpPr>
          <p:cNvPr id="60" name="TextBox 60"/>
          <p:cNvSpPr txBox="1"/>
          <p:nvPr/>
        </p:nvSpPr>
        <p:spPr>
          <a:xfrm>
            <a:off x="5362530" y="4850347"/>
            <a:ext cx="1483930" cy="929437"/>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solidFill>
                <a:latin typeface="Microsoft Yahei"/>
                <a:ea typeface="Microsoft Yahei"/>
                <a:cs typeface="Microsoft Yahei"/>
              </a:rPr>
              <a:t>长时间处于噪声环境中引起的听力下降。</a:t>
            </a:r>
          </a:p>
        </p:txBody>
      </p:sp>
      <p:sp>
        <p:nvSpPr>
          <p:cNvPr id="61" name="TextBox 61"/>
          <p:cNvSpPr txBox="1"/>
          <p:nvPr/>
        </p:nvSpPr>
        <p:spPr>
          <a:xfrm>
            <a:off x="8546309" y="4850347"/>
            <a:ext cx="1483930" cy="946140"/>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solidFill>
                <a:latin typeface="Microsoft Yahei"/>
                <a:ea typeface="Microsoft Yahei"/>
                <a:cs typeface="Microsoft Yahei"/>
              </a:rPr>
              <a:t>长时间接触放射性物质引起的疾病。</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安全防护措施与设备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如安全帽、头盔等，用于保护头部免受物体打击和坠落伤害。</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头部护具</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如化学防护手套、电绝缘手套等，用于保护手部免受化学物质、电流等伤害。</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手部护具</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如焊接工使用的焊接面罩、化学实验员使用的化学防护眼镜等，用于保护眼睛和脸部免受飞溅物、化学物质等伤害。</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眼脸部护具</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如防尘口罩、过滤式呼吸器等，用于保护呼吸系统免受粉尘、有害气体等有害物质的侵害。</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呼吸护具</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个体防护设备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通风设施</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噪音控制设施</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照明设施</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温控设施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职业卫生工程防护措施</a:t>
              </a:r>
            </a:p>
          </p:txBody>
        </p:sp>
      </p:grpSp>
      <p:pic>
        <p:nvPicPr>
          <p:cNvPr id="28" name="Picture 28"/>
          <p:cNvPicPr>
            <a:picLocks noChangeAspect="1"/>
          </p:cNvPicPr>
          <p:nvPr/>
        </p:nvPicPr>
        <p:blipFill>
          <a:blip r:embed="rId2"/>
          <a:srcRect t="7390" b="739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如通风机、排风扇等，用于提供新鲜空气，排除有害气体和粉尘。</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如消音器、隔音墙等，用于降低工作场所的噪音水平。</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如LED灯、日光灯等，提供足够的光线，降低视觉疲劳和视力损伤的风险。</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如空调、暖风机等，保持工作场所适宜的温度和湿度，提高工作效率和舒适度。</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https://d.book118.com/727144105024006033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2024-09-06T08:45:41.234</cp:lastPrinted>
  <dcterms:created xsi:type="dcterms:W3CDTF">2024-09-06T00:45:41Z</dcterms:created>
  <dcterms:modified xsi:type="dcterms:W3CDTF">2024-09-06T00:45:43Z</dcterms:modified>
</cp:coreProperties>
</file>