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56D9CEB-D63C-4D0F-8162-E54F80FEF1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EF0AFA3-21B1-41F2-B9DB-409DAD85AF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3229BF0-CAEB-43D9-9BDD-0983F7C3D6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31E3555-72F4-4A8E-A621-256342D737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D5FD56D-FFBF-43AF-8C24-355133C9B0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7449BDE-8B62-4418-8D27-0A71AB4F62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BF0CE31-6A72-46AD-A7D6-7F77E22747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F043B18-6EA7-4DFF-B6FE-4C61A51E17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BFDB307-4871-4AD5-B19E-D36B5947DD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4E71D88-B6EA-422E-995A-E7A7333C7C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89C0F06-9C6D-4278-B2F4-42C1A04CA5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png" /><Relationship Id="rId3" Type="http://schemas.openxmlformats.org/officeDocument/2006/relationships/image" Target="../media/image8.png" /><Relationship Id="rId4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27144116015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22709" y="922364"/>
            <a:ext cx="6634886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糖尿病病人的护理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22709" y="4939625"/>
            <a:ext cx="6964070" cy="4949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endParaRPr lang="en-US" sz="2025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糖尿病基础知识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糖尿病病人的日常护理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特殊情况下的护理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糖尿病教育及心理护理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预防与控制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糖尿病基础知识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1185774"/>
            <a:ext cx="9112336" cy="1732311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54963" y="1536246"/>
            <a:ext cx="7876972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糖尿病是一种常见的慢性代谢性疾病，由于胰岛素分泌不足或作用受损，导致血糖升高。根据病因和临床表现，糖尿病主要分为1型糖尿病、2型糖尿病、妊娠期糖尿病和其他特殊类型糖尿病。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3079664" y="2918085"/>
            <a:ext cx="9112336" cy="1732311"/>
          </a:xfrm>
          <a:prstGeom prst="rect">
            <a:avLst/>
          </a:prstGeom>
          <a:solidFill>
            <a:schemeClr val="accent2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0" y="4650396"/>
            <a:ext cx="9112336" cy="1732311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3798378" y="3268557"/>
            <a:ext cx="7876972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1型糖尿病多发生于青少年，由于胰岛素分泌不足，需要依赖胰岛素治疗。2型糖尿病多见于成年人，以胰岛素抵抗和胰岛素分泌不足为主要特征，多数患者可以通过饮食控制和药物治疗来控制病情。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75049" y="5000868"/>
            <a:ext cx="7876972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妊娠期糖尿病是指孕妇在怀孕期间发生的糖代谢异常，多数患者产后糖代谢可恢复正常，但将来发生2型糖尿病的风险增加。其他特殊类型糖尿病包括因其他疾病或药物引起的血糖升高。</a:t>
            </a:r>
          </a:p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0027" b="20027"/>
          <a:stretch>
            <a:fillRect/>
          </a:stretch>
        </p:blipFill>
        <p:spPr>
          <a:xfrm>
            <a:off x="9112336" y="1185774"/>
            <a:ext cx="3079664" cy="1732311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2500" b="12500"/>
          <a:stretch>
            <a:fillRect/>
          </a:stretch>
        </p:blipFill>
        <p:spPr>
          <a:xfrm>
            <a:off x="0" y="2918085"/>
            <a:ext cx="3079664" cy="1732311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4511" b="14511"/>
          <a:stretch>
            <a:fillRect/>
          </a:stretch>
        </p:blipFill>
        <p:spPr>
          <a:xfrm>
            <a:off x="9112336" y="4650396"/>
            <a:ext cx="3079664" cy="1732311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糖尿病的定义与类型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1">
              <a:alpha val="1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52349" y="2452189"/>
            <a:ext cx="3087301" cy="3087301"/>
          </a:xfrm>
          <a:prstGeom prst="ellipse">
            <a:avLst/>
          </a:prstGeom>
          <a:solidFill>
            <a:schemeClr val="lt1">
              <a:alpha val="48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969025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094226" y="2244504"/>
            <a:ext cx="3267075" cy="32480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糖尿病的病因比较复杂，主要包括遗传因素、环境因素和自身免疫因素等。遗传因素是指家族中有糖尿病病史的人群更易患病；环境因素包括不良的生活习惯、缺乏运动、肥胖、长期精神压力等；自身免疫因素是指自身免疫系统异常导致胰岛细胞受损，胰岛素分泌不足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808528" y="2244504"/>
            <a:ext cx="3286125" cy="32480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糖尿病的症状主要包括多饮、多尿、多食、消瘦（三多一少）以及视力模糊、皮肤瘙痒、伤口不易愈合等。如果出现这些症状，应及时就医检查血糖，以便早期诊断和治疗。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糖尿病的病因和症状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173694"/>
            <a:ext cx="3839952" cy="4684306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865802" y="2810519"/>
            <a:ext cx="3847271" cy="4047481"/>
            <a:chOff x="865802" y="2810519"/>
            <a:chExt cx="3847271" cy="4047481"/>
          </a:xfrm>
        </p:grpSpPr>
        <p:sp>
          <p:nvSpPr>
            <p:cNvPr id="4" name="Freeform 4"/>
            <p:cNvSpPr/>
            <p:nvPr/>
          </p:nvSpPr>
          <p:spPr>
            <a:xfrm>
              <a:off x="2165532" y="2928505"/>
              <a:ext cx="1195366" cy="834187"/>
            </a:xfrm>
            <a:custGeom>
              <a:rect l="l" t="t" r="r" b="b"/>
              <a:pathLst>
                <a:path w="193" h="134">
                  <a:moveTo>
                    <a:pt x="177" y="133"/>
                  </a:moveTo>
                  <a:cubicBezTo>
                    <a:pt x="193" y="58"/>
                    <a:pt x="159" y="0"/>
                    <a:pt x="97" y="0"/>
                  </a:cubicBezTo>
                  <a:cubicBezTo>
                    <a:pt x="36" y="0"/>
                    <a:pt x="0" y="61"/>
                    <a:pt x="17" y="134"/>
                  </a:cubicBezTo>
                  <a:cubicBezTo>
                    <a:pt x="177" y="133"/>
                    <a:pt x="177" y="133"/>
                    <a:pt x="177" y="133"/>
                  </a:cubicBezTo>
                </a:path>
              </a:pathLst>
            </a:custGeom>
            <a:solidFill>
              <a:srgbClr val="361A00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Freeform 5"/>
            <p:cNvSpPr/>
            <p:nvPr/>
          </p:nvSpPr>
          <p:spPr>
            <a:xfrm>
              <a:off x="2277789" y="3041376"/>
              <a:ext cx="978744" cy="1605412"/>
            </a:xfrm>
            <a:custGeom>
              <a:rect l="l" t="t" r="r" b="b"/>
              <a:pathLst>
                <a:path w="158" h="258">
                  <a:moveTo>
                    <a:pt x="16" y="157"/>
                  </a:moveTo>
                  <a:cubicBezTo>
                    <a:pt x="15" y="193"/>
                    <a:pt x="35" y="210"/>
                    <a:pt x="35" y="210"/>
                  </a:cubicBezTo>
                  <a:cubicBezTo>
                    <a:pt x="35" y="235"/>
                    <a:pt x="35" y="235"/>
                    <a:pt x="35" y="235"/>
                  </a:cubicBezTo>
                  <a:cubicBezTo>
                    <a:pt x="35" y="235"/>
                    <a:pt x="32" y="237"/>
                    <a:pt x="33" y="237"/>
                  </a:cubicBezTo>
                  <a:cubicBezTo>
                    <a:pt x="30" y="236"/>
                    <a:pt x="62" y="257"/>
                    <a:pt x="81" y="258"/>
                  </a:cubicBezTo>
                  <a:cubicBezTo>
                    <a:pt x="81" y="258"/>
                    <a:pt x="131" y="239"/>
                    <a:pt x="129" y="237"/>
                  </a:cubicBezTo>
                  <a:cubicBezTo>
                    <a:pt x="126" y="235"/>
                    <a:pt x="126" y="235"/>
                    <a:pt x="126" y="235"/>
                  </a:cubicBezTo>
                  <a:cubicBezTo>
                    <a:pt x="126" y="210"/>
                    <a:pt x="126" y="210"/>
                    <a:pt x="126" y="210"/>
                  </a:cubicBezTo>
                  <a:cubicBezTo>
                    <a:pt x="126" y="210"/>
                    <a:pt x="144" y="200"/>
                    <a:pt x="144" y="156"/>
                  </a:cubicBezTo>
                  <a:cubicBezTo>
                    <a:pt x="145" y="144"/>
                    <a:pt x="156" y="152"/>
                    <a:pt x="158" y="118"/>
                  </a:cubicBezTo>
                  <a:cubicBezTo>
                    <a:pt x="158" y="115"/>
                    <a:pt x="158" y="112"/>
                    <a:pt x="157" y="106"/>
                  </a:cubicBezTo>
                  <a:cubicBezTo>
                    <a:pt x="155" y="103"/>
                    <a:pt x="149" y="100"/>
                    <a:pt x="150" y="96"/>
                  </a:cubicBezTo>
                  <a:cubicBezTo>
                    <a:pt x="154" y="40"/>
                    <a:pt x="123" y="4"/>
                    <a:pt x="79" y="1"/>
                  </a:cubicBezTo>
                  <a:cubicBezTo>
                    <a:pt x="79" y="0"/>
                    <a:pt x="79" y="0"/>
                    <a:pt x="79" y="0"/>
                  </a:cubicBezTo>
                  <a:cubicBezTo>
                    <a:pt x="78" y="0"/>
                    <a:pt x="78" y="1"/>
                    <a:pt x="78" y="1"/>
                  </a:cubicBezTo>
                  <a:cubicBezTo>
                    <a:pt x="77" y="1"/>
                    <a:pt x="77" y="0"/>
                    <a:pt x="76" y="0"/>
                  </a:cubicBezTo>
                  <a:cubicBezTo>
                    <a:pt x="76" y="1"/>
                    <a:pt x="76" y="1"/>
                    <a:pt x="76" y="1"/>
                  </a:cubicBezTo>
                  <a:cubicBezTo>
                    <a:pt x="32" y="4"/>
                    <a:pt x="4" y="40"/>
                    <a:pt x="9" y="96"/>
                  </a:cubicBezTo>
                  <a:cubicBezTo>
                    <a:pt x="9" y="100"/>
                    <a:pt x="3" y="103"/>
                    <a:pt x="2" y="106"/>
                  </a:cubicBezTo>
                  <a:cubicBezTo>
                    <a:pt x="0" y="112"/>
                    <a:pt x="0" y="116"/>
                    <a:pt x="0" y="119"/>
                  </a:cubicBezTo>
                  <a:cubicBezTo>
                    <a:pt x="2" y="152"/>
                    <a:pt x="16" y="148"/>
                    <a:pt x="16" y="157"/>
                  </a:cubicBezTo>
                </a:path>
              </a:pathLst>
            </a:custGeom>
            <a:solidFill>
              <a:srgbClr val="EAC487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2444772" y="4347680"/>
              <a:ext cx="686349" cy="322564"/>
            </a:xfrm>
            <a:custGeom>
              <a:rect l="l" t="t" r="r" b="b"/>
              <a:pathLst>
                <a:path w="110" h="52">
                  <a:moveTo>
                    <a:pt x="99" y="25"/>
                  </a:moveTo>
                  <a:cubicBezTo>
                    <a:pt x="99" y="0"/>
                    <a:pt x="99" y="0"/>
                    <a:pt x="99" y="0"/>
                  </a:cubicBezTo>
                  <a:cubicBezTo>
                    <a:pt x="99" y="0"/>
                    <a:pt x="86" y="15"/>
                    <a:pt x="53" y="13"/>
                  </a:cubicBezTo>
                  <a:cubicBezTo>
                    <a:pt x="19" y="13"/>
                    <a:pt x="8" y="0"/>
                    <a:pt x="8" y="0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2" y="31"/>
                    <a:pt x="3" y="32"/>
                  </a:cubicBezTo>
                  <a:cubicBezTo>
                    <a:pt x="0" y="31"/>
                    <a:pt x="36" y="52"/>
                    <a:pt x="55" y="52"/>
                  </a:cubicBezTo>
                  <a:cubicBezTo>
                    <a:pt x="55" y="52"/>
                    <a:pt x="111" y="52"/>
                    <a:pt x="110" y="51"/>
                  </a:cubicBezTo>
                  <a:cubicBezTo>
                    <a:pt x="99" y="25"/>
                    <a:pt x="99" y="25"/>
                    <a:pt x="99" y="25"/>
                  </a:cubicBezTo>
                </a:path>
              </a:pathLst>
            </a:custGeom>
            <a:solidFill>
              <a:srgbClr val="E0B57A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2724188" y="2834152"/>
              <a:ext cx="600226" cy="535079"/>
            </a:xfrm>
            <a:custGeom>
              <a:rect l="l" t="t" r="r" b="b"/>
              <a:pathLst>
                <a:path w="97" h="86">
                  <a:moveTo>
                    <a:pt x="56" y="0"/>
                  </a:moveTo>
                  <a:cubicBezTo>
                    <a:pt x="49" y="0"/>
                    <a:pt x="25" y="8"/>
                    <a:pt x="14" y="11"/>
                  </a:cubicBezTo>
                  <a:cubicBezTo>
                    <a:pt x="9" y="13"/>
                    <a:pt x="5" y="14"/>
                    <a:pt x="0" y="16"/>
                  </a:cubicBezTo>
                  <a:cubicBezTo>
                    <a:pt x="2" y="16"/>
                    <a:pt x="5" y="15"/>
                    <a:pt x="7" y="15"/>
                  </a:cubicBezTo>
                  <a:cubicBezTo>
                    <a:pt x="50" y="15"/>
                    <a:pt x="80" y="43"/>
                    <a:pt x="88" y="86"/>
                  </a:cubicBezTo>
                  <a:cubicBezTo>
                    <a:pt x="90" y="74"/>
                    <a:pt x="97" y="32"/>
                    <a:pt x="94" y="22"/>
                  </a:cubicBezTo>
                  <a:cubicBezTo>
                    <a:pt x="94" y="21"/>
                    <a:pt x="94" y="21"/>
                    <a:pt x="93" y="21"/>
                  </a:cubicBezTo>
                  <a:cubicBezTo>
                    <a:pt x="92" y="21"/>
                    <a:pt x="91" y="22"/>
                    <a:pt x="89" y="23"/>
                  </a:cubicBezTo>
                  <a:cubicBezTo>
                    <a:pt x="88" y="24"/>
                    <a:pt x="86" y="25"/>
                    <a:pt x="85" y="25"/>
                  </a:cubicBezTo>
                  <a:cubicBezTo>
                    <a:pt x="85" y="25"/>
                    <a:pt x="84" y="25"/>
                    <a:pt x="84" y="24"/>
                  </a:cubicBezTo>
                  <a:cubicBezTo>
                    <a:pt x="81" y="20"/>
                    <a:pt x="80" y="9"/>
                    <a:pt x="78" y="7"/>
                  </a:cubicBezTo>
                  <a:cubicBezTo>
                    <a:pt x="78" y="6"/>
                    <a:pt x="77" y="6"/>
                    <a:pt x="77" y="6"/>
                  </a:cubicBezTo>
                  <a:cubicBezTo>
                    <a:pt x="75" y="6"/>
                    <a:pt x="73" y="8"/>
                    <a:pt x="70" y="10"/>
                  </a:cubicBezTo>
                  <a:cubicBezTo>
                    <a:pt x="68" y="11"/>
                    <a:pt x="65" y="13"/>
                    <a:pt x="63" y="13"/>
                  </a:cubicBezTo>
                  <a:cubicBezTo>
                    <a:pt x="63" y="13"/>
                    <a:pt x="63" y="13"/>
                    <a:pt x="62" y="13"/>
                  </a:cubicBezTo>
                  <a:cubicBezTo>
                    <a:pt x="57" y="11"/>
                    <a:pt x="61" y="1"/>
                    <a:pt x="56" y="0"/>
                  </a:cubicBezTo>
                  <a:cubicBezTo>
                    <a:pt x="56" y="0"/>
                    <a:pt x="56" y="0"/>
                    <a:pt x="56" y="0"/>
                  </a:cubicBezTo>
                </a:path>
              </a:pathLst>
            </a:custGeom>
            <a:solidFill>
              <a:srgbClr val="B2B2B2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2251654" y="2928505"/>
              <a:ext cx="1017859" cy="584989"/>
            </a:xfrm>
            <a:custGeom>
              <a:rect l="l" t="t" r="r" b="b"/>
              <a:pathLst>
                <a:path w="164" h="94">
                  <a:moveTo>
                    <a:pt x="83" y="0"/>
                  </a:moveTo>
                  <a:cubicBezTo>
                    <a:pt x="81" y="0"/>
                    <a:pt x="78" y="1"/>
                    <a:pt x="76" y="1"/>
                  </a:cubicBezTo>
                  <a:cubicBezTo>
                    <a:pt x="41" y="13"/>
                    <a:pt x="17" y="32"/>
                    <a:pt x="3" y="73"/>
                  </a:cubicBezTo>
                  <a:cubicBezTo>
                    <a:pt x="0" y="82"/>
                    <a:pt x="1" y="94"/>
                    <a:pt x="11" y="94"/>
                  </a:cubicBezTo>
                  <a:cubicBezTo>
                    <a:pt x="11" y="94"/>
                    <a:pt x="12" y="94"/>
                    <a:pt x="12" y="94"/>
                  </a:cubicBezTo>
                  <a:cubicBezTo>
                    <a:pt x="12" y="94"/>
                    <a:pt x="12" y="94"/>
                    <a:pt x="12" y="94"/>
                  </a:cubicBezTo>
                  <a:cubicBezTo>
                    <a:pt x="15" y="50"/>
                    <a:pt x="42" y="22"/>
                    <a:pt x="80" y="19"/>
                  </a:cubicBezTo>
                  <a:cubicBezTo>
                    <a:pt x="80" y="18"/>
                    <a:pt x="80" y="18"/>
                    <a:pt x="80" y="18"/>
                  </a:cubicBezTo>
                  <a:cubicBezTo>
                    <a:pt x="81" y="18"/>
                    <a:pt x="81" y="19"/>
                    <a:pt x="82" y="19"/>
                  </a:cubicBezTo>
                  <a:cubicBezTo>
                    <a:pt x="82" y="19"/>
                    <a:pt x="82" y="18"/>
                    <a:pt x="83" y="18"/>
                  </a:cubicBezTo>
                  <a:cubicBezTo>
                    <a:pt x="83" y="19"/>
                    <a:pt x="83" y="19"/>
                    <a:pt x="83" y="19"/>
                  </a:cubicBezTo>
                  <a:cubicBezTo>
                    <a:pt x="111" y="21"/>
                    <a:pt x="134" y="36"/>
                    <a:pt x="145" y="61"/>
                  </a:cubicBezTo>
                  <a:cubicBezTo>
                    <a:pt x="151" y="64"/>
                    <a:pt x="157" y="68"/>
                    <a:pt x="164" y="73"/>
                  </a:cubicBezTo>
                  <a:cubicBezTo>
                    <a:pt x="164" y="73"/>
                    <a:pt x="164" y="72"/>
                    <a:pt x="164" y="71"/>
                  </a:cubicBezTo>
                  <a:cubicBezTo>
                    <a:pt x="156" y="28"/>
                    <a:pt x="126" y="0"/>
                    <a:pt x="83" y="0"/>
                  </a:cubicBezTo>
                </a:path>
              </a:pathLst>
            </a:custGeom>
            <a:solidFill>
              <a:srgbClr val="261200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2327428" y="3041376"/>
              <a:ext cx="824741" cy="472118"/>
            </a:xfrm>
            <a:custGeom>
              <a:rect l="l" t="t" r="r" b="b"/>
              <a:pathLst>
                <a:path w="133" h="76">
                  <a:moveTo>
                    <a:pt x="71" y="0"/>
                  </a:moveTo>
                  <a:cubicBezTo>
                    <a:pt x="70" y="0"/>
                    <a:pt x="70" y="1"/>
                    <a:pt x="70" y="1"/>
                  </a:cubicBezTo>
                  <a:cubicBezTo>
                    <a:pt x="69" y="1"/>
                    <a:pt x="69" y="0"/>
                    <a:pt x="68" y="0"/>
                  </a:cubicBezTo>
                  <a:cubicBezTo>
                    <a:pt x="68" y="1"/>
                    <a:pt x="68" y="1"/>
                    <a:pt x="68" y="1"/>
                  </a:cubicBezTo>
                  <a:cubicBezTo>
                    <a:pt x="30" y="4"/>
                    <a:pt x="3" y="32"/>
                    <a:pt x="0" y="76"/>
                  </a:cubicBezTo>
                  <a:cubicBezTo>
                    <a:pt x="48" y="71"/>
                    <a:pt x="74" y="36"/>
                    <a:pt x="108" y="36"/>
                  </a:cubicBezTo>
                  <a:cubicBezTo>
                    <a:pt x="116" y="36"/>
                    <a:pt x="124" y="38"/>
                    <a:pt x="133" y="43"/>
                  </a:cubicBezTo>
                  <a:cubicBezTo>
                    <a:pt x="122" y="18"/>
                    <a:pt x="99" y="3"/>
                    <a:pt x="71" y="1"/>
                  </a:cubicBezTo>
                  <a:cubicBezTo>
                    <a:pt x="71" y="0"/>
                    <a:pt x="71" y="0"/>
                    <a:pt x="71" y="0"/>
                  </a:cubicBezTo>
                </a:path>
              </a:pathLst>
            </a:custGeom>
            <a:solidFill>
              <a:srgbClr val="A3895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2129048" y="2810519"/>
              <a:ext cx="1195366" cy="653240"/>
            </a:xfrm>
            <a:custGeom>
              <a:rect l="l" t="t" r="r" b="b"/>
              <a:pathLst>
                <a:path w="193" h="105">
                  <a:moveTo>
                    <a:pt x="181" y="96"/>
                  </a:moveTo>
                  <a:cubicBezTo>
                    <a:pt x="188" y="87"/>
                    <a:pt x="193" y="34"/>
                    <a:pt x="190" y="23"/>
                  </a:cubicBezTo>
                  <a:cubicBezTo>
                    <a:pt x="189" y="18"/>
                    <a:pt x="182" y="28"/>
                    <a:pt x="180" y="25"/>
                  </a:cubicBezTo>
                  <a:cubicBezTo>
                    <a:pt x="177" y="21"/>
                    <a:pt x="176" y="10"/>
                    <a:pt x="174" y="7"/>
                  </a:cubicBezTo>
                  <a:cubicBezTo>
                    <a:pt x="171" y="4"/>
                    <a:pt x="163" y="15"/>
                    <a:pt x="158" y="14"/>
                  </a:cubicBezTo>
                  <a:cubicBezTo>
                    <a:pt x="153" y="12"/>
                    <a:pt x="157" y="1"/>
                    <a:pt x="152" y="1"/>
                  </a:cubicBezTo>
                  <a:cubicBezTo>
                    <a:pt x="147" y="0"/>
                    <a:pt x="121" y="9"/>
                    <a:pt x="110" y="12"/>
                  </a:cubicBezTo>
                  <a:cubicBezTo>
                    <a:pt x="67" y="24"/>
                    <a:pt x="0" y="50"/>
                    <a:pt x="22" y="93"/>
                  </a:cubicBezTo>
                  <a:cubicBezTo>
                    <a:pt x="23" y="95"/>
                    <a:pt x="19" y="105"/>
                    <a:pt x="28" y="105"/>
                  </a:cubicBezTo>
                  <a:cubicBezTo>
                    <a:pt x="94" y="103"/>
                    <a:pt x="121" y="41"/>
                    <a:pt x="182" y="91"/>
                  </a:cubicBezTo>
                  <a:lnTo>
                    <a:pt x="181" y="96"/>
                  </a:lnTo>
                  <a:close/>
                </a:path>
              </a:pathLst>
            </a:custGeom>
            <a:solidFill>
              <a:srgbClr val="361A00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1805431" y="4515576"/>
              <a:ext cx="1928722" cy="1159396"/>
            </a:xfrm>
            <a:custGeom>
              <a:rect l="l" t="t" r="r" b="b"/>
              <a:pathLst>
                <a:path w="311" h="186">
                  <a:moveTo>
                    <a:pt x="280" y="23"/>
                  </a:moveTo>
                  <a:cubicBezTo>
                    <a:pt x="264" y="10"/>
                    <a:pt x="246" y="4"/>
                    <a:pt x="235" y="2"/>
                  </a:cubicBezTo>
                  <a:cubicBezTo>
                    <a:pt x="154" y="9"/>
                    <a:pt x="154" y="9"/>
                    <a:pt x="154" y="9"/>
                  </a:cubicBezTo>
                  <a:cubicBezTo>
                    <a:pt x="80" y="0"/>
                    <a:pt x="80" y="0"/>
                    <a:pt x="80" y="0"/>
                  </a:cubicBezTo>
                  <a:cubicBezTo>
                    <a:pt x="71" y="3"/>
                    <a:pt x="45" y="11"/>
                    <a:pt x="31" y="23"/>
                  </a:cubicBezTo>
                  <a:cubicBezTo>
                    <a:pt x="17" y="33"/>
                    <a:pt x="7" y="47"/>
                    <a:pt x="0" y="63"/>
                  </a:cubicBezTo>
                  <a:cubicBezTo>
                    <a:pt x="0" y="186"/>
                    <a:pt x="0" y="186"/>
                    <a:pt x="0" y="186"/>
                  </a:cubicBezTo>
                  <a:cubicBezTo>
                    <a:pt x="311" y="186"/>
                    <a:pt x="311" y="186"/>
                    <a:pt x="311" y="186"/>
                  </a:cubicBezTo>
                  <a:cubicBezTo>
                    <a:pt x="311" y="63"/>
                    <a:pt x="311" y="63"/>
                    <a:pt x="311" y="63"/>
                  </a:cubicBezTo>
                  <a:cubicBezTo>
                    <a:pt x="304" y="47"/>
                    <a:pt x="294" y="33"/>
                    <a:pt x="280" y="23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2499673" y="4352794"/>
              <a:ext cx="7893" cy="19050"/>
            </a:xfrm>
            <a:custGeom>
              <a:rect l="l" t="t" r="r" b="b"/>
              <a:pathLst>
                <a:path w="1" h="1">
                  <a:moveTo>
                    <a:pt x="0" y="0"/>
                  </a:moveTo>
                  <a:cubicBezTo>
                    <a:pt x="0" y="0"/>
                    <a:pt x="0" y="0"/>
                    <a:pt x="1" y="0"/>
                  </a:cubicBezTo>
                  <a:cubicBezTo>
                    <a:pt x="1" y="0"/>
                    <a:pt x="1" y="0"/>
                    <a:pt x="0" y="0"/>
                  </a:cubicBezTo>
                </a:path>
              </a:pathLst>
            </a:custGeom>
            <a:solidFill>
              <a:srgbClr val="9C7E55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2531070" y="4360731"/>
              <a:ext cx="514104" cy="68252"/>
            </a:xfrm>
            <a:custGeom>
              <a:rect l="l" t="t" r="r" b="b"/>
              <a:pathLst>
                <a:path w="83" h="11">
                  <a:moveTo>
                    <a:pt x="69" y="7"/>
                  </a:moveTo>
                  <a:cubicBezTo>
                    <a:pt x="63" y="9"/>
                    <a:pt x="53" y="11"/>
                    <a:pt x="39" y="11"/>
                  </a:cubicBezTo>
                  <a:cubicBezTo>
                    <a:pt x="38" y="11"/>
                    <a:pt x="38" y="11"/>
                    <a:pt x="38" y="11"/>
                  </a:cubicBezTo>
                  <a:cubicBezTo>
                    <a:pt x="37" y="11"/>
                    <a:pt x="36" y="11"/>
                    <a:pt x="35" y="11"/>
                  </a:cubicBezTo>
                  <a:cubicBezTo>
                    <a:pt x="36" y="11"/>
                    <a:pt x="38" y="11"/>
                    <a:pt x="39" y="11"/>
                  </a:cubicBezTo>
                  <a:cubicBezTo>
                    <a:pt x="41" y="11"/>
                    <a:pt x="42" y="11"/>
                    <a:pt x="44" y="11"/>
                  </a:cubicBezTo>
                  <a:cubicBezTo>
                    <a:pt x="55" y="11"/>
                    <a:pt x="63" y="9"/>
                    <a:pt x="69" y="7"/>
                  </a:cubicBezTo>
                  <a:moveTo>
                    <a:pt x="0" y="2"/>
                  </a:moveTo>
                  <a:cubicBezTo>
                    <a:pt x="4" y="4"/>
                    <a:pt x="9" y="6"/>
                    <a:pt x="15" y="8"/>
                  </a:cubicBezTo>
                  <a:cubicBezTo>
                    <a:pt x="9" y="6"/>
                    <a:pt x="4" y="4"/>
                    <a:pt x="0" y="2"/>
                  </a:cubicBezTo>
                  <a:moveTo>
                    <a:pt x="83" y="0"/>
                  </a:moveTo>
                  <a:cubicBezTo>
                    <a:pt x="82" y="0"/>
                    <a:pt x="81" y="1"/>
                    <a:pt x="80" y="2"/>
                  </a:cubicBezTo>
                  <a:cubicBezTo>
                    <a:pt x="80" y="2"/>
                    <a:pt x="80" y="1"/>
                    <a:pt x="81" y="1"/>
                  </a:cubicBezTo>
                  <a:cubicBezTo>
                    <a:pt x="82" y="0"/>
                    <a:pt x="83" y="0"/>
                    <a:pt x="83" y="0"/>
                  </a:cubicBezTo>
                </a:path>
              </a:pathLst>
            </a:custGeom>
            <a:solidFill>
              <a:srgbClr val="A3895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2507566" y="4352794"/>
              <a:ext cx="524628" cy="131212"/>
            </a:xfrm>
            <a:custGeom>
              <a:rect l="l" t="t" r="r" b="b"/>
              <a:pathLst>
                <a:path w="85" h="21">
                  <a:moveTo>
                    <a:pt x="0" y="0"/>
                  </a:moveTo>
                  <a:cubicBezTo>
                    <a:pt x="5" y="5"/>
                    <a:pt x="10" y="20"/>
                    <a:pt x="36" y="21"/>
                  </a:cubicBezTo>
                  <a:cubicBezTo>
                    <a:pt x="36" y="21"/>
                    <a:pt x="37" y="21"/>
                    <a:pt x="37" y="21"/>
                  </a:cubicBezTo>
                  <a:cubicBezTo>
                    <a:pt x="60" y="21"/>
                    <a:pt x="79" y="7"/>
                    <a:pt x="85" y="2"/>
                  </a:cubicBezTo>
                  <a:cubicBezTo>
                    <a:pt x="84" y="2"/>
                    <a:pt x="84" y="3"/>
                    <a:pt x="84" y="3"/>
                  </a:cubicBezTo>
                  <a:cubicBezTo>
                    <a:pt x="81" y="5"/>
                    <a:pt x="78" y="6"/>
                    <a:pt x="73" y="8"/>
                  </a:cubicBezTo>
                  <a:cubicBezTo>
                    <a:pt x="67" y="10"/>
                    <a:pt x="59" y="12"/>
                    <a:pt x="48" y="12"/>
                  </a:cubicBezTo>
                  <a:cubicBezTo>
                    <a:pt x="46" y="12"/>
                    <a:pt x="45" y="12"/>
                    <a:pt x="43" y="12"/>
                  </a:cubicBezTo>
                  <a:cubicBezTo>
                    <a:pt x="42" y="12"/>
                    <a:pt x="40" y="12"/>
                    <a:pt x="39" y="12"/>
                  </a:cubicBezTo>
                  <a:cubicBezTo>
                    <a:pt x="31" y="11"/>
                    <a:pt x="25" y="10"/>
                    <a:pt x="19" y="9"/>
                  </a:cubicBezTo>
                  <a:cubicBezTo>
                    <a:pt x="13" y="7"/>
                    <a:pt x="8" y="5"/>
                    <a:pt x="4" y="3"/>
                  </a:cubicBezTo>
                  <a:cubicBezTo>
                    <a:pt x="2" y="2"/>
                    <a:pt x="1" y="1"/>
                    <a:pt x="0" y="0"/>
                  </a:cubicBezTo>
                </a:path>
              </a:pathLst>
            </a:custGeom>
            <a:solidFill>
              <a:srgbClr val="9C7E55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3058153" y="4392123"/>
              <a:ext cx="80860" cy="81302"/>
            </a:xfrm>
            <a:custGeom>
              <a:rect l="l" t="t" r="r" b="b"/>
              <a:pathLst>
                <a:path w="31" h="31">
                  <a:moveTo>
                    <a:pt x="0" y="31"/>
                  </a:moveTo>
                  <a:lnTo>
                    <a:pt x="17" y="21"/>
                  </a:lnTo>
                  <a:lnTo>
                    <a:pt x="31" y="9"/>
                  </a:lnTo>
                  <a:lnTo>
                    <a:pt x="0" y="0"/>
                  </a:lnTo>
                  <a:lnTo>
                    <a:pt x="0" y="31"/>
                  </a:lnTo>
                  <a:close/>
                </a:path>
              </a:pathLst>
            </a:custGeom>
            <a:solidFill>
              <a:srgbClr val="706F6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2413550" y="4392123"/>
              <a:ext cx="80860" cy="81302"/>
            </a:xfrm>
            <a:custGeom>
              <a:rect l="l" t="t" r="r" b="b"/>
              <a:pathLst>
                <a:path w="31" h="31">
                  <a:moveTo>
                    <a:pt x="31" y="0"/>
                  </a:moveTo>
                  <a:lnTo>
                    <a:pt x="0" y="7"/>
                  </a:lnTo>
                  <a:lnTo>
                    <a:pt x="31" y="31"/>
                  </a:lnTo>
                  <a:lnTo>
                    <a:pt x="31" y="0"/>
                  </a:lnTo>
                  <a:close/>
                </a:path>
              </a:pathLst>
            </a:custGeom>
            <a:solidFill>
              <a:srgbClr val="706F6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1447786" y="4510285"/>
              <a:ext cx="2693475" cy="2339779"/>
            </a:xfrm>
            <a:custGeom>
              <a:rect l="l" t="t" r="r" b="b"/>
              <a:pathLst>
                <a:path w="435" h="376">
                  <a:moveTo>
                    <a:pt x="403" y="38"/>
                  </a:moveTo>
                  <a:cubicBezTo>
                    <a:pt x="390" y="26"/>
                    <a:pt x="339" y="11"/>
                    <a:pt x="317" y="8"/>
                  </a:cubicBezTo>
                  <a:cubicBezTo>
                    <a:pt x="291" y="0"/>
                    <a:pt x="291" y="0"/>
                    <a:pt x="291" y="0"/>
                  </a:cubicBezTo>
                  <a:cubicBezTo>
                    <a:pt x="241" y="119"/>
                    <a:pt x="241" y="119"/>
                    <a:pt x="241" y="119"/>
                  </a:cubicBezTo>
                  <a:cubicBezTo>
                    <a:pt x="192" y="119"/>
                    <a:pt x="192" y="119"/>
                    <a:pt x="192" y="119"/>
                  </a:cubicBezTo>
                  <a:cubicBezTo>
                    <a:pt x="138" y="1"/>
                    <a:pt x="138" y="1"/>
                    <a:pt x="138" y="1"/>
                  </a:cubicBezTo>
                  <a:cubicBezTo>
                    <a:pt x="111" y="8"/>
                    <a:pt x="111" y="8"/>
                    <a:pt x="111" y="8"/>
                  </a:cubicBezTo>
                  <a:cubicBezTo>
                    <a:pt x="93" y="11"/>
                    <a:pt x="44" y="27"/>
                    <a:pt x="31" y="38"/>
                  </a:cubicBezTo>
                  <a:cubicBezTo>
                    <a:pt x="17" y="48"/>
                    <a:pt x="0" y="292"/>
                    <a:pt x="0" y="308"/>
                  </a:cubicBezTo>
                  <a:cubicBezTo>
                    <a:pt x="44" y="376"/>
                    <a:pt x="44" y="376"/>
                    <a:pt x="44" y="376"/>
                  </a:cubicBezTo>
                  <a:cubicBezTo>
                    <a:pt x="397" y="375"/>
                    <a:pt x="397" y="375"/>
                    <a:pt x="397" y="375"/>
                  </a:cubicBezTo>
                  <a:cubicBezTo>
                    <a:pt x="435" y="308"/>
                    <a:pt x="435" y="308"/>
                    <a:pt x="435" y="308"/>
                  </a:cubicBezTo>
                  <a:cubicBezTo>
                    <a:pt x="435" y="290"/>
                    <a:pt x="418" y="48"/>
                    <a:pt x="403" y="38"/>
                  </a:cubicBezTo>
                </a:path>
              </a:pathLst>
            </a:custGeom>
            <a:solidFill>
              <a:srgbClr val="3B36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2846794" y="4583651"/>
              <a:ext cx="125237" cy="634723"/>
            </a:xfrm>
            <a:custGeom>
              <a:rect l="l" t="t" r="r" b="b"/>
              <a:pathLst>
                <a:path w="20" h="102">
                  <a:moveTo>
                    <a:pt x="8" y="0"/>
                  </a:moveTo>
                  <a:cubicBezTo>
                    <a:pt x="0" y="26"/>
                    <a:pt x="0" y="26"/>
                    <a:pt x="0" y="26"/>
                  </a:cubicBezTo>
                  <a:cubicBezTo>
                    <a:pt x="17" y="102"/>
                    <a:pt x="17" y="102"/>
                    <a:pt x="17" y="102"/>
                  </a:cubicBezTo>
                  <a:cubicBezTo>
                    <a:pt x="20" y="95"/>
                    <a:pt x="20" y="95"/>
                    <a:pt x="20" y="95"/>
                  </a:cubicBezTo>
                  <a:cubicBezTo>
                    <a:pt x="1" y="26"/>
                    <a:pt x="1" y="26"/>
                    <a:pt x="1" y="26"/>
                  </a:cubicBezTo>
                  <a:cubicBezTo>
                    <a:pt x="10" y="2"/>
                    <a:pt x="10" y="2"/>
                    <a:pt x="10" y="2"/>
                  </a:cubicBezTo>
                  <a:cubicBezTo>
                    <a:pt x="9" y="2"/>
                    <a:pt x="9" y="1"/>
                    <a:pt x="8" y="0"/>
                  </a:cubicBezTo>
                </a:path>
              </a:pathLst>
            </a:custGeom>
            <a:solidFill>
              <a:srgbClr val="B2B2B2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2797155" y="5176576"/>
              <a:ext cx="273978" cy="957463"/>
            </a:xfrm>
            <a:custGeom>
              <a:rect l="l" t="t" r="r" b="b"/>
              <a:pathLst>
                <a:path w="105" h="365">
                  <a:moveTo>
                    <a:pt x="67" y="0"/>
                  </a:moveTo>
                  <a:lnTo>
                    <a:pt x="60" y="16"/>
                  </a:lnTo>
                  <a:lnTo>
                    <a:pt x="88" y="142"/>
                  </a:lnTo>
                  <a:lnTo>
                    <a:pt x="0" y="360"/>
                  </a:lnTo>
                  <a:lnTo>
                    <a:pt x="3" y="365"/>
                  </a:lnTo>
                  <a:lnTo>
                    <a:pt x="105" y="147"/>
                  </a:lnTo>
                  <a:lnTo>
                    <a:pt x="67" y="0"/>
                  </a:lnTo>
                  <a:close/>
                </a:path>
              </a:pathLst>
            </a:custGeom>
            <a:solidFill>
              <a:srgbClr val="292624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2797155" y="5176576"/>
              <a:ext cx="273978" cy="957463"/>
            </a:xfrm>
            <a:custGeom>
              <a:rect l="l" t="t" r="r" b="b"/>
              <a:pathLst>
                <a:path w="105" h="365">
                  <a:moveTo>
                    <a:pt x="67" y="0"/>
                  </a:moveTo>
                  <a:lnTo>
                    <a:pt x="60" y="16"/>
                  </a:lnTo>
                  <a:lnTo>
                    <a:pt x="88" y="142"/>
                  </a:lnTo>
                  <a:lnTo>
                    <a:pt x="0" y="360"/>
                  </a:lnTo>
                  <a:lnTo>
                    <a:pt x="3" y="365"/>
                  </a:lnTo>
                  <a:lnTo>
                    <a:pt x="105" y="147"/>
                  </a:lnTo>
                  <a:lnTo>
                    <a:pt x="67" y="0"/>
                  </a:lnTo>
                </a:path>
              </a:pathLst>
            </a:cu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2525808" y="4533917"/>
              <a:ext cx="501124" cy="1600122"/>
            </a:xfrm>
            <a:custGeom>
              <a:rect l="l" t="t" r="r" b="b"/>
              <a:pathLst>
                <a:path w="81" h="257">
                  <a:moveTo>
                    <a:pt x="52" y="34"/>
                  </a:moveTo>
                  <a:cubicBezTo>
                    <a:pt x="63" y="0"/>
                    <a:pt x="63" y="0"/>
                    <a:pt x="63" y="0"/>
                  </a:cubicBezTo>
                  <a:cubicBezTo>
                    <a:pt x="63" y="0"/>
                    <a:pt x="52" y="4"/>
                    <a:pt x="39" y="4"/>
                  </a:cubicBezTo>
                  <a:cubicBezTo>
                    <a:pt x="28" y="4"/>
                    <a:pt x="14" y="0"/>
                    <a:pt x="14" y="0"/>
                  </a:cubicBezTo>
                  <a:cubicBezTo>
                    <a:pt x="28" y="33"/>
                    <a:pt x="28" y="33"/>
                    <a:pt x="28" y="33"/>
                  </a:cubicBezTo>
                  <a:cubicBezTo>
                    <a:pt x="28" y="33"/>
                    <a:pt x="28" y="33"/>
                    <a:pt x="28" y="33"/>
                  </a:cubicBezTo>
                  <a:cubicBezTo>
                    <a:pt x="0" y="164"/>
                    <a:pt x="0" y="164"/>
                    <a:pt x="0" y="164"/>
                  </a:cubicBezTo>
                  <a:cubicBezTo>
                    <a:pt x="43" y="257"/>
                    <a:pt x="43" y="257"/>
                    <a:pt x="43" y="257"/>
                  </a:cubicBezTo>
                  <a:cubicBezTo>
                    <a:pt x="81" y="163"/>
                    <a:pt x="81" y="163"/>
                    <a:pt x="81" y="163"/>
                  </a:cubicBezTo>
                  <a:cubicBezTo>
                    <a:pt x="52" y="34"/>
                    <a:pt x="52" y="34"/>
                    <a:pt x="52" y="34"/>
                  </a:cubicBezTo>
                </a:path>
              </a:pathLst>
            </a:custGeom>
            <a:solidFill>
              <a:schemeClr val="accent1">
                <a:lumMod val="60000"/>
                <a:lumOff val="4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2698053" y="4746256"/>
              <a:ext cx="148741" cy="44619"/>
            </a:xfrm>
            <a:custGeom>
              <a:rect l="l" t="t" r="r" b="b"/>
              <a:pathLst>
                <a:path w="24" h="7">
                  <a:moveTo>
                    <a:pt x="0" y="0"/>
                  </a:moveTo>
                  <a:cubicBezTo>
                    <a:pt x="0" y="1"/>
                    <a:pt x="0" y="1"/>
                    <a:pt x="0" y="1"/>
                  </a:cubicBezTo>
                  <a:cubicBezTo>
                    <a:pt x="0" y="1"/>
                    <a:pt x="2" y="7"/>
                    <a:pt x="9" y="7"/>
                  </a:cubicBezTo>
                  <a:cubicBezTo>
                    <a:pt x="17" y="7"/>
                    <a:pt x="24" y="1"/>
                    <a:pt x="24" y="1"/>
                  </a:cubicBezTo>
                  <a:cubicBezTo>
                    <a:pt x="24" y="0"/>
                    <a:pt x="24" y="0"/>
                    <a:pt x="24" y="0"/>
                  </a:cubicBezTo>
                  <a:cubicBezTo>
                    <a:pt x="24" y="0"/>
                    <a:pt x="19" y="2"/>
                    <a:pt x="12" y="2"/>
                  </a:cubicBezTo>
                  <a:cubicBezTo>
                    <a:pt x="4" y="2"/>
                    <a:pt x="0" y="0"/>
                    <a:pt x="0" y="0"/>
                  </a:cubicBezTo>
                </a:path>
              </a:pathLst>
            </a:custGeom>
            <a:solidFill>
              <a:srgbClr val="A54828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2301293" y="4515576"/>
              <a:ext cx="174876" cy="18342"/>
            </a:xfrm>
            <a:custGeom>
              <a:rect l="l" t="t" r="r" b="b"/>
              <a:pathLst>
                <a:path w="28" h="3">
                  <a:moveTo>
                    <a:pt x="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2"/>
                    <a:pt x="28" y="2"/>
                  </a:cubicBezTo>
                  <a:cubicBezTo>
                    <a:pt x="3" y="0"/>
                    <a:pt x="3" y="0"/>
                    <a:pt x="3" y="0"/>
                  </a:cubicBezTo>
                  <a:cubicBezTo>
                    <a:pt x="2" y="0"/>
                    <a:pt x="2" y="0"/>
                    <a:pt x="2" y="0"/>
                  </a:cubicBezTo>
                  <a:cubicBezTo>
                    <a:pt x="2" y="0"/>
                    <a:pt x="1" y="0"/>
                    <a:pt x="1" y="0"/>
                  </a:cubicBezTo>
                  <a:cubicBezTo>
                    <a:pt x="1" y="0"/>
                    <a:pt x="1" y="0"/>
                    <a:pt x="0" y="0"/>
                  </a:cubicBezTo>
                </a:path>
              </a:pathLst>
            </a:custGeom>
            <a:solidFill>
              <a:srgbClr val="B2B2B2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Freeform 24"/>
            <p:cNvSpPr/>
            <p:nvPr/>
          </p:nvSpPr>
          <p:spPr>
            <a:xfrm>
              <a:off x="2468276" y="4528626"/>
              <a:ext cx="148741" cy="23632"/>
            </a:xfrm>
            <a:custGeom>
              <a:rect l="l" t="t" r="r" b="b"/>
              <a:pathLst>
                <a:path w="24" h="4">
                  <a:moveTo>
                    <a:pt x="1" y="0"/>
                  </a:moveTo>
                  <a:cubicBezTo>
                    <a:pt x="0" y="0"/>
                    <a:pt x="0" y="1"/>
                    <a:pt x="0" y="1"/>
                  </a:cubicBezTo>
                  <a:cubicBezTo>
                    <a:pt x="24" y="4"/>
                    <a:pt x="24" y="4"/>
                    <a:pt x="24" y="4"/>
                  </a:cubicBezTo>
                  <a:cubicBezTo>
                    <a:pt x="23" y="2"/>
                    <a:pt x="23" y="2"/>
                    <a:pt x="23" y="2"/>
                  </a:cubicBezTo>
                  <a:cubicBezTo>
                    <a:pt x="1" y="0"/>
                    <a:pt x="1" y="0"/>
                    <a:pt x="1" y="0"/>
                  </a:cubicBezTo>
                </a:path>
              </a:pathLst>
            </a:custGeom>
            <a:solidFill>
              <a:srgbClr val="9C7E55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>
              <a:off x="2301293" y="4515576"/>
              <a:ext cx="336772" cy="417093"/>
            </a:xfrm>
            <a:custGeom>
              <a:rect l="l" t="t" r="r" b="b"/>
              <a:pathLst>
                <a:path w="54" h="67">
                  <a:moveTo>
                    <a:pt x="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30" y="67"/>
                    <a:pt x="30" y="67"/>
                    <a:pt x="30" y="67"/>
                  </a:cubicBezTo>
                  <a:cubicBezTo>
                    <a:pt x="37" y="52"/>
                    <a:pt x="49" y="28"/>
                    <a:pt x="54" y="14"/>
                  </a:cubicBezTo>
                  <a:cubicBezTo>
                    <a:pt x="51" y="6"/>
                    <a:pt x="51" y="6"/>
                    <a:pt x="51" y="6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0" y="0"/>
                    <a:pt x="0" y="0"/>
                    <a:pt x="0" y="0"/>
                  </a:cubicBezTo>
                </a:path>
              </a:pathLst>
            </a:custGeom>
            <a:solidFill>
              <a:srgbClr val="B2B2B2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Freeform 26"/>
            <p:cNvSpPr/>
            <p:nvPr/>
          </p:nvSpPr>
          <p:spPr>
            <a:xfrm>
              <a:off x="2296031" y="4515576"/>
              <a:ext cx="5262" cy="19050"/>
            </a:xfrm>
            <a:custGeom>
              <a:rect l="l" t="t" r="r" b="b"/>
              <a:pathLst>
                <a:path w="1" h="1">
                  <a:moveTo>
                    <a:pt x="1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0"/>
                    <a:pt x="1" y="0"/>
                    <a:pt x="1" y="0"/>
                  </a:cubicBezTo>
                </a:path>
              </a:pathLst>
            </a:custGeom>
            <a:solidFill>
              <a:srgbClr val="B2B2B2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Freeform 27"/>
            <p:cNvSpPr/>
            <p:nvPr/>
          </p:nvSpPr>
          <p:spPr>
            <a:xfrm>
              <a:off x="2638065" y="4541677"/>
              <a:ext cx="23504" cy="5291"/>
            </a:xfrm>
            <a:custGeom>
              <a:rect l="l" t="t" r="r" b="b"/>
              <a:pathLst>
                <a:path w="4" h="1">
                  <a:moveTo>
                    <a:pt x="0" y="0"/>
                  </a:moveTo>
                  <a:cubicBezTo>
                    <a:pt x="1" y="0"/>
                    <a:pt x="2" y="1"/>
                    <a:pt x="4" y="1"/>
                  </a:cubicBezTo>
                  <a:cubicBezTo>
                    <a:pt x="4" y="1"/>
                    <a:pt x="4" y="1"/>
                    <a:pt x="4" y="1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0"/>
                    <a:pt x="0" y="0"/>
                    <a:pt x="0" y="0"/>
                  </a:cubicBezTo>
                </a:path>
              </a:pathLst>
            </a:custGeom>
            <a:solidFill>
              <a:srgbClr val="9C7E55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2296031" y="4515576"/>
              <a:ext cx="193118" cy="480054"/>
            </a:xfrm>
            <a:custGeom>
              <a:rect l="l" t="t" r="r" b="b"/>
              <a:pathLst>
                <a:path w="31" h="77">
                  <a:moveTo>
                    <a:pt x="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6" y="77"/>
                    <a:pt x="26" y="77"/>
                    <a:pt x="26" y="77"/>
                  </a:cubicBezTo>
                  <a:cubicBezTo>
                    <a:pt x="26" y="77"/>
                    <a:pt x="28" y="73"/>
                    <a:pt x="31" y="67"/>
                  </a:cubicBezTo>
                  <a:cubicBezTo>
                    <a:pt x="1" y="0"/>
                    <a:pt x="1" y="0"/>
                    <a:pt x="1" y="0"/>
                  </a:cubicBezTo>
                </a:path>
              </a:pathLst>
            </a:custGeom>
            <a:solidFill>
              <a:srgbClr val="292624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2611930" y="4541677"/>
              <a:ext cx="49639" cy="60315"/>
            </a:xfrm>
            <a:custGeom>
              <a:rect l="l" t="t" r="r" b="b"/>
              <a:pathLst>
                <a:path w="8" h="10">
                  <a:moveTo>
                    <a:pt x="0" y="0"/>
                  </a:moveTo>
                  <a:cubicBezTo>
                    <a:pt x="1" y="2"/>
                    <a:pt x="1" y="2"/>
                    <a:pt x="1" y="2"/>
                  </a:cubicBezTo>
                  <a:cubicBezTo>
                    <a:pt x="4" y="10"/>
                    <a:pt x="4" y="10"/>
                    <a:pt x="4" y="10"/>
                  </a:cubicBezTo>
                  <a:cubicBezTo>
                    <a:pt x="6" y="6"/>
                    <a:pt x="7" y="2"/>
                    <a:pt x="8" y="1"/>
                  </a:cubicBezTo>
                  <a:cubicBezTo>
                    <a:pt x="6" y="1"/>
                    <a:pt x="5" y="0"/>
                    <a:pt x="4" y="0"/>
                  </a:cubicBezTo>
                  <a:cubicBezTo>
                    <a:pt x="0" y="0"/>
                    <a:pt x="0" y="0"/>
                    <a:pt x="0" y="0"/>
                  </a:cubicBezTo>
                </a:path>
              </a:pathLst>
            </a:custGeom>
            <a:solidFill>
              <a:srgbClr val="954124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Freeform 30"/>
            <p:cNvSpPr/>
            <p:nvPr/>
          </p:nvSpPr>
          <p:spPr>
            <a:xfrm>
              <a:off x="2283051" y="4410641"/>
              <a:ext cx="360101" cy="485345"/>
            </a:xfrm>
            <a:custGeom>
              <a:rect l="l" t="t" r="r" b="b"/>
              <a:pathLst>
                <a:path w="57" h="78">
                  <a:moveTo>
                    <a:pt x="27" y="78"/>
                  </a:moveTo>
                  <a:cubicBezTo>
                    <a:pt x="27" y="78"/>
                    <a:pt x="58" y="22"/>
                    <a:pt x="58" y="21"/>
                  </a:cubicBezTo>
                  <a:cubicBezTo>
                    <a:pt x="54" y="20"/>
                    <a:pt x="47" y="19"/>
                    <a:pt x="37" y="12"/>
                  </a:cubicBezTo>
                  <a:cubicBezTo>
                    <a:pt x="29" y="7"/>
                    <a:pt x="21" y="0"/>
                    <a:pt x="21" y="0"/>
                  </a:cubicBezTo>
                  <a:cubicBezTo>
                    <a:pt x="2" y="17"/>
                    <a:pt x="2" y="17"/>
                    <a:pt x="2" y="17"/>
                  </a:cubicBezTo>
                  <a:cubicBezTo>
                    <a:pt x="0" y="17"/>
                    <a:pt x="27" y="78"/>
                    <a:pt x="27" y="78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Freeform 31"/>
            <p:cNvSpPr/>
            <p:nvPr/>
          </p:nvSpPr>
          <p:spPr>
            <a:xfrm>
              <a:off x="3071309" y="4515576"/>
              <a:ext cx="172245" cy="26278"/>
            </a:xfrm>
            <a:custGeom>
              <a:rect l="l" t="t" r="r" b="b"/>
              <a:pathLst>
                <a:path w="28" h="4">
                  <a:moveTo>
                    <a:pt x="28" y="0"/>
                  </a:moveTo>
                  <a:cubicBezTo>
                    <a:pt x="0" y="2"/>
                    <a:pt x="0" y="2"/>
                    <a:pt x="0" y="2"/>
                  </a:cubicBezTo>
                  <a:cubicBezTo>
                    <a:pt x="1" y="4"/>
                    <a:pt x="1" y="4"/>
                    <a:pt x="1" y="4"/>
                  </a:cubicBezTo>
                  <a:cubicBezTo>
                    <a:pt x="28" y="2"/>
                    <a:pt x="28" y="2"/>
                    <a:pt x="28" y="2"/>
                  </a:cubicBezTo>
                  <a:cubicBezTo>
                    <a:pt x="28" y="1"/>
                    <a:pt x="28" y="0"/>
                    <a:pt x="28" y="0"/>
                  </a:cubicBezTo>
                  <a:moveTo>
                    <a:pt x="28" y="0"/>
                  </a:moveTo>
                  <a:cubicBezTo>
                    <a:pt x="28" y="0"/>
                    <a:pt x="28" y="0"/>
                    <a:pt x="28" y="0"/>
                  </a:cubicBezTo>
                  <a:cubicBezTo>
                    <a:pt x="28" y="0"/>
                    <a:pt x="28" y="0"/>
                    <a:pt x="28" y="0"/>
                  </a:cubicBezTo>
                  <a:cubicBezTo>
                    <a:pt x="28" y="0"/>
                    <a:pt x="28" y="0"/>
                    <a:pt x="28" y="0"/>
                  </a:cubicBezTo>
                  <a:cubicBezTo>
                    <a:pt x="28" y="0"/>
                    <a:pt x="28" y="0"/>
                    <a:pt x="28" y="0"/>
                  </a:cubicBezTo>
                  <a:cubicBezTo>
                    <a:pt x="28" y="0"/>
                    <a:pt x="28" y="0"/>
                    <a:pt x="28" y="0"/>
                  </a:cubicBezTo>
                </a:path>
              </a:pathLst>
            </a:custGeom>
            <a:solidFill>
              <a:srgbClr val="B2B2B2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2909413" y="4528626"/>
              <a:ext cx="166983" cy="23632"/>
            </a:xfrm>
            <a:custGeom>
              <a:rect l="l" t="t" r="r" b="b"/>
              <a:pathLst>
                <a:path w="27" h="4">
                  <a:moveTo>
                    <a:pt x="26" y="0"/>
                  </a:moveTo>
                  <a:cubicBezTo>
                    <a:pt x="1" y="2"/>
                    <a:pt x="1" y="2"/>
                    <a:pt x="1" y="2"/>
                  </a:cubicBezTo>
                  <a:cubicBezTo>
                    <a:pt x="0" y="3"/>
                    <a:pt x="0" y="3"/>
                    <a:pt x="0" y="3"/>
                  </a:cubicBezTo>
                  <a:cubicBezTo>
                    <a:pt x="2" y="3"/>
                    <a:pt x="3" y="3"/>
                    <a:pt x="3" y="3"/>
                  </a:cubicBezTo>
                  <a:cubicBezTo>
                    <a:pt x="3" y="3"/>
                    <a:pt x="3" y="3"/>
                    <a:pt x="3" y="3"/>
                  </a:cubicBezTo>
                  <a:cubicBezTo>
                    <a:pt x="3" y="3"/>
                    <a:pt x="3" y="3"/>
                    <a:pt x="3" y="3"/>
                  </a:cubicBezTo>
                  <a:cubicBezTo>
                    <a:pt x="2" y="4"/>
                    <a:pt x="2" y="4"/>
                    <a:pt x="2" y="4"/>
                  </a:cubicBezTo>
                  <a:cubicBezTo>
                    <a:pt x="27" y="2"/>
                    <a:pt x="27" y="2"/>
                    <a:pt x="27" y="2"/>
                  </a:cubicBezTo>
                  <a:cubicBezTo>
                    <a:pt x="26" y="0"/>
                    <a:pt x="26" y="0"/>
                    <a:pt x="26" y="0"/>
                  </a:cubicBezTo>
                </a:path>
              </a:pathLst>
            </a:custGeom>
            <a:solidFill>
              <a:srgbClr val="9C7E55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Freeform 33"/>
            <p:cNvSpPr/>
            <p:nvPr/>
          </p:nvSpPr>
          <p:spPr>
            <a:xfrm>
              <a:off x="2909413" y="4528626"/>
              <a:ext cx="334141" cy="367183"/>
            </a:xfrm>
            <a:custGeom>
              <a:rect l="l" t="t" r="r" b="b"/>
              <a:pathLst>
                <a:path w="54" h="59">
                  <a:moveTo>
                    <a:pt x="54" y="0"/>
                  </a:moveTo>
                  <a:cubicBezTo>
                    <a:pt x="27" y="2"/>
                    <a:pt x="27" y="2"/>
                    <a:pt x="27" y="2"/>
                  </a:cubicBezTo>
                  <a:cubicBezTo>
                    <a:pt x="2" y="4"/>
                    <a:pt x="2" y="4"/>
                    <a:pt x="2" y="4"/>
                  </a:cubicBezTo>
                  <a:cubicBezTo>
                    <a:pt x="0" y="11"/>
                    <a:pt x="0" y="11"/>
                    <a:pt x="0" y="11"/>
                  </a:cubicBezTo>
                  <a:cubicBezTo>
                    <a:pt x="7" y="23"/>
                    <a:pt x="20" y="44"/>
                    <a:pt x="29" y="59"/>
                  </a:cubicBezTo>
                  <a:cubicBezTo>
                    <a:pt x="53" y="2"/>
                    <a:pt x="53" y="2"/>
                    <a:pt x="53" y="2"/>
                  </a:cubicBezTo>
                  <a:cubicBezTo>
                    <a:pt x="53" y="1"/>
                    <a:pt x="53" y="1"/>
                    <a:pt x="54" y="0"/>
                  </a:cubicBezTo>
                </a:path>
              </a:pathLst>
            </a:custGeom>
            <a:solidFill>
              <a:srgbClr val="B2B2B2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2883277" y="4541677"/>
              <a:ext cx="12980" cy="19050"/>
            </a:xfrm>
            <a:custGeom>
              <a:rect l="l" t="t" r="r" b="b"/>
              <a:pathLst>
                <a:path w="2" h="1">
                  <a:moveTo>
                    <a:pt x="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0"/>
                    <a:pt x="2" y="0"/>
                    <a:pt x="2" y="0"/>
                  </a:cubicBezTo>
                </a:path>
              </a:pathLst>
            </a:custGeom>
            <a:solidFill>
              <a:srgbClr val="9C7E55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3089550" y="4541677"/>
              <a:ext cx="148741" cy="459067"/>
            </a:xfrm>
            <a:custGeom>
              <a:rect l="l" t="t" r="r" b="b"/>
              <a:pathLst>
                <a:path w="24" h="74">
                  <a:moveTo>
                    <a:pt x="24" y="0"/>
                  </a:moveTo>
                  <a:cubicBezTo>
                    <a:pt x="0" y="57"/>
                    <a:pt x="0" y="57"/>
                    <a:pt x="0" y="57"/>
                  </a:cubicBezTo>
                  <a:cubicBezTo>
                    <a:pt x="6" y="67"/>
                    <a:pt x="10" y="74"/>
                    <a:pt x="10" y="74"/>
                  </a:cubicBezTo>
                  <a:cubicBezTo>
                    <a:pt x="10" y="74"/>
                    <a:pt x="21" y="15"/>
                    <a:pt x="24" y="0"/>
                  </a:cubicBezTo>
                </a:path>
              </a:pathLst>
            </a:custGeom>
            <a:solidFill>
              <a:srgbClr val="292624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2909413" y="4546968"/>
              <a:ext cx="18242" cy="13051"/>
            </a:xfrm>
            <a:custGeom>
              <a:rect l="l" t="t" r="r" b="b"/>
              <a:pathLst>
                <a:path w="3" h="2">
                  <a:moveTo>
                    <a:pt x="3" y="0"/>
                  </a:moveTo>
                  <a:cubicBezTo>
                    <a:pt x="3" y="0"/>
                    <a:pt x="2" y="0"/>
                    <a:pt x="0" y="0"/>
                  </a:cubicBezTo>
                  <a:cubicBezTo>
                    <a:pt x="0" y="2"/>
                    <a:pt x="0" y="2"/>
                    <a:pt x="0" y="2"/>
                  </a:cubicBezTo>
                  <a:cubicBezTo>
                    <a:pt x="2" y="1"/>
                    <a:pt x="2" y="1"/>
                    <a:pt x="2" y="1"/>
                  </a:cubicBezTo>
                  <a:cubicBezTo>
                    <a:pt x="3" y="0"/>
                    <a:pt x="3" y="0"/>
                    <a:pt x="3" y="0"/>
                  </a:cubicBezTo>
                </a:path>
              </a:pathLst>
            </a:custGeom>
            <a:solidFill>
              <a:srgbClr val="6D583B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2896433" y="4552259"/>
              <a:ext cx="26135" cy="44619"/>
            </a:xfrm>
            <a:custGeom>
              <a:rect l="l" t="t" r="r" b="b"/>
              <a:pathLst>
                <a:path w="4" h="7">
                  <a:moveTo>
                    <a:pt x="4" y="0"/>
                  </a:moveTo>
                  <a:cubicBezTo>
                    <a:pt x="2" y="1"/>
                    <a:pt x="2" y="1"/>
                    <a:pt x="2" y="1"/>
                  </a:cubicBezTo>
                  <a:cubicBezTo>
                    <a:pt x="0" y="5"/>
                    <a:pt x="0" y="5"/>
                    <a:pt x="0" y="5"/>
                  </a:cubicBezTo>
                  <a:cubicBezTo>
                    <a:pt x="1" y="6"/>
                    <a:pt x="1" y="7"/>
                    <a:pt x="2" y="7"/>
                  </a:cubicBezTo>
                  <a:cubicBezTo>
                    <a:pt x="4" y="0"/>
                    <a:pt x="4" y="0"/>
                    <a:pt x="4" y="0"/>
                  </a:cubicBezTo>
                </a:path>
              </a:pathLst>
            </a:custGeom>
            <a:solidFill>
              <a:srgbClr val="7C7C7C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Freeform 38"/>
            <p:cNvSpPr/>
            <p:nvPr/>
          </p:nvSpPr>
          <p:spPr>
            <a:xfrm>
              <a:off x="2872929" y="4541677"/>
              <a:ext cx="41746" cy="41974"/>
            </a:xfrm>
            <a:custGeom>
              <a:rect l="l" t="t" r="r" b="b"/>
              <a:pathLst>
                <a:path w="7" h="7">
                  <a:moveTo>
                    <a:pt x="7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4" y="0"/>
                    <a:pt x="3" y="0"/>
                    <a:pt x="2" y="0"/>
                  </a:cubicBezTo>
                  <a:cubicBezTo>
                    <a:pt x="0" y="1"/>
                    <a:pt x="0" y="1"/>
                    <a:pt x="0" y="1"/>
                  </a:cubicBezTo>
                  <a:cubicBezTo>
                    <a:pt x="1" y="2"/>
                    <a:pt x="2" y="4"/>
                    <a:pt x="4" y="7"/>
                  </a:cubicBezTo>
                  <a:cubicBezTo>
                    <a:pt x="6" y="3"/>
                    <a:pt x="6" y="3"/>
                    <a:pt x="6" y="3"/>
                  </a:cubicBezTo>
                  <a:cubicBezTo>
                    <a:pt x="6" y="1"/>
                    <a:pt x="6" y="1"/>
                    <a:pt x="6" y="1"/>
                  </a:cubicBezTo>
                  <a:cubicBezTo>
                    <a:pt x="7" y="0"/>
                    <a:pt x="7" y="0"/>
                    <a:pt x="7" y="0"/>
                  </a:cubicBezTo>
                </a:path>
              </a:pathLst>
            </a:custGeom>
            <a:solidFill>
              <a:srgbClr val="954124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Freeform 39"/>
            <p:cNvSpPr/>
            <p:nvPr/>
          </p:nvSpPr>
          <p:spPr>
            <a:xfrm>
              <a:off x="2891171" y="4415755"/>
              <a:ext cx="365363" cy="480054"/>
            </a:xfrm>
            <a:custGeom>
              <a:rect l="l" t="t" r="r" b="b"/>
              <a:pathLst>
                <a:path w="59" h="77">
                  <a:moveTo>
                    <a:pt x="42" y="77"/>
                  </a:moveTo>
                  <a:cubicBezTo>
                    <a:pt x="42" y="77"/>
                    <a:pt x="59" y="15"/>
                    <a:pt x="58" y="15"/>
                  </a:cubicBezTo>
                  <a:cubicBezTo>
                    <a:pt x="40" y="0"/>
                    <a:pt x="40" y="0"/>
                    <a:pt x="40" y="0"/>
                  </a:cubicBezTo>
                  <a:cubicBezTo>
                    <a:pt x="40" y="0"/>
                    <a:pt x="34" y="5"/>
                    <a:pt x="27" y="9"/>
                  </a:cubicBezTo>
                  <a:cubicBezTo>
                    <a:pt x="25" y="11"/>
                    <a:pt x="5" y="19"/>
                    <a:pt x="2" y="20"/>
                  </a:cubicBezTo>
                  <a:cubicBezTo>
                    <a:pt x="1" y="20"/>
                    <a:pt x="0" y="20"/>
                    <a:pt x="0" y="20"/>
                  </a:cubicBezTo>
                  <a:cubicBezTo>
                    <a:pt x="3" y="24"/>
                    <a:pt x="42" y="77"/>
                    <a:pt x="42" y="7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Freeform 40"/>
            <p:cNvSpPr/>
            <p:nvPr/>
          </p:nvSpPr>
          <p:spPr>
            <a:xfrm>
              <a:off x="2309186" y="3631479"/>
              <a:ext cx="947347" cy="49910"/>
            </a:xfrm>
            <a:custGeom>
              <a:rect l="l" t="t" r="r" b="b"/>
              <a:pathLst>
                <a:path w="153" h="8">
                  <a:moveTo>
                    <a:pt x="4" y="0"/>
                  </a:moveTo>
                  <a:cubicBezTo>
                    <a:pt x="2" y="1"/>
                    <a:pt x="1" y="2"/>
                    <a:pt x="0" y="3"/>
                  </a:cubicBezTo>
                  <a:cubicBezTo>
                    <a:pt x="0" y="4"/>
                    <a:pt x="0" y="5"/>
                    <a:pt x="1" y="6"/>
                  </a:cubicBezTo>
                  <a:cubicBezTo>
                    <a:pt x="2" y="5"/>
                    <a:pt x="4" y="3"/>
                    <a:pt x="4" y="1"/>
                  </a:cubicBezTo>
                  <a:cubicBezTo>
                    <a:pt x="4" y="1"/>
                    <a:pt x="4" y="1"/>
                    <a:pt x="4" y="0"/>
                  </a:cubicBezTo>
                  <a:moveTo>
                    <a:pt x="149" y="0"/>
                  </a:moveTo>
                  <a:cubicBezTo>
                    <a:pt x="149" y="0"/>
                    <a:pt x="148" y="0"/>
                    <a:pt x="148" y="0"/>
                  </a:cubicBezTo>
                  <a:cubicBezTo>
                    <a:pt x="145" y="1"/>
                    <a:pt x="145" y="1"/>
                    <a:pt x="145" y="1"/>
                  </a:cubicBezTo>
                  <a:cubicBezTo>
                    <a:pt x="145" y="1"/>
                    <a:pt x="145" y="1"/>
                    <a:pt x="145" y="1"/>
                  </a:cubicBezTo>
                  <a:cubicBezTo>
                    <a:pt x="144" y="4"/>
                    <a:pt x="147" y="6"/>
                    <a:pt x="149" y="8"/>
                  </a:cubicBezTo>
                  <a:cubicBezTo>
                    <a:pt x="150" y="7"/>
                    <a:pt x="150" y="7"/>
                    <a:pt x="150" y="7"/>
                  </a:cubicBezTo>
                  <a:cubicBezTo>
                    <a:pt x="152" y="6"/>
                    <a:pt x="153" y="4"/>
                    <a:pt x="153" y="2"/>
                  </a:cubicBezTo>
                  <a:cubicBezTo>
                    <a:pt x="152" y="1"/>
                    <a:pt x="151" y="0"/>
                    <a:pt x="149" y="0"/>
                  </a:cubicBezTo>
                </a:path>
              </a:pathLst>
            </a:custGeom>
            <a:solidFill>
              <a:srgbClr val="261200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Freeform 41"/>
            <p:cNvSpPr/>
            <p:nvPr/>
          </p:nvSpPr>
          <p:spPr>
            <a:xfrm>
              <a:off x="2314273" y="3594796"/>
              <a:ext cx="916125" cy="236147"/>
            </a:xfrm>
            <a:custGeom>
              <a:rect l="l" t="t" r="r" b="b"/>
              <a:pathLst>
                <a:path w="148" h="38">
                  <a:moveTo>
                    <a:pt x="27" y="33"/>
                  </a:moveTo>
                  <a:cubicBezTo>
                    <a:pt x="21" y="33"/>
                    <a:pt x="17" y="29"/>
                    <a:pt x="17" y="23"/>
                  </a:cubicBezTo>
                  <a:cubicBezTo>
                    <a:pt x="17" y="15"/>
                    <a:pt x="17" y="15"/>
                    <a:pt x="17" y="15"/>
                  </a:cubicBezTo>
                  <a:cubicBezTo>
                    <a:pt x="17" y="9"/>
                    <a:pt x="21" y="5"/>
                    <a:pt x="27" y="5"/>
                  </a:cubicBezTo>
                  <a:cubicBezTo>
                    <a:pt x="52" y="5"/>
                    <a:pt x="52" y="5"/>
                    <a:pt x="52" y="5"/>
                  </a:cubicBezTo>
                  <a:cubicBezTo>
                    <a:pt x="58" y="5"/>
                    <a:pt x="62" y="9"/>
                    <a:pt x="62" y="15"/>
                  </a:cubicBezTo>
                  <a:cubicBezTo>
                    <a:pt x="62" y="23"/>
                    <a:pt x="62" y="23"/>
                    <a:pt x="62" y="23"/>
                  </a:cubicBezTo>
                  <a:cubicBezTo>
                    <a:pt x="62" y="29"/>
                    <a:pt x="58" y="33"/>
                    <a:pt x="52" y="33"/>
                  </a:cubicBezTo>
                  <a:cubicBezTo>
                    <a:pt x="27" y="33"/>
                    <a:pt x="27" y="33"/>
                    <a:pt x="27" y="33"/>
                  </a:cubicBezTo>
                  <a:moveTo>
                    <a:pt x="98" y="33"/>
                  </a:moveTo>
                  <a:cubicBezTo>
                    <a:pt x="93" y="33"/>
                    <a:pt x="88" y="29"/>
                    <a:pt x="88" y="23"/>
                  </a:cubicBezTo>
                  <a:cubicBezTo>
                    <a:pt x="88" y="15"/>
                    <a:pt x="88" y="15"/>
                    <a:pt x="88" y="15"/>
                  </a:cubicBezTo>
                  <a:cubicBezTo>
                    <a:pt x="88" y="9"/>
                    <a:pt x="93" y="5"/>
                    <a:pt x="98" y="5"/>
                  </a:cubicBezTo>
                  <a:cubicBezTo>
                    <a:pt x="124" y="5"/>
                    <a:pt x="124" y="5"/>
                    <a:pt x="124" y="5"/>
                  </a:cubicBezTo>
                  <a:cubicBezTo>
                    <a:pt x="129" y="5"/>
                    <a:pt x="134" y="9"/>
                    <a:pt x="134" y="15"/>
                  </a:cubicBezTo>
                  <a:cubicBezTo>
                    <a:pt x="134" y="23"/>
                    <a:pt x="134" y="23"/>
                    <a:pt x="134" y="23"/>
                  </a:cubicBezTo>
                  <a:cubicBezTo>
                    <a:pt x="134" y="29"/>
                    <a:pt x="129" y="33"/>
                    <a:pt x="124" y="33"/>
                  </a:cubicBezTo>
                  <a:cubicBezTo>
                    <a:pt x="98" y="33"/>
                    <a:pt x="98" y="33"/>
                    <a:pt x="98" y="33"/>
                  </a:cubicBezTo>
                  <a:moveTo>
                    <a:pt x="124" y="0"/>
                  </a:moveTo>
                  <a:cubicBezTo>
                    <a:pt x="98" y="0"/>
                    <a:pt x="98" y="0"/>
                    <a:pt x="98" y="0"/>
                  </a:cubicBezTo>
                  <a:cubicBezTo>
                    <a:pt x="90" y="0"/>
                    <a:pt x="84" y="6"/>
                    <a:pt x="83" y="14"/>
                  </a:cubicBezTo>
                  <a:cubicBezTo>
                    <a:pt x="83" y="14"/>
                    <a:pt x="83" y="14"/>
                    <a:pt x="83" y="14"/>
                  </a:cubicBezTo>
                  <a:cubicBezTo>
                    <a:pt x="69" y="14"/>
                    <a:pt x="69" y="14"/>
                    <a:pt x="69" y="14"/>
                  </a:cubicBezTo>
                  <a:cubicBezTo>
                    <a:pt x="68" y="14"/>
                    <a:pt x="68" y="14"/>
                    <a:pt x="67" y="14"/>
                  </a:cubicBezTo>
                  <a:cubicBezTo>
                    <a:pt x="67" y="6"/>
                    <a:pt x="60" y="0"/>
                    <a:pt x="52" y="0"/>
                  </a:cubicBezTo>
                  <a:cubicBezTo>
                    <a:pt x="27" y="0"/>
                    <a:pt x="27" y="0"/>
                    <a:pt x="27" y="0"/>
                  </a:cubicBezTo>
                  <a:cubicBezTo>
                    <a:pt x="21" y="0"/>
                    <a:pt x="15" y="4"/>
                    <a:pt x="13" y="9"/>
                  </a:cubicBezTo>
                  <a:cubicBezTo>
                    <a:pt x="4" y="7"/>
                    <a:pt x="4" y="7"/>
                    <a:pt x="4" y="7"/>
                  </a:cubicBezTo>
                  <a:cubicBezTo>
                    <a:pt x="4" y="6"/>
                    <a:pt x="3" y="6"/>
                    <a:pt x="3" y="6"/>
                  </a:cubicBezTo>
                  <a:cubicBezTo>
                    <a:pt x="3" y="6"/>
                    <a:pt x="3" y="6"/>
                    <a:pt x="3" y="6"/>
                  </a:cubicBezTo>
                  <a:cubicBezTo>
                    <a:pt x="3" y="7"/>
                    <a:pt x="3" y="7"/>
                    <a:pt x="3" y="7"/>
                  </a:cubicBezTo>
                  <a:cubicBezTo>
                    <a:pt x="3" y="9"/>
                    <a:pt x="1" y="11"/>
                    <a:pt x="0" y="12"/>
                  </a:cubicBezTo>
                  <a:cubicBezTo>
                    <a:pt x="0" y="13"/>
                    <a:pt x="1" y="14"/>
                    <a:pt x="2" y="14"/>
                  </a:cubicBezTo>
                  <a:cubicBezTo>
                    <a:pt x="12" y="17"/>
                    <a:pt x="12" y="17"/>
                    <a:pt x="12" y="17"/>
                  </a:cubicBezTo>
                  <a:cubicBezTo>
                    <a:pt x="12" y="23"/>
                    <a:pt x="12" y="23"/>
                    <a:pt x="12" y="23"/>
                  </a:cubicBezTo>
                  <a:cubicBezTo>
                    <a:pt x="12" y="31"/>
                    <a:pt x="19" y="38"/>
                    <a:pt x="27" y="38"/>
                  </a:cubicBezTo>
                  <a:cubicBezTo>
                    <a:pt x="52" y="38"/>
                    <a:pt x="52" y="38"/>
                    <a:pt x="52" y="38"/>
                  </a:cubicBezTo>
                  <a:cubicBezTo>
                    <a:pt x="61" y="38"/>
                    <a:pt x="67" y="31"/>
                    <a:pt x="67" y="23"/>
                  </a:cubicBezTo>
                  <a:cubicBezTo>
                    <a:pt x="67" y="21"/>
                    <a:pt x="67" y="21"/>
                    <a:pt x="67" y="21"/>
                  </a:cubicBezTo>
                  <a:cubicBezTo>
                    <a:pt x="68" y="21"/>
                    <a:pt x="68" y="21"/>
                    <a:pt x="69" y="21"/>
                  </a:cubicBezTo>
                  <a:cubicBezTo>
                    <a:pt x="83" y="21"/>
                    <a:pt x="83" y="21"/>
                    <a:pt x="83" y="21"/>
                  </a:cubicBezTo>
                  <a:cubicBezTo>
                    <a:pt x="83" y="21"/>
                    <a:pt x="83" y="21"/>
                    <a:pt x="83" y="21"/>
                  </a:cubicBezTo>
                  <a:cubicBezTo>
                    <a:pt x="83" y="23"/>
                    <a:pt x="83" y="23"/>
                    <a:pt x="83" y="23"/>
                  </a:cubicBezTo>
                  <a:cubicBezTo>
                    <a:pt x="83" y="31"/>
                    <a:pt x="90" y="38"/>
                    <a:pt x="98" y="38"/>
                  </a:cubicBezTo>
                  <a:cubicBezTo>
                    <a:pt x="124" y="38"/>
                    <a:pt x="124" y="38"/>
                    <a:pt x="124" y="38"/>
                  </a:cubicBezTo>
                  <a:cubicBezTo>
                    <a:pt x="132" y="38"/>
                    <a:pt x="139" y="31"/>
                    <a:pt x="139" y="23"/>
                  </a:cubicBezTo>
                  <a:cubicBezTo>
                    <a:pt x="139" y="17"/>
                    <a:pt x="139" y="17"/>
                    <a:pt x="139" y="17"/>
                  </a:cubicBezTo>
                  <a:cubicBezTo>
                    <a:pt x="139" y="17"/>
                    <a:pt x="139" y="17"/>
                    <a:pt x="139" y="17"/>
                  </a:cubicBezTo>
                  <a:cubicBezTo>
                    <a:pt x="148" y="14"/>
                    <a:pt x="148" y="14"/>
                    <a:pt x="148" y="14"/>
                  </a:cubicBezTo>
                  <a:cubicBezTo>
                    <a:pt x="146" y="12"/>
                    <a:pt x="143" y="10"/>
                    <a:pt x="144" y="7"/>
                  </a:cubicBezTo>
                  <a:cubicBezTo>
                    <a:pt x="144" y="7"/>
                    <a:pt x="144" y="7"/>
                    <a:pt x="144" y="7"/>
                  </a:cubicBezTo>
                  <a:cubicBezTo>
                    <a:pt x="138" y="9"/>
                    <a:pt x="138" y="9"/>
                    <a:pt x="138" y="9"/>
                  </a:cubicBezTo>
                  <a:cubicBezTo>
                    <a:pt x="135" y="4"/>
                    <a:pt x="130" y="0"/>
                    <a:pt x="124" y="0"/>
                  </a:cubicBezTo>
                </a:path>
              </a:pathLst>
            </a:custGeom>
            <a:solidFill>
              <a:srgbClr val="A3895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Freeform 42"/>
            <p:cNvSpPr/>
            <p:nvPr/>
          </p:nvSpPr>
          <p:spPr>
            <a:xfrm>
              <a:off x="2290944" y="3576454"/>
              <a:ext cx="952609" cy="254489"/>
            </a:xfrm>
            <a:custGeom>
              <a:rect l="l" t="t" r="r" b="b"/>
              <a:pathLst>
                <a:path w="154" h="41">
                  <a:moveTo>
                    <a:pt x="153" y="9"/>
                  </a:moveTo>
                  <a:cubicBezTo>
                    <a:pt x="153" y="7"/>
                    <a:pt x="150" y="6"/>
                    <a:pt x="148" y="7"/>
                  </a:cubicBezTo>
                  <a:cubicBezTo>
                    <a:pt x="140" y="10"/>
                    <a:pt x="140" y="10"/>
                    <a:pt x="140" y="10"/>
                  </a:cubicBezTo>
                  <a:cubicBezTo>
                    <a:pt x="137" y="5"/>
                    <a:pt x="132" y="0"/>
                    <a:pt x="125" y="0"/>
                  </a:cubicBezTo>
                  <a:cubicBezTo>
                    <a:pt x="100" y="0"/>
                    <a:pt x="100" y="0"/>
                    <a:pt x="100" y="0"/>
                  </a:cubicBezTo>
                  <a:cubicBezTo>
                    <a:pt x="92" y="0"/>
                    <a:pt x="86" y="7"/>
                    <a:pt x="85" y="15"/>
                  </a:cubicBezTo>
                  <a:cubicBezTo>
                    <a:pt x="84" y="15"/>
                    <a:pt x="84" y="15"/>
                    <a:pt x="84" y="15"/>
                  </a:cubicBezTo>
                  <a:cubicBezTo>
                    <a:pt x="71" y="15"/>
                    <a:pt x="71" y="15"/>
                    <a:pt x="71" y="15"/>
                  </a:cubicBezTo>
                  <a:cubicBezTo>
                    <a:pt x="70" y="15"/>
                    <a:pt x="70" y="15"/>
                    <a:pt x="69" y="15"/>
                  </a:cubicBezTo>
                  <a:cubicBezTo>
                    <a:pt x="69" y="7"/>
                    <a:pt x="62" y="0"/>
                    <a:pt x="54" y="0"/>
                  </a:cubicBezTo>
                  <a:cubicBezTo>
                    <a:pt x="29" y="0"/>
                    <a:pt x="29" y="0"/>
                    <a:pt x="29" y="0"/>
                  </a:cubicBezTo>
                  <a:cubicBezTo>
                    <a:pt x="22" y="0"/>
                    <a:pt x="17" y="5"/>
                    <a:pt x="15" y="10"/>
                  </a:cubicBezTo>
                  <a:cubicBezTo>
                    <a:pt x="6" y="8"/>
                    <a:pt x="6" y="8"/>
                    <a:pt x="6" y="8"/>
                  </a:cubicBezTo>
                  <a:cubicBezTo>
                    <a:pt x="4" y="7"/>
                    <a:pt x="1" y="8"/>
                    <a:pt x="1" y="10"/>
                  </a:cubicBezTo>
                  <a:cubicBezTo>
                    <a:pt x="0" y="12"/>
                    <a:pt x="1" y="15"/>
                    <a:pt x="3" y="15"/>
                  </a:cubicBezTo>
                  <a:cubicBezTo>
                    <a:pt x="13" y="18"/>
                    <a:pt x="13" y="18"/>
                    <a:pt x="13" y="18"/>
                  </a:cubicBezTo>
                  <a:cubicBezTo>
                    <a:pt x="13" y="25"/>
                    <a:pt x="13" y="25"/>
                    <a:pt x="13" y="25"/>
                  </a:cubicBezTo>
                  <a:cubicBezTo>
                    <a:pt x="13" y="34"/>
                    <a:pt x="20" y="41"/>
                    <a:pt x="29" y="41"/>
                  </a:cubicBezTo>
                  <a:cubicBezTo>
                    <a:pt x="54" y="41"/>
                    <a:pt x="54" y="41"/>
                    <a:pt x="54" y="41"/>
                  </a:cubicBezTo>
                  <a:cubicBezTo>
                    <a:pt x="62" y="41"/>
                    <a:pt x="69" y="34"/>
                    <a:pt x="69" y="25"/>
                  </a:cubicBezTo>
                  <a:cubicBezTo>
                    <a:pt x="69" y="23"/>
                    <a:pt x="69" y="23"/>
                    <a:pt x="69" y="23"/>
                  </a:cubicBezTo>
                  <a:cubicBezTo>
                    <a:pt x="70" y="23"/>
                    <a:pt x="70" y="23"/>
                    <a:pt x="71" y="23"/>
                  </a:cubicBezTo>
                  <a:cubicBezTo>
                    <a:pt x="84" y="23"/>
                    <a:pt x="84" y="23"/>
                    <a:pt x="84" y="23"/>
                  </a:cubicBezTo>
                  <a:cubicBezTo>
                    <a:pt x="85" y="23"/>
                    <a:pt x="85" y="23"/>
                    <a:pt x="85" y="23"/>
                  </a:cubicBezTo>
                  <a:cubicBezTo>
                    <a:pt x="85" y="25"/>
                    <a:pt x="85" y="25"/>
                    <a:pt x="85" y="25"/>
                  </a:cubicBezTo>
                  <a:cubicBezTo>
                    <a:pt x="85" y="34"/>
                    <a:pt x="92" y="41"/>
                    <a:pt x="100" y="41"/>
                  </a:cubicBezTo>
                  <a:cubicBezTo>
                    <a:pt x="125" y="41"/>
                    <a:pt x="125" y="41"/>
                    <a:pt x="125" y="41"/>
                  </a:cubicBezTo>
                  <a:cubicBezTo>
                    <a:pt x="134" y="41"/>
                    <a:pt x="141" y="34"/>
                    <a:pt x="141" y="25"/>
                  </a:cubicBezTo>
                  <a:cubicBezTo>
                    <a:pt x="141" y="18"/>
                    <a:pt x="141" y="18"/>
                    <a:pt x="141" y="18"/>
                  </a:cubicBezTo>
                  <a:cubicBezTo>
                    <a:pt x="141" y="18"/>
                    <a:pt x="141" y="18"/>
                    <a:pt x="141" y="18"/>
                  </a:cubicBezTo>
                  <a:cubicBezTo>
                    <a:pt x="151" y="14"/>
                    <a:pt x="151" y="14"/>
                    <a:pt x="151" y="14"/>
                  </a:cubicBezTo>
                  <a:cubicBezTo>
                    <a:pt x="153" y="13"/>
                    <a:pt x="154" y="11"/>
                    <a:pt x="153" y="9"/>
                  </a:cubicBezTo>
                  <a:close/>
                  <a:moveTo>
                    <a:pt x="64" y="25"/>
                  </a:moveTo>
                  <a:cubicBezTo>
                    <a:pt x="64" y="31"/>
                    <a:pt x="59" y="35"/>
                    <a:pt x="54" y="35"/>
                  </a:cubicBezTo>
                  <a:cubicBezTo>
                    <a:pt x="29" y="35"/>
                    <a:pt x="29" y="35"/>
                    <a:pt x="29" y="35"/>
                  </a:cubicBezTo>
                  <a:cubicBezTo>
                    <a:pt x="23" y="35"/>
                    <a:pt x="19" y="31"/>
                    <a:pt x="19" y="25"/>
                  </a:cubicBezTo>
                  <a:cubicBezTo>
                    <a:pt x="19" y="16"/>
                    <a:pt x="19" y="16"/>
                    <a:pt x="19" y="16"/>
                  </a:cubicBezTo>
                  <a:cubicBezTo>
                    <a:pt x="19" y="10"/>
                    <a:pt x="23" y="6"/>
                    <a:pt x="29" y="6"/>
                  </a:cubicBezTo>
                  <a:cubicBezTo>
                    <a:pt x="54" y="6"/>
                    <a:pt x="54" y="6"/>
                    <a:pt x="54" y="6"/>
                  </a:cubicBezTo>
                  <a:cubicBezTo>
                    <a:pt x="59" y="6"/>
                    <a:pt x="64" y="10"/>
                    <a:pt x="64" y="16"/>
                  </a:cubicBezTo>
                  <a:lnTo>
                    <a:pt x="64" y="25"/>
                  </a:lnTo>
                  <a:close/>
                  <a:moveTo>
                    <a:pt x="135" y="25"/>
                  </a:moveTo>
                  <a:cubicBezTo>
                    <a:pt x="135" y="31"/>
                    <a:pt x="131" y="35"/>
                    <a:pt x="125" y="35"/>
                  </a:cubicBezTo>
                  <a:cubicBezTo>
                    <a:pt x="100" y="35"/>
                    <a:pt x="100" y="35"/>
                    <a:pt x="100" y="35"/>
                  </a:cubicBezTo>
                  <a:cubicBezTo>
                    <a:pt x="95" y="35"/>
                    <a:pt x="90" y="31"/>
                    <a:pt x="90" y="25"/>
                  </a:cubicBezTo>
                  <a:cubicBezTo>
                    <a:pt x="90" y="16"/>
                    <a:pt x="90" y="16"/>
                    <a:pt x="90" y="16"/>
                  </a:cubicBezTo>
                  <a:cubicBezTo>
                    <a:pt x="90" y="10"/>
                    <a:pt x="95" y="6"/>
                    <a:pt x="100" y="6"/>
                  </a:cubicBezTo>
                  <a:cubicBezTo>
                    <a:pt x="125" y="6"/>
                    <a:pt x="125" y="6"/>
                    <a:pt x="125" y="6"/>
                  </a:cubicBezTo>
                  <a:cubicBezTo>
                    <a:pt x="131" y="6"/>
                    <a:pt x="135" y="10"/>
                    <a:pt x="135" y="16"/>
                  </a:cubicBezTo>
                  <a:lnTo>
                    <a:pt x="135" y="25"/>
                  </a:lnTo>
                  <a:close/>
                </a:path>
              </a:pathLst>
            </a:custGeom>
            <a:solidFill>
              <a:srgbClr val="3B36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pic>
          <p:nvPicPr>
            <p:cNvPr id="43" name="Picture 43"/>
            <p:cNvPicPr>
              <a:picLocks noChangeAspect="1"/>
            </p:cNvPicPr>
            <p:nvPr/>
          </p:nvPicPr>
          <p:blipFill>
            <a:blip r:embed="rId2"/>
            <a:stretch>
              <a:fillRect/>
            </a:stretch>
          </p:blipFill>
          <p:spPr>
            <a:xfrm>
              <a:off x="3230398" y="5158235"/>
              <a:ext cx="464640" cy="430144"/>
            </a:xfrm>
            <a:prstGeom prst="rect">
              <a:avLst/>
            </a:prstGeom>
          </p:spPr>
        </p:pic>
        <p:sp>
          <p:nvSpPr>
            <p:cNvPr id="44" name="Freeform 44"/>
            <p:cNvSpPr/>
            <p:nvPr/>
          </p:nvSpPr>
          <p:spPr>
            <a:xfrm>
              <a:off x="3280037" y="5032313"/>
              <a:ext cx="378518" cy="162605"/>
            </a:xfrm>
            <a:custGeom>
              <a:rect l="l" t="t" r="r" b="b"/>
              <a:pathLst>
                <a:path w="145" h="62">
                  <a:moveTo>
                    <a:pt x="145" y="62"/>
                  </a:moveTo>
                  <a:lnTo>
                    <a:pt x="60" y="0"/>
                  </a:lnTo>
                  <a:lnTo>
                    <a:pt x="0" y="62"/>
                  </a:lnTo>
                  <a:lnTo>
                    <a:pt x="145" y="62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Freeform 45"/>
            <p:cNvSpPr/>
            <p:nvPr/>
          </p:nvSpPr>
          <p:spPr>
            <a:xfrm>
              <a:off x="3280037" y="5032313"/>
              <a:ext cx="378518" cy="162605"/>
            </a:xfrm>
            <a:custGeom>
              <a:rect l="l" t="t" r="r" b="b"/>
              <a:pathLst>
                <a:path w="145" h="62">
                  <a:moveTo>
                    <a:pt x="145" y="62"/>
                  </a:moveTo>
                  <a:lnTo>
                    <a:pt x="60" y="0"/>
                  </a:lnTo>
                  <a:lnTo>
                    <a:pt x="0" y="62"/>
                  </a:lnTo>
                  <a:lnTo>
                    <a:pt x="145" y="62"/>
                  </a:lnTo>
                </a:path>
              </a:pathLst>
            </a:cu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pic>
          <p:nvPicPr>
            <p:cNvPr id="46" name="Picture 46"/>
            <p:cNvPicPr>
              <a:picLocks noChangeAspect="1"/>
            </p:cNvPicPr>
            <p:nvPr/>
          </p:nvPicPr>
          <p:blipFill>
            <a:blip r:embed="rId3"/>
            <a:stretch>
              <a:fillRect/>
            </a:stretch>
          </p:blipFill>
          <p:spPr>
            <a:xfrm>
              <a:off x="3259164" y="5087337"/>
              <a:ext cx="425350" cy="131212"/>
            </a:xfrm>
            <a:prstGeom prst="rect">
              <a:avLst/>
            </a:prstGeom>
          </p:spPr>
        </p:pic>
        <p:sp>
          <p:nvSpPr>
            <p:cNvPr id="47" name="AutoShape 47"/>
            <p:cNvSpPr/>
            <p:nvPr/>
          </p:nvSpPr>
          <p:spPr>
            <a:xfrm>
              <a:off x="3256533" y="5194917"/>
              <a:ext cx="415001" cy="49910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Freeform 48"/>
            <p:cNvSpPr/>
            <p:nvPr/>
          </p:nvSpPr>
          <p:spPr>
            <a:xfrm>
              <a:off x="2184300" y="5567568"/>
              <a:ext cx="2528773" cy="1281614"/>
            </a:xfrm>
            <a:custGeom>
              <a:rect l="l" t="t" r="r" b="b"/>
              <a:pathLst>
                <a:path w="408" h="206">
                  <a:moveTo>
                    <a:pt x="407" y="183"/>
                  </a:moveTo>
                  <a:cubicBezTo>
                    <a:pt x="376" y="183"/>
                    <a:pt x="376" y="183"/>
                    <a:pt x="376" y="183"/>
                  </a:cubicBezTo>
                  <a:cubicBezTo>
                    <a:pt x="376" y="20"/>
                    <a:pt x="376" y="20"/>
                    <a:pt x="376" y="20"/>
                  </a:cubicBezTo>
                  <a:cubicBezTo>
                    <a:pt x="376" y="9"/>
                    <a:pt x="366" y="0"/>
                    <a:pt x="353" y="0"/>
                  </a:cubicBezTo>
                  <a:cubicBezTo>
                    <a:pt x="53" y="0"/>
                    <a:pt x="53" y="0"/>
                    <a:pt x="53" y="0"/>
                  </a:cubicBezTo>
                  <a:cubicBezTo>
                    <a:pt x="41" y="0"/>
                    <a:pt x="30" y="9"/>
                    <a:pt x="30" y="20"/>
                  </a:cubicBezTo>
                  <a:cubicBezTo>
                    <a:pt x="30" y="183"/>
                    <a:pt x="30" y="183"/>
                    <a:pt x="30" y="183"/>
                  </a:cubicBezTo>
                  <a:cubicBezTo>
                    <a:pt x="1" y="183"/>
                    <a:pt x="1" y="183"/>
                    <a:pt x="1" y="183"/>
                  </a:cubicBezTo>
                  <a:cubicBezTo>
                    <a:pt x="0" y="205"/>
                    <a:pt x="18" y="206"/>
                    <a:pt x="18" y="206"/>
                  </a:cubicBezTo>
                  <a:cubicBezTo>
                    <a:pt x="389" y="206"/>
                    <a:pt x="389" y="206"/>
                    <a:pt x="389" y="206"/>
                  </a:cubicBezTo>
                  <a:cubicBezTo>
                    <a:pt x="389" y="206"/>
                    <a:pt x="408" y="205"/>
                    <a:pt x="407" y="183"/>
                  </a:cubicBezTo>
                  <a:close/>
                </a:path>
              </a:pathLst>
            </a:custGeom>
            <a:solidFill>
              <a:srgbClr val="C1C0C0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Freeform 49"/>
            <p:cNvSpPr/>
            <p:nvPr/>
          </p:nvSpPr>
          <p:spPr>
            <a:xfrm>
              <a:off x="2580533" y="6278302"/>
              <a:ext cx="600226" cy="579698"/>
            </a:xfrm>
            <a:custGeom>
              <a:rect l="l" t="t" r="r" b="b"/>
              <a:pathLst>
                <a:path w="97" h="93">
                  <a:moveTo>
                    <a:pt x="78" y="12"/>
                  </a:moveTo>
                  <a:cubicBezTo>
                    <a:pt x="76" y="12"/>
                    <a:pt x="74" y="12"/>
                    <a:pt x="73" y="11"/>
                  </a:cubicBezTo>
                  <a:cubicBezTo>
                    <a:pt x="73" y="7"/>
                    <a:pt x="73" y="7"/>
                    <a:pt x="73" y="7"/>
                  </a:cubicBezTo>
                  <a:cubicBezTo>
                    <a:pt x="73" y="3"/>
                    <a:pt x="70" y="0"/>
                    <a:pt x="66" y="0"/>
                  </a:cubicBezTo>
                  <a:cubicBezTo>
                    <a:pt x="7" y="0"/>
                    <a:pt x="7" y="0"/>
                    <a:pt x="7" y="0"/>
                  </a:cubicBezTo>
                  <a:cubicBezTo>
                    <a:pt x="4" y="0"/>
                    <a:pt x="0" y="3"/>
                    <a:pt x="0" y="7"/>
                  </a:cubicBezTo>
                  <a:cubicBezTo>
                    <a:pt x="0" y="85"/>
                    <a:pt x="0" y="85"/>
                    <a:pt x="0" y="85"/>
                  </a:cubicBezTo>
                  <a:cubicBezTo>
                    <a:pt x="0" y="90"/>
                    <a:pt x="4" y="93"/>
                    <a:pt x="7" y="93"/>
                  </a:cubicBezTo>
                  <a:cubicBezTo>
                    <a:pt x="66" y="93"/>
                    <a:pt x="66" y="93"/>
                    <a:pt x="66" y="93"/>
                  </a:cubicBezTo>
                  <a:cubicBezTo>
                    <a:pt x="70" y="93"/>
                    <a:pt x="73" y="90"/>
                    <a:pt x="73" y="85"/>
                  </a:cubicBezTo>
                  <a:cubicBezTo>
                    <a:pt x="73" y="75"/>
                    <a:pt x="73" y="75"/>
                    <a:pt x="73" y="75"/>
                  </a:cubicBezTo>
                  <a:cubicBezTo>
                    <a:pt x="74" y="73"/>
                    <a:pt x="76" y="73"/>
                    <a:pt x="78" y="73"/>
                  </a:cubicBezTo>
                  <a:cubicBezTo>
                    <a:pt x="89" y="73"/>
                    <a:pt x="97" y="62"/>
                    <a:pt x="97" y="50"/>
                  </a:cubicBezTo>
                  <a:cubicBezTo>
                    <a:pt x="97" y="36"/>
                    <a:pt x="97" y="36"/>
                    <a:pt x="97" y="36"/>
                  </a:cubicBezTo>
                  <a:cubicBezTo>
                    <a:pt x="97" y="23"/>
                    <a:pt x="89" y="12"/>
                    <a:pt x="78" y="12"/>
                  </a:cubicBezTo>
                  <a:close/>
                  <a:moveTo>
                    <a:pt x="88" y="45"/>
                  </a:moveTo>
                  <a:cubicBezTo>
                    <a:pt x="88" y="53"/>
                    <a:pt x="84" y="56"/>
                    <a:pt x="78" y="56"/>
                  </a:cubicBezTo>
                  <a:cubicBezTo>
                    <a:pt x="73" y="56"/>
                    <a:pt x="71" y="53"/>
                    <a:pt x="71" y="45"/>
                  </a:cubicBezTo>
                  <a:cubicBezTo>
                    <a:pt x="72" y="37"/>
                    <a:pt x="72" y="37"/>
                    <a:pt x="72" y="37"/>
                  </a:cubicBezTo>
                  <a:cubicBezTo>
                    <a:pt x="72" y="30"/>
                    <a:pt x="74" y="26"/>
                    <a:pt x="79" y="26"/>
                  </a:cubicBezTo>
                  <a:cubicBezTo>
                    <a:pt x="84" y="26"/>
                    <a:pt x="88" y="30"/>
                    <a:pt x="88" y="37"/>
                  </a:cubicBezTo>
                  <a:lnTo>
                    <a:pt x="88" y="45"/>
                  </a:lnTo>
                  <a:close/>
                </a:path>
              </a:pathLst>
            </a:cu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Freeform 50"/>
            <p:cNvSpPr/>
            <p:nvPr/>
          </p:nvSpPr>
          <p:spPr>
            <a:xfrm>
              <a:off x="2544050" y="5703719"/>
              <a:ext cx="446398" cy="516737"/>
            </a:xfrm>
            <a:custGeom>
              <a:rect l="l" t="t" r="r" b="b"/>
              <a:pathLst>
                <a:path w="72" h="83">
                  <a:moveTo>
                    <a:pt x="46" y="83"/>
                  </a:moveTo>
                  <a:cubicBezTo>
                    <a:pt x="46" y="83"/>
                    <a:pt x="0" y="54"/>
                    <a:pt x="27" y="34"/>
                  </a:cubicBezTo>
                  <a:cubicBezTo>
                    <a:pt x="45" y="21"/>
                    <a:pt x="49" y="19"/>
                    <a:pt x="45" y="1"/>
                  </a:cubicBezTo>
                  <a:cubicBezTo>
                    <a:pt x="45" y="0"/>
                    <a:pt x="72" y="25"/>
                    <a:pt x="47" y="41"/>
                  </a:cubicBezTo>
                  <a:cubicBezTo>
                    <a:pt x="22" y="58"/>
                    <a:pt x="43" y="78"/>
                    <a:pt x="46" y="83"/>
                  </a:cubicBezTo>
                  <a:close/>
                </a:path>
              </a:pathLst>
            </a:cu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Freeform 51"/>
            <p:cNvSpPr/>
            <p:nvPr/>
          </p:nvSpPr>
          <p:spPr>
            <a:xfrm>
              <a:off x="2724188" y="5861209"/>
              <a:ext cx="266260" cy="354133"/>
            </a:xfrm>
            <a:custGeom>
              <a:rect l="l" t="t" r="r" b="b"/>
              <a:pathLst>
                <a:path w="43" h="57">
                  <a:moveTo>
                    <a:pt x="21" y="57"/>
                  </a:moveTo>
                  <a:cubicBezTo>
                    <a:pt x="21" y="57"/>
                    <a:pt x="0" y="40"/>
                    <a:pt x="16" y="26"/>
                  </a:cubicBezTo>
                  <a:cubicBezTo>
                    <a:pt x="27" y="17"/>
                    <a:pt x="34" y="13"/>
                    <a:pt x="32" y="0"/>
                  </a:cubicBezTo>
                  <a:cubicBezTo>
                    <a:pt x="32" y="0"/>
                    <a:pt x="43" y="20"/>
                    <a:pt x="28" y="31"/>
                  </a:cubicBezTo>
                  <a:cubicBezTo>
                    <a:pt x="13" y="42"/>
                    <a:pt x="20" y="54"/>
                    <a:pt x="21" y="57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Freeform 52"/>
            <p:cNvSpPr/>
            <p:nvPr/>
          </p:nvSpPr>
          <p:spPr>
            <a:xfrm>
              <a:off x="897199" y="5580443"/>
              <a:ext cx="1051887" cy="1269621"/>
            </a:xfrm>
            <a:custGeom>
              <a:rect l="l" t="t" r="r" b="b"/>
              <a:pathLst>
                <a:path w="170" h="204">
                  <a:moveTo>
                    <a:pt x="170" y="184"/>
                  </a:moveTo>
                  <a:cubicBezTo>
                    <a:pt x="170" y="195"/>
                    <a:pt x="160" y="204"/>
                    <a:pt x="149" y="204"/>
                  </a:cubicBezTo>
                  <a:cubicBezTo>
                    <a:pt x="21" y="204"/>
                    <a:pt x="21" y="204"/>
                    <a:pt x="21" y="204"/>
                  </a:cubicBezTo>
                  <a:cubicBezTo>
                    <a:pt x="10" y="204"/>
                    <a:pt x="0" y="195"/>
                    <a:pt x="0" y="184"/>
                  </a:cubicBezTo>
                  <a:cubicBezTo>
                    <a:pt x="0" y="20"/>
                    <a:pt x="0" y="20"/>
                    <a:pt x="0" y="20"/>
                  </a:cubicBezTo>
                  <a:cubicBezTo>
                    <a:pt x="0" y="9"/>
                    <a:pt x="10" y="0"/>
                    <a:pt x="21" y="0"/>
                  </a:cubicBezTo>
                  <a:cubicBezTo>
                    <a:pt x="149" y="0"/>
                    <a:pt x="149" y="0"/>
                    <a:pt x="149" y="0"/>
                  </a:cubicBezTo>
                  <a:cubicBezTo>
                    <a:pt x="160" y="0"/>
                    <a:pt x="170" y="9"/>
                    <a:pt x="170" y="20"/>
                  </a:cubicBezTo>
                  <a:lnTo>
                    <a:pt x="170" y="184"/>
                  </a:lnTo>
                  <a:close/>
                </a:path>
              </a:pathLst>
            </a:custGeom>
            <a:solidFill>
              <a:srgbClr val="3B36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Freeform 53"/>
            <p:cNvSpPr/>
            <p:nvPr/>
          </p:nvSpPr>
          <p:spPr>
            <a:xfrm>
              <a:off x="902286" y="5543759"/>
              <a:ext cx="1028383" cy="1274912"/>
            </a:xfrm>
            <a:custGeom>
              <a:rect l="l" t="t" r="r" b="b"/>
              <a:pathLst>
                <a:path w="166" h="205">
                  <a:moveTo>
                    <a:pt x="166" y="184"/>
                  </a:moveTo>
                  <a:cubicBezTo>
                    <a:pt x="166" y="196"/>
                    <a:pt x="157" y="205"/>
                    <a:pt x="145" y="205"/>
                  </a:cubicBezTo>
                  <a:cubicBezTo>
                    <a:pt x="21" y="205"/>
                    <a:pt x="21" y="205"/>
                    <a:pt x="21" y="205"/>
                  </a:cubicBezTo>
                  <a:cubicBezTo>
                    <a:pt x="9" y="205"/>
                    <a:pt x="0" y="196"/>
                    <a:pt x="0" y="184"/>
                  </a:cubicBezTo>
                  <a:cubicBezTo>
                    <a:pt x="0" y="21"/>
                    <a:pt x="0" y="21"/>
                    <a:pt x="0" y="21"/>
                  </a:cubicBezTo>
                  <a:cubicBezTo>
                    <a:pt x="0" y="10"/>
                    <a:pt x="9" y="0"/>
                    <a:pt x="21" y="0"/>
                  </a:cubicBezTo>
                  <a:cubicBezTo>
                    <a:pt x="145" y="0"/>
                    <a:pt x="145" y="0"/>
                    <a:pt x="145" y="0"/>
                  </a:cubicBezTo>
                  <a:cubicBezTo>
                    <a:pt x="157" y="0"/>
                    <a:pt x="166" y="10"/>
                    <a:pt x="166" y="21"/>
                  </a:cubicBezTo>
                  <a:lnTo>
                    <a:pt x="166" y="184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Freeform 54"/>
            <p:cNvSpPr/>
            <p:nvPr/>
          </p:nvSpPr>
          <p:spPr>
            <a:xfrm>
              <a:off x="1539171" y="5685377"/>
              <a:ext cx="224515" cy="94353"/>
            </a:xfrm>
            <a:custGeom>
              <a:rect l="l" t="t" r="r" b="b"/>
              <a:pathLst>
                <a:path w="36" h="15">
                  <a:moveTo>
                    <a:pt x="1" y="6"/>
                  </a:moveTo>
                  <a:cubicBezTo>
                    <a:pt x="1" y="3"/>
                    <a:pt x="3" y="0"/>
                    <a:pt x="7" y="0"/>
                  </a:cubicBezTo>
                  <a:cubicBezTo>
                    <a:pt x="29" y="0"/>
                    <a:pt x="29" y="0"/>
                    <a:pt x="29" y="0"/>
                  </a:cubicBezTo>
                  <a:cubicBezTo>
                    <a:pt x="33" y="0"/>
                    <a:pt x="35" y="3"/>
                    <a:pt x="36" y="6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0" y="15"/>
                    <a:pt x="0" y="15"/>
                    <a:pt x="0" y="15"/>
                  </a:cubicBezTo>
                  <a:lnTo>
                    <a:pt x="1" y="6"/>
                  </a:lnTo>
                  <a:close/>
                </a:path>
              </a:pathLst>
            </a:custGeom>
            <a:solidFill>
              <a:srgbClr val="FFA52B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Freeform 55"/>
            <p:cNvSpPr/>
            <p:nvPr/>
          </p:nvSpPr>
          <p:spPr>
            <a:xfrm>
              <a:off x="1539171" y="6401578"/>
              <a:ext cx="224515" cy="180946"/>
            </a:xfrm>
            <a:custGeom>
              <a:rect l="l" t="t" r="r" b="b"/>
              <a:pathLst>
                <a:path w="36" h="28">
                  <a:moveTo>
                    <a:pt x="36" y="0"/>
                  </a:moveTo>
                  <a:cubicBezTo>
                    <a:pt x="24" y="29"/>
                    <a:pt x="24" y="29"/>
                    <a:pt x="24" y="29"/>
                  </a:cubicBezTo>
                  <a:cubicBezTo>
                    <a:pt x="12" y="29"/>
                    <a:pt x="12" y="29"/>
                    <a:pt x="12" y="29"/>
                  </a:cubicBezTo>
                  <a:cubicBezTo>
                    <a:pt x="0" y="4"/>
                    <a:pt x="0" y="4"/>
                    <a:pt x="0" y="4"/>
                  </a:cubicBezTo>
                  <a:cubicBezTo>
                    <a:pt x="0" y="3"/>
                    <a:pt x="36" y="0"/>
                    <a:pt x="36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Freeform 56"/>
            <p:cNvSpPr/>
            <p:nvPr/>
          </p:nvSpPr>
          <p:spPr>
            <a:xfrm>
              <a:off x="1539171" y="5779907"/>
              <a:ext cx="224515" cy="689924"/>
            </a:xfrm>
            <a:custGeom>
              <a:rect l="l" t="t" r="r" b="b"/>
              <a:pathLst>
                <a:path w="36" h="110">
                  <a:moveTo>
                    <a:pt x="0" y="94"/>
                  </a:moveTo>
                  <a:cubicBezTo>
                    <a:pt x="0" y="4"/>
                    <a:pt x="0" y="4"/>
                    <a:pt x="0" y="4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4" y="0"/>
                    <a:pt x="14" y="0"/>
                    <a:pt x="14" y="0"/>
                  </a:cubicBezTo>
                  <a:cubicBezTo>
                    <a:pt x="30" y="0"/>
                    <a:pt x="30" y="0"/>
                    <a:pt x="30" y="0"/>
                  </a:cubicBezTo>
                  <a:cubicBezTo>
                    <a:pt x="36" y="0"/>
                    <a:pt x="36" y="0"/>
                    <a:pt x="36" y="0"/>
                  </a:cubicBezTo>
                  <a:cubicBezTo>
                    <a:pt x="36" y="0"/>
                    <a:pt x="36" y="0"/>
                    <a:pt x="36" y="0"/>
                  </a:cubicBezTo>
                  <a:cubicBezTo>
                    <a:pt x="36" y="91"/>
                    <a:pt x="36" y="91"/>
                    <a:pt x="36" y="91"/>
                  </a:cubicBezTo>
                  <a:cubicBezTo>
                    <a:pt x="36" y="96"/>
                    <a:pt x="36" y="96"/>
                    <a:pt x="36" y="96"/>
                  </a:cubicBezTo>
                  <a:cubicBezTo>
                    <a:pt x="36" y="99"/>
                    <a:pt x="36" y="99"/>
                    <a:pt x="36" y="99"/>
                  </a:cubicBezTo>
                  <a:cubicBezTo>
                    <a:pt x="36" y="100"/>
                    <a:pt x="36" y="100"/>
                    <a:pt x="36" y="100"/>
                  </a:cubicBezTo>
                  <a:cubicBezTo>
                    <a:pt x="36" y="100"/>
                    <a:pt x="35" y="102"/>
                    <a:pt x="33" y="107"/>
                  </a:cubicBezTo>
                  <a:cubicBezTo>
                    <a:pt x="31" y="111"/>
                    <a:pt x="30" y="101"/>
                    <a:pt x="30" y="101"/>
                  </a:cubicBezTo>
                  <a:cubicBezTo>
                    <a:pt x="30" y="101"/>
                    <a:pt x="25" y="108"/>
                    <a:pt x="22" y="108"/>
                  </a:cubicBezTo>
                  <a:cubicBezTo>
                    <a:pt x="19" y="108"/>
                    <a:pt x="14" y="102"/>
                    <a:pt x="14" y="102"/>
                  </a:cubicBezTo>
                  <a:cubicBezTo>
                    <a:pt x="14" y="102"/>
                    <a:pt x="9" y="111"/>
                    <a:pt x="6" y="110"/>
                  </a:cubicBezTo>
                  <a:cubicBezTo>
                    <a:pt x="3" y="108"/>
                    <a:pt x="0" y="104"/>
                    <a:pt x="0" y="104"/>
                  </a:cubicBezTo>
                  <a:cubicBezTo>
                    <a:pt x="0" y="103"/>
                    <a:pt x="0" y="103"/>
                    <a:pt x="0" y="103"/>
                  </a:cubicBezTo>
                  <a:cubicBezTo>
                    <a:pt x="0" y="99"/>
                    <a:pt x="0" y="99"/>
                    <a:pt x="0" y="99"/>
                  </a:cubicBezTo>
                  <a:lnTo>
                    <a:pt x="0" y="94"/>
                  </a:lnTo>
                  <a:close/>
                </a:path>
              </a:pathLst>
            </a:cu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Freeform 57"/>
            <p:cNvSpPr/>
            <p:nvPr/>
          </p:nvSpPr>
          <p:spPr>
            <a:xfrm>
              <a:off x="1614945" y="6577233"/>
              <a:ext cx="73143" cy="91884"/>
            </a:xfrm>
            <a:custGeom>
              <a:rect l="l" t="t" r="r" b="b"/>
              <a:pathLst>
                <a:path w="12" h="15">
                  <a:moveTo>
                    <a:pt x="12" y="0"/>
                  </a:moveTo>
                  <a:cubicBezTo>
                    <a:pt x="6" y="14"/>
                    <a:pt x="6" y="14"/>
                    <a:pt x="6" y="14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4"/>
                    <a:pt x="6" y="14"/>
                    <a:pt x="6" y="14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4" y="0"/>
                    <a:pt x="8" y="0"/>
                    <a:pt x="12" y="0"/>
                  </a:cubicBezTo>
                  <a:close/>
                </a:path>
              </a:pathLst>
            </a:custGeom>
            <a:solidFill>
              <a:srgbClr val="3B36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Freeform 58"/>
            <p:cNvSpPr/>
            <p:nvPr/>
          </p:nvSpPr>
          <p:spPr>
            <a:xfrm>
              <a:off x="876326" y="5979194"/>
              <a:ext cx="1067497" cy="81302"/>
            </a:xfrm>
            <a:custGeom>
              <a:rect l="l" t="t" r="r" b="b"/>
              <a:pathLst>
                <a:path w="172" h="13">
                  <a:moveTo>
                    <a:pt x="172" y="6"/>
                  </a:moveTo>
                  <a:cubicBezTo>
                    <a:pt x="172" y="9"/>
                    <a:pt x="170" y="12"/>
                    <a:pt x="167" y="12"/>
                  </a:cubicBezTo>
                  <a:cubicBezTo>
                    <a:pt x="4" y="13"/>
                    <a:pt x="4" y="13"/>
                    <a:pt x="4" y="13"/>
                  </a:cubicBezTo>
                  <a:cubicBezTo>
                    <a:pt x="2" y="13"/>
                    <a:pt x="0" y="11"/>
                    <a:pt x="0" y="7"/>
                  </a:cubicBezTo>
                  <a:cubicBezTo>
                    <a:pt x="0" y="4"/>
                    <a:pt x="2" y="1"/>
                    <a:pt x="4" y="1"/>
                  </a:cubicBezTo>
                  <a:cubicBezTo>
                    <a:pt x="167" y="0"/>
                    <a:pt x="167" y="0"/>
                    <a:pt x="167" y="0"/>
                  </a:cubicBezTo>
                  <a:cubicBezTo>
                    <a:pt x="170" y="0"/>
                    <a:pt x="172" y="2"/>
                    <a:pt x="172" y="6"/>
                  </a:cubicBezTo>
                  <a:close/>
                </a:path>
              </a:pathLst>
            </a:custGeom>
            <a:solidFill>
              <a:srgbClr val="3B36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Freeform 59"/>
            <p:cNvSpPr/>
            <p:nvPr/>
          </p:nvSpPr>
          <p:spPr>
            <a:xfrm>
              <a:off x="865802" y="5960852"/>
              <a:ext cx="1101350" cy="55025"/>
            </a:xfrm>
            <a:custGeom>
              <a:rect l="l" t="t" r="r" b="b"/>
              <a:pathLst>
                <a:path w="178" h="9">
                  <a:moveTo>
                    <a:pt x="178" y="5"/>
                  </a:moveTo>
                  <a:cubicBezTo>
                    <a:pt x="178" y="7"/>
                    <a:pt x="176" y="9"/>
                    <a:pt x="173" y="9"/>
                  </a:cubicBezTo>
                  <a:cubicBezTo>
                    <a:pt x="5" y="9"/>
                    <a:pt x="5" y="9"/>
                    <a:pt x="5" y="9"/>
                  </a:cubicBezTo>
                  <a:cubicBezTo>
                    <a:pt x="2" y="9"/>
                    <a:pt x="0" y="7"/>
                    <a:pt x="0" y="5"/>
                  </a:cubicBezTo>
                  <a:cubicBezTo>
                    <a:pt x="0" y="2"/>
                    <a:pt x="2" y="0"/>
                    <a:pt x="5" y="0"/>
                  </a:cubicBezTo>
                  <a:cubicBezTo>
                    <a:pt x="173" y="0"/>
                    <a:pt x="173" y="0"/>
                    <a:pt x="173" y="0"/>
                  </a:cubicBezTo>
                  <a:cubicBezTo>
                    <a:pt x="176" y="0"/>
                    <a:pt x="178" y="2"/>
                    <a:pt x="178" y="5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0" name="Group 6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1" name="AutoShape 6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AutoShape 7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4" name="AutoShape 7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5" name="AutoShape 7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6" name="AutoShape 7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7" name="AutoShape 7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8" name="AutoShape 7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9" name="AutoShape 7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0" name="AutoShape 8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1" name="TextBox 8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糖尿病的并发症</a:t>
              </a:r>
            </a:p>
          </p:txBody>
        </p:sp>
      </p:grpSp>
      <p:sp>
        <p:nvSpPr>
          <p:cNvPr id="82" name="TextBox 82"/>
          <p:cNvSpPr txBox="1"/>
          <p:nvPr/>
        </p:nvSpPr>
        <p:spPr>
          <a:xfrm>
            <a:off x="4959831" y="1714627"/>
            <a:ext cx="6500165" cy="396034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77000"/>
              </a:lnSpc>
              <a:buFont typeface="Arial"/>
              <a:buChar char="•"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糖尿病的并发症包括急性并发症和慢性并发症。急性并发症主要包括低血糖反应、高血糖高渗状态和糖尿病酮症酸中毒等，严重时可危及生命。慢性并发症包括心血管疾病、脑血管疾病、肾脏疾病、视网膜病变和神经病变等，可导致身体多器官损伤和功能障碍。</a:t>
            </a:r>
          </a:p>
          <a:p>
            <a:pPr marL="203200" lvl="0" indent="-203200">
              <a:lnSpc>
                <a:spcPct val="77000"/>
              </a:lnSpc>
              <a:buFont typeface="Arial"/>
              <a:buChar char="•"/>
            </a:pPr>
            <a:r>
              <a:rPr lang="en-US" sz="9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低血糖反应是糖尿病患者常见的急性并发症，表现为心慌、出汗、手抖、饥饿感等症状，严重时可导致昏迷。高血糖高渗状态和糖尿病酮症酸中毒是严重的急性并发症，需要及时就医抢救。心血管疾病是糖尿病患者最常见的慢性并发症之一，可导致心肌梗死、心绞痛等疾病。脑血管疾病可引起脑梗塞、脑出血等疾病，严重影响患者的生活质量。肾脏疾病是糖尿病患者另一常见的慢性并发症，可导致肾功能衰竭和需要透析治疗。视网膜病变可引起视力下降甚至失明。神经病变可引起肢体麻木、疼痛等症状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糖尿病病人的日常护理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根据患者的身高、体重、年龄、性别、活动量等因素，计算每日所需热量，制定个性化的饮食计划。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制定合理的饮食计划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控制碳水化合物摄入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控制脂肪和蛋白质摄入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增加膳食纤维摄入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适当控制碳水化合物的摄入量，选择低糖、高纤维的碳水化合物来源，如全谷类、蔬菜和水果。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适量摄入优质蛋白质和脂肪，如鱼、瘦肉、低脂奶制品等。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多吃富含膳食纤维的食物，如全谷类、豆类、蔬菜和水果，有助于降低血糖。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饮食护理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6833" b="6833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96" b="269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运动护理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定期运动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鼓励患者每周进行至少150分钟的中等强度有氧运动，如快走、骑车或游泳等。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运动前的准备和注意事项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运动前应进行适当的热身活动，避免空腹运动，运动时应穿着舒适的运动鞋和服装。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运动后的放松和恢复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运动后应进行适当的放松活动，避免运动后肌肉酸痛和疲劳。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观察药物副作用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如出现低血糖反应、恶心、呕吐等副作用时，应及时就医。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避免自行调整药物剂量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患者应避免自行调整药物剂量，以免影响治疗效果。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按时服药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患者应按时服药，避免漏服或错服药物。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t="458" b="458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药物护理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患者应定期监测血糖，了解血糖控制情况。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定期监测血糖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将血糖监测结果记录在笔记本或电子设备上，以便医生参考和分析。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记录血糖监测结果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如出现多饮、多尿、视力模糊等症状时，应及时就医检查和治疗。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注意身体症状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病情监测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特殊情况下的护理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https://d.book118.com/727144116015006035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57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2024-09-09T08:27:39.573</cp:lastPrinted>
  <dcterms:created xsi:type="dcterms:W3CDTF">2024-09-09T00:27:39Z</dcterms:created>
  <dcterms:modified xsi:type="dcterms:W3CDTF">2024-09-09T00:27:41Z</dcterms:modified>
</cp:coreProperties>
</file>