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55896FF-8EA1-4DA6-821F-D2D2B5AAFB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327F28-273C-4B28-8636-AA869D3265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085E0C1-75D5-4797-A1FE-45DB2C9479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BEEE0EB-F8C7-446A-9979-A73510CC145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2D45F29-4B4B-4DA8-BF86-E214C4D53C7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B96C021-0D45-4656-A718-E961047F7FC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90864A3-2A91-4638-AA74-D912652482E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9F9542-D7A5-40BF-A3CF-91E28D46FF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BBF777C-5006-4538-BA9F-1AB9F55BA5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B6E7301-16DE-467C-8D1D-7E8782046F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8CFA09-F294-41DC-B102-2EE2582CCF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27155130162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医学伦理审查中的父母监护权问题</a:t>
            </a:r>
          </a:p>
        </p:txBody>
      </p:sp>
      <p:grpSp>
        <p:nvGrpSpPr>
          <p:cNvPr id="5" name="Group 5"/>
          <p:cNvGrpSpPr/>
          <p:nvPr/>
        </p:nvGrpSpPr>
        <p:grpSpPr>
          <a:xfrm>
            <a:off x="5059558" y="1161765"/>
            <a:ext cx="2072884" cy="2072884"/>
            <a:chOff x="5059558" y="1161765"/>
            <a:chExt cx="2072884" cy="2072884"/>
          </a:xfrm>
        </p:grpSpPr>
        <p:sp>
          <p:nvSpPr>
            <p:cNvPr id="6" name="AutoShape 6"/>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5116739" y="1218945"/>
            <a:ext cx="1958523" cy="1958523"/>
            <a:chOff x="5116739" y="1218945"/>
            <a:chExt cx="1958523" cy="1958523"/>
          </a:xfrm>
        </p:grpSpPr>
        <p:sp>
          <p:nvSpPr>
            <p:cNvPr id="8" name="Freeform 8"/>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5441229" y="1902429"/>
            <a:ext cx="1309543" cy="896478"/>
            <a:chOff x="5441229" y="1902429"/>
            <a:chExt cx="1309543" cy="896478"/>
          </a:xfrm>
        </p:grpSpPr>
        <p:sp>
          <p:nvSpPr>
            <p:cNvPr id="12" name="Freeform 12"/>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51200" y="495117"/>
            <a:ext cx="757489" cy="757489"/>
            <a:chOff x="551200" y="495117"/>
            <a:chExt cx="757489" cy="757489"/>
          </a:xfrm>
        </p:grpSpPr>
        <p:sp>
          <p:nvSpPr>
            <p:cNvPr id="3" name="AutoShape 3"/>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572171" y="516087"/>
            <a:ext cx="715670" cy="715670"/>
            <a:chOff x="572171" y="516087"/>
            <a:chExt cx="715670" cy="715670"/>
          </a:xfrm>
        </p:grpSpPr>
        <p:sp>
          <p:nvSpPr>
            <p:cNvPr id="5" name="Freeform 5"/>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9" name="Connector 9"/>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10" name="TextBox 10"/>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父母监护权概述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医学伦理审查与父母监护权</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医学伦理审查中父母监护权的实践问题</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医学伦理审查中父母监护权的伦理原则</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医学伦理审查中父母监护权的制度保障</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引言</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8063" r="1806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父母监护权是医学伦理审查中的重要问题</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在涉及未成年患者的医学研究和治疗中，父母监护权的问题经常引发争议。如何平衡父母的权益和未成年患者的最佳利益是医学伦理审查的核心问题之一。</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医学伦理审查的必要性</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医学研究和治疗涉及高风险和不确定性，因此需要进行严格的伦理审查。父母监护权问题作为其中的一部分，也需要得到充分的关注和探讨。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8883" y="1711764"/>
            <a:ext cx="4242156" cy="1454089"/>
          </a:xfrm>
          <a:prstGeom prst="roundRect">
            <a:avLst>
              <a:gd name="adj" fmla="val 2049"/>
            </a:avLst>
          </a:prstGeom>
          <a:solidFill>
            <a:schemeClr val="accent1">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996316" y="1711764"/>
            <a:ext cx="4092216" cy="1454089"/>
          </a:xfrm>
          <a:prstGeom prst="roundRect">
            <a:avLst>
              <a:gd name="adj" fmla="val 2049"/>
            </a:avLst>
          </a:prstGeom>
          <a:solidFill>
            <a:schemeClr val="accent2">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6096000" y="3660226"/>
            <a:ext cx="0" cy="2439937"/>
          </a:xfrm>
          <a:prstGeom prst="line">
            <a:avLst/>
          </a:prstGeom>
          <a:ln w="9525">
            <a:solidFill>
              <a:srgbClr val="FFFFFF">
                <a:alpha val="100000"/>
              </a:srgbClr>
            </a:solidFill>
            <a:prstDash val="solid"/>
            <a:headEnd type="none"/>
            <a:tailEnd type="none"/>
          </a:ln>
        </p:spPr>
      </p:cxnSp>
      <p:sp>
        <p:nvSpPr>
          <p:cNvPr id="5" name="AutoShape 5"/>
          <p:cNvSpPr/>
          <p:nvPr/>
        </p:nvSpPr>
        <p:spPr>
          <a:xfrm>
            <a:off x="112888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本研究旨在探讨医学伦理审查中父母监护权问题的现状、争议点及解决方案，为相关实践提供理论支持和指导。</a:t>
            </a:r>
            <a:endParaRPr lang="en-US" sz="1100"/>
          </a:p>
        </p:txBody>
      </p:sp>
      <p:sp>
        <p:nvSpPr>
          <p:cNvPr id="6" name="AutoShape 6"/>
          <p:cNvSpPr/>
          <p:nvPr/>
        </p:nvSpPr>
        <p:spPr>
          <a:xfrm>
            <a:off x="685104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在医学伦理审查中，如何平衡父母的权益和未成年患者的最佳利益？如何确保审查过程的公正性和透明度？如何制定科学合理的审查标准和程序？</a:t>
            </a:r>
            <a:endParaRPr lang="en-US" sz="1100"/>
          </a:p>
        </p:txBody>
      </p:sp>
      <p:sp>
        <p:nvSpPr>
          <p:cNvPr id="7" name="AutoShape 7"/>
          <p:cNvSpPr/>
          <p:nvPr/>
        </p:nvSpPr>
        <p:spPr>
          <a:xfrm>
            <a:off x="1128883" y="2489009"/>
            <a:ext cx="424215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研究目的</a:t>
            </a:r>
            <a:endParaRPr lang="en-US" sz="1100"/>
          </a:p>
        </p:txBody>
      </p:sp>
      <p:sp>
        <p:nvSpPr>
          <p:cNvPr id="8" name="AutoShape 8"/>
          <p:cNvSpPr/>
          <p:nvPr/>
        </p:nvSpPr>
        <p:spPr>
          <a:xfrm>
            <a:off x="6996316" y="2489009"/>
            <a:ext cx="409221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研究问题</a:t>
            </a:r>
            <a:endParaRPr lang="en-US" sz="1100"/>
          </a:p>
        </p:txBody>
      </p:sp>
      <p:sp>
        <p:nvSpPr>
          <p:cNvPr id="9" name="Freeform 9"/>
          <p:cNvSpPr/>
          <p:nvPr/>
        </p:nvSpPr>
        <p:spPr>
          <a:xfrm>
            <a:off x="3032529" y="2003945"/>
            <a:ext cx="434864" cy="434864"/>
          </a:xfrm>
          <a:custGeom>
            <a:rect l="l" t="t" r="r" b="b"/>
            <a:pathLst>
              <a:path w="9753600" h="9753600">
                <a:moveTo>
                  <a:pt x="8367503" y="4412961"/>
                </a:moveTo>
                <a:cubicBezTo>
                  <a:pt x="8156175" y="3938286"/>
                  <a:pt x="7853813" y="3517798"/>
                  <a:pt x="7469088" y="3164500"/>
                </a:cubicBezTo>
                <a:lnTo>
                  <a:pt x="7153722" y="2875143"/>
                </a:lnTo>
                <a:cubicBezTo>
                  <a:pt x="7107121" y="2833961"/>
                  <a:pt x="7033428" y="2852385"/>
                  <a:pt x="7012836" y="2910906"/>
                </a:cubicBezTo>
                <a:lnTo>
                  <a:pt x="6871951" y="3315139"/>
                </a:lnTo>
                <a:cubicBezTo>
                  <a:pt x="6784169" y="3568732"/>
                  <a:pt x="6622692" y="3827745"/>
                  <a:pt x="6394025" y="4082422"/>
                </a:cubicBezTo>
                <a:cubicBezTo>
                  <a:pt x="6378853" y="4098678"/>
                  <a:pt x="6361513" y="4103013"/>
                  <a:pt x="6349592" y="4104097"/>
                </a:cubicBezTo>
                <a:cubicBezTo>
                  <a:pt x="6337671" y="4105181"/>
                  <a:pt x="6319247" y="4103013"/>
                  <a:pt x="6302991" y="4087841"/>
                </a:cubicBezTo>
                <a:cubicBezTo>
                  <a:pt x="6287819" y="4074836"/>
                  <a:pt x="6280233" y="4055329"/>
                  <a:pt x="6281317" y="4035822"/>
                </a:cubicBezTo>
                <a:cubicBezTo>
                  <a:pt x="6321415" y="3383415"/>
                  <a:pt x="6126343" y="2647563"/>
                  <a:pt x="5699351" y="1846682"/>
                </a:cubicBezTo>
                <a:cubicBezTo>
                  <a:pt x="5346059" y="1181271"/>
                  <a:pt x="4855121" y="662161"/>
                  <a:pt x="4241730" y="300194"/>
                </a:cubicBezTo>
                <a:lnTo>
                  <a:pt x="3794148" y="36847"/>
                </a:lnTo>
                <a:cubicBezTo>
                  <a:pt x="3735627" y="2167"/>
                  <a:pt x="3660849" y="47684"/>
                  <a:pt x="3664101" y="115959"/>
                </a:cubicBezTo>
                <a:lnTo>
                  <a:pt x="3687943" y="636151"/>
                </a:lnTo>
                <a:cubicBezTo>
                  <a:pt x="3704199" y="991615"/>
                  <a:pt x="3663017" y="1305898"/>
                  <a:pt x="3565481" y="1567078"/>
                </a:cubicBezTo>
                <a:cubicBezTo>
                  <a:pt x="3446270" y="1886778"/>
                  <a:pt x="3275041" y="2183722"/>
                  <a:pt x="3056126" y="2450320"/>
                </a:cubicBezTo>
                <a:cubicBezTo>
                  <a:pt x="2902236" y="2636723"/>
                  <a:pt x="2729922" y="2804701"/>
                  <a:pt x="2541353" y="2949922"/>
                </a:cubicBezTo>
                <a:cubicBezTo>
                  <a:pt x="2085102" y="3299967"/>
                  <a:pt x="1709046" y="3756220"/>
                  <a:pt x="1454369" y="4266658"/>
                </a:cubicBezTo>
                <a:cubicBezTo>
                  <a:pt x="1197521" y="4782512"/>
                  <a:pt x="1062057" y="5360146"/>
                  <a:pt x="1062057" y="5938857"/>
                </a:cubicBezTo>
                <a:cubicBezTo>
                  <a:pt x="1062057" y="6450379"/>
                  <a:pt x="1162843" y="6945649"/>
                  <a:pt x="1362250" y="7412736"/>
                </a:cubicBezTo>
                <a:cubicBezTo>
                  <a:pt x="1555154" y="7862486"/>
                  <a:pt x="1830423" y="8267802"/>
                  <a:pt x="2180469" y="8614601"/>
                </a:cubicBezTo>
                <a:cubicBezTo>
                  <a:pt x="2531598" y="8961395"/>
                  <a:pt x="2939082" y="9234496"/>
                  <a:pt x="3393163" y="9424149"/>
                </a:cubicBezTo>
                <a:cubicBezTo>
                  <a:pt x="3863511" y="9621393"/>
                  <a:pt x="4362031" y="9721120"/>
                  <a:pt x="4876800" y="9721120"/>
                </a:cubicBezTo>
                <a:cubicBezTo>
                  <a:pt x="5391569" y="9721120"/>
                  <a:pt x="5890089" y="9621416"/>
                  <a:pt x="6360433" y="9425261"/>
                </a:cubicBezTo>
                <a:cubicBezTo>
                  <a:pt x="6814517" y="9235608"/>
                  <a:pt x="7223085" y="8963591"/>
                  <a:pt x="7573127" y="8615712"/>
                </a:cubicBezTo>
                <a:cubicBezTo>
                  <a:pt x="7924257" y="8268917"/>
                  <a:pt x="8199526" y="7863601"/>
                  <a:pt x="8391346" y="7413848"/>
                </a:cubicBezTo>
                <a:cubicBezTo>
                  <a:pt x="8590753" y="6946759"/>
                  <a:pt x="8691540" y="6451489"/>
                  <a:pt x="8691540" y="5939968"/>
                </a:cubicBezTo>
                <a:cubicBezTo>
                  <a:pt x="8691540" y="5411106"/>
                  <a:pt x="8583166" y="4897419"/>
                  <a:pt x="8367503" y="441298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832836" y="2019632"/>
            <a:ext cx="419176" cy="419176"/>
          </a:xfrm>
          <a:custGeom>
            <a:rect l="l" t="t" r="r" b="b"/>
            <a:pathLst>
              <a:path w="9753600" h="9753600">
                <a:moveTo>
                  <a:pt x="9713690" y="5376882"/>
                </a:moveTo>
                <a:lnTo>
                  <a:pt x="8390668" y="876176"/>
                </a:lnTo>
                <a:cubicBezTo>
                  <a:pt x="8308131" y="628565"/>
                  <a:pt x="8110284" y="462277"/>
                  <a:pt x="7845680" y="462277"/>
                </a:cubicBezTo>
                <a:cubicBezTo>
                  <a:pt x="7581075" y="462277"/>
                  <a:pt x="7366236" y="611572"/>
                  <a:pt x="7283699" y="859184"/>
                </a:cubicBezTo>
                <a:lnTo>
                  <a:pt x="6407348" y="3473672"/>
                </a:lnTo>
                <a:lnTo>
                  <a:pt x="3349866" y="3473672"/>
                </a:lnTo>
                <a:lnTo>
                  <a:pt x="2473509" y="860398"/>
                </a:lnTo>
                <a:cubicBezTo>
                  <a:pt x="2390972" y="612787"/>
                  <a:pt x="2176133" y="463491"/>
                  <a:pt x="1911528" y="463491"/>
                </a:cubicBezTo>
                <a:cubicBezTo>
                  <a:pt x="1646924" y="463491"/>
                  <a:pt x="1432085" y="628565"/>
                  <a:pt x="1366540" y="877391"/>
                </a:cubicBezTo>
                <a:lnTo>
                  <a:pt x="44737" y="5376882"/>
                </a:lnTo>
                <a:cubicBezTo>
                  <a:pt x="-5029" y="5541956"/>
                  <a:pt x="61730" y="5724023"/>
                  <a:pt x="194031" y="5823553"/>
                </a:cubicBezTo>
                <a:lnTo>
                  <a:pt x="4871949" y="9331382"/>
                </a:lnTo>
                <a:lnTo>
                  <a:pt x="9565641" y="5823553"/>
                </a:lnTo>
                <a:cubicBezTo>
                  <a:pt x="9696730" y="5725237"/>
                  <a:pt x="9763487" y="5543169"/>
                  <a:pt x="9713722" y="537688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研究目的和问题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父母监护权概述</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480108" y="1287672"/>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025751" y="1468427"/>
            <a:ext cx="6286664" cy="994791"/>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父母监护权是指父母对未成年子女的人身、财产和其他合法权益进行监督和保护的权利和义务。</a:t>
            </a:r>
          </a:p>
        </p:txBody>
      </p:sp>
      <p:sp>
        <p:nvSpPr>
          <p:cNvPr id="4" name="AutoShape 4"/>
          <p:cNvSpPr/>
          <p:nvPr/>
        </p:nvSpPr>
        <p:spPr>
          <a:xfrm>
            <a:off x="999470" y="1050728"/>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480108" y="3069093"/>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2773369" y="3249848"/>
            <a:ext cx="6286500" cy="9715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FFFFFF">
                    <a:alpha val="100000"/>
                  </a:srgbClr>
                </a:solidFill>
                <a:latin typeface="Microsoft Yahei"/>
                <a:ea typeface="Microsoft Yahei"/>
                <a:cs typeface="Microsoft Yahei"/>
              </a:rPr>
              <a:t>父母监护权包括法定监护和指定监护两种形式，其中法定监护是指父母基于亲子关系而自然获得的监护权，指定监护是指由法院或其他有权机关指定父母以外的个人或组织担任监护人。</a:t>
            </a:r>
          </a:p>
        </p:txBody>
      </p:sp>
      <p:sp>
        <p:nvSpPr>
          <p:cNvPr id="7" name="AutoShape 7"/>
          <p:cNvSpPr/>
          <p:nvPr/>
        </p:nvSpPr>
        <p:spPr>
          <a:xfrm>
            <a:off x="9060033" y="2832149"/>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480108" y="4850514"/>
            <a:ext cx="7377949" cy="135630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025751" y="5031268"/>
            <a:ext cx="6286664" cy="994791"/>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父母监护权的内涵包括人身监护和财产监护两个方面，人身监护主要涉及子女的生活、教育、医疗等方面的照顾和保护，财产监护则涉及子女财产的管理、使用和处分等。</a:t>
            </a:r>
          </a:p>
        </p:txBody>
      </p:sp>
      <p:sp>
        <p:nvSpPr>
          <p:cNvPr id="10" name="AutoShape 10"/>
          <p:cNvSpPr/>
          <p:nvPr/>
        </p:nvSpPr>
        <p:spPr>
          <a:xfrm>
            <a:off x="999470" y="4613570"/>
            <a:ext cx="2132497" cy="1830189"/>
          </a:xfrm>
          <a:prstGeom prst="hexagon">
            <a:avLst>
              <a:gd name="adj" fmla="val 25000"/>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l="7065" r="7065"/>
          <a:stretch>
            <a:fillRect/>
          </a:stretch>
        </p:blipFill>
        <p:spPr>
          <a:xfrm>
            <a:off x="1099415" y="1124574"/>
            <a:ext cx="1926336" cy="1682496"/>
          </a:xfrm>
          <a:prstGeom prst="hexagon">
            <a:avLst/>
          </a:prstGeom>
        </p:spPr>
      </p:pic>
      <p:pic>
        <p:nvPicPr>
          <p:cNvPr id="12" name="Picture 12"/>
          <p:cNvPicPr>
            <a:picLocks noChangeAspect="1"/>
          </p:cNvPicPr>
          <p:nvPr/>
        </p:nvPicPr>
        <p:blipFill>
          <a:blip r:embed="rId3"/>
          <a:srcRect l="12265" r="12265"/>
          <a:stretch>
            <a:fillRect/>
          </a:stretch>
        </p:blipFill>
        <p:spPr>
          <a:xfrm>
            <a:off x="9163113" y="2905301"/>
            <a:ext cx="1926336" cy="1682496"/>
          </a:xfrm>
          <a:prstGeom prst="hexagon">
            <a:avLst/>
          </a:prstGeom>
        </p:spPr>
      </p:pic>
      <p:pic>
        <p:nvPicPr>
          <p:cNvPr id="13" name="Picture 13"/>
          <p:cNvPicPr>
            <a:picLocks noChangeAspect="1"/>
          </p:cNvPicPr>
          <p:nvPr/>
        </p:nvPicPr>
        <p:blipFill>
          <a:blip r:embed="rId4"/>
          <a:srcRect t="8222" b="8222"/>
          <a:stretch>
            <a:fillRect/>
          </a:stretch>
        </p:blipFill>
        <p:spPr>
          <a:xfrm>
            <a:off x="1099415" y="4686721"/>
            <a:ext cx="1926336" cy="1682496"/>
          </a:xfrm>
          <a:prstGeom prst="hexagon">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父母监护权的定义与内涵</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609290" y="1560576"/>
            <a:ext cx="6827520" cy="19507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defRPr/>
            </a:pPr>
            <a:r>
              <a:rPr lang="en-US" sz="1500">
                <a:solidFill>
                  <a:schemeClr val="dk1">
                    <a:alpha val="100000"/>
                  </a:schemeClr>
                </a:solidFill>
                <a:latin typeface="Microsoft Yahei"/>
                <a:ea typeface="Microsoft Yahei"/>
                <a:cs typeface="Microsoft Yahei"/>
              </a:rPr>
              <a:t>我国《民法典》等法律法规明确规定了父母对未成年子女的监护职责和权利，为父母监护权提供了法律保障。</a:t>
            </a:r>
            <a:endParaRPr lang="en-US" sz="1100"/>
          </a:p>
        </p:txBody>
      </p:sp>
      <p:grpSp>
        <p:nvGrpSpPr>
          <p:cNvPr id="3" name="Group 3"/>
          <p:cNvGrpSpPr/>
          <p:nvPr/>
        </p:nvGrpSpPr>
        <p:grpSpPr>
          <a:xfrm>
            <a:off x="1595201" y="2001561"/>
            <a:ext cx="1224808" cy="1062655"/>
            <a:chOff x="1595201" y="2001561"/>
            <a:chExt cx="1224808" cy="1062655"/>
          </a:xfrm>
        </p:grpSpPr>
        <p:sp>
          <p:nvSpPr>
            <p:cNvPr id="4" name="AutoShape 4"/>
            <p:cNvSpPr/>
            <p:nvPr/>
          </p:nvSpPr>
          <p:spPr>
            <a:xfrm rot="1800000">
              <a:off x="1595201" y="2001561"/>
              <a:ext cx="1224808" cy="1062655"/>
            </a:xfrm>
            <a:prstGeom prst="hexagon">
              <a:avLst>
                <a:gd name="adj" fmla="val 28663"/>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595201" y="4305483"/>
            <a:ext cx="1224808" cy="1062655"/>
            <a:chOff x="1595201" y="4305483"/>
            <a:chExt cx="1224808" cy="1062655"/>
          </a:xfrm>
        </p:grpSpPr>
        <p:sp>
          <p:nvSpPr>
            <p:cNvPr id="6" name="AutoShape 6"/>
            <p:cNvSpPr/>
            <p:nvPr/>
          </p:nvSpPr>
          <p:spPr>
            <a:xfrm rot="1800000">
              <a:off x="1595201" y="4305483"/>
              <a:ext cx="1224808" cy="1062655"/>
            </a:xfrm>
            <a:prstGeom prst="hexagon">
              <a:avLst>
                <a:gd name="adj" fmla="val 28663"/>
                <a:gd name="vf" fmla="val 1154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657324" y="2214971"/>
            <a:ext cx="1059059" cy="661505"/>
          </a:xfrm>
          <a:prstGeom prst="rect">
            <a:avLst/>
          </a:prstGeom>
          <a:noFill/>
        </p:spPr>
        <p:txBody>
          <a:bodyPr vert="horz" wrap="square" lIns="95250" tIns="47625" rIns="95250" bIns="476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3600">
                <a:solidFill>
                  <a:srgbClr val="FFFFFF">
                    <a:alpha val="100000"/>
                  </a:srgbClr>
                </a:solidFill>
                <a:latin typeface="Microsoft Yahei"/>
                <a:ea typeface="Microsoft Yahei"/>
                <a:cs typeface="Microsoft Yahei"/>
              </a:rPr>
              <a:t>01</a:t>
            </a:r>
            <a:endParaRPr lang="en-US" sz="1100"/>
          </a:p>
        </p:txBody>
      </p:sp>
      <p:sp>
        <p:nvSpPr>
          <p:cNvPr id="8" name="AutoShape 8"/>
          <p:cNvSpPr/>
          <p:nvPr/>
        </p:nvSpPr>
        <p:spPr>
          <a:xfrm>
            <a:off x="1678135" y="4506051"/>
            <a:ext cx="1059059" cy="661505"/>
          </a:xfrm>
          <a:prstGeom prst="rect">
            <a:avLst/>
          </a:prstGeom>
          <a:noFill/>
        </p:spPr>
        <p:txBody>
          <a:bodyPr vert="horz" wrap="square" lIns="95250" tIns="47625" rIns="95250" bIns="476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3600">
                <a:solidFill>
                  <a:srgbClr val="FFFFFF">
                    <a:alpha val="100000"/>
                  </a:srgbClr>
                </a:solidFill>
                <a:latin typeface="Microsoft Yahei"/>
                <a:ea typeface="Microsoft Yahei"/>
                <a:cs typeface="Microsoft Yahei"/>
              </a:rPr>
              <a:t>02</a:t>
            </a:r>
            <a:endParaRPr lang="en-US" sz="1100"/>
          </a:p>
        </p:txBody>
      </p:sp>
      <p:sp>
        <p:nvSpPr>
          <p:cNvPr id="9" name="AutoShape 9"/>
          <p:cNvSpPr/>
          <p:nvPr/>
        </p:nvSpPr>
        <p:spPr>
          <a:xfrm>
            <a:off x="3609290" y="3861450"/>
            <a:ext cx="6827520" cy="19507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defRPr/>
            </a:pPr>
            <a:r>
              <a:rPr lang="en-US" sz="1500">
                <a:solidFill>
                  <a:schemeClr val="dk1">
                    <a:alpha val="100000"/>
                  </a:schemeClr>
                </a:solidFill>
                <a:latin typeface="Microsoft Yahei"/>
                <a:ea typeface="Microsoft Yahei"/>
                <a:cs typeface="Microsoft Yahei"/>
              </a:rPr>
              <a:t>在医学领域中，相关法律法规和伦理规范也强调了父母对未成年子女的医疗决策权和知情权，要求医疗机构尊重和保护父母的监护权。</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父母监护权的法律基础</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500" r="16500"/>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我国传统文化中强调家庭观念和亲子关系，认为父母对子女有着天然的养育和教护责任，这种观念为父母监护权提供了社会文化基础。</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在现代社会中，随着家庭结构和家庭观念的变化，父母监护权的内涵和形式也在不断发展和变化，但父母对子女的关爱和保护始终是家庭的核心价值之一。</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父母监护权的社会文化基础</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医学伦理审查与父母监护权</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2538" b="1253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医学伦理审查是指对涉及人体研究、医疗实践等医学领域的行为、决策和方案进行道德、伦理方面的评估与审查。</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确保医学研究和医疗实践符合道德和伦理标准，保护患者和受试者的权益，促进医学科学的健康发展。</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医学伦理审查的定义与目的</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医学伦理审查的目的</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医学伦理审查的定义</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父母监护权是指父母对未成年子女的抚养、教育和保护等权利和义务。</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父母监护权的定义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在涉及未成年人的医学研究和医疗实践中，父母监护权具有重要地位。医学伦理审查需要充分尊重和保护父母的监护权，确保未成年人的权益得到最大程度的保障。</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父母监护权在医学伦理审查中的地位</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父母监护权在医学伦理审查中的地位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3500" r="23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对父母决策的影响</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医学伦理审查要求父母在涉及未成年子女的医学研究和医疗实践中做出决策时，必须充分考虑未成年人的利益和权益，确保决策符合道德和伦理标准。</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对父母责任的影响</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医学伦理审查强调父母在行使监护权时，应承担起相应的道德和伦理责任，为未成年子女的健康和福祉负责。</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对父母与医疗机构关系的影响</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医学伦理审查有助于明确父母与医疗机构之间的权利和义务，促进双方之间的沟通和合作，确保未成年人在医学研究和医疗实践中得到充分的关爱和保护。</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医学伦理审查对父母监护权的影响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04</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医学伦理审查中父母监护权的实践问题</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1097052" y="1098977"/>
            <a:ext cx="1335306" cy="1335306"/>
            <a:chOff x="1097052" y="1098977"/>
            <a:chExt cx="1335306" cy="1335306"/>
          </a:xfrm>
        </p:grpSpPr>
        <p:sp>
          <p:nvSpPr>
            <p:cNvPr id="10" name="AutoShape 10"/>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133886" y="1135811"/>
            <a:ext cx="1261638" cy="1261638"/>
            <a:chOff x="1133886" y="1135811"/>
            <a:chExt cx="1261638" cy="1261638"/>
          </a:xfrm>
        </p:grpSpPr>
        <p:sp>
          <p:nvSpPr>
            <p:cNvPr id="12" name="Freeform 12"/>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1342916" y="1576096"/>
            <a:ext cx="843579" cy="577491"/>
            <a:chOff x="1342916" y="1576096"/>
            <a:chExt cx="843579" cy="577491"/>
          </a:xfrm>
        </p:grpSpPr>
        <p:sp>
          <p:nvSpPr>
            <p:cNvPr id="16" name="Freeform 16"/>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https://d.book118.com/727155130162006033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2024-09-07T12:44:43.205</cp:lastPrinted>
  <dcterms:created xsi:type="dcterms:W3CDTF">2024-09-07T04:44:43Z</dcterms:created>
  <dcterms:modified xsi:type="dcterms:W3CDTF">2024-09-07T04:44:45Z</dcterms:modified>
</cp:coreProperties>
</file>