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65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36.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6FECD8-75D8-422C-8545-57F0C9124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A21753-E0CD-4E00-B863-71A5AD0AA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BC2BC7-4448-422A-AFF6-60AAF15493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B30C8F-5B72-4494-AC1B-180394DD7B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C431D7-B543-4218-A30B-0BB0040DC3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AAA830-6F73-49E3-939C-70C1F2BCD0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1C0A87-FFE9-4591-A977-F19F71C588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C1F294-E985-4479-8990-2C8969F1A5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31679C-41CF-4A80-879B-60A357D5A6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149370-F0E6-4AE9-AE97-3CC95FBAF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0E4727-C044-4DEA-B8B3-7E6C5CA0E6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9644" r:id="rId2"/>
    <p:sldLayoutId id="2147489645" r:id="rId3"/>
    <p:sldLayoutId id="2147489646" r:id="rId4"/>
    <p:sldLayoutId id="2147489647" r:id="rId5"/>
    <p:sldLayoutId id="2147489648" r:id="rId6"/>
    <p:sldLayoutId id="2147489649" r:id="rId7"/>
    <p:sldLayoutId id="2147489650" r:id="rId8"/>
    <p:sldLayoutId id="2147489651" r:id="rId9"/>
    <p:sldLayoutId id="2147489652" r:id="rId10"/>
    <p:sldLayoutId id="2147489653" r:id="rId11"/>
  </p:sldLayoutIdLst>
  <p:transition/>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22" Type="http://schemas.openxmlformats.org/officeDocument/2006/relationships/tags" Target="../tags/tag13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6.xml" /><Relationship Id="rId11" Type="http://schemas.openxmlformats.org/officeDocument/2006/relationships/tags" Target="../tags/tag217.xml" /><Relationship Id="rId12" Type="http://schemas.openxmlformats.org/officeDocument/2006/relationships/tags" Target="../tags/tag218.xml" /><Relationship Id="rId13" Type="http://schemas.openxmlformats.org/officeDocument/2006/relationships/tags" Target="../tags/tag219.xml" /><Relationship Id="rId14" Type="http://schemas.openxmlformats.org/officeDocument/2006/relationships/tags" Target="../tags/tag220.xml" /><Relationship Id="rId15" Type="http://schemas.openxmlformats.org/officeDocument/2006/relationships/tags" Target="../tags/tag221.xml" /><Relationship Id="rId16" Type="http://schemas.openxmlformats.org/officeDocument/2006/relationships/tags" Target="../tags/tag222.xml" /><Relationship Id="rId17" Type="http://schemas.openxmlformats.org/officeDocument/2006/relationships/tags" Target="../tags/tag223.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16115601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lstStyle/>
          <a:p>
            <a:r>
              <a:rPr lang="zh-CN" altLang="en-US">
                <a:solidFill>
                  <a:schemeClr val="lt1">
                    <a:lumMod val="100000"/>
                  </a:schemeClr>
                </a:solidFill>
              </a:rPr>
              <a:t>2024年智慧城市的全面推进</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XX,a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XX</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201920" y="1583055"/>
            <a:ext cx="1433633" cy="739157"/>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137342" y="1976296"/>
            <a:ext cx="3837311" cy="368187"/>
          </a:xfrm>
          <a:prstGeom prst="rect">
            <a:avLst/>
          </a:prstGeom>
          <a:noFill/>
        </p:spPr>
        <p:txBody>
          <a:bodyPr wrap="square" lIns="0" tIns="0" rIns="0" bIns="0" rtlCol="0" anchor="b">
            <a:normAutofit fontScale="8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单击输入目录标题</a:t>
            </a:r>
            <a:endParaRPr lang="zh-CN" altLang="en-US" sz="2800" b="1" kern="0" spc="100">
              <a:solidFill>
                <a:schemeClr val="lt1">
                  <a:lumMod val="100000"/>
                </a:schemeClr>
              </a:solidFill>
              <a:effectLst/>
              <a:latin typeface="+中文标题" charset="0"/>
              <a:ea typeface="+mj-ea"/>
            </a:endParaRPr>
          </a:p>
        </p:txBody>
      </p:sp>
      <p:cxnSp>
        <p:nvCxnSpPr>
          <p:cNvPr id="3145741" name="直接箭头连接符 7"/>
          <p:cNvCxnSpPr/>
          <p:nvPr>
            <p:custDataLst>
              <p:tags r:id="rId6"/>
            </p:custDataLst>
          </p:nvPr>
        </p:nvCxnSpPr>
        <p:spPr>
          <a:xfrm>
            <a:off x="5171212" y="2399665"/>
            <a:ext cx="3652748"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5761355" y="2339340"/>
            <a:ext cx="1433670"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5688425" y="2766094"/>
            <a:ext cx="383741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智慧城市的发展历程</a:t>
            </a:r>
            <a:endParaRPr lang="zh-CN" altLang="en-US" sz="2800" b="1" kern="0" spc="100">
              <a:solidFill>
                <a:schemeClr val="lt1">
                  <a:lumMod val="100000"/>
                </a:schemeClr>
              </a:solidFill>
              <a:effectLst/>
              <a:latin typeface="+中文标题" charset="0"/>
              <a:ea typeface="+mj-ea"/>
            </a:endParaRPr>
          </a:p>
        </p:txBody>
      </p:sp>
      <p:cxnSp>
        <p:nvCxnSpPr>
          <p:cNvPr id="3145743" name="直接箭头连接符 11"/>
          <p:cNvCxnSpPr/>
          <p:nvPr>
            <p:custDataLst>
              <p:tags r:id="rId9"/>
            </p:custDataLst>
          </p:nvPr>
        </p:nvCxnSpPr>
        <p:spPr>
          <a:xfrm>
            <a:off x="5722296" y="3189605"/>
            <a:ext cx="3652844"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6282690" y="312293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6201410" y="3549684"/>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智慧城市建设的关键要素</a:t>
            </a:r>
            <a:endParaRPr lang="zh-CN" altLang="en-US" sz="2800" b="1" kern="0" spc="100">
              <a:solidFill>
                <a:schemeClr val="lt1">
                  <a:lumMod val="100000"/>
                </a:schemeClr>
              </a:solidFill>
              <a:effectLst/>
              <a:latin typeface="+中文标题" charset="0"/>
              <a:ea typeface="+mj-ea"/>
            </a:endParaRPr>
          </a:p>
        </p:txBody>
      </p:sp>
      <p:cxnSp>
        <p:nvCxnSpPr>
          <p:cNvPr id="3145745" name="直接箭头连接符 17"/>
          <p:cNvCxnSpPr/>
          <p:nvPr>
            <p:custDataLst>
              <p:tags r:id="rId12"/>
            </p:custDataLst>
          </p:nvPr>
        </p:nvCxnSpPr>
        <p:spPr>
          <a:xfrm>
            <a:off x="6235275" y="397319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6812915" y="390715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6731635" y="4333909"/>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智慧城市建设的实践案例</a:t>
            </a:r>
            <a:endParaRPr lang="zh-CN" altLang="en-US" sz="2800" b="1" kern="0" spc="100">
              <a:solidFill>
                <a:schemeClr val="lt1">
                  <a:lumMod val="100000"/>
                </a:schemeClr>
              </a:solidFill>
              <a:effectLst/>
              <a:latin typeface="+中文标题" charset="0"/>
              <a:ea typeface="+mj-ea"/>
            </a:endParaRPr>
          </a:p>
        </p:txBody>
      </p:sp>
      <p:cxnSp>
        <p:nvCxnSpPr>
          <p:cNvPr id="3145747" name="直接箭头连接符 23"/>
          <p:cNvCxnSpPr/>
          <p:nvPr>
            <p:custDataLst>
              <p:tags r:id="rId15"/>
            </p:custDataLst>
          </p:nvPr>
        </p:nvCxnSpPr>
        <p:spPr>
          <a:xfrm>
            <a:off x="6765500" y="475742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6" name="序号"/>
          <p:cNvSpPr txBox="1"/>
          <p:nvPr>
            <p:custDataLst>
              <p:tags r:id="rId16"/>
            </p:custDataLst>
          </p:nvPr>
        </p:nvSpPr>
        <p:spPr>
          <a:xfrm>
            <a:off x="7390765" y="474345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8" name="项标题"/>
          <p:cNvSpPr txBox="1"/>
          <p:nvPr>
            <p:custDataLst>
              <p:tags r:id="rId17"/>
            </p:custDataLst>
          </p:nvPr>
        </p:nvSpPr>
        <p:spPr>
          <a:xfrm>
            <a:off x="7309485" y="5170204"/>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智慧城市发展的挑战与对策</a:t>
            </a:r>
            <a:endParaRPr lang="zh-CN" altLang="en-US" sz="2800" b="1" kern="0" spc="100">
              <a:solidFill>
                <a:schemeClr val="lt1">
                  <a:lumMod val="100000"/>
                </a:schemeClr>
              </a:solidFill>
              <a:effectLst/>
              <a:latin typeface="+中文标题" charset="0"/>
              <a:ea typeface="+mj-ea"/>
            </a:endParaRPr>
          </a:p>
        </p:txBody>
      </p:sp>
      <p:cxnSp>
        <p:nvCxnSpPr>
          <p:cNvPr id="3145749" name="直接箭头连接符 38"/>
          <p:cNvCxnSpPr/>
          <p:nvPr>
            <p:custDataLst>
              <p:tags r:id="rId18"/>
            </p:custDataLst>
          </p:nvPr>
        </p:nvCxnSpPr>
        <p:spPr>
          <a:xfrm>
            <a:off x="7343350" y="559371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90" name="序号"/>
          <p:cNvSpPr txBox="1"/>
          <p:nvPr>
            <p:custDataLst>
              <p:tags r:id="rId19"/>
            </p:custDataLst>
          </p:nvPr>
        </p:nvSpPr>
        <p:spPr>
          <a:xfrm>
            <a:off x="7920990" y="552767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06</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92" name="项标题"/>
          <p:cNvSpPr txBox="1"/>
          <p:nvPr>
            <p:custDataLst>
              <p:tags r:id="rId20"/>
            </p:custDataLst>
          </p:nvPr>
        </p:nvSpPr>
        <p:spPr>
          <a:xfrm>
            <a:off x="7839710" y="5954429"/>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未来智慧城市的发展前景</a:t>
            </a:r>
            <a:endParaRPr lang="zh-CN" altLang="en-US" sz="2800" b="1" kern="0" spc="100">
              <a:solidFill>
                <a:schemeClr val="lt1">
                  <a:lumMod val="100000"/>
                </a:schemeClr>
              </a:solidFill>
              <a:effectLst/>
              <a:latin typeface="+中文标题" charset="0"/>
              <a:ea typeface="+mj-ea"/>
            </a:endParaRPr>
          </a:p>
        </p:txBody>
      </p:sp>
      <p:cxnSp>
        <p:nvCxnSpPr>
          <p:cNvPr id="3145751" name="直接箭头连接符 42"/>
          <p:cNvCxnSpPr/>
          <p:nvPr>
            <p:custDataLst>
              <p:tags r:id="rId21"/>
            </p:custDataLst>
          </p:nvPr>
        </p:nvCxnSpPr>
        <p:spPr>
          <a:xfrm>
            <a:off x="7873575" y="637794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3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添加章节标题</a:t>
            </a:r>
            <a:endParaRPr lang="zh-CN" altLang="en-US">
              <a:solidFill>
                <a:schemeClr val="lt1">
                  <a:lumMod val="100000"/>
                </a:schemeClr>
              </a:solidFill>
            </a:endParaRPr>
          </a:p>
        </p:txBody>
      </p:sp>
      <p:sp>
        <p:nvSpPr>
          <p:cNvPr id="1048936"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8"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智慧城市的发展历程</a:t>
            </a:r>
            <a:endParaRPr lang="zh-CN" altLang="en-US">
              <a:solidFill>
                <a:schemeClr val="lt1">
                  <a:lumMod val="100000"/>
                </a:schemeClr>
              </a:solidFill>
            </a:endParaRPr>
          </a:p>
        </p:txBody>
      </p:sp>
      <p:sp>
        <p:nvSpPr>
          <p:cNvPr id="1048980"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54" name="标题 1"/>
          <p:cNvSpPr>
            <a:spLocks noGrp="1"/>
          </p:cNvSpPr>
          <p:nvPr>
            <p:ph type="title"/>
          </p:nvPr>
        </p:nvSpPr>
        <p:spPr/>
        <p:txBody>
          <a:bodyPr/>
          <a:lstStyle/>
          <a:p>
            <a:r>
              <a:rPr lang="zh-CN" altLang="en-US"/>
              <a:t>智慧城市的起源</a:t>
            </a:r>
            <a:endParaRPr lang="zh-CN" altLang="en-US"/>
          </a:p>
        </p:txBody>
      </p:sp>
      <p:sp>
        <p:nvSpPr>
          <p:cNvPr id="1049056" name="五边形 30"/>
          <p:cNvSpPr/>
          <p:nvPr>
            <p:custDataLst>
              <p:tags r:id="rId2"/>
            </p:custDataLst>
          </p:nvPr>
        </p:nvSpPr>
        <p:spPr>
          <a:xfrm>
            <a:off x="551935" y="3187953"/>
            <a:ext cx="2938840" cy="1194600"/>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58" name="燕尾形 36"/>
          <p:cNvSpPr/>
          <p:nvPr>
            <p:custDataLst>
              <p:tags r:id="rId3"/>
            </p:custDataLst>
          </p:nvPr>
        </p:nvSpPr>
        <p:spPr>
          <a:xfrm>
            <a:off x="3192348" y="3187953"/>
            <a:ext cx="2938840" cy="1194600"/>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0" name="燕尾形 37"/>
          <p:cNvSpPr/>
          <p:nvPr>
            <p:custDataLst>
              <p:tags r:id="rId4"/>
            </p:custDataLst>
          </p:nvPr>
        </p:nvSpPr>
        <p:spPr>
          <a:xfrm>
            <a:off x="8473173" y="3187953"/>
            <a:ext cx="2938840" cy="1194600"/>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2" name="燕尾形 38"/>
          <p:cNvSpPr/>
          <p:nvPr>
            <p:custDataLst>
              <p:tags r:id="rId5"/>
            </p:custDataLst>
          </p:nvPr>
        </p:nvSpPr>
        <p:spPr>
          <a:xfrm>
            <a:off x="5832761" y="3187953"/>
            <a:ext cx="2938840" cy="1194600"/>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4" name="文本框 3"/>
          <p:cNvSpPr txBox="1"/>
          <p:nvPr>
            <p:custDataLst>
              <p:tags r:id="rId6"/>
            </p:custDataLst>
          </p:nvPr>
        </p:nvSpPr>
        <p:spPr>
          <a:xfrm>
            <a:off x="313088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随着物联网、云计算等技术的不断发展，智慧城市逐渐成为城市发展的重要趋势。</a:t>
            </a:r>
            <a:endParaRPr lang="zh-CN" altLang="en-US" sz="1400" spc="150">
              <a:solidFill>
                <a:schemeClr val="tx1"/>
              </a:solidFill>
              <a:effectLst/>
              <a:latin typeface="+mn-ea"/>
              <a:sym typeface="+mn-ea"/>
            </a:endParaRPr>
          </a:p>
        </p:txBody>
      </p:sp>
      <p:sp>
        <p:nvSpPr>
          <p:cNvPr id="1049066" name="文本框 6"/>
          <p:cNvSpPr txBox="1"/>
          <p:nvPr>
            <p:custDataLst>
              <p:tags r:id="rId7"/>
            </p:custDataLst>
          </p:nvPr>
        </p:nvSpPr>
        <p:spPr>
          <a:xfrm>
            <a:off x="551935"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智慧城市的概念起源于21世纪初，旨在通过信息技术和智能化手段改善城市管理和服务。</a:t>
            </a:r>
            <a:endParaRPr lang="zh-CN" altLang="en-US" sz="1400" spc="150">
              <a:solidFill>
                <a:schemeClr val="tx1"/>
              </a:solidFill>
              <a:effectLst/>
              <a:latin typeface="+mn-ea"/>
              <a:sym typeface="+mn-ea"/>
            </a:endParaRPr>
          </a:p>
        </p:txBody>
      </p:sp>
      <p:sp>
        <p:nvSpPr>
          <p:cNvPr id="1049068" name="文本框 7"/>
          <p:cNvSpPr txBox="1"/>
          <p:nvPr>
            <p:custDataLst>
              <p:tags r:id="rId8"/>
            </p:custDataLst>
          </p:nvPr>
        </p:nvSpPr>
        <p:spPr>
          <a:xfrm>
            <a:off x="5830979"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智慧城市的核心是通过数据共享和智能化手段提高城市运行效率和管理水平，为市民提供更加便捷、舒适的生活环境。</a:t>
            </a:r>
            <a:endParaRPr lang="zh-CN" altLang="en-US" sz="1400" spc="150">
              <a:solidFill>
                <a:schemeClr val="tx1"/>
              </a:solidFill>
              <a:effectLst/>
              <a:latin typeface="+mn-ea"/>
              <a:sym typeface="+mn-ea"/>
            </a:endParaRPr>
          </a:p>
        </p:txBody>
      </p:sp>
      <p:sp>
        <p:nvSpPr>
          <p:cNvPr id="1049070" name="文本框 8"/>
          <p:cNvSpPr txBox="1"/>
          <p:nvPr>
            <p:custDataLst>
              <p:tags r:id="rId9"/>
            </p:custDataLst>
          </p:nvPr>
        </p:nvSpPr>
        <p:spPr>
          <a:xfrm>
            <a:off x="847050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智慧城市的发展历程包括萌芽期、探索期、发展期和成熟期四个阶段，目前正处于成熟期的阶段。</a:t>
            </a:r>
            <a:endParaRPr lang="zh-CN" altLang="en-US" sz="1400" spc="150">
              <a:solidFill>
                <a:schemeClr val="tx1"/>
              </a:solidFill>
              <a:effectLst/>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08" name="标题 1"/>
          <p:cNvSpPr>
            <a:spLocks noGrp="1"/>
          </p:cNvSpPr>
          <p:nvPr>
            <p:ph type="title"/>
          </p:nvPr>
        </p:nvSpPr>
        <p:spPr/>
        <p:txBody>
          <a:bodyPr/>
          <a:lstStyle/>
          <a:p>
            <a:r>
              <a:rPr lang="zh-CN" altLang="en-US"/>
              <a:t>智慧城市的发展阶段</a:t>
            </a:r>
            <a:endParaRPr lang="zh-CN" altLang="en-US"/>
          </a:p>
        </p:txBody>
      </p:sp>
      <p:sp>
        <p:nvSpPr>
          <p:cNvPr id="1049110" name="圆角矩形 3"/>
          <p:cNvSpPr/>
          <p:nvPr>
            <p:custDataLst>
              <p:tags r:id="rId2"/>
            </p:custDataLst>
          </p:nvPr>
        </p:nvSpPr>
        <p:spPr>
          <a:xfrm rot="16200000">
            <a:off x="5606883" y="-3689814"/>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2" name="圆角矩形 4"/>
          <p:cNvSpPr/>
          <p:nvPr>
            <p:custDataLst>
              <p:tags r:id="rId3"/>
            </p:custDataLst>
          </p:nvPr>
        </p:nvSpPr>
        <p:spPr>
          <a:xfrm rot="16200000">
            <a:off x="137659" y="177940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14" name="圆角矩形 5"/>
          <p:cNvSpPr/>
          <p:nvPr>
            <p:custDataLst>
              <p:tags r:id="rId4"/>
            </p:custDataLst>
          </p:nvPr>
        </p:nvSpPr>
        <p:spPr>
          <a:xfrm rot="16200000">
            <a:off x="5608171" y="-2402901"/>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6" name="圆角矩形 6"/>
          <p:cNvSpPr/>
          <p:nvPr>
            <p:custDataLst>
              <p:tags r:id="rId5"/>
            </p:custDataLst>
          </p:nvPr>
        </p:nvSpPr>
        <p:spPr>
          <a:xfrm rot="16200000">
            <a:off x="138948" y="3066967"/>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18" name="圆角矩形 9"/>
          <p:cNvSpPr/>
          <p:nvPr>
            <p:custDataLst>
              <p:tags r:id="rId6"/>
            </p:custDataLst>
          </p:nvPr>
        </p:nvSpPr>
        <p:spPr>
          <a:xfrm rot="16200000">
            <a:off x="5606883" y="-1140475"/>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0" name="圆角矩形 10"/>
          <p:cNvSpPr/>
          <p:nvPr>
            <p:custDataLst>
              <p:tags r:id="rId7"/>
            </p:custDataLst>
          </p:nvPr>
        </p:nvSpPr>
        <p:spPr>
          <a:xfrm rot="16200000">
            <a:off x="137659" y="432874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22" name="圆角矩形 11"/>
          <p:cNvSpPr/>
          <p:nvPr>
            <p:custDataLst>
              <p:tags r:id="rId8"/>
            </p:custDataLst>
          </p:nvPr>
        </p:nvSpPr>
        <p:spPr>
          <a:xfrm rot="16200000">
            <a:off x="5608171" y="145795"/>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4" name="圆角矩形 12"/>
          <p:cNvSpPr/>
          <p:nvPr>
            <p:custDataLst>
              <p:tags r:id="rId9"/>
            </p:custDataLst>
          </p:nvPr>
        </p:nvSpPr>
        <p:spPr>
          <a:xfrm rot="16200000">
            <a:off x="138948" y="5615663"/>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26" name="文本框 7"/>
          <p:cNvSpPr txBox="1"/>
          <p:nvPr>
            <p:custDataLst>
              <p:tags r:id="rId10"/>
            </p:custDataLst>
          </p:nvPr>
        </p:nvSpPr>
        <p:spPr>
          <a:xfrm>
            <a:off x="1017942" y="391374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高级阶段：智慧化城市建设，实现城市各领域的智能化管理和服务</a:t>
            </a:r>
            <a:endParaRPr lang="zh-CN" altLang="en-US" sz="2400">
              <a:latin typeface="+mn-ea"/>
              <a:ea typeface="+mn-ea"/>
            </a:endParaRPr>
          </a:p>
        </p:txBody>
      </p:sp>
      <p:sp>
        <p:nvSpPr>
          <p:cNvPr id="1049128" name="文本框 8"/>
          <p:cNvSpPr txBox="1"/>
          <p:nvPr>
            <p:custDataLst>
              <p:tags r:id="rId11"/>
            </p:custDataLst>
          </p:nvPr>
        </p:nvSpPr>
        <p:spPr>
          <a:xfrm>
            <a:off x="1017942" y="5201298"/>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未来展望：持续创新、绿色发展、数据驱动，构建更加智能、高效、宜居的未来城市</a:t>
            </a:r>
            <a:endParaRPr lang="zh-CN" altLang="en-US" sz="2400">
              <a:latin typeface="+mn-ea"/>
              <a:ea typeface="+mn-ea"/>
            </a:endParaRPr>
          </a:p>
        </p:txBody>
      </p:sp>
      <p:sp>
        <p:nvSpPr>
          <p:cNvPr id="1049130" name="文本框 13"/>
          <p:cNvSpPr txBox="1"/>
          <p:nvPr>
            <p:custDataLst>
              <p:tags r:id="rId12"/>
            </p:custDataLst>
          </p:nvPr>
        </p:nvSpPr>
        <p:spPr>
          <a:xfrm>
            <a:off x="1017942" y="136440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初级阶段：数字化城市建设，以信息技术应用为主</a:t>
            </a:r>
            <a:endParaRPr lang="zh-CN" altLang="en-US" sz="2400">
              <a:latin typeface="+mn-ea"/>
              <a:ea typeface="+mn-ea"/>
            </a:endParaRPr>
          </a:p>
        </p:txBody>
      </p:sp>
      <p:sp>
        <p:nvSpPr>
          <p:cNvPr id="1049132" name="文本框 14"/>
          <p:cNvSpPr txBox="1"/>
          <p:nvPr>
            <p:custDataLst>
              <p:tags r:id="rId13"/>
            </p:custDataLst>
          </p:nvPr>
        </p:nvSpPr>
        <p:spPr>
          <a:xfrm>
            <a:off x="1017942" y="2653247"/>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发展阶段：智能化城市建设，注重跨部门、跨领域的信息共享与协同</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170" name="标题 1"/>
          <p:cNvSpPr>
            <a:spLocks noGrp="1"/>
          </p:cNvSpPr>
          <p:nvPr>
            <p:ph type="title"/>
          </p:nvPr>
        </p:nvSpPr>
        <p:spPr/>
        <p:txBody>
          <a:bodyPr/>
          <a:lstStyle/>
          <a:p>
            <a:r>
              <a:rPr lang="zh-CN" altLang="en-US"/>
              <a:t>2024年智慧城市的全面推进背景</a:t>
            </a:r>
            <a:endParaRPr lang="zh-CN" altLang="en-US"/>
          </a:p>
        </p:txBody>
      </p:sp>
      <p:sp>
        <p:nvSpPr>
          <p:cNvPr id="1049172"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74"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城市发展需求：随着城市化进程加速，城市面临诸多挑战，智慧城市建设成为城市发展的重要趋势。</a:t>
            </a:r>
            <a:endParaRPr lang="zh-CN" altLang="en-US" sz="2000" spc="150">
              <a:solidFill>
                <a:schemeClr val="tx1">
                  <a:lumMod val="75000"/>
                  <a:lumOff val="25000"/>
                </a:schemeClr>
              </a:solidFill>
              <a:latin typeface="+mn-ea"/>
              <a:sym typeface="+mn-ea"/>
            </a:endParaRPr>
          </a:p>
        </p:txBody>
      </p:sp>
      <p:sp>
        <p:nvSpPr>
          <p:cNvPr id="1049176"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78"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80"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技术进步推动：物联网、云计算、大数据等技术的发展为智慧城市建设提供了有力支撑。</a:t>
            </a:r>
            <a:endParaRPr lang="zh-CN" altLang="en-US" sz="2000" spc="150">
              <a:solidFill>
                <a:schemeClr val="tx1">
                  <a:lumMod val="75000"/>
                  <a:lumOff val="25000"/>
                </a:schemeClr>
              </a:solidFill>
              <a:latin typeface="+mn-ea"/>
              <a:sym typeface="+mn-ea"/>
            </a:endParaRPr>
          </a:p>
        </p:txBody>
      </p:sp>
      <p:sp>
        <p:nvSpPr>
          <p:cNvPr id="1049182"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84"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86"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政策支持引导：政府出台相关政策，鼓励智慧城市建设，为全面推进智慧城市提供了政策保障。</a:t>
            </a:r>
            <a:endParaRPr lang="zh-CN" altLang="en-US" sz="2000" spc="150">
              <a:solidFill>
                <a:schemeClr val="tx1">
                  <a:lumMod val="75000"/>
                  <a:lumOff val="25000"/>
                </a:schemeClr>
              </a:solidFill>
              <a:latin typeface="+mn-ea"/>
              <a:sym typeface="+mn-ea"/>
            </a:endParaRPr>
          </a:p>
        </p:txBody>
      </p:sp>
      <p:sp>
        <p:nvSpPr>
          <p:cNvPr id="1049188" name="矩形 44"/>
          <p:cNvSpPr/>
          <p:nvPr>
            <p:custDataLst>
              <p:tags r:id="rId10"/>
            </p:custDataLst>
          </p:nvPr>
        </p:nvSpPr>
        <p:spPr>
          <a:xfrm>
            <a:off x="6481974"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90"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92"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社会参与共建：企业、社会组织和个人积极参与智慧城市建设，形成共建共治共享的社会治理格局。</a:t>
            </a:r>
            <a:endParaRPr lang="zh-CN" altLang="en-US" sz="2000" spc="150">
              <a:solidFill>
                <a:schemeClr val="tx1">
                  <a:lumMod val="75000"/>
                  <a:lumOff val="25000"/>
                </a:schemeClr>
              </a:solidFill>
              <a:latin typeface="+mn-ea"/>
              <a:sym typeface="+mn-ea"/>
            </a:endParaRPr>
          </a:p>
        </p:txBody>
      </p:sp>
      <p:sp>
        <p:nvSpPr>
          <p:cNvPr id="1049194"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32" name="标题 1"/>
          <p:cNvSpPr>
            <a:spLocks noGrp="1"/>
          </p:cNvSpPr>
          <p:nvPr>
            <p:ph type="title"/>
          </p:nvPr>
        </p:nvSpPr>
        <p:spPr/>
        <p:txBody>
          <a:bodyPr/>
          <a:lstStyle/>
          <a:p>
            <a:r>
              <a:rPr lang="zh-CN" altLang="en-US"/>
              <a:t>智慧城市的发展趋势</a:t>
            </a:r>
            <a:endParaRPr lang="zh-CN" altLang="en-US"/>
          </a:p>
        </p:txBody>
      </p:sp>
      <p:sp>
        <p:nvSpPr>
          <p:cNvPr id="104923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36"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38"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数字化转型加速：智慧城市将借助数字化技术，实现更高效的城市管理和服务。</a:t>
            </a:r>
            <a:endParaRPr lang="zh-CN" altLang="en-US" sz="2000" spc="150">
              <a:solidFill>
                <a:schemeClr val="tx1">
                  <a:lumMod val="85000"/>
                  <a:lumOff val="15000"/>
                </a:schemeClr>
              </a:solidFill>
              <a:latin typeface="+mn-ea"/>
              <a:sym typeface="+mn-ea"/>
            </a:endParaRPr>
          </a:p>
        </p:txBody>
      </p:sp>
      <p:sp>
        <p:nvSpPr>
          <p:cNvPr id="104924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42"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44"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人工智能广泛应用：人工智能技术将在智慧城市建设中发挥越来越重要的作用，提高城市治理水平。</a:t>
            </a:r>
            <a:endParaRPr lang="zh-CN" altLang="en-US" sz="2000" spc="150">
              <a:solidFill>
                <a:schemeClr val="tx1">
                  <a:lumMod val="85000"/>
                  <a:lumOff val="15000"/>
                </a:schemeClr>
              </a:solidFill>
              <a:latin typeface="+mn-ea"/>
              <a:sym typeface="+mn-ea"/>
            </a:endParaRPr>
          </a:p>
        </p:txBody>
      </p:sp>
      <p:sp>
        <p:nvSpPr>
          <p:cNvPr id="1049246"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4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5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绿色可持续发展：智慧城市将注重绿色发展，推动城市经济、社会和环境的可持续发展。</a:t>
            </a:r>
            <a:endParaRPr lang="zh-CN" altLang="en-US" sz="2000" spc="150">
              <a:solidFill>
                <a:schemeClr val="tx1">
                  <a:lumMod val="85000"/>
                  <a:lumOff val="15000"/>
                </a:schemeClr>
              </a:solidFill>
              <a:latin typeface="+mn-ea"/>
              <a:sym typeface="+mn-ea"/>
            </a:endParaRPr>
          </a:p>
        </p:txBody>
      </p:sp>
      <p:sp>
        <p:nvSpPr>
          <p:cNvPr id="1049252"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54"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56"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跨部门协同合作：智慧城市建设需要各部门的协同合作，共同推动城市的智能化进程。</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
        <p:nvSpPr>
          <p:cNvPr id="104929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智慧城市建设的关键要素</a:t>
            </a:r>
            <a:endParaRPr lang="zh-CN" altLang="en-US">
              <a:solidFill>
                <a:schemeClr val="lt1">
                  <a:lumMod val="100000"/>
                </a:schemeClr>
              </a:solidFill>
            </a:endParaRPr>
          </a:p>
        </p:txBody>
      </p:sp>
      <p:sp>
        <p:nvSpPr>
          <p:cNvPr id="1049296"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p:cNvGrpSpPr/>
        <p:nvPr/>
      </p:nvGrpSpPr>
      <p:grpSpPr>
        <a:xfrm>
          <a:off x="0" y="0"/>
          <a:ext cx="0" cy="0"/>
        </a:xfrm>
      </p:grpSpPr>
      <p:sp>
        <p:nvSpPr>
          <p:cNvPr id="1049370" name="标题 1"/>
          <p:cNvSpPr>
            <a:spLocks noGrp="1"/>
          </p:cNvSpPr>
          <p:nvPr>
            <p:ph type="title"/>
          </p:nvPr>
        </p:nvSpPr>
        <p:spPr/>
        <p:txBody>
          <a:bodyPr/>
          <a:lstStyle/>
          <a:p>
            <a:r>
              <a:rPr lang="zh-CN" altLang="en-US"/>
              <a:t>信息技术应用</a:t>
            </a:r>
            <a:endParaRPr lang="zh-CN" altLang="en-US"/>
          </a:p>
        </p:txBody>
      </p:sp>
      <p:sp>
        <p:nvSpPr>
          <p:cNvPr id="1049372" name="圆角矩形 26"/>
          <p:cNvSpPr/>
          <p:nvPr>
            <p:custDataLst>
              <p:tags r:id="rId2"/>
            </p:custDataLst>
          </p:nvPr>
        </p:nvSpPr>
        <p:spPr>
          <a:xfrm>
            <a:off x="551935"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74" name="圆角矩形 28"/>
          <p:cNvSpPr/>
          <p:nvPr>
            <p:custDataLst>
              <p:tags r:id="rId3"/>
            </p:custDataLst>
          </p:nvPr>
        </p:nvSpPr>
        <p:spPr>
          <a:xfrm>
            <a:off x="5545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376" name="文本框 31"/>
          <p:cNvSpPr txBox="1"/>
          <p:nvPr>
            <p:custDataLst>
              <p:tags r:id="rId4"/>
            </p:custDataLst>
          </p:nvPr>
        </p:nvSpPr>
        <p:spPr>
          <a:xfrm>
            <a:off x="708594" y="2174232"/>
            <a:ext cx="2307652" cy="344209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云计算技术：提供数据存储和计算能力，支持智慧城市的数据处理和分析</a:t>
            </a:r>
            <a:endParaRPr lang="zh-CN" altLang="en-US" sz="2000" spc="200">
              <a:solidFill>
                <a:schemeClr val="tx1">
                  <a:lumMod val="85000"/>
                  <a:lumOff val="15000"/>
                </a:schemeClr>
              </a:solidFill>
              <a:latin typeface="+mn-ea"/>
              <a:sym typeface="+mn-ea"/>
            </a:endParaRPr>
          </a:p>
        </p:txBody>
      </p:sp>
      <p:sp>
        <p:nvSpPr>
          <p:cNvPr id="1049378" name="圆角矩形 29"/>
          <p:cNvSpPr/>
          <p:nvPr>
            <p:custDataLst>
              <p:tags r:id="rId5"/>
            </p:custDataLst>
          </p:nvPr>
        </p:nvSpPr>
        <p:spPr>
          <a:xfrm>
            <a:off x="3374368"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80" name="圆角矩形 32"/>
          <p:cNvSpPr/>
          <p:nvPr>
            <p:custDataLst>
              <p:tags r:id="rId6"/>
            </p:custDataLst>
          </p:nvPr>
        </p:nvSpPr>
        <p:spPr>
          <a:xfrm>
            <a:off x="3376936"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82" name="文本框 34"/>
          <p:cNvSpPr txBox="1"/>
          <p:nvPr>
            <p:custDataLst>
              <p:tags r:id="rId7"/>
            </p:custDataLst>
          </p:nvPr>
        </p:nvSpPr>
        <p:spPr>
          <a:xfrm>
            <a:off x="3533595"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大数据技术：对海量数据进行挖掘和分析，为城市规划和决策提供依据</a:t>
            </a:r>
            <a:endParaRPr lang="zh-CN" altLang="en-US" sz="2000" spc="200">
              <a:solidFill>
                <a:schemeClr val="tx1">
                  <a:lumMod val="85000"/>
                  <a:lumOff val="15000"/>
                </a:schemeClr>
              </a:solidFill>
              <a:latin typeface="+mn-ea"/>
              <a:sym typeface="+mn-ea"/>
            </a:endParaRPr>
          </a:p>
        </p:txBody>
      </p:sp>
      <p:sp>
        <p:nvSpPr>
          <p:cNvPr id="1049384" name="圆角矩形 3"/>
          <p:cNvSpPr/>
          <p:nvPr>
            <p:custDataLst>
              <p:tags r:id="rId8"/>
            </p:custDataLst>
          </p:nvPr>
        </p:nvSpPr>
        <p:spPr>
          <a:xfrm>
            <a:off x="6196801"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86" name="圆角矩形 4"/>
          <p:cNvSpPr/>
          <p:nvPr>
            <p:custDataLst>
              <p:tags r:id="rId9"/>
            </p:custDataLst>
          </p:nvPr>
        </p:nvSpPr>
        <p:spPr>
          <a:xfrm>
            <a:off x="6199369"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88" name="文本框 5"/>
          <p:cNvSpPr txBox="1"/>
          <p:nvPr>
            <p:custDataLst>
              <p:tags r:id="rId10"/>
            </p:custDataLst>
          </p:nvPr>
        </p:nvSpPr>
        <p:spPr>
          <a:xfrm>
            <a:off x="6355387"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物联网技术：实现城市各领域的智能化管理和监控，提高城市运行效率</a:t>
            </a:r>
            <a:endParaRPr lang="zh-CN" altLang="en-US" sz="2000" spc="200">
              <a:solidFill>
                <a:schemeClr val="tx1">
                  <a:lumMod val="85000"/>
                  <a:lumOff val="15000"/>
                </a:schemeClr>
              </a:solidFill>
              <a:latin typeface="+mn-ea"/>
              <a:sym typeface="+mn-ea"/>
            </a:endParaRPr>
          </a:p>
        </p:txBody>
      </p:sp>
      <p:sp>
        <p:nvSpPr>
          <p:cNvPr id="1049390" name="圆角矩形 8"/>
          <p:cNvSpPr/>
          <p:nvPr>
            <p:custDataLst>
              <p:tags r:id="rId11"/>
            </p:custDataLst>
          </p:nvPr>
        </p:nvSpPr>
        <p:spPr>
          <a:xfrm>
            <a:off x="9019234"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92" name="圆角矩形 9"/>
          <p:cNvSpPr/>
          <p:nvPr>
            <p:custDataLst>
              <p:tags r:id="rId12"/>
            </p:custDataLst>
          </p:nvPr>
        </p:nvSpPr>
        <p:spPr>
          <a:xfrm>
            <a:off x="90218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94" name="文本框 10"/>
          <p:cNvSpPr txBox="1"/>
          <p:nvPr>
            <p:custDataLst>
              <p:tags r:id="rId13"/>
            </p:custDataLst>
          </p:nvPr>
        </p:nvSpPr>
        <p:spPr>
          <a:xfrm>
            <a:off x="9177820"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人工智能技术：提升城市智能化水平，为城市管理和服务提供智能化决策支持</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p:cNvGrpSpPr/>
        <p:nvPr/>
      </p:nvGrpSpPr>
      <p:grpSpPr>
        <a:xfrm>
          <a:off x="0" y="0"/>
          <a:ext cx="0" cy="0"/>
        </a:xfrm>
      </p:grpSpPr>
      <p:sp>
        <p:nvSpPr>
          <p:cNvPr id="1049432" name="标题 1"/>
          <p:cNvSpPr>
            <a:spLocks noGrp="1"/>
          </p:cNvSpPr>
          <p:nvPr>
            <p:ph type="title"/>
          </p:nvPr>
        </p:nvSpPr>
        <p:spPr/>
        <p:txBody>
          <a:bodyPr/>
          <a:lstStyle/>
          <a:p>
            <a:r>
              <a:rPr lang="zh-CN" altLang="en-US"/>
              <a:t>基础设施建设</a:t>
            </a:r>
            <a:endParaRPr lang="zh-CN" altLang="en-US"/>
          </a:p>
        </p:txBody>
      </p:sp>
      <p:sp>
        <p:nvSpPr>
          <p:cNvPr id="1049434" name="矩形 5"/>
          <p:cNvSpPr/>
          <p:nvPr>
            <p:custDataLst>
              <p:tags r:id="rId2"/>
            </p:custDataLst>
          </p:nvPr>
        </p:nvSpPr>
        <p:spPr>
          <a:xfrm>
            <a:off x="551935"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36" name="矩形 10"/>
          <p:cNvSpPr/>
          <p:nvPr>
            <p:custDataLst>
              <p:tags r:id="rId3"/>
            </p:custDataLst>
          </p:nvPr>
        </p:nvSpPr>
        <p:spPr>
          <a:xfrm>
            <a:off x="910386"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38" name="TextBox 2"/>
          <p:cNvSpPr txBox="1"/>
          <p:nvPr>
            <p:custDataLst>
              <p:tags r:id="rId4"/>
            </p:custDataLst>
          </p:nvPr>
        </p:nvSpPr>
        <p:spPr>
          <a:xfrm>
            <a:off x="708596"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5G网络覆盖：提供高速、低延迟的网络服务，支持智慧城市的数据传输和设备连接。</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1049440" name="矩形 6"/>
          <p:cNvSpPr/>
          <p:nvPr>
            <p:custDataLst>
              <p:tags r:id="rId5"/>
            </p:custDataLst>
          </p:nvPr>
        </p:nvSpPr>
        <p:spPr>
          <a:xfrm>
            <a:off x="3380862"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2" name="矩形 11"/>
          <p:cNvSpPr/>
          <p:nvPr>
            <p:custDataLst>
              <p:tags r:id="rId6"/>
            </p:custDataLst>
          </p:nvPr>
        </p:nvSpPr>
        <p:spPr>
          <a:xfrm>
            <a:off x="3758654"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4" name="TextBox 2"/>
          <p:cNvSpPr txBox="1"/>
          <p:nvPr>
            <p:custDataLst>
              <p:tags r:id="rId7"/>
            </p:custDataLst>
          </p:nvPr>
        </p:nvSpPr>
        <p:spPr>
          <a:xfrm>
            <a:off x="3536878"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云计算平台：提供强大的计算和存储能力，支持智慧城市的各种应用和服务。</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1049446" name="矩形 33"/>
          <p:cNvSpPr/>
          <p:nvPr>
            <p:custDataLst>
              <p:tags r:id="rId8"/>
            </p:custDataLst>
          </p:nvPr>
        </p:nvSpPr>
        <p:spPr>
          <a:xfrm>
            <a:off x="6205276"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8" name="矩形 37"/>
          <p:cNvSpPr/>
          <p:nvPr>
            <p:custDataLst>
              <p:tags r:id="rId9"/>
            </p:custDataLst>
          </p:nvPr>
        </p:nvSpPr>
        <p:spPr>
          <a:xfrm>
            <a:off x="6563727"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50" name="TextBox 2"/>
          <p:cNvSpPr txBox="1"/>
          <p:nvPr>
            <p:custDataLst>
              <p:tags r:id="rId10"/>
            </p:custDataLst>
          </p:nvPr>
        </p:nvSpPr>
        <p:spPr>
          <a:xfrm>
            <a:off x="6361937"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物联网设备：部署各种传感器和设备，收集城市运行的数据，为智慧城市提供实时监测和预警。</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1049452" name="矩形 34"/>
          <p:cNvSpPr/>
          <p:nvPr>
            <p:custDataLst>
              <p:tags r:id="rId11"/>
            </p:custDataLst>
          </p:nvPr>
        </p:nvSpPr>
        <p:spPr>
          <a:xfrm>
            <a:off x="9023888"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54" name="矩形 38"/>
          <p:cNvSpPr/>
          <p:nvPr>
            <p:custDataLst>
              <p:tags r:id="rId12"/>
            </p:custDataLst>
          </p:nvPr>
        </p:nvSpPr>
        <p:spPr>
          <a:xfrm>
            <a:off x="9401680"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56" name="TextBox 2"/>
          <p:cNvSpPr txBox="1"/>
          <p:nvPr>
            <p:custDataLst>
              <p:tags r:id="rId13"/>
            </p:custDataLst>
          </p:nvPr>
        </p:nvSpPr>
        <p:spPr>
          <a:xfrm>
            <a:off x="9180549" y="3030566"/>
            <a:ext cx="2303661" cy="1860187"/>
          </a:xfrm>
          <a:prstGeom prst="rect">
            <a:avLst/>
          </a:prstGeom>
          <a:noFill/>
        </p:spPr>
        <p:txBody>
          <a:bodyPr wrap="square" rtlCol="0">
            <a:normAutofit fontScale="8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城市数据中心：集中存储和处理智慧城市运行的数据，提供数据分析和挖掘服务，支持城市管理和决策。</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3" name=""/>
        <p:cNvGrpSpPr/>
        <p:nvPr/>
      </p:nvGrpSpPr>
      <p:grpSpPr>
        <a:xfrm>
          <a:off x="0" y="0"/>
          <a:ext cx="0" cy="0"/>
        </a:xfrm>
      </p:grpSpPr>
      <p:sp>
        <p:nvSpPr>
          <p:cNvPr id="1049494" name="标题 1"/>
          <p:cNvSpPr>
            <a:spLocks noGrp="1"/>
          </p:cNvSpPr>
          <p:nvPr>
            <p:ph type="title"/>
          </p:nvPr>
        </p:nvSpPr>
        <p:spPr/>
        <p:txBody>
          <a:bodyPr/>
          <a:lstStyle/>
          <a:p>
            <a:r>
              <a:rPr lang="zh-CN" altLang="en-US"/>
              <a:t>公共服务与治理</a:t>
            </a:r>
            <a:endParaRPr lang="zh-CN" altLang="en-US"/>
          </a:p>
        </p:txBody>
      </p:sp>
      <p:sp>
        <p:nvSpPr>
          <p:cNvPr id="104949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98"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00"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02"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公共服务与治理的智慧化可以提升城市居民的生活质量，促进城市的可持续发展。</a:t>
            </a:r>
            <a:endParaRPr lang="en-US" altLang="zh-CN" sz="1600">
              <a:solidFill>
                <a:schemeClr val="dk1">
                  <a:lumMod val="80000"/>
                  <a:lumOff val="20000"/>
                </a:schemeClr>
              </a:solidFill>
              <a:latin typeface="+mn-ea"/>
              <a:sym typeface="+mn-ea"/>
            </a:endParaRPr>
          </a:p>
        </p:txBody>
      </p:sp>
      <p:sp>
        <p:nvSpPr>
          <p:cNvPr id="1049504"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06"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08"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10"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智慧城市中的公共服务与治理是指利用信息技术提高城市公共服务的便捷性和治理效率。</a:t>
            </a:r>
            <a:endParaRPr lang="zh-CN" altLang="en-US">
              <a:solidFill>
                <a:schemeClr val="dk1">
                  <a:lumMod val="80000"/>
                  <a:lumOff val="20000"/>
                </a:schemeClr>
              </a:solidFill>
              <a:latin typeface="+mn-ea"/>
              <a:sym typeface="+mn-ea"/>
            </a:endParaRPr>
          </a:p>
        </p:txBody>
      </p:sp>
      <p:sp>
        <p:nvSpPr>
          <p:cNvPr id="1049512"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14"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16"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18"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智慧城市建设的关键要素包括：基础设施、数据共享、智慧应用等方面，而公共服务与治理是其中的重要组成部分。</a:t>
            </a:r>
            <a:endParaRPr lang="zh-CN" altLang="en-US">
              <a:solidFill>
                <a:schemeClr val="dk1">
                  <a:lumMod val="80000"/>
                  <a:lumOff val="20000"/>
                </a:schemeClr>
              </a:solidFill>
              <a:latin typeface="+mn-ea"/>
              <a:sym typeface="+mn-ea"/>
            </a:endParaRPr>
          </a:p>
        </p:txBody>
      </p:sp>
      <p:sp>
        <p:nvSpPr>
          <p:cNvPr id="104952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22"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24"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26"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智慧城市中的公共服务与治理需要跨部门、跨领域的合作，实现资源共享和协同工作。</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p:cNvGrpSpPr/>
        <p:nvPr/>
      </p:nvGrpSpPr>
      <p:grpSpPr>
        <a:xfrm>
          <a:off x="0" y="0"/>
          <a:ext cx="0" cy="0"/>
        </a:xfrm>
      </p:grpSpPr>
      <p:sp>
        <p:nvSpPr>
          <p:cNvPr id="1049564" name="标题 1"/>
          <p:cNvSpPr>
            <a:spLocks noGrp="1"/>
          </p:cNvSpPr>
          <p:nvPr>
            <p:ph type="title"/>
          </p:nvPr>
        </p:nvSpPr>
        <p:spPr/>
        <p:txBody>
          <a:bodyPr/>
          <a:lstStyle/>
          <a:p>
            <a:r>
              <a:rPr lang="zh-CN" altLang="en-US"/>
              <a:t>产业融合发展</a:t>
            </a:r>
            <a:endParaRPr lang="zh-CN" altLang="en-US"/>
          </a:p>
        </p:txBody>
      </p:sp>
      <p:sp>
        <p:nvSpPr>
          <p:cNvPr id="1049566" name="圆角矩形 26"/>
          <p:cNvSpPr/>
          <p:nvPr>
            <p:custDataLst>
              <p:tags r:id="rId2"/>
            </p:custDataLst>
          </p:nvPr>
        </p:nvSpPr>
        <p:spPr>
          <a:xfrm>
            <a:off x="551935"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68" name="圆角矩形 28"/>
          <p:cNvSpPr/>
          <p:nvPr>
            <p:custDataLst>
              <p:tags r:id="rId3"/>
            </p:custDataLst>
          </p:nvPr>
        </p:nvSpPr>
        <p:spPr>
          <a:xfrm>
            <a:off x="5545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570" name="文本框 31"/>
          <p:cNvSpPr txBox="1"/>
          <p:nvPr>
            <p:custDataLst>
              <p:tags r:id="rId4"/>
            </p:custDataLst>
          </p:nvPr>
        </p:nvSpPr>
        <p:spPr>
          <a:xfrm>
            <a:off x="708594" y="2174232"/>
            <a:ext cx="2307652" cy="344209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智慧城市建设需要与产业融合发展，实现城市与产业的良性互动。</a:t>
            </a:r>
            <a:endParaRPr lang="zh-CN" altLang="en-US" sz="2000" spc="200">
              <a:solidFill>
                <a:schemeClr val="tx1">
                  <a:lumMod val="85000"/>
                  <a:lumOff val="15000"/>
                </a:schemeClr>
              </a:solidFill>
              <a:latin typeface="+mn-ea"/>
              <a:sym typeface="+mn-ea"/>
            </a:endParaRPr>
          </a:p>
        </p:txBody>
      </p:sp>
      <p:sp>
        <p:nvSpPr>
          <p:cNvPr id="1049572" name="圆角矩形 29"/>
          <p:cNvSpPr/>
          <p:nvPr>
            <p:custDataLst>
              <p:tags r:id="rId5"/>
            </p:custDataLst>
          </p:nvPr>
        </p:nvSpPr>
        <p:spPr>
          <a:xfrm>
            <a:off x="3374368"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74" name="圆角矩形 32"/>
          <p:cNvSpPr/>
          <p:nvPr>
            <p:custDataLst>
              <p:tags r:id="rId6"/>
            </p:custDataLst>
          </p:nvPr>
        </p:nvSpPr>
        <p:spPr>
          <a:xfrm>
            <a:off x="3376936"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76" name="文本框 34"/>
          <p:cNvSpPr txBox="1"/>
          <p:nvPr>
            <p:custDataLst>
              <p:tags r:id="rId7"/>
            </p:custDataLst>
          </p:nvPr>
        </p:nvSpPr>
        <p:spPr>
          <a:xfrm>
            <a:off x="3533595"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产业融合发展能够促进城市经济的转型升级，提升城市的综合竞争力。</a:t>
            </a:r>
            <a:endParaRPr lang="zh-CN" altLang="en-US" sz="2000" spc="200">
              <a:solidFill>
                <a:schemeClr val="tx1">
                  <a:lumMod val="85000"/>
                  <a:lumOff val="15000"/>
                </a:schemeClr>
              </a:solidFill>
              <a:latin typeface="+mn-ea"/>
              <a:sym typeface="+mn-ea"/>
            </a:endParaRPr>
          </a:p>
        </p:txBody>
      </p:sp>
      <p:sp>
        <p:nvSpPr>
          <p:cNvPr id="1049578" name="圆角矩形 3"/>
          <p:cNvSpPr/>
          <p:nvPr>
            <p:custDataLst>
              <p:tags r:id="rId8"/>
            </p:custDataLst>
          </p:nvPr>
        </p:nvSpPr>
        <p:spPr>
          <a:xfrm>
            <a:off x="6196801"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80" name="圆角矩形 4"/>
          <p:cNvSpPr/>
          <p:nvPr>
            <p:custDataLst>
              <p:tags r:id="rId9"/>
            </p:custDataLst>
          </p:nvPr>
        </p:nvSpPr>
        <p:spPr>
          <a:xfrm>
            <a:off x="6199369"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82" name="文本框 5"/>
          <p:cNvSpPr txBox="1"/>
          <p:nvPr>
            <p:custDataLst>
              <p:tags r:id="rId10"/>
            </p:custDataLst>
          </p:nvPr>
        </p:nvSpPr>
        <p:spPr>
          <a:xfrm>
            <a:off x="6355387"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智慧城市建设需要与新兴产业融合，如人工智能、物联网等，推动城市创新发展。</a:t>
            </a:r>
            <a:endParaRPr lang="zh-CN" altLang="en-US" sz="2000" spc="200">
              <a:solidFill>
                <a:schemeClr val="tx1">
                  <a:lumMod val="85000"/>
                  <a:lumOff val="15000"/>
                </a:schemeClr>
              </a:solidFill>
              <a:latin typeface="+mn-ea"/>
              <a:sym typeface="+mn-ea"/>
            </a:endParaRPr>
          </a:p>
        </p:txBody>
      </p:sp>
      <p:sp>
        <p:nvSpPr>
          <p:cNvPr id="1049584" name="圆角矩形 8"/>
          <p:cNvSpPr/>
          <p:nvPr>
            <p:custDataLst>
              <p:tags r:id="rId11"/>
            </p:custDataLst>
          </p:nvPr>
        </p:nvSpPr>
        <p:spPr>
          <a:xfrm>
            <a:off x="9019234"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86" name="圆角矩形 9"/>
          <p:cNvSpPr/>
          <p:nvPr>
            <p:custDataLst>
              <p:tags r:id="rId12"/>
            </p:custDataLst>
          </p:nvPr>
        </p:nvSpPr>
        <p:spPr>
          <a:xfrm>
            <a:off x="90218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88" name="文本框 10"/>
          <p:cNvSpPr txBox="1"/>
          <p:nvPr>
            <p:custDataLst>
              <p:tags r:id="rId13"/>
            </p:custDataLst>
          </p:nvPr>
        </p:nvSpPr>
        <p:spPr>
          <a:xfrm>
            <a:off x="9177820"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产业融合发展需要打破行业壁垒，促进跨界合作，实现资源共享和优势互补。</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https://d.book118.com/727161156013006034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1"/>
  <p:tag name="KSO_WM_UNIT_INDEX" val="1_6_1"/>
  <p:tag name="KSO_WM_UNIT_LAYERLEVEL" val="1_1_1"/>
  <p:tag name="KSO_WM_UNIT_PRESET_TEXT" val="06"/>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6_1"/>
  <p:tag name="KSO_WM_UNIT_INDEX" val="1_6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2"/>
  <p:tag name="KSO_WM_UNIT_INDEX" val="1_6_2"/>
  <p:tag name="KSO_WM_UNIT_LAYERLEVEL" val="1_1_1"/>
  <p:tag name="KSO_WM_UNIT_TYPE" val="l_h_i"/>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9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36.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8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18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+中文标题</vt:lpstr>
      <vt:lpstr>Office Theme</vt:lpstr>
      <vt:lpstr>2024年智慧城市的全面推进</vt:lpstr>
      <vt:lpstr>目录</vt:lpstr>
      <vt:lpstr>添加章节标题</vt:lpstr>
      <vt:lpstr>智慧城市的发展历程</vt:lpstr>
      <vt:lpstr>智慧城市的起源</vt:lpstr>
      <vt:lpstr>智慧城市的发展阶段</vt:lpstr>
      <vt:lpstr>2024年智慧城市的全面推进背景</vt:lpstr>
      <vt:lpstr>智慧城市的发展趋势</vt:lpstr>
      <vt:lpstr>智慧城市建设的关键要素</vt:lpstr>
      <vt:lpstr>信息技术应用</vt:lpstr>
      <vt:lpstr>基础设施建设</vt:lpstr>
      <vt:lpstr>公共服务与治理</vt:lpstr>
      <vt:lpstr>产业融合发展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2024-09-07T19:32:40.948</cp:lastPrinted>
  <dcterms:created xsi:type="dcterms:W3CDTF">2024-09-07T11:32:40Z</dcterms:created>
  <dcterms:modified xsi:type="dcterms:W3CDTF">2024-09-07T11:32:43Z</dcterms:modified>
</cp:coreProperties>
</file>