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2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image" Target="../media/image2.png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image" Target="../media/image2.png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image" Target="../media/image3.png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image" Target="../media/image4.png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8C06D-9A50-46D3-AF90-4F9544D8E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5FDB1-AF9A-4D6D-BC8A-B6147EDC3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07914-A125-4746-9197-018BC1CF2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5A7D1-59F4-498F-A4BC-3E3A0B9CD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307A1-47D9-4747-8713-A0D16B550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C96797-AF9F-40CE-8FF7-41A1EF1E6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9B9DB9-56CA-4DAB-8B99-9E0798671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BF573-1842-4AC2-9708-C86949472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503DA-6BCB-4B51-AD09-E06347644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A04E2-E04A-43EA-A5AD-8BAC2E7DA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4BA49-0ECC-47DF-A09B-69D0CFF4A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矩形 26"/>
          <p:cNvSpPr/>
          <p:nvPr>
            <p:custDataLst>
              <p:tags r:id="rId3"/>
            </p:custDataLst>
          </p:nvPr>
        </p:nvSpPr>
        <p:spPr>
          <a:xfrm>
            <a:off x="527685" y="3729990"/>
            <a:ext cx="6919595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57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527775" y="574969"/>
            <a:ext cx="4315279" cy="246221"/>
          </a:xfrm>
          <a:prstGeom prst="rect">
            <a:avLst/>
          </a:prstGeom>
        </p:spPr>
      </p:pic>
      <p:sp>
        <p:nvSpPr>
          <p:cNvPr id="1048672" name="矩形 20"/>
          <p:cNvSpPr/>
          <p:nvPr>
            <p:custDataLst>
              <p:tags r:id="rId6"/>
            </p:custDataLst>
          </p:nvPr>
        </p:nvSpPr>
        <p:spPr>
          <a:xfrm>
            <a:off x="951015" y="5405625"/>
            <a:ext cx="98288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4" name="矩形 22"/>
          <p:cNvSpPr/>
          <p:nvPr>
            <p:custDataLst>
              <p:tags r:id="rId7"/>
            </p:custDataLst>
          </p:nvPr>
        </p:nvSpPr>
        <p:spPr>
          <a:xfrm>
            <a:off x="852574" y="5405625"/>
            <a:ext cx="98288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513715" y="5615940"/>
            <a:ext cx="3417570" cy="44958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13715" y="2824480"/>
            <a:ext cx="8317865" cy="152590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1970" y="2364105"/>
            <a:ext cx="8310245" cy="460375"/>
          </a:xfrm>
          <a:prstGeom prst="rect">
            <a:avLst/>
          </a:prstGeom>
          <a:noFill/>
          <a:ln>
            <a:noFill/>
          </a:ln>
        </p:spPr>
        <p:txBody>
          <a:bodyPr wrap="square" lIns="10795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1" u="none" strike="noStrike" kern="1200" cap="none" spc="1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8" name="矩形 9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0" name="矩形 8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矩形 26"/>
          <p:cNvSpPr/>
          <p:nvPr>
            <p:custDataLst>
              <p:tags r:id="rId3"/>
            </p:custDataLst>
          </p:nvPr>
        </p:nvSpPr>
        <p:spPr>
          <a:xfrm>
            <a:off x="660401" y="1038860"/>
            <a:ext cx="3183812" cy="32385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04" name="直角三角形 7"/>
          <p:cNvSpPr/>
          <p:nvPr>
            <p:custDataLst>
              <p:tags r:id="rId4"/>
            </p:custDataLst>
          </p:nvPr>
        </p:nvSpPr>
        <p:spPr>
          <a:xfrm flipH="1">
            <a:off x="3581400" y="1133402"/>
            <a:ext cx="145473" cy="145473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63" name="그래픽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t="74764"/>
          <a:stretch>
            <a:fillRect/>
          </a:stretch>
        </p:blipFill>
        <p:spPr>
          <a:xfrm flipH="1">
            <a:off x="7261315" y="1039154"/>
            <a:ext cx="4315279" cy="246221"/>
          </a:xfrm>
          <a:prstGeom prst="rect">
            <a:avLst/>
          </a:prstGeom>
        </p:spPr>
      </p:pic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2294890" y="833755"/>
            <a:ext cx="1549400" cy="5289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0" i="1" u="none" strike="noStrike" kern="1200" cap="all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731526" y="628260"/>
            <a:ext cx="1432223" cy="737333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7" name="그래픽 1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t="74764"/>
          <a:stretch>
            <a:fillRect/>
          </a:stretch>
        </p:blipFill>
        <p:spPr>
          <a:xfrm>
            <a:off x="1070700" y="891834"/>
            <a:ext cx="4315279" cy="246221"/>
          </a:xfrm>
          <a:prstGeom prst="rect">
            <a:avLst/>
          </a:prstGeom>
        </p:spPr>
      </p:pic>
      <p:sp>
        <p:nvSpPr>
          <p:cNvPr id="1048716" name="矩形 28"/>
          <p:cNvSpPr/>
          <p:nvPr>
            <p:custDataLst>
              <p:tags r:id="rId5"/>
            </p:custDataLst>
          </p:nvPr>
        </p:nvSpPr>
        <p:spPr>
          <a:xfrm>
            <a:off x="919661" y="584267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18" name="矩形 29"/>
          <p:cNvSpPr/>
          <p:nvPr>
            <p:custDataLst>
              <p:tags r:id="rId6"/>
            </p:custDataLst>
          </p:nvPr>
        </p:nvSpPr>
        <p:spPr>
          <a:xfrm>
            <a:off x="1174592" y="574156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0" name="矩形 26"/>
          <p:cNvSpPr/>
          <p:nvPr>
            <p:custDataLst>
              <p:tags r:id="rId7"/>
            </p:custDataLst>
          </p:nvPr>
        </p:nvSpPr>
        <p:spPr>
          <a:xfrm>
            <a:off x="6912610" y="4759960"/>
            <a:ext cx="4297680" cy="245745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4753204" y="1138056"/>
            <a:ext cx="6457086" cy="28554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4753204" y="3889320"/>
            <a:ext cx="6457086" cy="1417825"/>
          </a:xfrm>
          <a:prstGeom prst="rect">
            <a:avLst/>
          </a:prstGeom>
          <a:noFill/>
        </p:spPr>
        <p:txBody>
          <a:bodyPr wrap="square" lIns="0" tIns="0" rIns="7200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矩形 11"/>
          <p:cNvSpPr/>
          <p:nvPr>
            <p:custDataLst>
              <p:tags r:id="rId5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38" name="矩形 12"/>
          <p:cNvSpPr/>
          <p:nvPr>
            <p:custDataLst>
              <p:tags r:id="rId6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235065" y="1384300"/>
            <a:ext cx="5342255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4"/>
            <p:custDataLst>
              <p:tags r:id="rId6"/>
            </p:custDataLst>
          </p:nvPr>
        </p:nvSpPr>
        <p:spPr>
          <a:xfrm>
            <a:off x="608330" y="1384300"/>
            <a:ext cx="5342255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矩形 11"/>
          <p:cNvSpPr/>
          <p:nvPr>
            <p:custDataLst>
              <p:tags r:id="rId7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58" name="矩形 10"/>
          <p:cNvSpPr/>
          <p:nvPr>
            <p:custDataLst>
              <p:tags r:id="rId8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矩形 11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0" name="矩形 12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82" name="矩形 8"/>
          <p:cNvSpPr/>
          <p:nvPr>
            <p:custDataLst>
              <p:tags r:id="rId2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75" name="图片 9" descr="演示文稿2_0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0" name="矩形 8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2" name="矩形 7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2" name="矩形 7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4" name="矩形 10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8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16" name="矩形 26"/>
          <p:cNvSpPr/>
          <p:nvPr>
            <p:custDataLst>
              <p:tags r:id="rId3"/>
            </p:custDataLst>
          </p:nvPr>
        </p:nvSpPr>
        <p:spPr>
          <a:xfrm>
            <a:off x="527685" y="3729990"/>
            <a:ext cx="6919595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83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527775" y="574969"/>
            <a:ext cx="4315279" cy="246221"/>
          </a:xfrm>
          <a:prstGeom prst="rect">
            <a:avLst/>
          </a:prstGeom>
        </p:spPr>
      </p:pic>
      <p:sp>
        <p:nvSpPr>
          <p:cNvPr id="1048818" name="矩形 20"/>
          <p:cNvSpPr/>
          <p:nvPr>
            <p:custDataLst>
              <p:tags r:id="rId6"/>
            </p:custDataLst>
          </p:nvPr>
        </p:nvSpPr>
        <p:spPr>
          <a:xfrm>
            <a:off x="951015" y="5405858"/>
            <a:ext cx="98288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0" name="矩形 22"/>
          <p:cNvSpPr/>
          <p:nvPr>
            <p:custDataLst>
              <p:tags r:id="rId7"/>
            </p:custDataLst>
          </p:nvPr>
        </p:nvSpPr>
        <p:spPr>
          <a:xfrm>
            <a:off x="852574" y="5405625"/>
            <a:ext cx="98288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513715" y="5615940"/>
            <a:ext cx="1908810" cy="4495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513715" y="2824480"/>
            <a:ext cx="7420610" cy="15259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6" descr="演示文稿2_0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prstDash val="sysDash"/>
          </a:ln>
        </p:spPr>
      </p:pic>
      <p:sp>
        <p:nvSpPr>
          <p:cNvPr id="1048654" name="矩形 11"/>
          <p:cNvSpPr/>
          <p:nvPr>
            <p:custDataLst>
              <p:tags r:id="rId14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6" name="矩形 12"/>
          <p:cNvSpPr/>
          <p:nvPr>
            <p:custDataLst>
              <p:tags r:id="rId15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74306" y="606671"/>
            <a:ext cx="10515600" cy="5837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74306" y="1423358"/>
            <a:ext cx="10515600" cy="47536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194" r:id="rId2"/>
    <p:sldLayoutId id="2147503195" r:id="rId3"/>
    <p:sldLayoutId id="2147503196" r:id="rId4"/>
    <p:sldLayoutId id="2147503197" r:id="rId5"/>
    <p:sldLayoutId id="2147503198" r:id="rId6"/>
    <p:sldLayoutId id="2147503199" r:id="rId7"/>
    <p:sldLayoutId id="2147503200" r:id="rId8"/>
    <p:sldLayoutId id="2147503201" r:id="rId9"/>
    <p:sldLayoutId id="2147503202" r:id="rId10"/>
    <p:sldLayoutId id="214750320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tags" Target="../tags/tag129.xml" /><Relationship Id="rId23" Type="http://schemas.openxmlformats.org/officeDocument/2006/relationships/tags" Target="../tags/tag130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6320005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2023年业务推广专员年度总结及下一年计划</a:t>
            </a:r>
            <a:endParaRPr lang="zh-CN" altLang="en-US"/>
          </a:p>
        </p:txBody>
      </p:sp>
      <p:sp>
        <p:nvSpPr>
          <p:cNvPr id="1048652" name="文本占位符 6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89167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Catalog</a:t>
            </a:r>
            <a:endParaRPr lang="zh-CN" altLang="en-US"/>
          </a:p>
        </p:txBody>
      </p:sp>
      <p:sp>
        <p:nvSpPr>
          <p:cNvPr id="10488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4" name="序号"/>
          <p:cNvSpPr txBox="1"/>
          <p:nvPr>
            <p:custDataLst>
              <p:tags r:id="rId5"/>
            </p:custDataLst>
          </p:nvPr>
        </p:nvSpPr>
        <p:spPr>
          <a:xfrm>
            <a:off x="1017270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01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56" name="标题"/>
          <p:cNvSpPr txBox="1"/>
          <p:nvPr>
            <p:custDataLst>
              <p:tags r:id="rId6"/>
            </p:custDataLst>
          </p:nvPr>
        </p:nvSpPr>
        <p:spPr>
          <a:xfrm>
            <a:off x="1017270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单击此处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添加目录标题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7"/>
            </p:custDataLst>
          </p:nvPr>
        </p:nvCxnSpPr>
        <p:spPr>
          <a:xfrm>
            <a:off x="1122680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序号"/>
          <p:cNvSpPr txBox="1"/>
          <p:nvPr>
            <p:custDataLst>
              <p:tags r:id="rId8"/>
            </p:custDataLst>
          </p:nvPr>
        </p:nvSpPr>
        <p:spPr>
          <a:xfrm>
            <a:off x="4802505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02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0" name="标题"/>
          <p:cNvSpPr txBox="1"/>
          <p:nvPr>
            <p:custDataLst>
              <p:tags r:id="rId9"/>
            </p:custDataLst>
          </p:nvPr>
        </p:nvSpPr>
        <p:spPr>
          <a:xfrm>
            <a:off x="4802505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年度工作总结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1" name="直接连接符 74"/>
          <p:cNvCxnSpPr/>
          <p:nvPr>
            <p:custDataLst>
              <p:tags r:id="rId10"/>
            </p:custDataLst>
          </p:nvPr>
        </p:nvCxnSpPr>
        <p:spPr>
          <a:xfrm>
            <a:off x="4907915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8587740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03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8587740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工作亮点和成绩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3" name="直接连接符 79"/>
          <p:cNvCxnSpPr/>
          <p:nvPr>
            <p:custDataLst>
              <p:tags r:id="rId13"/>
            </p:custDataLst>
          </p:nvPr>
        </p:nvCxnSpPr>
        <p:spPr>
          <a:xfrm>
            <a:off x="8693150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序号"/>
          <p:cNvSpPr txBox="1"/>
          <p:nvPr>
            <p:custDataLst>
              <p:tags r:id="rId14"/>
            </p:custDataLst>
          </p:nvPr>
        </p:nvSpPr>
        <p:spPr>
          <a:xfrm>
            <a:off x="1017270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04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8" name="标题"/>
          <p:cNvSpPr txBox="1"/>
          <p:nvPr>
            <p:custDataLst>
              <p:tags r:id="rId15"/>
            </p:custDataLst>
          </p:nvPr>
        </p:nvSpPr>
        <p:spPr>
          <a:xfrm>
            <a:off x="1017270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行业趋势和市场分析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5" name="直接连接符 102"/>
          <p:cNvCxnSpPr/>
          <p:nvPr>
            <p:custDataLst>
              <p:tags r:id="rId16"/>
            </p:custDataLst>
          </p:nvPr>
        </p:nvCxnSpPr>
        <p:spPr>
          <a:xfrm>
            <a:off x="1122680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17"/>
            </p:custDataLst>
          </p:nvPr>
        </p:nvSpPr>
        <p:spPr>
          <a:xfrm>
            <a:off x="4802505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05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72" name="标题"/>
          <p:cNvSpPr txBox="1"/>
          <p:nvPr>
            <p:custDataLst>
              <p:tags r:id="rId18"/>
            </p:custDataLst>
          </p:nvPr>
        </p:nvSpPr>
        <p:spPr>
          <a:xfrm>
            <a:off x="4802505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下一年工作计划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7" name="直接连接符 107"/>
          <p:cNvCxnSpPr/>
          <p:nvPr>
            <p:custDataLst>
              <p:tags r:id="rId19"/>
            </p:custDataLst>
          </p:nvPr>
        </p:nvCxnSpPr>
        <p:spPr>
          <a:xfrm>
            <a:off x="4907915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20"/>
            </p:custDataLst>
          </p:nvPr>
        </p:nvSpPr>
        <p:spPr>
          <a:xfrm>
            <a:off x="8587740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06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1"/>
            </p:custDataLst>
          </p:nvPr>
        </p:nvSpPr>
        <p:spPr>
          <a:xfrm>
            <a:off x="8587740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总结和建议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9" name="直接连接符 112"/>
          <p:cNvCxnSpPr/>
          <p:nvPr>
            <p:custDataLst>
              <p:tags r:id="rId22"/>
            </p:custDataLst>
          </p:nvPr>
        </p:nvCxnSpPr>
        <p:spPr>
          <a:xfrm>
            <a:off x="8693150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完成业务推广任务情况</a:t>
            </a:r>
            <a:endParaRPr lang="zh-CN" altLang="en-US"/>
          </a:p>
        </p:txBody>
      </p:sp>
      <p:sp>
        <p:nvSpPr>
          <p:cNvPr id="104906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完成业务推广任务质量：具体描述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完成业务推广任务数量：具体数字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完成业务推广任务效率：具体描述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完成业务推广任务效果：具体描述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推广渠道和策略</a:t>
            </a:r>
            <a:endParaRPr lang="zh-CN" altLang="en-US"/>
          </a:p>
        </p:txBody>
      </p:sp>
      <p:sp>
        <p:nvSpPr>
          <p:cNvPr id="1049130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社交媒体：利用微博、微信、抖音等平台进行推广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线下活动：举办讲座、展览、路演等活动进行推广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合作伙伴：与行业内其他公司进行合作推广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广告投放：在电视、报纸、杂志等媒体上进行广告投放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内容营销：通过撰写文章、制作视频等方式进行内容营销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数据分析：对推广效果进行数据分析，优化推广策略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团队协作和沟通能力</a:t>
            </a:r>
            <a:endParaRPr lang="zh-CN" altLang="en-US"/>
          </a:p>
        </p:txBody>
      </p:sp>
      <p:sp>
        <p:nvSpPr>
          <p:cNvPr id="104918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团队建设：组织团队建设活动，增强团队凝聚力和协作能力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问题解决：在团队中发挥积极作用，协助解决工作中遇到的问题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团队协作：与团队成员紧密合作，共同完成项目任务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沟通能力：与团队成员、客户、领导等保持良好的沟通，确保信息传递准确无误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cxnSp>
        <p:nvCxnSpPr>
          <p:cNvPr id="3145741" name="直接连接符 28"/>
          <p:cNvCxnSpPr/>
          <p:nvPr>
            <p:custDataLst>
              <p:tags r:id="rId2"/>
            </p:custDataLst>
          </p:nvPr>
        </p:nvCxnSpPr>
        <p:spPr>
          <a:xfrm>
            <a:off x="2457829" y="3823960"/>
            <a:ext cx="7271000" cy="49986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743" name="直接连接符 29"/>
          <p:cNvCxnSpPr/>
          <p:nvPr>
            <p:custDataLst>
              <p:tags r:id="rId3"/>
            </p:custDataLst>
          </p:nvPr>
        </p:nvCxnSpPr>
        <p:spPr>
          <a:xfrm flipV="1">
            <a:off x="2457829" y="2568389"/>
            <a:ext cx="7271000" cy="8550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745" name="直接连接符 30"/>
          <p:cNvCxnSpPr/>
          <p:nvPr>
            <p:custDataLst>
              <p:tags r:id="rId4"/>
            </p:custDataLst>
          </p:nvPr>
        </p:nvCxnSpPr>
        <p:spPr>
          <a:xfrm>
            <a:off x="2457829" y="5153195"/>
            <a:ext cx="7271000" cy="34859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258" name="正文"/>
          <p:cNvSpPr txBox="1"/>
          <p:nvPr>
            <p:custDataLst>
              <p:tags r:id="rId5"/>
            </p:custDataLst>
          </p:nvPr>
        </p:nvSpPr>
        <p:spPr>
          <a:xfrm>
            <a:off x="2692632" y="1914624"/>
            <a:ext cx="6679717" cy="4577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解决方案：加强市场调研，提供个性化服务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6"/>
            </p:custDataLst>
          </p:nvPr>
        </p:nvSpPr>
        <p:spPr>
          <a:xfrm>
            <a:off x="2692632" y="3207027"/>
            <a:ext cx="6679717" cy="4577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解决方案：加强团队建设，提高沟通效率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7"/>
            </p:custDataLst>
          </p:nvPr>
        </p:nvSpPr>
        <p:spPr>
          <a:xfrm>
            <a:off x="2691317" y="4499430"/>
            <a:ext cx="6679717" cy="4577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解决方案：拓展多元化推广渠道，提高品牌曝光度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8"/>
            </p:custDataLst>
          </p:nvPr>
        </p:nvSpPr>
        <p:spPr>
          <a:xfrm>
            <a:off x="2691317" y="5791833"/>
            <a:ext cx="6679717" cy="4577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解决方案：提高服务质量，加强客户关系管理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标题"/>
          <p:cNvSpPr txBox="1"/>
          <p:nvPr>
            <p:custDataLst>
              <p:tags r:id="rId9"/>
            </p:custDataLst>
          </p:nvPr>
        </p:nvSpPr>
        <p:spPr>
          <a:xfrm>
            <a:off x="2691317" y="2777541"/>
            <a:ext cx="6680375" cy="3762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10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问题：团队协作效率低 解决方案：加强团队建设，提高沟通效率</a:t>
            </a:r>
            <a:endParaRPr lang="zh-CN" altLang="en-US" sz="1100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68" name="标题"/>
          <p:cNvSpPr txBox="1"/>
          <p:nvPr>
            <p:custDataLst>
              <p:tags r:id="rId10"/>
            </p:custDataLst>
          </p:nvPr>
        </p:nvSpPr>
        <p:spPr>
          <a:xfrm>
            <a:off x="2690659" y="5351824"/>
            <a:ext cx="6680375" cy="3762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10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问题：客户满意度不高 解决方案：提高服务质量，加强客户关系管理</a:t>
            </a:r>
            <a:endParaRPr lang="zh-CN" altLang="en-US" sz="1100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70" name="标题"/>
          <p:cNvSpPr txBox="1"/>
          <p:nvPr>
            <p:custDataLst>
              <p:tags r:id="rId11"/>
            </p:custDataLst>
          </p:nvPr>
        </p:nvSpPr>
        <p:spPr>
          <a:xfrm>
            <a:off x="2691317" y="4064683"/>
            <a:ext cx="6680375" cy="3762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问题：业务推广渠道单一 解决方案：拓展多元化推广渠道，提高品牌曝光度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72" name="标题"/>
          <p:cNvSpPr txBox="1"/>
          <p:nvPr>
            <p:custDataLst>
              <p:tags r:id="rId12"/>
            </p:custDataLst>
          </p:nvPr>
        </p:nvSpPr>
        <p:spPr>
          <a:xfrm>
            <a:off x="2691974" y="1490400"/>
            <a:ext cx="6680375" cy="3762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问题：市场竞争激烈，客户需求多样化 解决方案：加强市场调研，提供个性化服务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32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工作亮点和成绩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成功推广案例</a:t>
            </a:r>
            <a:endParaRPr lang="zh-CN" altLang="en-US"/>
          </a:p>
        </p:txBody>
      </p:sp>
      <p:sp>
        <p:nvSpPr>
          <p:cNvPr id="104941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成功推广案例3：产品C，通过举办线下体验活动，成功吸引大量潜在客户，销售额大幅增长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成功推广案例1：产品A，通过线上线下结合的方式，成功吸引大量用户关注，销售额大幅提升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成功推广案例2：产品B，通过社交媒体平台进行精准营销，成功吸引目标客户群体，销售额显著增长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成功推广案例4：产品D，通过与知名品牌合作，成功提升品牌知名度，销售额显著增长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客户满意度提升</a:t>
            </a:r>
            <a:endParaRPr lang="zh-CN" altLang="en-US"/>
          </a:p>
        </p:txBody>
      </p:sp>
      <p:sp>
        <p:nvSpPr>
          <p:cNvPr id="104949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提升客户满意度：通过优化服务流程、提高服务质量等方式，提升客户满意度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客户反馈：收集客户反馈，了解客户需求，及时解决问题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客户关系管理：建立客户关系管理系统，加强与客户的沟通和联系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客户满意度调查：定期进行客户满意度调查，了解客户需求，改进服务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团队协作和创新思维</a:t>
            </a:r>
            <a:endParaRPr lang="zh-CN" altLang="en-US"/>
          </a:p>
        </p:txBody>
      </p:sp>
      <p:sp>
        <p:nvSpPr>
          <p:cNvPr id="10495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团队协作：与团队成员紧密合作，共同完成项目任务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成果展示：展示团队协作和创新思维的成果，如项目成功案例、创新方案等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持续改进：不断总结和改进团队协作和创新思维的方法，提高团队整体水平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创新思维：提出新的想法和方案，提高工作效率和质量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行业影响力和品牌知名度提升</a:t>
            </a:r>
            <a:endParaRPr lang="zh-CN" altLang="en-US"/>
          </a:p>
        </p:txBody>
      </p:sp>
      <p:sp>
        <p:nvSpPr>
          <p:cNvPr id="10496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3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成功举办多场行业研讨会，提升行业影响力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参与多个行业展会，提高品牌知名度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4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发布多篇行业研究报告，提升行业影响力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4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获得多个行业奖项，提高品牌知名度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70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行业趋势和市场分析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https://d.book118.com/727163200052006041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6.65&quot;,&quot;top&quot;:&quot;120.25&quot;,&quot;width&quot;:&quot;708.25&quot;,&quot;height&quot;:&quot;249.75&quot;}"/>
  <p:tag name="KSO_WM_SLIDE_ID" val="custom2023030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9">
      <a:dk1>
        <a:sysClr val="windowText" lastClr="000000"/>
      </a:dk1>
      <a:lt1>
        <a:sysClr val="window" lastClr="FFFFFF"/>
      </a:lt1>
      <a:dk2>
        <a:srgbClr val="010437"/>
      </a:dk2>
      <a:lt2>
        <a:srgbClr val="EFEFFF"/>
      </a:lt2>
      <a:accent1>
        <a:srgbClr val="00B050"/>
      </a:accent1>
      <a:accent2>
        <a:srgbClr val="128E96"/>
      </a:accent2>
      <a:accent3>
        <a:srgbClr val="256BDB"/>
      </a:accent3>
      <a:accent4>
        <a:srgbClr val="3F48EF"/>
      </a:accent4>
      <a:accent5>
        <a:srgbClr val="6124D1"/>
      </a:accent5>
      <a:accent6>
        <a:srgbClr val="A67BFD"/>
      </a:accent6>
      <a:hlink>
        <a:srgbClr val="0563C1"/>
      </a:hlink>
      <a:folHlink>
        <a:srgbClr val="954F72"/>
      </a:folHlink>
    </a:clrScheme>
    <a:fontScheme name="自定义 19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Bold</vt:lpstr>
      <vt:lpstr>MiSans</vt:lpstr>
      <vt:lpstr>Wingdings</vt:lpstr>
      <vt:lpstr>Calibri Light</vt:lpstr>
      <vt:lpstr>微软雅黑</vt:lpstr>
      <vt:lpstr>宋体</vt:lpstr>
      <vt:lpstr>Office Theme</vt:lpstr>
      <vt:lpstr>2023年业务推广专员年度总结及下一年计划</vt:lpstr>
      <vt:lpstr>目录</vt:lpstr>
      <vt:lpstr>添加章节标题</vt:lpstr>
      <vt:lpstr>年度工作总结</vt:lpstr>
      <vt:lpstr>完成业务推广任务情况</vt:lpstr>
      <vt:lpstr>推广渠道和策略</vt:lpstr>
      <vt:lpstr>团队协作和沟通能力</vt:lpstr>
      <vt:lpstr>遇到的问题和解决方案</vt:lpstr>
      <vt:lpstr>工作亮点和成绩</vt:lpstr>
      <vt:lpstr>成功推广案例</vt:lpstr>
      <vt:lpstr>客户满意度提升</vt:lpstr>
      <vt:lpstr>团队协作和创新思维</vt:lpstr>
      <vt:lpstr>行业影响力和品牌知名度提升</vt:lpstr>
      <vt:lpstr>行业趋势和市场分析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2024-09-14T02:29:25.240</cp:lastPrinted>
  <dcterms:created xsi:type="dcterms:W3CDTF">2024-09-13T18:29:25Z</dcterms:created>
  <dcterms:modified xsi:type="dcterms:W3CDTF">2024-09-13T18:29:27Z</dcterms:modified>
</cp:coreProperties>
</file>