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TargetMode="Interna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04A4C-C97B-4365-975B-BAE67760F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9CB44-ADC5-4C55-8B14-D1DA8DB24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62761-6422-4532-82CD-BCCAAA983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9DD46-8672-4AF0-B5C5-2D45EB413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DEDB4-E8BA-48A1-8CA7-0C1E1841B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E1CB0-980D-4FB2-9E53-03073D626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286A9-9803-48E5-98E6-1D64B17C1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24F33-12E7-4609-B319-9024DC7B0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88586-B053-4C8F-A7AA-FCA8C85AA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775C1-69BD-4A8A-8836-28A006583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75CA6-C9C5-471E-85BB-8F4716DBE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/>
        </p:nvSpPr>
        <p:spPr>
          <a:xfrm>
            <a:off x="-3" y="0"/>
            <a:ext cx="12192000" cy="6858000"/>
          </a:xfrm>
          <a:prstGeom prst="rect">
            <a:avLst/>
          </a:prstGeom>
          <a:gradFill>
            <a:gsLst>
              <a:gs pos="0">
                <a:srgbClr val="8BDEFF"/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" y="4711699"/>
            <a:ext cx="12192000" cy="1331157"/>
          </a:xfrm>
          <a:prstGeom prst="rect">
            <a:avLst/>
          </a:prstGeom>
          <a:solidFill>
            <a:srgbClr val="00A0EA"/>
          </a:solidFill>
          <a:ln>
            <a:noFill/>
          </a:ln>
        </p:spPr>
        <p:txBody>
          <a:bodyPr anchor="ctr">
            <a:noAutofit/>
          </a:bodyPr>
          <a:lstStyle>
            <a:lvl1pPr algn="ctr">
              <a:defRPr sz="42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2839071"/>
            <a:ext cx="12192000" cy="1343025"/>
          </a:xfrm>
          <a:prstGeom prst="rect">
            <a:avLst/>
          </a:prstGeom>
          <a:solidFill>
            <a:srgbClr val="00A0EA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6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39072"/>
            <a:ext cx="12192000" cy="1343025"/>
          </a:xfrm>
          <a:prstGeom prst="rect">
            <a:avLst/>
          </a:prstGeom>
        </p:spPr>
        <p:txBody>
          <a:bodyPr anchor="ctr">
            <a:noAutofit/>
          </a:bodyPr>
          <a:lstStyle>
            <a:lvl1pPr algn="ctr">
              <a:defRPr sz="46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一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栏目一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栏目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同侧圆角矩形 6">
            <a:hlinkClick r:id="rId1" action="ppaction://hlinksldjump" tooltip="点击进入"/>
          </p:cNvPr>
          <p:cNvSpPr/>
          <p:nvPr userDrawn="1"/>
        </p:nvSpPr>
        <p:spPr>
          <a:xfrm>
            <a:off x="4834054" y="213589"/>
            <a:ext cx="1534909" cy="468000"/>
          </a:xfrm>
          <a:prstGeom prst="round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1600" b="1">
                <a:solidFill>
                  <a:srgbClr val="E71A1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核心观点</a:t>
            </a:r>
            <a:endParaRPr lang="zh-CN" altLang="en-US" sz="1600" b="1">
              <a:solidFill>
                <a:srgbClr val="E71A1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栏目五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同侧圆角矩形 6">
            <a:hlinkClick r:id="rId1" action="ppaction://hlinksldjump" tooltip="点击进入"/>
          </p:cNvPr>
          <p:cNvSpPr/>
          <p:nvPr userDrawn="1"/>
        </p:nvSpPr>
        <p:spPr>
          <a:xfrm>
            <a:off x="6734432" y="213589"/>
            <a:ext cx="1312873" cy="468000"/>
          </a:xfrm>
          <a:prstGeom prst="round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1600" b="1">
                <a:solidFill>
                  <a:srgbClr val="E71A1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 题</a:t>
            </a:r>
            <a:endParaRPr lang="zh-CN" altLang="en-US" sz="1600" b="1">
              <a:solidFill>
                <a:srgbClr val="E71A1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栏目五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6">
            <a:hlinkClick action="ppaction://hlinksldjump?num=26" tooltip="点击进入"/>
          </p:cNvPr>
          <p:cNvSpPr/>
          <p:nvPr userDrawn="1"/>
        </p:nvSpPr>
        <p:spPr>
          <a:xfrm>
            <a:off x="8501449" y="213589"/>
            <a:ext cx="2286000" cy="468000"/>
          </a:xfrm>
          <a:prstGeom prst="round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1600" b="1">
                <a:solidFill>
                  <a:srgbClr val="E71A1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强化训练 </a:t>
            </a:r>
            <a:r>
              <a:rPr lang="en-US" altLang="zh-CN" sz="1600" b="1">
                <a:solidFill>
                  <a:srgbClr val="E71A1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600" b="1">
                <a:solidFill>
                  <a:srgbClr val="E71A1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中考过关</a:t>
            </a:r>
            <a:endParaRPr lang="zh-CN" altLang="en-US" sz="1600" b="1">
              <a:solidFill>
                <a:srgbClr val="E71A1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2_栏目五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6">
            <a:hlinkClick action="ppaction://hlinksldjump?num=34"/>
          </p:cNvPr>
          <p:cNvSpPr/>
          <p:nvPr userDrawn="1"/>
        </p:nvSpPr>
        <p:spPr>
          <a:xfrm>
            <a:off x="7772325" y="213589"/>
            <a:ext cx="1065639" cy="468000"/>
          </a:xfrm>
          <a:prstGeom prst="round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1600" b="1">
                <a:solidFill>
                  <a:srgbClr val="E71A1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考点自测</a:t>
            </a:r>
            <a:endParaRPr lang="zh-CN" altLang="en-US" sz="1600" b="1">
              <a:solidFill>
                <a:srgbClr val="E71A1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3_栏目五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6">
            <a:hlinkClick action="ppaction://noaction"/>
          </p:cNvPr>
          <p:cNvSpPr/>
          <p:nvPr userDrawn="1"/>
        </p:nvSpPr>
        <p:spPr>
          <a:xfrm>
            <a:off x="9531926" y="213589"/>
            <a:ext cx="1330037" cy="468000"/>
          </a:xfrm>
          <a:prstGeom prst="round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1600" b="1">
                <a:solidFill>
                  <a:srgbClr val="E71A1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中考演练</a:t>
            </a:r>
            <a:endParaRPr lang="zh-CN" altLang="en-US" sz="1600" b="1">
              <a:solidFill>
                <a:srgbClr val="E71A1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4_栏目五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6">
            <a:hlinkClick action="ppaction://noaction"/>
          </p:cNvPr>
          <p:cNvSpPr/>
          <p:nvPr userDrawn="1"/>
        </p:nvSpPr>
        <p:spPr>
          <a:xfrm>
            <a:off x="10153572" y="213589"/>
            <a:ext cx="844628" cy="468000"/>
          </a:xfrm>
          <a:prstGeom prst="round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1600" b="1">
                <a:solidFill>
                  <a:srgbClr val="E71A1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考点七</a:t>
            </a:r>
            <a:endParaRPr lang="zh-CN" altLang="en-US" sz="1600" b="1">
              <a:solidFill>
                <a:srgbClr val="E71A1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/>
        </p:nvSpPr>
        <p:spPr>
          <a:xfrm>
            <a:off x="0" y="4134471"/>
            <a:ext cx="12192000" cy="1343025"/>
          </a:xfrm>
          <a:prstGeom prst="rect">
            <a:avLst/>
          </a:prstGeom>
          <a:solidFill>
            <a:srgbClr val="00A0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6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0" y="4134472"/>
            <a:ext cx="12192000" cy="1343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/>
              <a:t>单击此处编辑母版标题样式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" Target="../slides/slide2.xml" TargetMode="Internal" /><Relationship Id="rId13" Type="http://schemas.openxmlformats.org/officeDocument/2006/relationships/slide" Target="../slides/slide4.xml" TargetMode="Interna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: 对角圆角 13"/>
          <p:cNvSpPr/>
          <p:nvPr userDrawn="1"/>
        </p:nvSpPr>
        <p:spPr>
          <a:xfrm>
            <a:off x="309966" y="256720"/>
            <a:ext cx="11589934" cy="398427"/>
          </a:xfrm>
          <a:prstGeom prst="round2DiagRect">
            <a:avLst>
              <a:gd name="adj1" fmla="val 50000"/>
              <a:gd name="adj2" fmla="val 0"/>
            </a:avLst>
          </a:prstGeom>
          <a:solidFill>
            <a:srgbClr val="00A0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 userDrawn="1"/>
        </p:nvSpPr>
        <p:spPr>
          <a:xfrm>
            <a:off x="-1" y="6738379"/>
            <a:ext cx="12209381" cy="128253"/>
          </a:xfrm>
          <a:prstGeom prst="rect">
            <a:avLst/>
          </a:prstGeom>
          <a:solidFill>
            <a:srgbClr val="00A0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6" name="灯片编号占位符 3"/>
          <p:cNvSpPr txBox="1"/>
          <p:nvPr userDrawn="1"/>
        </p:nvSpPr>
        <p:spPr>
          <a:xfrm>
            <a:off x="10853841" y="256720"/>
            <a:ext cx="1223860" cy="401006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C0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fld id="{4BF17FCF-D4DA-449D-A468-DDB7E43619E6}" type="slidenum">
              <a:rPr lang="zh-CN" altLang="en-US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/>
            </a:fld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同侧圆角矩形 17">
            <a:hlinkClick r:id="rId12" action="ppaction://hlinksldjump" tooltip="点击进入"/>
          </p:cNvPr>
          <p:cNvSpPr/>
          <p:nvPr userDrawn="1"/>
        </p:nvSpPr>
        <p:spPr>
          <a:xfrm>
            <a:off x="5115354" y="275807"/>
            <a:ext cx="1155850" cy="392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核心观点</a:t>
            </a:r>
            <a:endParaRPr lang="zh-CN" altLang="en-US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同侧圆角矩形 17">
            <a:hlinkClick r:id="rId13" action="ppaction://hlinksldjump" tooltip="点击进入"/>
          </p:cNvPr>
          <p:cNvSpPr/>
          <p:nvPr userDrawn="1"/>
        </p:nvSpPr>
        <p:spPr>
          <a:xfrm>
            <a:off x="6487650" y="275807"/>
            <a:ext cx="1479937" cy="392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 题</a:t>
            </a:r>
            <a:endParaRPr lang="zh-CN" altLang="en-US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同侧圆角矩形 17">
            <a:hlinkClick action="ppaction://hlinksldjump?num=26" tooltip="点击进入"/>
          </p:cNvPr>
          <p:cNvSpPr/>
          <p:nvPr userDrawn="1"/>
        </p:nvSpPr>
        <p:spPr>
          <a:xfrm>
            <a:off x="8184033" y="275807"/>
            <a:ext cx="2931413" cy="392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强化训练 </a:t>
            </a: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中考过关</a:t>
            </a:r>
            <a:endParaRPr lang="zh-CN" altLang="en-US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 userDrawn="1"/>
        </p:nvSpPr>
        <p:spPr>
          <a:xfrm>
            <a:off x="424767" y="283624"/>
            <a:ext cx="4327287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l">
              <a:spcAft>
                <a:spcPct val="0"/>
              </a:spcAft>
            </a:pPr>
            <a:r>
              <a:rPr lang="zh-CN" altLang="en-US" sz="1800" b="1">
                <a:solidFill>
                  <a:schemeClr val="bg1"/>
                </a:solidFill>
                <a:effectLst/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专题七　关爱生态环境　谱写绿色诗篇</a:t>
            </a:r>
            <a:endParaRPr lang="zh-CN" altLang="zh-CN" sz="1800">
              <a:solidFill>
                <a:schemeClr val="bg1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mc:AlternateContent>
    <mc:Choice xmlns:p14="http://schemas.microsoft.com/office/powerpoint/2010/main" Requires="p14">
      <p:transition p14:dur="250">
        <p:random/>
      </p:transition>
    </mc:Choice>
    <mc:Fallback>
      <p:transition>
        <p:random/>
      </p:transition>
    </mc:Fallback>
  </mc:AlternateContent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655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83870"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67740"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450975"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934845"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62585" indent="-362585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385" kern="1200">
          <a:solidFill>
            <a:schemeClr val="tx1"/>
          </a:solidFill>
          <a:latin typeface="+mn-lt"/>
          <a:ea typeface="+mn-ea"/>
          <a:cs typeface="+mn-cs"/>
        </a:defRPr>
      </a:lvl1pPr>
      <a:lvl2pPr marL="786130" lvl="1" indent="-30226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965" kern="1200">
          <a:solidFill>
            <a:schemeClr val="tx1"/>
          </a:solidFill>
          <a:latin typeface="+mn-lt"/>
          <a:ea typeface="+mn-ea"/>
          <a:cs typeface="+mn-cs"/>
        </a:defRPr>
      </a:lvl2pPr>
      <a:lvl3pPr marL="1209040" lvl="2" indent="-241935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540" kern="1200">
          <a:solidFill>
            <a:schemeClr val="tx1"/>
          </a:solidFill>
          <a:latin typeface="+mn-lt"/>
          <a:ea typeface="+mn-ea"/>
          <a:cs typeface="+mn-cs"/>
        </a:defRPr>
      </a:lvl3pPr>
      <a:lvl4pPr marL="1692910" lvl="3" indent="-241935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115" kern="1200">
          <a:solidFill>
            <a:schemeClr val="tx1"/>
          </a:solidFill>
          <a:latin typeface="+mn-lt"/>
          <a:ea typeface="+mn-ea"/>
          <a:cs typeface="+mn-cs"/>
        </a:defRPr>
      </a:lvl4pPr>
      <a:lvl5pPr marL="2176780" lvl="4" indent="-241935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115" kern="1200">
          <a:solidFill>
            <a:schemeClr val="tx1"/>
          </a:solidFill>
          <a:latin typeface="+mn-lt"/>
          <a:ea typeface="+mn-ea"/>
          <a:cs typeface="+mn-cs"/>
        </a:defRPr>
      </a:lvl5pPr>
      <a:lvl6pPr marL="2660650" lvl="5" indent="-241935" algn="l" defTabSz="96774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11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3144520" lvl="6" indent="-241935" algn="l" defTabSz="96774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11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627755" lvl="7" indent="-241935" algn="l" defTabSz="96774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11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4111625" lvl="8" indent="-241935" algn="l" defTabSz="96774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11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90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83870" lvl="1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2pPr>
      <a:lvl3pPr marL="967740" lvl="2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3pPr>
      <a:lvl4pPr marL="1450975" lvl="3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4pPr>
      <a:lvl5pPr marL="1934845" lvl="4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5pPr>
      <a:lvl6pPr marL="2418715" lvl="5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6pPr>
      <a:lvl7pPr marL="2902585" lvl="6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7pPr>
      <a:lvl8pPr marL="3385820" lvl="7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8pPr>
      <a:lvl9pPr marL="3869690" lvl="8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64056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专题七　关爱生态环境　谱写绿色诗篇</a:t>
            </a:r>
            <a:endParaRPr lang="zh-CN" altLang="zh-CN"/>
          </a:p>
        </p:txBody>
      </p:sp>
      <p:sp>
        <p:nvSpPr>
          <p:cNvPr id="2" name="文本框 1"/>
          <p:cNvSpPr txBox="1"/>
          <p:nvPr/>
        </p:nvSpPr>
        <p:spPr>
          <a:xfrm>
            <a:off x="875030" y="622300"/>
            <a:ext cx="1044130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r>
              <a:rPr lang="en-US" altLang="zh-CN" sz="6000"/>
              <a:t>2022</a:t>
            </a:r>
            <a:r>
              <a:rPr lang="zh-CN" altLang="en-US" sz="6000"/>
              <a:t>届全国初中道德与法治</a:t>
            </a:r>
            <a:endParaRPr lang="zh-CN" altLang="en-US" sz="6000"/>
          </a:p>
          <a:p>
            <a:pPr algn="ctr"/>
            <a:r>
              <a:rPr lang="zh-CN" altLang="en-US" sz="6000"/>
              <a:t>第二轮专题复习</a:t>
            </a:r>
            <a:endParaRPr lang="zh-CN" altLang="zh-CN" sz="6000"/>
          </a:p>
        </p:txBody>
      </p:sp>
    </p:spTree>
  </p:cSld>
  <p:clrMapOvr>
    <a:masterClrMapping/>
  </p:clrMapOvr>
  <p:transition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557561" y="1091942"/>
          <a:ext cx="11106615" cy="4876800"/>
        </p:xfrm>
        <a:graphic>
          <a:graphicData uri="http://schemas.openxmlformats.org/drawingml/2006/table">
            <a:tbl>
              <a:tblPr firstRow="1" firstCol="1" bandRow="1"/>
              <a:tblGrid>
                <a:gridCol w="1183557"/>
                <a:gridCol w="9923058"/>
              </a:tblGrid>
              <a:tr h="131081">
                <a:tc rowSpan="5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生态文明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我国坚持节约资源和保护环境的基本国策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走绿色发展道路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建设生态文明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08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建设生态文明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要以资源环境承载能力为基础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以自然规律为准则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以可持续发展、人与自然和谐共生为目标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08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坚持绿色发展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走生产发展、生活富裕、生态良好的文明发展道路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是我们的必然选择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08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坚持走绿色发展道路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要处理好经济发展与生态环境保护的关系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08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建设生态文明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必须严守资源消耗上限、环境质量底线、生态保护红线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659781" y="763487"/>
          <a:ext cx="11138209" cy="5364480"/>
        </p:xfrm>
        <a:graphic>
          <a:graphicData uri="http://schemas.openxmlformats.org/drawingml/2006/table">
            <a:tbl>
              <a:tblPr firstRow="1" firstCol="1" bandRow="1"/>
              <a:tblGrid>
                <a:gridCol w="893446"/>
                <a:gridCol w="10244763"/>
              </a:tblGrid>
              <a:tr h="131081">
                <a:tc rowSpan="3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法治建设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《中华人民共和国环境保护法》是我国保护环境的基本法律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08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建立健全节约资源和保护环境的法律法规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并严格执法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08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坚持全面依法治国基本方略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依法惩治违反国家相关法律法规的行为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081">
                <a:tc rowSpan="4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公民做法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树立节约资源和保护环境的意识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积极宣传相关政策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218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自觉践行绿色生活方式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如坚持垃圾分类、乘坐公共交通工具、节水节电、节约粮食、节约用纸、不焚烧秸秆、不燃放鞭炮等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08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争当志愿者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积极参与相关环境保护的公益活动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08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spcAft>
                          <a:spcPct val="0"/>
                        </a:spcAf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积极行使监督权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同破坏环境的行为作斗争</a:t>
                      </a:r>
                      <a:endParaRPr lang="zh-CN" sz="32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25488" marR="2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79450" y="785188"/>
            <a:ext cx="10833100" cy="67287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主题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唱响绿色旋律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优化生育政策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image474.jpeg"/>
          <p:cNvPicPr/>
          <p:nvPr/>
        </p:nvPicPr>
        <p:blipFill>
          <a:blip r:embed="rId2"/>
          <a:stretch>
            <a:fillRect/>
          </a:stretch>
        </p:blipFill>
        <p:spPr>
          <a:xfrm>
            <a:off x="4344150" y="1670669"/>
            <a:ext cx="2012045" cy="525016"/>
          </a:xfrm>
          <a:prstGeom prst="rect">
            <a:avLst/>
          </a:prstGeom>
        </p:spPr>
      </p:pic>
      <p:pic>
        <p:nvPicPr>
          <p:cNvPr id="4" name="image475.jpeg"/>
          <p:cNvPicPr/>
          <p:nvPr/>
        </p:nvPicPr>
        <p:blipFill>
          <a:blip r:embed="rId3"/>
          <a:stretch>
            <a:fillRect/>
          </a:stretch>
        </p:blipFill>
        <p:spPr>
          <a:xfrm>
            <a:off x="4344150" y="2408289"/>
            <a:ext cx="2444242" cy="1705052"/>
          </a:xfrm>
          <a:prstGeom prst="rect">
            <a:avLst/>
          </a:prstGeom>
        </p:spPr>
      </p:pic>
      <p:sp>
        <p:nvSpPr>
          <p:cNvPr id="5" name="矩形 4"/>
          <p:cNvSpPr>
            <a:spLocks noChangeAspect="1"/>
          </p:cNvSpPr>
          <p:nvPr/>
        </p:nvSpPr>
        <p:spPr>
          <a:xfrm>
            <a:off x="679450" y="4113341"/>
            <a:ext cx="11118540" cy="265303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材料一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2021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月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12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日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生态文明贵阳国际论坛开幕。本届论坛主题为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低碳转型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绿色发展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共同构建人与自然生命共同体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旨在展示中国积极应对全球气候变化的坚定决心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深化生态文明国际交流与合作。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679450" y="2322799"/>
            <a:ext cx="10833100" cy="259340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材料二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2021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月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日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国家卫生健康委发布关于贯彻落实《中共中央国务院关于优化生育政策促进人口长期均衡发展的决定》的通知。通知明确提出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依法实施三孩生育政策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并实现省市县均有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个标准化的妇幼保健机构。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476.jpeg"/>
          <p:cNvPicPr/>
          <p:nvPr/>
        </p:nvPicPr>
        <p:blipFill>
          <a:blip r:embed="rId2"/>
          <a:stretch>
            <a:fillRect/>
          </a:stretch>
        </p:blipFill>
        <p:spPr>
          <a:xfrm>
            <a:off x="4522570" y="1157712"/>
            <a:ext cx="1802605" cy="470365"/>
          </a:xfrm>
          <a:prstGeom prst="rect">
            <a:avLst/>
          </a:prstGeom>
        </p:spPr>
      </p:pic>
      <p:sp>
        <p:nvSpPr>
          <p:cNvPr id="3" name="矩形 2"/>
          <p:cNvSpPr>
            <a:spLocks noChangeAspect="1"/>
          </p:cNvSpPr>
          <p:nvPr/>
        </p:nvSpPr>
        <p:spPr>
          <a:xfrm>
            <a:off x="679450" y="2222477"/>
            <a:ext cx="11118540" cy="3953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角度一</a:t>
            </a:r>
            <a:r>
              <a:rPr lang="zh-CN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是什么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类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共同构建人与自然生命共同体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需要坚持什么战略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可持续发展战略。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我国依法实施三孩政策是基于当前什么样的人口状况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近年来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我国人口的老龄化问题凸显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人口比例失衡。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近年来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我国劳动力人口数量下降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劳动力人口结构失衡。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12543" y="688946"/>
            <a:ext cx="11096237" cy="58539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角度二</a:t>
            </a:r>
            <a:r>
              <a:rPr lang="zh-CN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为什么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类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3.2021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年生态文明贵阳国际论坛的召开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会给中国带来哪些影响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有利于提高中国的国际地位和影响力。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有利于展现中国和平、合作、负责任的大国形象。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有利于中国积极参与全球治理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推动构建人类命运共同体。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(4)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有利于落实绿色发展理念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推动中国经济高质量发展。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(5)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有利于实现人与自然和谐共生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建设美丽中国。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(6)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有利于统筹经济发展和环境保护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促进我国社会全面发展。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79450" y="1205161"/>
            <a:ext cx="11512550" cy="45735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4.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从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提倡一对夫妇只生一个孩子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到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放开二胎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”,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再到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依法实施三孩生育政策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”,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中国的计划生育政策为什么要一再调整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生育政策要随着人口和经济社会发展形势的变化不断完善。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是更好地适应经济发展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优化人口结构的需要。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是促进家庭幸福和社会和谐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使人口长期均衡发展的需要。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(4)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是使人口的增长同经济和社会发展计划相适应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促进经济发展和社会进步的需要。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79449" y="1322525"/>
            <a:ext cx="11051633" cy="45939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角度三</a:t>
            </a:r>
            <a:r>
              <a:rPr lang="zh-CN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怎样做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类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5.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请你就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低碳转型</a:t>
            </a:r>
            <a:r>
              <a:rPr lang="zh-CN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绿色发展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向政府建言献策。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落实可持续发展战略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积极宣传绿色生产生活方式。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依法加强对企业的管理监督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引导企业绿色转型。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大力发展循环经济和生态经济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优化经济结构。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(4)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科学立法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引导广大人民践行低碳生活。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(5)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拓展民主渠道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鼓励人民群众参与环保监督。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79450" y="2002711"/>
            <a:ext cx="10833100" cy="323357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6.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政策的权威在于落实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落实政策先要让群众了解政策。请你向当地的计生办提几条宣传三孩政策的方法。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利用网络平台、微信号进行宣传。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下乡走访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当面向群众宣传。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张贴宣传标语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利用广播宣传。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79450" y="941306"/>
            <a:ext cx="10833100" cy="67287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主题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关爱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母亲河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启动禁捕清废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image480.jpeg"/>
          <p:cNvPicPr/>
          <p:nvPr/>
        </p:nvPicPr>
        <p:blipFill>
          <a:blip r:embed="rId2"/>
          <a:stretch>
            <a:fillRect/>
          </a:stretch>
        </p:blipFill>
        <p:spPr>
          <a:xfrm>
            <a:off x="4477965" y="1804483"/>
            <a:ext cx="1888078" cy="492668"/>
          </a:xfrm>
          <a:prstGeom prst="rect">
            <a:avLst/>
          </a:prstGeom>
        </p:spPr>
      </p:pic>
      <p:pic>
        <p:nvPicPr>
          <p:cNvPr id="4" name="image481.jpeg"/>
          <p:cNvPicPr/>
          <p:nvPr/>
        </p:nvPicPr>
        <p:blipFill>
          <a:blip r:embed="rId3"/>
          <a:stretch>
            <a:fillRect/>
          </a:stretch>
        </p:blipFill>
        <p:spPr>
          <a:xfrm>
            <a:off x="4188033" y="2487451"/>
            <a:ext cx="2842764" cy="1705408"/>
          </a:xfrm>
          <a:prstGeom prst="rect">
            <a:avLst/>
          </a:prstGeom>
        </p:spPr>
      </p:pic>
      <p:sp>
        <p:nvSpPr>
          <p:cNvPr id="5" name="矩形 4"/>
          <p:cNvSpPr>
            <a:spLocks noChangeAspect="1"/>
          </p:cNvSpPr>
          <p:nvPr/>
        </p:nvSpPr>
        <p:spPr>
          <a:xfrm>
            <a:off x="679449" y="4264598"/>
            <a:ext cx="11252355" cy="201285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材料一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根据《中华人民共和国渔业法》《中国水生生物资源养护行动纲要》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青海省决定自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2021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8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月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日至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2026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月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31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日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黄河流域青海段部分水域严禁一切天然鱼类捕捞活动。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79449" y="2322799"/>
            <a:ext cx="11051633" cy="265303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材料二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2021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月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12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日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生态环境部宣布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为严厉打击黄河流域固体废物非法转移和倾倒等违法犯罪行为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生态环境部将在巩固好长江经济带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清废行动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成果的基础上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今年起将用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年时间完成黄河流域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清废行动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482.jpeg"/>
          <p:cNvPicPr/>
          <p:nvPr/>
        </p:nvPicPr>
        <p:blipFill>
          <a:blip r:embed="rId2"/>
          <a:stretch>
            <a:fillRect/>
          </a:stretch>
        </p:blipFill>
        <p:spPr>
          <a:xfrm>
            <a:off x="4477965" y="1447646"/>
            <a:ext cx="1717132" cy="448062"/>
          </a:xfrm>
          <a:prstGeom prst="rect">
            <a:avLst/>
          </a:prstGeom>
        </p:spPr>
      </p:pic>
      <p:sp>
        <p:nvSpPr>
          <p:cNvPr id="3" name="矩形 2"/>
          <p:cNvSpPr>
            <a:spLocks noChangeAspect="1"/>
          </p:cNvSpPr>
          <p:nvPr/>
        </p:nvSpPr>
        <p:spPr>
          <a:xfrm>
            <a:off x="679450" y="2282788"/>
            <a:ext cx="10833100" cy="267342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角度一</a:t>
            </a:r>
            <a:r>
              <a:rPr lang="zh-CN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是什么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类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对黄河流域实行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禁捕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和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清废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”,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体现了我国坚持什么基本国策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节约资源和保护环境的基本国策。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79450" y="1322525"/>
            <a:ext cx="10833100" cy="45939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角度二</a:t>
            </a:r>
            <a:r>
              <a:rPr lang="zh-CN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为什么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类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为什么黄河部分水域严禁一切天然鱼类捕捞活动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常年的捕捞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使黄河的生物种类不断减少。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部分渔民采用电网等工具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进行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灭绝性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捕鱼。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是维护黄河流域生态平衡的需要。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(4)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是保障黄河生物繁衍、生息的需要。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(5)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是促进渔业改革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推进产业转型的需要。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79450" y="1682623"/>
            <a:ext cx="10833100" cy="387375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实施黄河流域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清废行动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有什么意义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有利于消除环境安全隐患。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有利于保障黄河流域生态环境安全。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有利于保障黄河流域的水质。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(4)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有利于疏通水道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保障水上交通。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(5)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有利于改善黄河流域的生活环境。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79450" y="1642613"/>
            <a:ext cx="10833100" cy="39537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角度三</a:t>
            </a:r>
            <a:r>
              <a:rPr lang="zh-CN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怎样做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类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4.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要使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黄河禁捕令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落地生效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请你向政府建言献策。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坚持依法行政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加强禁捕工作的监管和执法。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建立黄河禁捕巡逻队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严惩非法捕捞行为。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拓展监督渠道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鼓励人民群众举报非法捕捞行为。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(4)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做好黄河流域的渔民上岸、就业问题。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679450" y="2322799"/>
            <a:ext cx="10833100" cy="259340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5.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为配合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黄河禁捕令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”,</a:t>
            </a:r>
            <a:r>
              <a:rPr lang="zh-CN" altLang="zh-CN" b="1">
                <a:solidFill>
                  <a:srgbClr val="FF00FF"/>
                </a:solidFill>
                <a:latin typeface="Arial" pitchFamily="34" charset="0"/>
                <a:cs typeface="Times New Roman" panose="02020603050405020304" pitchFamily="18" charset="0"/>
              </a:rPr>
              <a:t>我们青少年应该如何要求自己</a:t>
            </a:r>
            <a:r>
              <a:rPr lang="en-US" altLang="zh-CN" b="1">
                <a:solidFill>
                  <a:srgbClr val="FF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不去黄河进行钓鱼、捕鱼活动。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争当志愿者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积极宣传禁捕令的意义。</a:t>
            </a:r>
            <a:endParaRPr lang="zh-CN" altLang="zh-CN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主动监督</a:t>
            </a:r>
            <a:r>
              <a:rPr lang="en-US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b="1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与非法捕捞行为作斗争。</a:t>
            </a:r>
            <a:endParaRPr lang="zh-CN" altLang="zh-CN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https://d.book118.com/727164056163006025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专业教辅课件QQ251490010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3_Office 主题​​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宋体</vt:lpstr>
      <vt:lpstr>微软雅黑</vt:lpstr>
      <vt:lpstr>Times New Roman</vt:lpstr>
      <vt:lpstr>黑体</vt:lpstr>
      <vt:lpstr>楷体</vt:lpstr>
      <vt:lpstr>Office Theme</vt:lpstr>
      <vt:lpstr>专题七　关爱生态环境　谱写绿色诗篇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2024-08-30T17:45:48.595</cp:lastPrinted>
  <dcterms:created xsi:type="dcterms:W3CDTF">2024-08-30T09:45:48Z</dcterms:created>
  <dcterms:modified xsi:type="dcterms:W3CDTF">2024-08-30T09:45:50Z</dcterms:modified>
</cp:coreProperties>
</file>