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F70E9F-CE85-4294-9207-49F3BD6D3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44B1D-FF80-438F-B02E-E8D2A6460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AE61B4-5626-46B3-8E3C-F766FF772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8BE8F1-E5A4-4C25-8F18-59727234E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3DF9FF-0718-438B-B164-343594E044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3786A5-A318-47DA-A2C7-05FF45765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D90948-EBAA-46B8-9BFA-0E2AED58FB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9E4D0C-7186-4ECF-B2A8-00647434E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2495C-090D-4BDB-80DA-AC99D612A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E4611-8F13-47FB-9DA2-519BAE1A8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58824-EFCE-4A01-89A7-504BC70E1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blipFill dpi="0" rotWithShape="1">
          <a:blip r:embed="rId1">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3">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5" name="矩形: 圆角 4"/>
          <p:cNvSpPr/>
          <p:nvPr userDrawn="1"/>
        </p:nvSpPr>
        <p:spPr>
          <a:xfrm>
            <a:off x="364983" y="385125"/>
            <a:ext cx="11462033" cy="6087749"/>
          </a:xfrm>
          <a:prstGeom prst="roundRect">
            <a:avLst>
              <a:gd name="adj" fmla="val 2910"/>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 name="图片 6"/>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flipH="1">
            <a:off x="0" y="6030746"/>
            <a:ext cx="12192000" cy="827254"/>
          </a:xfrm>
          <a:prstGeom prst="rect">
            <a:avLst/>
          </a:prstGeom>
        </p:spPr>
      </p:pic>
      <p:pic>
        <p:nvPicPr>
          <p:cNvPr id="8" name="图片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231696" y="6011925"/>
            <a:ext cx="2960303" cy="827253"/>
          </a:xfrm>
          <a:prstGeom prst="rect">
            <a:avLst/>
          </a:prstGeom>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40CBB5E3-E38E-43AF-9BCA-07D86295FDAD}" type="datetimeFigureOut">
              <a:rPr lang="zh-CN" altLang="en-US" smtClean="0"/>
              <a:t>2023/9/14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549C953-3FE9-4FFE-8C44-27DCE7739A2F}"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CBB5E3-E38E-43AF-9BCA-07D86295FDAD}" type="datetimeFigureOut">
              <a:rPr lang="zh-CN" altLang="en-US" smtClean="0"/>
              <a:t>2023/9/14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49C953-3FE9-4FFE-8C44-27DCE7739A2F}"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10.png" /><Relationship Id="rId5"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3.jpeg" /><Relationship Id="rId4" Type="http://schemas.openxmlformats.org/officeDocument/2006/relationships/image" Target="../media/image1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20102312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297034" y="273738"/>
            <a:ext cx="919034"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FFF2"/>
                </a:solidFill>
                <a:latin typeface="思源黑体 Heavy" panose="020b0a00000000000000" pitchFamily="34" charset="-122"/>
                <a:ea typeface="思源黑体 Heavy" panose="020b0a00000000000000" pitchFamily="34" charset="-122"/>
              </a:rPr>
              <a:t>LOGO</a:t>
            </a:r>
            <a:endParaRPr lang="zh-CN" altLang="en-US" sz="2000">
              <a:solidFill>
                <a:srgbClr val="FFFFF2"/>
              </a:solidFill>
              <a:latin typeface="思源黑体 Heavy" panose="020b0a00000000000000" pitchFamily="34" charset="-122"/>
              <a:ea typeface="思源黑体 Heavy" panose="020b0a00000000000000" pitchFamily="34" charset="-122"/>
            </a:endParaRPr>
          </a:p>
        </p:txBody>
      </p:sp>
      <p:grpSp>
        <p:nvGrpSpPr>
          <p:cNvPr id="78" name="组合 77"/>
          <p:cNvGrpSpPr/>
          <p:nvPr/>
        </p:nvGrpSpPr>
        <p:grpSpPr>
          <a:xfrm>
            <a:off x="1487595" y="1124528"/>
            <a:ext cx="9190881" cy="2140909"/>
            <a:chOff x="1599571" y="1488246"/>
            <a:chExt cx="9190881" cy="2140909"/>
          </a:xfrm>
        </p:grpSpPr>
        <p:pic>
          <p:nvPicPr>
            <p:cNvPr id="59" name="图片 5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919556" y="2025254"/>
              <a:ext cx="745499" cy="716377"/>
            </a:xfrm>
            <a:prstGeom prst="rect">
              <a:avLst/>
            </a:prstGeom>
          </p:spPr>
        </p:pic>
        <p:pic>
          <p:nvPicPr>
            <p:cNvPr id="60" name="图片 59"/>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452651" y="2705603"/>
              <a:ext cx="745499" cy="716377"/>
            </a:xfrm>
            <a:prstGeom prst="rect">
              <a:avLst/>
            </a:prstGeom>
          </p:spPr>
        </p:pic>
        <p:pic>
          <p:nvPicPr>
            <p:cNvPr id="61" name="图片 60"/>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797929" y="2133530"/>
              <a:ext cx="745499" cy="716377"/>
            </a:xfrm>
            <a:prstGeom prst="rect">
              <a:avLst/>
            </a:prstGeom>
          </p:spPr>
        </p:pic>
        <p:pic>
          <p:nvPicPr>
            <p:cNvPr id="62" name="图片 6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171969" y="2633397"/>
              <a:ext cx="745499" cy="716377"/>
            </a:xfrm>
            <a:prstGeom prst="rect">
              <a:avLst/>
            </a:prstGeom>
          </p:spPr>
        </p:pic>
        <p:pic>
          <p:nvPicPr>
            <p:cNvPr id="63" name="图片 6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936923" y="2582824"/>
              <a:ext cx="745499" cy="716377"/>
            </a:xfrm>
            <a:prstGeom prst="rect">
              <a:avLst/>
            </a:prstGeom>
          </p:spPr>
        </p:pic>
        <p:pic>
          <p:nvPicPr>
            <p:cNvPr id="64" name="图片 6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06641" y="1960187"/>
              <a:ext cx="745499" cy="716377"/>
            </a:xfrm>
            <a:prstGeom prst="rect">
              <a:avLst/>
            </a:prstGeom>
          </p:spPr>
        </p:pic>
        <p:pic>
          <p:nvPicPr>
            <p:cNvPr id="65" name="图片 64"/>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675755" y="2506068"/>
              <a:ext cx="745499" cy="716377"/>
            </a:xfrm>
            <a:prstGeom prst="rect">
              <a:avLst/>
            </a:prstGeom>
          </p:spPr>
        </p:pic>
        <p:pic>
          <p:nvPicPr>
            <p:cNvPr id="66" name="图片 6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375381" y="2047111"/>
              <a:ext cx="745499" cy="716377"/>
            </a:xfrm>
            <a:prstGeom prst="rect">
              <a:avLst/>
            </a:prstGeom>
          </p:spPr>
        </p:pic>
        <p:pic>
          <p:nvPicPr>
            <p:cNvPr id="67" name="图片 66"/>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046979" y="2543304"/>
              <a:ext cx="745499" cy="716377"/>
            </a:xfrm>
            <a:prstGeom prst="rect">
              <a:avLst/>
            </a:prstGeom>
          </p:spPr>
        </p:pic>
        <p:pic>
          <p:nvPicPr>
            <p:cNvPr id="68" name="图片 67"/>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478288" y="2763488"/>
              <a:ext cx="745499" cy="716377"/>
            </a:xfrm>
            <a:prstGeom prst="rect">
              <a:avLst/>
            </a:prstGeom>
          </p:spPr>
        </p:pic>
        <p:pic>
          <p:nvPicPr>
            <p:cNvPr id="69" name="图片 6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643590" y="1775341"/>
              <a:ext cx="745499" cy="716377"/>
            </a:xfrm>
            <a:prstGeom prst="rect">
              <a:avLst/>
            </a:prstGeom>
          </p:spPr>
        </p:pic>
        <p:sp>
          <p:nvSpPr>
            <p:cNvPr id="38" name="文本框 37"/>
            <p:cNvSpPr txBox="1"/>
            <p:nvPr/>
          </p:nvSpPr>
          <p:spPr>
            <a:xfrm>
              <a:off x="6626798" y="2924544"/>
              <a:ext cx="19774" cy="26365"/>
            </a:xfrm>
            <a:custGeom>
              <a:rect l="l" t="t" r="r" b="b"/>
              <a:pathLst>
                <a:path w="19774" h="26365">
                  <a:moveTo>
                    <a:pt x="0" y="0"/>
                  </a:moveTo>
                  <a:cubicBezTo>
                    <a:pt x="6591" y="0"/>
                    <a:pt x="13183" y="6591"/>
                    <a:pt x="19774" y="19774"/>
                  </a:cubicBezTo>
                  <a:lnTo>
                    <a:pt x="19774" y="26365"/>
                  </a:lnTo>
                  <a:cubicBezTo>
                    <a:pt x="13183" y="26365"/>
                    <a:pt x="6591" y="19774"/>
                    <a:pt x="0" y="6591"/>
                  </a:cubicBezTo>
                  <a:lnTo>
                    <a:pt x="0" y="0"/>
                  </a:lnTo>
                  <a:close/>
                </a:path>
              </a:pathLst>
            </a:custGeom>
            <a:gradFill flip="none" rotWithShape="1">
              <a:gsLst>
                <a:gs pos="0">
                  <a:srgbClr val="F8F9F5">
                    <a:lumMod val="0"/>
                    <a:lumOff val="100000"/>
                  </a:srgbClr>
                </a:gs>
                <a:gs pos="66232">
                  <a:srgbClr val="FFFFF2"/>
                </a:gs>
                <a:gs pos="38000">
                  <a:srgbClr val="FFFFF2"/>
                </a:gs>
                <a:gs pos="16000">
                  <a:srgbClr val="FBFC9F">
                    <a:lumMod val="94000"/>
                  </a:srgbClr>
                </a:gs>
                <a:gs pos="52000">
                  <a:srgbClr val="E6CF83"/>
                </a:gs>
                <a:gs pos="84000">
                  <a:srgbClr val="FBFC9F"/>
                </a:gs>
                <a:gs pos="100000">
                  <a:srgbClr val="FFFFF2">
                    <a:lumMod val="0"/>
                    <a:lumOff val="100000"/>
                  </a:srgbClr>
                </a:gs>
              </a:gsLst>
              <a:lin ang="8100000" scaled="1"/>
            </a:gradFill>
            <a:ln>
              <a:noFill/>
            </a:ln>
            <a:effectLst>
              <a:outerShdw blurRad="50800" dist="114300" dir="2700000" algn="tl" rotWithShape="0">
                <a:schemeClr val="tx1">
                  <a:lumMod val="65000"/>
                  <a:lumOff val="35000"/>
                  <a:alpha val="40000"/>
                </a:scheme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000">
                <a:gradFill flip="none" rotWithShape="1">
                  <a:gsLst>
                    <a:gs pos="0">
                      <a:srgbClr val="F8F9F5">
                        <a:lumMod val="0"/>
                        <a:lumOff val="100000"/>
                      </a:srgbClr>
                    </a:gs>
                    <a:gs pos="66232">
                      <a:srgbClr val="FFFFF2"/>
                    </a:gs>
                    <a:gs pos="38000">
                      <a:srgbClr val="FFFFF2"/>
                    </a:gs>
                    <a:gs pos="16000">
                      <a:srgbClr val="FBFC9F">
                        <a:lumMod val="94000"/>
                      </a:srgbClr>
                    </a:gs>
                    <a:gs pos="52000">
                      <a:srgbClr val="E6CF83"/>
                    </a:gs>
                    <a:gs pos="84000">
                      <a:srgbClr val="FBFC9F"/>
                    </a:gs>
                    <a:gs pos="100000">
                      <a:srgbClr val="FFFFF2">
                        <a:lumMod val="0"/>
                        <a:lumOff val="100000"/>
                      </a:srgbClr>
                    </a:gs>
                  </a:gsLst>
                  <a:lin ang="8100000" scaled="1"/>
                </a:gradFill>
                <a:latin typeface="汉呈王天喜任我行" panose="020b0503020204020204" pitchFamily="34" charset="-128"/>
                <a:ea typeface="汉呈王天喜任我行" panose="020b0503020204020204" pitchFamily="34" charset="-128"/>
              </a:endParaRPr>
            </a:p>
          </p:txBody>
        </p:sp>
        <p:grpSp>
          <p:nvGrpSpPr>
            <p:cNvPr id="77" name="组合 76"/>
            <p:cNvGrpSpPr/>
            <p:nvPr/>
          </p:nvGrpSpPr>
          <p:grpSpPr>
            <a:xfrm>
              <a:off x="1599571" y="1488246"/>
              <a:ext cx="9190881" cy="2140909"/>
              <a:chOff x="1502557" y="1485067"/>
              <a:chExt cx="9190881" cy="2140909"/>
            </a:xfrm>
          </p:grpSpPr>
          <p:sp>
            <p:nvSpPr>
              <p:cNvPr id="71" name="文本框 70"/>
              <p:cNvSpPr txBox="1"/>
              <p:nvPr/>
            </p:nvSpPr>
            <p:spPr>
              <a:xfrm>
                <a:off x="1502557" y="1485067"/>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精</a:t>
                </a:r>
              </a:p>
            </p:txBody>
          </p:sp>
          <p:sp>
            <p:nvSpPr>
              <p:cNvPr id="72" name="文本框 71"/>
              <p:cNvSpPr txBox="1"/>
              <p:nvPr/>
            </p:nvSpPr>
            <p:spPr>
              <a:xfrm>
                <a:off x="2963825" y="1533095"/>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神</a:t>
                </a:r>
              </a:p>
            </p:txBody>
          </p:sp>
          <p:sp>
            <p:nvSpPr>
              <p:cNvPr id="73" name="文本框 72"/>
              <p:cNvSpPr txBox="1"/>
              <p:nvPr/>
            </p:nvSpPr>
            <p:spPr>
              <a:xfrm>
                <a:off x="4393443" y="1491507"/>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文</a:t>
                </a:r>
              </a:p>
            </p:txBody>
          </p:sp>
          <p:sp>
            <p:nvSpPr>
              <p:cNvPr id="74" name="文本框 73"/>
              <p:cNvSpPr txBox="1"/>
              <p:nvPr/>
            </p:nvSpPr>
            <p:spPr>
              <a:xfrm>
                <a:off x="5770145" y="1512260"/>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明</a:t>
                </a:r>
              </a:p>
            </p:txBody>
          </p:sp>
          <p:sp>
            <p:nvSpPr>
              <p:cNvPr id="75" name="文本框 74"/>
              <p:cNvSpPr txBox="1"/>
              <p:nvPr/>
            </p:nvSpPr>
            <p:spPr>
              <a:xfrm>
                <a:off x="7220571" y="1533095"/>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建</a:t>
                </a:r>
              </a:p>
            </p:txBody>
          </p:sp>
          <p:sp>
            <p:nvSpPr>
              <p:cNvPr id="76" name="文本框 75"/>
              <p:cNvSpPr txBox="1"/>
              <p:nvPr/>
            </p:nvSpPr>
            <p:spPr>
              <a:xfrm>
                <a:off x="8841649" y="1513348"/>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设</a:t>
                </a:r>
              </a:p>
            </p:txBody>
          </p:sp>
        </p:grpSp>
      </p:grpSp>
      <p:grpSp>
        <p:nvGrpSpPr>
          <p:cNvPr id="90" name="组合 89"/>
          <p:cNvGrpSpPr/>
          <p:nvPr/>
        </p:nvGrpSpPr>
        <p:grpSpPr>
          <a:xfrm>
            <a:off x="3686208" y="763258"/>
            <a:ext cx="4819584" cy="707886"/>
            <a:chOff x="3727044" y="759187"/>
            <a:chExt cx="4819584" cy="707886"/>
          </a:xfrm>
        </p:grpSpPr>
        <p:sp>
          <p:nvSpPr>
            <p:cNvPr id="6" name="文本框 5"/>
            <p:cNvSpPr txBox="1"/>
            <p:nvPr/>
          </p:nvSpPr>
          <p:spPr>
            <a:xfrm>
              <a:off x="5209400" y="759187"/>
              <a:ext cx="1887455" cy="707886"/>
            </a:xfrm>
            <a:prstGeom prst="rect">
              <a:avLst/>
            </a:prstGeom>
            <a:noFill/>
            <a:effectLst>
              <a:outerShdw blurRad="50800" dist="88900" dir="2700000" algn="tl" rotWithShape="0">
                <a:schemeClr val="tx1">
                  <a:lumMod val="65000"/>
                  <a:lumOff val="35000"/>
                  <a:alpha val="40000"/>
                </a:scheme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a:gradFill>
                    <a:gsLst>
                      <a:gs pos="0">
                        <a:srgbClr val="F8F9F5">
                          <a:lumMod val="0"/>
                          <a:lumOff val="100000"/>
                        </a:srgbClr>
                      </a:gs>
                      <a:gs pos="66232">
                        <a:srgbClr val="FFFFF2"/>
                      </a:gs>
                      <a:gs pos="38000">
                        <a:srgbClr val="FFFFF2"/>
                      </a:gs>
                      <a:gs pos="16000">
                        <a:srgbClr val="FBFC9F">
                          <a:lumMod val="94000"/>
                        </a:srgbClr>
                      </a:gs>
                      <a:gs pos="52000">
                        <a:srgbClr val="E6CF83"/>
                      </a:gs>
                      <a:gs pos="84000">
                        <a:srgbClr val="FBFC9F"/>
                      </a:gs>
                      <a:gs pos="100000">
                        <a:srgbClr val="FFFFF2">
                          <a:lumMod val="0"/>
                          <a:lumOff val="100000"/>
                        </a:srgbClr>
                      </a:gs>
                    </a:gsLst>
                    <a:lin ang="8100000" scaled="1"/>
                  </a:gradFill>
                  <a:latin typeface="三极榜书简体" panose="00000500000000000000" pitchFamily="2" charset="-122"/>
                  <a:ea typeface="三极榜书简体" panose="00000500000000000000" pitchFamily="2" charset="-122"/>
                </a:rPr>
                <a:t>新时代</a:t>
              </a:r>
            </a:p>
          </p:txBody>
        </p:sp>
        <p:grpSp>
          <p:nvGrpSpPr>
            <p:cNvPr id="83" name="组合 82"/>
            <p:cNvGrpSpPr/>
            <p:nvPr/>
          </p:nvGrpSpPr>
          <p:grpSpPr>
            <a:xfrm>
              <a:off x="3727044" y="910565"/>
              <a:ext cx="1389988" cy="425554"/>
              <a:chOff x="3583438" y="868977"/>
              <a:chExt cx="1571579" cy="467142"/>
            </a:xfrm>
          </p:grpSpPr>
          <p:pic>
            <p:nvPicPr>
              <p:cNvPr id="80" name="图片 79"/>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662178" y="873451"/>
                <a:ext cx="492839" cy="462668"/>
              </a:xfrm>
              <a:prstGeom prst="rect">
                <a:avLst/>
              </a:prstGeom>
            </p:spPr>
          </p:pic>
          <p:pic>
            <p:nvPicPr>
              <p:cNvPr id="81" name="图片 80"/>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121098" y="868977"/>
                <a:ext cx="492839" cy="462668"/>
              </a:xfrm>
              <a:prstGeom prst="rect">
                <a:avLst/>
              </a:prstGeom>
            </p:spPr>
          </p:pic>
          <p:pic>
            <p:nvPicPr>
              <p:cNvPr id="82" name="图片 8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583438" y="868977"/>
                <a:ext cx="492839" cy="462668"/>
              </a:xfrm>
              <a:prstGeom prst="rect">
                <a:avLst/>
              </a:prstGeom>
            </p:spPr>
          </p:pic>
        </p:grpSp>
        <p:grpSp>
          <p:nvGrpSpPr>
            <p:cNvPr id="84" name="组合 83"/>
            <p:cNvGrpSpPr/>
            <p:nvPr/>
          </p:nvGrpSpPr>
          <p:grpSpPr>
            <a:xfrm>
              <a:off x="7156640" y="900148"/>
              <a:ext cx="1389988" cy="425554"/>
              <a:chOff x="3583438" y="868977"/>
              <a:chExt cx="1571579" cy="467142"/>
            </a:xfrm>
          </p:grpSpPr>
          <p:pic>
            <p:nvPicPr>
              <p:cNvPr id="85" name="图片 8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662178" y="873451"/>
                <a:ext cx="492839" cy="462668"/>
              </a:xfrm>
              <a:prstGeom prst="rect">
                <a:avLst/>
              </a:prstGeom>
            </p:spPr>
          </p:pic>
          <p:pic>
            <p:nvPicPr>
              <p:cNvPr id="86" name="图片 8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121098" y="868977"/>
                <a:ext cx="492839" cy="462668"/>
              </a:xfrm>
              <a:prstGeom prst="rect">
                <a:avLst/>
              </a:prstGeom>
            </p:spPr>
          </p:pic>
          <p:pic>
            <p:nvPicPr>
              <p:cNvPr id="87" name="图片 8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583438" y="868977"/>
                <a:ext cx="492839" cy="462668"/>
              </a:xfrm>
              <a:prstGeom prst="rect">
                <a:avLst/>
              </a:prstGeom>
            </p:spPr>
          </p:pic>
        </p:grpSp>
      </p:grpSp>
      <p:grpSp>
        <p:nvGrpSpPr>
          <p:cNvPr id="101" name="组合 100"/>
          <p:cNvGrpSpPr/>
          <p:nvPr/>
        </p:nvGrpSpPr>
        <p:grpSpPr>
          <a:xfrm>
            <a:off x="3035522" y="3116080"/>
            <a:ext cx="6095028" cy="899234"/>
            <a:chOff x="3048486" y="3046189"/>
            <a:chExt cx="6095028" cy="899234"/>
          </a:xfrm>
        </p:grpSpPr>
        <p:sp>
          <p:nvSpPr>
            <p:cNvPr id="89" name="文本框 88"/>
            <p:cNvSpPr txBox="1"/>
            <p:nvPr/>
          </p:nvSpPr>
          <p:spPr>
            <a:xfrm>
              <a:off x="3048486" y="3046189"/>
              <a:ext cx="6095028"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mn-ea"/>
                </a:rPr>
                <a:t>搞好</a:t>
              </a:r>
              <a:r>
                <a:rPr lang="zh-CN" altLang="zh-CN" sz="24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mn-ea"/>
                </a:rPr>
                <a:t>思想道德建设和科学文化建设</a:t>
              </a:r>
              <a:endParaRPr lang="zh-CN" altLang="en-US" sz="24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endParaRPr>
            </a:p>
          </p:txBody>
        </p:sp>
        <p:sp>
          <p:nvSpPr>
            <p:cNvPr id="92" name="文本框 91"/>
            <p:cNvSpPr txBox="1"/>
            <p:nvPr/>
          </p:nvSpPr>
          <p:spPr>
            <a:xfrm>
              <a:off x="3479307" y="3467343"/>
              <a:ext cx="5291896" cy="47808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zh-CN" sz="1000">
                  <a:solidFill>
                    <a:schemeClr val="bg1"/>
                  </a:solidFill>
                  <a:latin typeface="阿里巴巴普惠体" panose="00020600040101010101" charset="-122"/>
                  <a:ea typeface="阿里巴巴普惠体" panose="00020600040101010101" charset="-122"/>
                  <a:cs typeface="阿里巴巴普惠体" panose="00020600040101010101" charset="-122"/>
                  <a:sym typeface="+mn-ea"/>
                </a:rPr>
                <a:t>精神文明成果不再是奴役劳动人民的手段，而是用来提高人民群众的物质和文化生活水平，为人民群众造福。人民创造的精神财富越多，他们的精神生活就越丰富。</a:t>
              </a:r>
              <a:endParaRPr lang="zh-CN" altLang="en-US" sz="1000">
                <a:solidFill>
                  <a:schemeClr val="bg1"/>
                </a:solidFill>
              </a:endParaRPr>
            </a:p>
          </p:txBody>
        </p:sp>
      </p:grpSp>
      <p:grpSp>
        <p:nvGrpSpPr>
          <p:cNvPr id="93" name="组合 92"/>
          <p:cNvGrpSpPr/>
          <p:nvPr/>
        </p:nvGrpSpPr>
        <p:grpSpPr>
          <a:xfrm>
            <a:off x="4218468" y="4459664"/>
            <a:ext cx="3755064" cy="419343"/>
            <a:chOff x="4218469" y="4257492"/>
            <a:chExt cx="3755064" cy="419343"/>
          </a:xfrm>
        </p:grpSpPr>
        <p:grpSp>
          <p:nvGrpSpPr>
            <p:cNvPr id="94" name="组合 93"/>
            <p:cNvGrpSpPr/>
            <p:nvPr/>
          </p:nvGrpSpPr>
          <p:grpSpPr>
            <a:xfrm>
              <a:off x="4218469" y="4257492"/>
              <a:ext cx="1665824" cy="419343"/>
              <a:chOff x="4298162" y="4257492"/>
              <a:chExt cx="1665824" cy="419343"/>
            </a:xfrm>
          </p:grpSpPr>
          <p:sp>
            <p:nvSpPr>
              <p:cNvPr id="98" name="文本框 97"/>
              <p:cNvSpPr txBox="1"/>
              <p:nvPr/>
            </p:nvSpPr>
            <p:spPr>
              <a:xfrm>
                <a:off x="4684034" y="4313274"/>
                <a:ext cx="894080" cy="30670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a:solidFill>
                      <a:schemeClr val="bg1"/>
                    </a:solidFill>
                    <a:latin typeface="阿里巴巴普惠体" panose="00020600040101010101" charset="-122"/>
                    <a:ea typeface="阿里巴巴普惠体" panose="00020600040101010101" charset="-122"/>
                    <a:cs typeface="阿里巴巴普惠体" panose="00020600040101010101" charset="-122"/>
                  </a:rPr>
                  <a:t>讲述人：</a:t>
                </a:r>
              </a:p>
            </p:txBody>
          </p:sp>
          <p:sp>
            <p:nvSpPr>
              <p:cNvPr id="99" name="矩形: 圆角 98"/>
              <p:cNvSpPr/>
              <p:nvPr/>
            </p:nvSpPr>
            <p:spPr>
              <a:xfrm>
                <a:off x="4298162" y="4257492"/>
                <a:ext cx="1665824" cy="419343"/>
              </a:xfrm>
              <a:prstGeom prst="roundRect">
                <a:avLst/>
              </a:prstGeom>
              <a:noFill/>
              <a:ln w="19050">
                <a:solidFill>
                  <a:srgbClr val="E6CF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bg1"/>
                  </a:solidFill>
                </a:endParaRPr>
              </a:p>
            </p:txBody>
          </p:sp>
        </p:grpSp>
        <p:grpSp>
          <p:nvGrpSpPr>
            <p:cNvPr id="95" name="组合 94"/>
            <p:cNvGrpSpPr/>
            <p:nvPr/>
          </p:nvGrpSpPr>
          <p:grpSpPr>
            <a:xfrm>
              <a:off x="6307709" y="4257492"/>
              <a:ext cx="1665824" cy="419343"/>
              <a:chOff x="6226270" y="4257490"/>
              <a:chExt cx="1665824" cy="419343"/>
            </a:xfrm>
          </p:grpSpPr>
          <p:sp>
            <p:nvSpPr>
              <p:cNvPr id="96" name="文本框 95"/>
              <p:cNvSpPr txBox="1"/>
              <p:nvPr/>
            </p:nvSpPr>
            <p:spPr>
              <a:xfrm>
                <a:off x="6247100" y="4313272"/>
                <a:ext cx="716280" cy="30670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bg1"/>
                    </a:solidFill>
                    <a:latin typeface="阿里巴巴普惠体" panose="00020600040101010101" charset="-122"/>
                    <a:ea typeface="阿里巴巴普惠体" panose="00020600040101010101" charset="-122"/>
                    <a:cs typeface="阿里巴巴普惠体" panose="00020600040101010101" charset="-122"/>
                  </a:rPr>
                  <a:t>日期：</a:t>
                </a:r>
              </a:p>
            </p:txBody>
          </p:sp>
          <p:sp>
            <p:nvSpPr>
              <p:cNvPr id="97" name="矩形: 圆角 96"/>
              <p:cNvSpPr/>
              <p:nvPr/>
            </p:nvSpPr>
            <p:spPr>
              <a:xfrm>
                <a:off x="6226270" y="4257490"/>
                <a:ext cx="1665824" cy="419343"/>
              </a:xfrm>
              <a:prstGeom prst="roundRect">
                <a:avLst/>
              </a:prstGeom>
              <a:noFill/>
              <a:ln w="19050">
                <a:solidFill>
                  <a:srgbClr val="E6CF8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bg1"/>
                  </a:solidFil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90"/>
                                        </p:tgtEl>
                                        <p:attrNameLst>
                                          <p:attrName>style.visibility</p:attrName>
                                        </p:attrNameLst>
                                      </p:cBhvr>
                                      <p:to>
                                        <p:strVal val="visible"/>
                                      </p:to>
                                    </p:set>
                                    <p:animEffect transition="in" filter="barn(inVertical)">
                                      <p:cBhvr>
                                        <p:cTn id="7" dur="500"/>
                                        <p:tgtEl>
                                          <p:spTgt spid="9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78"/>
                                        </p:tgtEl>
                                        <p:attrNameLst>
                                          <p:attrName>style.visibility</p:attrName>
                                        </p:attrNameLst>
                                      </p:cBhvr>
                                      <p:to>
                                        <p:strVal val="visible"/>
                                      </p:to>
                                    </p:set>
                                    <p:animEffect transition="in" filter="randombar(horizontal)">
                                      <p:cBhvr>
                                        <p:cTn id="12" dur="500"/>
                                        <p:tgtEl>
                                          <p:spTgt spid="7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0" presetClass="entr" presetSubtype="0" dur="2000" fill="hold" nodeType="clickEffect">
                                  <p:stCondLst>
                                    <p:cond delay="0"/>
                                  </p:stCondLst>
                                  <p:childTnLst>
                                    <p:set>
                                      <p:cBhvr>
                                        <p:cTn id="16" dur="1" fill="hold">
                                          <p:stCondLst>
                                            <p:cond delay="0"/>
                                          </p:stCondLst>
                                        </p:cTn>
                                        <p:tgtEl>
                                          <p:spTgt spid="101"/>
                                        </p:tgtEl>
                                        <p:attrNameLst>
                                          <p:attrName>style.visibility</p:attrName>
                                        </p:attrNameLst>
                                      </p:cBhvr>
                                      <p:to>
                                        <p:strVal val="visible"/>
                                      </p:to>
                                    </p:set>
                                    <p:animEffect transition="in" filter="wedge">
                                      <p:cBhvr>
                                        <p:cTn id="17" dur="2000"/>
                                        <p:tgtEl>
                                          <p:spTgt spid="10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2" presetClass="entr" presetSubtype="0" dur="1000" fill="hold" nodeType="clickEffect">
                                  <p:stCondLst>
                                    <p:cond delay="0"/>
                                  </p:stCondLst>
                                  <p:childTnLst>
                                    <p:set>
                                      <p:cBhvr>
                                        <p:cTn id="21" dur="1" fill="hold">
                                          <p:stCondLst>
                                            <p:cond delay="0"/>
                                          </p:stCondLst>
                                        </p:cTn>
                                        <p:tgtEl>
                                          <p:spTgt spid="93"/>
                                        </p:tgtEl>
                                        <p:attrNameLst>
                                          <p:attrName>style.visibility</p:attrName>
                                        </p:attrNameLst>
                                      </p:cBhvr>
                                      <p:to>
                                        <p:strVal val="visible"/>
                                      </p:to>
                                    </p:set>
                                    <p:animEffect transition="in" filter="fade">
                                      <p:cBhvr>
                                        <p:cTn id="22" dur="1000"/>
                                        <p:tgtEl>
                                          <p:spTgt spid="93"/>
                                        </p:tgtEl>
                                      </p:cBhvr>
                                    </p:animEffect>
                                    <p:anim calcmode="lin" valueType="num">
                                      <p:cBhvr>
                                        <p:cTn id="23" dur="1000" fill="hold"/>
                                        <p:tgtEl>
                                          <p:spTgt spid="93"/>
                                        </p:tgtEl>
                                        <p:attrNameLst>
                                          <p:attrName>ppt_x</p:attrName>
                                        </p:attrNameLst>
                                      </p:cBhvr>
                                      <p:tavLst>
                                        <p:tav tm="0">
                                          <p:val>
                                            <p:strVal val="#ppt_x"/>
                                          </p:val>
                                        </p:tav>
                                        <p:tav tm="100000">
                                          <p:val>
                                            <p:strVal val="#ppt_x"/>
                                          </p:val>
                                        </p:tav>
                                      </p:tavLst>
                                    </p:anim>
                                    <p:anim calcmode="lin" valueType="num">
                                      <p:cBhvr>
                                        <p:cTn id="24" dur="1000" fill="hold"/>
                                        <p:tgtEl>
                                          <p:spTgt spid="9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7" name="组合 6"/>
          <p:cNvGrpSpPr/>
          <p:nvPr/>
        </p:nvGrpSpPr>
        <p:grpSpPr>
          <a:xfrm>
            <a:off x="7567776" y="682820"/>
            <a:ext cx="2977739" cy="3003399"/>
            <a:chOff x="979996" y="1091084"/>
            <a:chExt cx="2977739" cy="3003399"/>
          </a:xfrm>
        </p:grpSpPr>
        <p:sp>
          <p:nvSpPr>
            <p:cNvPr id="3" name="文本框 2"/>
            <p:cNvSpPr txBox="1"/>
            <p:nvPr/>
          </p:nvSpPr>
          <p:spPr>
            <a:xfrm>
              <a:off x="979996" y="1091084"/>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目</a:t>
              </a:r>
            </a:p>
          </p:txBody>
        </p:sp>
        <p:sp>
          <p:nvSpPr>
            <p:cNvPr id="4" name="文本框 3"/>
            <p:cNvSpPr txBox="1"/>
            <p:nvPr/>
          </p:nvSpPr>
          <p:spPr>
            <a:xfrm>
              <a:off x="1905890" y="2001602"/>
              <a:ext cx="1851789" cy="20928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3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录</a:t>
              </a:r>
            </a:p>
          </p:txBody>
        </p:sp>
        <p:sp>
          <p:nvSpPr>
            <p:cNvPr id="6" name="文本框 5"/>
            <p:cNvSpPr txBox="1"/>
            <p:nvPr/>
          </p:nvSpPr>
          <p:spPr>
            <a:xfrm rot="5400000">
              <a:off x="2711239" y="2549773"/>
              <a:ext cx="209288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0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mn-ea"/>
                </a:rPr>
                <a:t>CONTENTS</a:t>
              </a:r>
              <a:endParaRPr lang="zh-CN" altLang="en-US" sz="20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endParaRPr>
            </a:p>
          </p:txBody>
        </p:sp>
      </p:grpSp>
      <p:grpSp>
        <p:nvGrpSpPr>
          <p:cNvPr id="27" name="组合 26"/>
          <p:cNvGrpSpPr/>
          <p:nvPr/>
        </p:nvGrpSpPr>
        <p:grpSpPr>
          <a:xfrm>
            <a:off x="1646485" y="1255739"/>
            <a:ext cx="6839238" cy="3104353"/>
            <a:chOff x="1643069" y="1308157"/>
            <a:chExt cx="6839238" cy="3104353"/>
          </a:xfrm>
        </p:grpSpPr>
        <p:grpSp>
          <p:nvGrpSpPr>
            <p:cNvPr id="14" name="组合 13"/>
            <p:cNvGrpSpPr/>
            <p:nvPr/>
          </p:nvGrpSpPr>
          <p:grpSpPr>
            <a:xfrm>
              <a:off x="1643069" y="1308157"/>
              <a:ext cx="4415498" cy="812371"/>
              <a:chOff x="1410101" y="1370229"/>
              <a:chExt cx="4415498" cy="812371"/>
            </a:xfrm>
          </p:grpSpPr>
          <p:grpSp>
            <p:nvGrpSpPr>
              <p:cNvPr id="10" name="组合 9"/>
              <p:cNvGrpSpPr/>
              <p:nvPr/>
            </p:nvGrpSpPr>
            <p:grpSpPr>
              <a:xfrm>
                <a:off x="1410101" y="1419630"/>
                <a:ext cx="797916" cy="762970"/>
                <a:chOff x="4997167" y="1096908"/>
                <a:chExt cx="797916" cy="762970"/>
              </a:xfrm>
            </p:grpSpPr>
            <p:sp>
              <p:nvSpPr>
                <p:cNvPr id="8" name="椭圆 7"/>
                <p:cNvSpPr/>
                <p:nvPr/>
              </p:nvSpPr>
              <p:spPr>
                <a:xfrm>
                  <a:off x="4997167" y="1096908"/>
                  <a:ext cx="797916" cy="762970"/>
                </a:xfrm>
                <a:prstGeom prst="ellipse">
                  <a:avLst/>
                </a:prstGeom>
                <a:gradFill flip="none" rotWithShape="1">
                  <a:gsLst>
                    <a:gs pos="0">
                      <a:srgbClr val="FBFC9F"/>
                    </a:gs>
                    <a:gs pos="83000">
                      <a:srgbClr val="E6CF83"/>
                    </a:gs>
                    <a:gs pos="100000">
                      <a:srgbClr val="FBFC9F"/>
                    </a:gs>
                  </a:gsLst>
                  <a:lin ang="81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9" name="文本框 8"/>
                <p:cNvSpPr txBox="1"/>
                <p:nvPr/>
              </p:nvSpPr>
              <p:spPr>
                <a:xfrm>
                  <a:off x="5061738" y="1186005"/>
                  <a:ext cx="668773"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01</a:t>
                  </a:r>
                  <a:endParaRPr lang="zh-CN" altLang="en-US"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p:txBody>
            </p:sp>
          </p:grpSp>
          <p:sp>
            <p:nvSpPr>
              <p:cNvPr id="11" name="文本框 10"/>
              <p:cNvSpPr txBox="1"/>
              <p:nvPr/>
            </p:nvSpPr>
            <p:spPr>
              <a:xfrm>
                <a:off x="2409279" y="1370229"/>
                <a:ext cx="3416320"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FFF2"/>
                    </a:solidFill>
                    <a:latin typeface="阿里巴巴普惠体" panose="00020600040101010101" charset="-122"/>
                    <a:ea typeface="阿里巴巴普惠体" panose="00020600040101010101" charset="-122"/>
                    <a:cs typeface="阿里巴巴普惠体" panose="00020600040101010101" charset="-122"/>
                  </a:rPr>
                  <a:t>社会主义精神文明</a:t>
                </a:r>
              </a:p>
            </p:txBody>
          </p:sp>
          <p:sp>
            <p:nvSpPr>
              <p:cNvPr id="13" name="文本框 12"/>
              <p:cNvSpPr txBox="1"/>
              <p:nvPr/>
            </p:nvSpPr>
            <p:spPr>
              <a:xfrm>
                <a:off x="2409279" y="1905601"/>
                <a:ext cx="2986360" cy="2769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阿里巴巴普惠体" panose="00020600040101010101" charset="-122"/>
                    <a:ea typeface="阿里巴巴普惠体" panose="00020600040101010101" charset="-122"/>
                    <a:cs typeface="阿里巴巴普惠体" panose="00020600040101010101" charset="-122"/>
                  </a:rPr>
                  <a:t>Socialist spiritual civilization</a:t>
                </a:r>
              </a:p>
            </p:txBody>
          </p:sp>
        </p:grpSp>
        <p:grpSp>
          <p:nvGrpSpPr>
            <p:cNvPr id="15" name="组合 14"/>
            <p:cNvGrpSpPr/>
            <p:nvPr/>
          </p:nvGrpSpPr>
          <p:grpSpPr>
            <a:xfrm>
              <a:off x="1643069" y="2454148"/>
              <a:ext cx="5223411" cy="812371"/>
              <a:chOff x="1410101" y="1370229"/>
              <a:chExt cx="5223411" cy="812371"/>
            </a:xfrm>
          </p:grpSpPr>
          <p:grpSp>
            <p:nvGrpSpPr>
              <p:cNvPr id="16" name="组合 15"/>
              <p:cNvGrpSpPr/>
              <p:nvPr/>
            </p:nvGrpSpPr>
            <p:grpSpPr>
              <a:xfrm>
                <a:off x="1410101" y="1419630"/>
                <a:ext cx="797916" cy="762970"/>
                <a:chOff x="4997167" y="1096908"/>
                <a:chExt cx="797916" cy="762970"/>
              </a:xfrm>
            </p:grpSpPr>
            <p:sp>
              <p:nvSpPr>
                <p:cNvPr id="19" name="椭圆 18"/>
                <p:cNvSpPr/>
                <p:nvPr/>
              </p:nvSpPr>
              <p:spPr>
                <a:xfrm>
                  <a:off x="4997167" y="1096908"/>
                  <a:ext cx="797916" cy="762970"/>
                </a:xfrm>
                <a:prstGeom prst="ellipse">
                  <a:avLst/>
                </a:prstGeom>
                <a:gradFill flip="none" rotWithShape="1">
                  <a:gsLst>
                    <a:gs pos="0">
                      <a:srgbClr val="FBFC9F"/>
                    </a:gs>
                    <a:gs pos="83000">
                      <a:srgbClr val="E6CF83"/>
                    </a:gs>
                    <a:gs pos="100000">
                      <a:srgbClr val="FBFC9F"/>
                    </a:gs>
                  </a:gsLst>
                  <a:lin ang="81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0" name="文本框 19"/>
                <p:cNvSpPr txBox="1"/>
                <p:nvPr/>
              </p:nvSpPr>
              <p:spPr>
                <a:xfrm>
                  <a:off x="5061738" y="1186005"/>
                  <a:ext cx="668773"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02</a:t>
                  </a:r>
                  <a:endParaRPr lang="zh-CN" altLang="en-US"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p:txBody>
            </p:sp>
          </p:grpSp>
          <p:sp>
            <p:nvSpPr>
              <p:cNvPr id="17" name="文本框 16"/>
              <p:cNvSpPr txBox="1"/>
              <p:nvPr/>
            </p:nvSpPr>
            <p:spPr>
              <a:xfrm>
                <a:off x="2409279" y="1370229"/>
                <a:ext cx="4224233"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FFF2"/>
                    </a:solidFill>
                    <a:latin typeface="阿里巴巴普惠体" panose="00020600040101010101" charset="-122"/>
                    <a:ea typeface="阿里巴巴普惠体" panose="00020600040101010101" charset="-122"/>
                    <a:cs typeface="阿里巴巴普惠体" panose="00020600040101010101" charset="-122"/>
                  </a:rPr>
                  <a:t>社会主义精神文明建设</a:t>
                </a:r>
              </a:p>
            </p:txBody>
          </p:sp>
          <p:sp>
            <p:nvSpPr>
              <p:cNvPr id="18" name="文本框 17"/>
              <p:cNvSpPr txBox="1"/>
              <p:nvPr/>
            </p:nvSpPr>
            <p:spPr>
              <a:xfrm>
                <a:off x="2409279" y="1905601"/>
                <a:ext cx="2986360" cy="2769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solidFill>
                      <a:schemeClr val="bg1"/>
                    </a:solidFill>
                    <a:latin typeface="阿里巴巴普惠体" panose="00020600040101010101" charset="-122"/>
                    <a:ea typeface="阿里巴巴普惠体" panose="00020600040101010101" charset="-122"/>
                    <a:cs typeface="阿里巴巴普惠体" panose="00020600040101010101" charset="-122"/>
                  </a:rPr>
                  <a:t>Building socialist spiritual civilization</a:t>
                </a:r>
              </a:p>
            </p:txBody>
          </p:sp>
        </p:grpSp>
        <p:grpSp>
          <p:nvGrpSpPr>
            <p:cNvPr id="21" name="组合 20"/>
            <p:cNvGrpSpPr/>
            <p:nvPr/>
          </p:nvGrpSpPr>
          <p:grpSpPr>
            <a:xfrm>
              <a:off x="1643069" y="3600139"/>
              <a:ext cx="6839238" cy="812371"/>
              <a:chOff x="1410101" y="1370229"/>
              <a:chExt cx="6839238" cy="812371"/>
            </a:xfrm>
          </p:grpSpPr>
          <p:grpSp>
            <p:nvGrpSpPr>
              <p:cNvPr id="22" name="组合 21"/>
              <p:cNvGrpSpPr/>
              <p:nvPr/>
            </p:nvGrpSpPr>
            <p:grpSpPr>
              <a:xfrm>
                <a:off x="1410101" y="1419630"/>
                <a:ext cx="797916" cy="762970"/>
                <a:chOff x="4997167" y="1096908"/>
                <a:chExt cx="797916" cy="762970"/>
              </a:xfrm>
            </p:grpSpPr>
            <p:sp>
              <p:nvSpPr>
                <p:cNvPr id="25" name="椭圆 24"/>
                <p:cNvSpPr/>
                <p:nvPr/>
              </p:nvSpPr>
              <p:spPr>
                <a:xfrm>
                  <a:off x="4997167" y="1096908"/>
                  <a:ext cx="797916" cy="762970"/>
                </a:xfrm>
                <a:prstGeom prst="ellipse">
                  <a:avLst/>
                </a:prstGeom>
                <a:gradFill flip="none" rotWithShape="1">
                  <a:gsLst>
                    <a:gs pos="0">
                      <a:srgbClr val="FBFC9F"/>
                    </a:gs>
                    <a:gs pos="83000">
                      <a:srgbClr val="E6CF83"/>
                    </a:gs>
                    <a:gs pos="100000">
                      <a:srgbClr val="FBFC9F"/>
                    </a:gs>
                  </a:gsLst>
                  <a:lin ang="81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6" name="文本框 25"/>
                <p:cNvSpPr txBox="1"/>
                <p:nvPr/>
              </p:nvSpPr>
              <p:spPr>
                <a:xfrm>
                  <a:off x="5061738" y="1186005"/>
                  <a:ext cx="668773"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03</a:t>
                  </a:r>
                  <a:endParaRPr lang="zh-CN" altLang="en-US" sz="32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p:txBody>
            </p:sp>
          </p:grpSp>
          <p:sp>
            <p:nvSpPr>
              <p:cNvPr id="23" name="文本框 22"/>
              <p:cNvSpPr txBox="1"/>
              <p:nvPr/>
            </p:nvSpPr>
            <p:spPr>
              <a:xfrm>
                <a:off x="2409279" y="1370229"/>
                <a:ext cx="5840060"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FFF2"/>
                    </a:solidFill>
                    <a:latin typeface="阿里巴巴普惠体" panose="00020600040101010101" charset="-122"/>
                    <a:ea typeface="阿里巴巴普惠体" panose="00020600040101010101" charset="-122"/>
                    <a:cs typeface="阿里巴巴普惠体" panose="00020600040101010101" charset="-122"/>
                  </a:rPr>
                  <a:t>社会主义精神文明六项重点工作</a:t>
                </a:r>
              </a:p>
            </p:txBody>
          </p:sp>
          <p:sp>
            <p:nvSpPr>
              <p:cNvPr id="24" name="文本框 23"/>
              <p:cNvSpPr txBox="1"/>
              <p:nvPr/>
            </p:nvSpPr>
            <p:spPr>
              <a:xfrm>
                <a:off x="2409279" y="1905601"/>
                <a:ext cx="4870976" cy="2769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solidFill>
                      <a:schemeClr val="bg1"/>
                    </a:solidFill>
                    <a:latin typeface="阿里巴巴普惠体" panose="00020600040101010101" charset="-122"/>
                    <a:ea typeface="阿里巴巴普惠体" panose="00020600040101010101" charset="-122"/>
                    <a:cs typeface="阿里巴巴普惠体" panose="00020600040101010101" charset="-122"/>
                  </a:rPr>
                  <a:t>Six key tasks for socialist spiritual civilization</a:t>
                </a: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4" presetClass="entr" presetSubtype="10" dur="500" fill="hold"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randombar(horizontal)">
                                      <p:cBhvr>
                                        <p:cTn id="1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组合 7"/>
          <p:cNvGrpSpPr/>
          <p:nvPr/>
        </p:nvGrpSpPr>
        <p:grpSpPr>
          <a:xfrm>
            <a:off x="1291298" y="1872007"/>
            <a:ext cx="9609403" cy="1835480"/>
            <a:chOff x="1939490" y="3071794"/>
            <a:chExt cx="9609403" cy="1835480"/>
          </a:xfrm>
        </p:grpSpPr>
        <p:sp>
          <p:nvSpPr>
            <p:cNvPr id="71" name="文本框 70"/>
            <p:cNvSpPr txBox="1"/>
            <p:nvPr/>
          </p:nvSpPr>
          <p:spPr>
            <a:xfrm>
              <a:off x="6439976" y="3081400"/>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精</a:t>
              </a:r>
            </a:p>
          </p:txBody>
        </p:sp>
        <p:sp>
          <p:nvSpPr>
            <p:cNvPr id="72" name="文本框 71"/>
            <p:cNvSpPr txBox="1"/>
            <p:nvPr/>
          </p:nvSpPr>
          <p:spPr>
            <a:xfrm>
              <a:off x="7677266" y="3122170"/>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神</a:t>
              </a:r>
            </a:p>
          </p:txBody>
        </p:sp>
        <p:sp>
          <p:nvSpPr>
            <p:cNvPr id="73" name="文本框 72"/>
            <p:cNvSpPr txBox="1"/>
            <p:nvPr/>
          </p:nvSpPr>
          <p:spPr>
            <a:xfrm>
              <a:off x="8871173" y="3071794"/>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文</a:t>
              </a:r>
            </a:p>
          </p:txBody>
        </p:sp>
        <p:sp>
          <p:nvSpPr>
            <p:cNvPr id="74" name="文本框 73"/>
            <p:cNvSpPr txBox="1"/>
            <p:nvPr/>
          </p:nvSpPr>
          <p:spPr>
            <a:xfrm>
              <a:off x="9953584" y="3071794"/>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明</a:t>
              </a:r>
            </a:p>
          </p:txBody>
        </p:sp>
        <p:sp>
          <p:nvSpPr>
            <p:cNvPr id="2" name="文本框 1"/>
            <p:cNvSpPr txBox="1"/>
            <p:nvPr/>
          </p:nvSpPr>
          <p:spPr>
            <a:xfrm>
              <a:off x="1939490" y="3122170"/>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社</a:t>
              </a:r>
            </a:p>
          </p:txBody>
        </p:sp>
        <p:sp>
          <p:nvSpPr>
            <p:cNvPr id="3" name="文本框 2"/>
            <p:cNvSpPr txBox="1"/>
            <p:nvPr/>
          </p:nvSpPr>
          <p:spPr>
            <a:xfrm>
              <a:off x="3077649" y="3090610"/>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会</a:t>
              </a:r>
            </a:p>
          </p:txBody>
        </p:sp>
        <p:sp>
          <p:nvSpPr>
            <p:cNvPr id="5" name="文本框 4"/>
            <p:cNvSpPr txBox="1"/>
            <p:nvPr/>
          </p:nvSpPr>
          <p:spPr>
            <a:xfrm>
              <a:off x="4097459" y="3071794"/>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主</a:t>
              </a:r>
            </a:p>
          </p:txBody>
        </p:sp>
        <p:sp>
          <p:nvSpPr>
            <p:cNvPr id="7" name="文本框 6"/>
            <p:cNvSpPr txBox="1"/>
            <p:nvPr/>
          </p:nvSpPr>
          <p:spPr>
            <a:xfrm>
              <a:off x="5246069" y="3090610"/>
              <a:ext cx="1595309" cy="178510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0">
                  <a:gradFill flip="none" rotWithShape="1">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effectLst>
                    <a:outerShdw blurRad="50800" dist="101600" dir="2700000" algn="tl" rotWithShape="0">
                      <a:schemeClr val="tx1">
                        <a:lumMod val="65000"/>
                        <a:lumOff val="35000"/>
                        <a:alpha val="40000"/>
                      </a:schemeClr>
                    </a:outerShdw>
                  </a:effectLst>
                  <a:latin typeface="汉呈王天喜任我行" panose="020b0503020204020204" pitchFamily="34" charset="-128"/>
                  <a:ea typeface="汉呈王天喜任我行" panose="020b0503020204020204" pitchFamily="34" charset="-128"/>
                </a:rPr>
                <a:t>义</a:t>
              </a:r>
            </a:p>
          </p:txBody>
        </p:sp>
      </p:grpSp>
      <p:sp>
        <p:nvSpPr>
          <p:cNvPr id="9" name="文本框 8"/>
          <p:cNvSpPr txBox="1"/>
          <p:nvPr/>
        </p:nvSpPr>
        <p:spPr>
          <a:xfrm>
            <a:off x="3450052" y="3647901"/>
            <a:ext cx="5291896" cy="47808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zh-CN" sz="1000">
                <a:solidFill>
                  <a:schemeClr val="bg1"/>
                </a:solidFill>
                <a:latin typeface="阿里巴巴普惠体" panose="00020600040101010101" charset="-122"/>
                <a:ea typeface="阿里巴巴普惠体" panose="00020600040101010101" charset="-122"/>
                <a:cs typeface="阿里巴巴普惠体" panose="00020600040101010101" charset="-122"/>
                <a:sym typeface="+mn-ea"/>
              </a:rPr>
              <a:t>精神文明成果不再是奴役劳动人民的手段，而是用来提高人民群众的物质和文化生活水平，为人民群众造福。人民创造的精神财富越多，他们的精神生活就越丰富。</a:t>
            </a:r>
            <a:endParaRPr lang="zh-CN" altLang="en-US" sz="1000">
              <a:solidFill>
                <a:schemeClr val="bg1"/>
              </a:solidFill>
            </a:endParaRPr>
          </a:p>
        </p:txBody>
      </p:sp>
      <p:sp>
        <p:nvSpPr>
          <p:cNvPr id="10" name="文本框 9"/>
          <p:cNvSpPr txBox="1"/>
          <p:nvPr/>
        </p:nvSpPr>
        <p:spPr>
          <a:xfrm>
            <a:off x="4942742" y="1241567"/>
            <a:ext cx="2306516"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sym typeface="+mn-ea"/>
              </a:rPr>
              <a:t>第一部分</a:t>
            </a:r>
            <a:endParaRPr lang="zh-CN" altLang="en-US" sz="3200">
              <a:gradFill>
                <a:gsLst>
                  <a:gs pos="0">
                    <a:srgbClr val="F8F9F5">
                      <a:lumMod val="0"/>
                      <a:lumOff val="100000"/>
                    </a:srgbClr>
                  </a:gs>
                  <a:gs pos="17000">
                    <a:srgbClr val="FBFC9F">
                      <a:lumMod val="94000"/>
                    </a:srgbClr>
                  </a:gs>
                  <a:gs pos="50000">
                    <a:srgbClr val="E6CF83"/>
                  </a:gs>
                  <a:gs pos="32900">
                    <a:srgbClr val="FFFFF2"/>
                  </a:gs>
                  <a:gs pos="68000">
                    <a:srgbClr val="FFFFF2"/>
                  </a:gs>
                  <a:gs pos="84000">
                    <a:srgbClr val="FBFC9F"/>
                  </a:gs>
                  <a:gs pos="100000">
                    <a:srgbClr val="FFFFF2">
                      <a:lumMod val="0"/>
                      <a:lumOff val="100000"/>
                    </a:srgbClr>
                  </a:gs>
                </a:gsLst>
                <a:lin ang="8100000" scaled="1"/>
              </a:gra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2" presetClass="entr" presetSubtype="0" dur="10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Scale>
                                      <p:cBhvr>
                                        <p:cTn id="14"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15" dur="1000" decel="50000" fill="hold">
                                          <p:stCondLst>
                                            <p:cond delay="0"/>
                                          </p:stCondLst>
                                        </p:cTn>
                                        <p:tgtEl>
                                          <p:spTgt spid="8"/>
                                        </p:tgtEl>
                                        <p:attrNameLst>
                                          <p:attrName>ppt_x</p:attrName>
                                          <p:attrName>ppt_y</p:attrName>
                                        </p:attrNameLst>
                                      </p:cBhvr>
                                    </p:animMotion>
                                    <p:animEffect transition="in" filter="fade">
                                      <p:cBhvr>
                                        <p:cTn id="16" dur="1000"/>
                                        <p:tgtEl>
                                          <p:spTgt spid="8"/>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社会主义精神文明的基本特征</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20" name="组合 19"/>
          <p:cNvGrpSpPr/>
          <p:nvPr/>
        </p:nvGrpSpPr>
        <p:grpSpPr>
          <a:xfrm>
            <a:off x="1399749" y="2180673"/>
            <a:ext cx="9392501" cy="3245053"/>
            <a:chOff x="1399749" y="2297157"/>
            <a:chExt cx="9392501" cy="3245053"/>
          </a:xfrm>
        </p:grpSpPr>
        <p:sp>
          <p:nvSpPr>
            <p:cNvPr id="9" name="文本框 8"/>
            <p:cNvSpPr txBox="1"/>
            <p:nvPr/>
          </p:nvSpPr>
          <p:spPr>
            <a:xfrm>
              <a:off x="1399749" y="3191818"/>
              <a:ext cx="2963064" cy="190372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社会主义精神文明建立在生产资料公有制基础之上，精神文明创造者第一次成为精神文明的主人，结束了精神文明的创造和享用的分离状态</a:t>
              </a:r>
              <a:endParaRPr lang="zh-CN" altLang="en-US" sz="1600">
                <a:solidFill>
                  <a:schemeClr val="tx1">
                    <a:lumMod val="75000"/>
                    <a:lumOff val="25000"/>
                  </a:schemeClr>
                </a:solidFill>
              </a:endParaRPr>
            </a:p>
          </p:txBody>
        </p:sp>
        <p:sp>
          <p:nvSpPr>
            <p:cNvPr id="11" name="文本框 10"/>
            <p:cNvSpPr txBox="1"/>
            <p:nvPr/>
          </p:nvSpPr>
          <p:spPr>
            <a:xfrm>
              <a:off x="7829186" y="3191818"/>
              <a:ext cx="2963064" cy="227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精神文明成果不再是奴役劳动人民的手段，而是用来提高人民群众的物质和文化生活水平，为人民群众造福。人民创造的精神财富越多，他们的精神生活就越丰富</a:t>
              </a:r>
              <a:endParaRPr lang="zh-CN" altLang="en-US" sz="1600">
                <a:solidFill>
                  <a:schemeClr val="tx1">
                    <a:lumMod val="75000"/>
                    <a:lumOff val="25000"/>
                  </a:schemeClr>
                </a:solidFill>
              </a:endParaRPr>
            </a:p>
          </p:txBody>
        </p:sp>
        <p:pic>
          <p:nvPicPr>
            <p:cNvPr id="13" name="图片 1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797978" y="2297157"/>
              <a:ext cx="2596043" cy="3245053"/>
            </a:xfrm>
            <a:prstGeom prst="roundRect">
              <a:avLst>
                <a:gd name="adj" fmla="val 9448"/>
              </a:avLst>
            </a:prstGeom>
          </p:spPr>
        </p:pic>
        <p:sp>
          <p:nvSpPr>
            <p:cNvPr id="14" name="Freeform 5"/>
            <p:cNvSpPr/>
            <p:nvPr/>
          </p:nvSpPr>
          <p:spPr bwMode="auto">
            <a:xfrm rot="16200000">
              <a:off x="3506031" y="2370307"/>
              <a:ext cx="792089" cy="73414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rgbClr val="D50001"/>
            </a:solidFill>
            <a:ln w="25400">
              <a:noFill/>
            </a:ln>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400">
                <a:solidFill>
                  <a:schemeClr val="tx1">
                    <a:lumMod val="75000"/>
                    <a:lumOff val="25000"/>
                  </a:schemeClr>
                </a:solidFill>
                <a:ea typeface="阿里巴巴普惠体" panose="00020600040101010101" charset="-122"/>
              </a:endParaRPr>
            </a:p>
          </p:txBody>
        </p:sp>
        <p:sp>
          <p:nvSpPr>
            <p:cNvPr id="15" name="Freeform 5"/>
            <p:cNvSpPr/>
            <p:nvPr/>
          </p:nvSpPr>
          <p:spPr bwMode="auto">
            <a:xfrm rot="16200000">
              <a:off x="7893879" y="2370308"/>
              <a:ext cx="792089" cy="734144"/>
            </a:xfrm>
            <a:custGeom>
              <a:gdLst>
                <a:gd name="T0" fmla="*/ 407 w 1375"/>
                <a:gd name="T1" fmla="*/ 1218 h 1218"/>
                <a:gd name="T2" fmla="*/ 299 w 1375"/>
                <a:gd name="T3" fmla="*/ 1156 h 1218"/>
                <a:gd name="T4" fmla="*/ 19 w 1375"/>
                <a:gd name="T5" fmla="*/ 671 h 1218"/>
                <a:gd name="T6" fmla="*/ 19 w 1375"/>
                <a:gd name="T7" fmla="*/ 547 h 1218"/>
                <a:gd name="T8" fmla="*/ 299 w 1375"/>
                <a:gd name="T9" fmla="*/ 62 h 1218"/>
                <a:gd name="T10" fmla="*/ 407 w 1375"/>
                <a:gd name="T11" fmla="*/ 0 h 1218"/>
                <a:gd name="T12" fmla="*/ 967 w 1375"/>
                <a:gd name="T13" fmla="*/ 0 h 1218"/>
                <a:gd name="T14" fmla="*/ 1075 w 1375"/>
                <a:gd name="T15" fmla="*/ 62 h 1218"/>
                <a:gd name="T16" fmla="*/ 1355 w 1375"/>
                <a:gd name="T17" fmla="*/ 547 h 1218"/>
                <a:gd name="T18" fmla="*/ 1355 w 1375"/>
                <a:gd name="T19" fmla="*/ 671 h 1218"/>
                <a:gd name="T20" fmla="*/ 1075 w 1375"/>
                <a:gd name="T21" fmla="*/ 1156 h 1218"/>
                <a:gd name="T22" fmla="*/ 967 w 1375"/>
                <a:gd name="T23" fmla="*/ 1218 h 1218"/>
                <a:gd name="T24" fmla="*/ 407 w 1375"/>
                <a:gd name="T25" fmla="*/ 1218 h 12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75" h="1218">
                  <a:moveTo>
                    <a:pt x="407" y="1218"/>
                  </a:moveTo>
                  <a:cubicBezTo>
                    <a:pt x="368" y="1218"/>
                    <a:pt x="319" y="1190"/>
                    <a:pt x="299" y="1156"/>
                  </a:cubicBezTo>
                  <a:cubicBezTo>
                    <a:pt x="19" y="671"/>
                    <a:pt x="19" y="671"/>
                    <a:pt x="19" y="671"/>
                  </a:cubicBezTo>
                  <a:cubicBezTo>
                    <a:pt x="0" y="637"/>
                    <a:pt x="0" y="581"/>
                    <a:pt x="19" y="547"/>
                  </a:cubicBezTo>
                  <a:cubicBezTo>
                    <a:pt x="299" y="62"/>
                    <a:pt x="299" y="62"/>
                    <a:pt x="299" y="62"/>
                  </a:cubicBezTo>
                  <a:cubicBezTo>
                    <a:pt x="319" y="28"/>
                    <a:pt x="368" y="0"/>
                    <a:pt x="407" y="0"/>
                  </a:cubicBezTo>
                  <a:cubicBezTo>
                    <a:pt x="967" y="0"/>
                    <a:pt x="967" y="0"/>
                    <a:pt x="967" y="0"/>
                  </a:cubicBezTo>
                  <a:cubicBezTo>
                    <a:pt x="1007" y="0"/>
                    <a:pt x="1055" y="28"/>
                    <a:pt x="1075" y="62"/>
                  </a:cubicBezTo>
                  <a:cubicBezTo>
                    <a:pt x="1355" y="547"/>
                    <a:pt x="1355" y="547"/>
                    <a:pt x="1355" y="547"/>
                  </a:cubicBezTo>
                  <a:cubicBezTo>
                    <a:pt x="1375" y="581"/>
                    <a:pt x="1375" y="637"/>
                    <a:pt x="1355" y="671"/>
                  </a:cubicBezTo>
                  <a:cubicBezTo>
                    <a:pt x="1075" y="1156"/>
                    <a:pt x="1075" y="1156"/>
                    <a:pt x="1075" y="1156"/>
                  </a:cubicBezTo>
                  <a:cubicBezTo>
                    <a:pt x="1055" y="1190"/>
                    <a:pt x="1007" y="1218"/>
                    <a:pt x="967" y="1218"/>
                  </a:cubicBezTo>
                  <a:lnTo>
                    <a:pt x="407" y="1218"/>
                  </a:lnTo>
                  <a:close/>
                </a:path>
              </a:pathLst>
            </a:custGeom>
            <a:solidFill>
              <a:srgbClr val="D50001"/>
            </a:solidFill>
            <a:ln w="25400">
              <a:noFill/>
            </a:ln>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4400">
                <a:solidFill>
                  <a:schemeClr val="tx1">
                    <a:lumMod val="75000"/>
                    <a:lumOff val="25000"/>
                  </a:schemeClr>
                </a:solidFill>
                <a:ea typeface="阿里巴巴普惠体" panose="00020600040101010101" charset="-122"/>
              </a:endParaRPr>
            </a:p>
          </p:txBody>
        </p:sp>
        <p:pic>
          <p:nvPicPr>
            <p:cNvPr id="17" name="图片 1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707002" y="2542306"/>
              <a:ext cx="390145" cy="390145"/>
            </a:xfrm>
            <a:prstGeom prst="rect">
              <a:avLst/>
            </a:prstGeom>
          </p:spPr>
        </p:pic>
        <p:pic>
          <p:nvPicPr>
            <p:cNvPr id="19" name="图片 18"/>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8094850" y="2542306"/>
              <a:ext cx="390145" cy="390145"/>
            </a:xfrm>
            <a:prstGeom prst="rect">
              <a:avLst/>
            </a:prstGeom>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arn(inVertical)">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社会主义精神文明的基本特征</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32" name="组合 31"/>
          <p:cNvGrpSpPr/>
          <p:nvPr/>
        </p:nvGrpSpPr>
        <p:grpSpPr>
          <a:xfrm>
            <a:off x="1434210" y="1890158"/>
            <a:ext cx="7418578" cy="913973"/>
            <a:chOff x="1562343" y="1910766"/>
            <a:chExt cx="7418578" cy="913973"/>
          </a:xfrm>
        </p:grpSpPr>
        <p:sp>
          <p:nvSpPr>
            <p:cNvPr id="3" name="文本框 2"/>
            <p:cNvSpPr txBox="1"/>
            <p:nvPr/>
          </p:nvSpPr>
          <p:spPr>
            <a:xfrm>
              <a:off x="1562343" y="1910766"/>
              <a:ext cx="7307919" cy="7957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社会主义精神文明以共产主义思想为核心。任何一个时代的统治思想始终都不过是统治阶级的思想。</a:t>
              </a:r>
              <a:endParaRPr lang="zh-CN" altLang="en-US" sz="1600">
                <a:solidFill>
                  <a:schemeClr val="tx1">
                    <a:lumMod val="75000"/>
                    <a:lumOff val="25000"/>
                  </a:schemeClr>
                </a:solidFill>
              </a:endParaRPr>
            </a:p>
          </p:txBody>
        </p:sp>
        <p:grpSp>
          <p:nvGrpSpPr>
            <p:cNvPr id="22" name="组合 21"/>
            <p:cNvGrpSpPr/>
            <p:nvPr/>
          </p:nvGrpSpPr>
          <p:grpSpPr>
            <a:xfrm>
              <a:off x="1562343" y="2090890"/>
              <a:ext cx="7418578" cy="733849"/>
              <a:chOff x="1562343" y="2090890"/>
              <a:chExt cx="7418578" cy="733849"/>
            </a:xfrm>
          </p:grpSpPr>
          <p:cxnSp>
            <p:nvCxnSpPr>
              <p:cNvPr id="12" name="直接连接符 11"/>
              <p:cNvCxnSpPr/>
              <p:nvPr/>
            </p:nvCxnSpPr>
            <p:spPr>
              <a:xfrm>
                <a:off x="1562343" y="2824739"/>
                <a:ext cx="7401107" cy="0"/>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sp>
            <p:nvSpPr>
              <p:cNvPr id="18" name="半闭框 17"/>
              <p:cNvSpPr/>
              <p:nvPr/>
            </p:nvSpPr>
            <p:spPr>
              <a:xfrm rot="10800000">
                <a:off x="8532458" y="2376276"/>
                <a:ext cx="448463" cy="448463"/>
              </a:xfrm>
              <a:prstGeom prst="halfFrame">
                <a:avLst>
                  <a:gd name="adj1" fmla="val 16696"/>
                  <a:gd name="adj2" fmla="val 18060"/>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tx1"/>
                  </a:solidFill>
                </a:endParaRPr>
              </a:p>
            </p:txBody>
          </p:sp>
          <p:cxnSp>
            <p:nvCxnSpPr>
              <p:cNvPr id="21" name="直接连接符 20"/>
              <p:cNvCxnSpPr/>
              <p:nvPr/>
            </p:nvCxnSpPr>
            <p:spPr>
              <a:xfrm flipH="1">
                <a:off x="8963450" y="2090890"/>
                <a:ext cx="0" cy="355277"/>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grpSp>
      </p:grpSp>
      <p:grpSp>
        <p:nvGrpSpPr>
          <p:cNvPr id="33" name="组合 32"/>
          <p:cNvGrpSpPr/>
          <p:nvPr/>
        </p:nvGrpSpPr>
        <p:grpSpPr>
          <a:xfrm>
            <a:off x="2386711" y="3139974"/>
            <a:ext cx="7418578" cy="913895"/>
            <a:chOff x="2386710" y="3110203"/>
            <a:chExt cx="7418578" cy="913895"/>
          </a:xfrm>
        </p:grpSpPr>
        <p:sp>
          <p:nvSpPr>
            <p:cNvPr id="8" name="文本框 7"/>
            <p:cNvSpPr txBox="1"/>
            <p:nvPr/>
          </p:nvSpPr>
          <p:spPr>
            <a:xfrm>
              <a:off x="2442040" y="3110203"/>
              <a:ext cx="7307919" cy="7957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在社会主义社会里，共产主义思想即马克思主义的科学体系是精神文明的核心，居于指导地位。</a:t>
              </a:r>
              <a:endParaRPr lang="zh-CN" altLang="en-US" sz="1600">
                <a:solidFill>
                  <a:schemeClr val="tx1">
                    <a:lumMod val="75000"/>
                    <a:lumOff val="25000"/>
                  </a:schemeClr>
                </a:solidFill>
              </a:endParaRPr>
            </a:p>
          </p:txBody>
        </p:sp>
        <p:grpSp>
          <p:nvGrpSpPr>
            <p:cNvPr id="23" name="组合 22"/>
            <p:cNvGrpSpPr/>
            <p:nvPr/>
          </p:nvGrpSpPr>
          <p:grpSpPr>
            <a:xfrm>
              <a:off x="2386710" y="3290249"/>
              <a:ext cx="7418578" cy="733849"/>
              <a:chOff x="1562343" y="2090890"/>
              <a:chExt cx="7418578" cy="733849"/>
            </a:xfrm>
          </p:grpSpPr>
          <p:cxnSp>
            <p:nvCxnSpPr>
              <p:cNvPr id="24" name="直接连接符 23"/>
              <p:cNvCxnSpPr/>
              <p:nvPr/>
            </p:nvCxnSpPr>
            <p:spPr>
              <a:xfrm>
                <a:off x="1562343" y="2824739"/>
                <a:ext cx="7401107" cy="0"/>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sp>
            <p:nvSpPr>
              <p:cNvPr id="25" name="半闭框 24"/>
              <p:cNvSpPr/>
              <p:nvPr/>
            </p:nvSpPr>
            <p:spPr>
              <a:xfrm rot="10800000">
                <a:off x="8532458" y="2376276"/>
                <a:ext cx="448463" cy="448463"/>
              </a:xfrm>
              <a:prstGeom prst="halfFrame">
                <a:avLst>
                  <a:gd name="adj1" fmla="val 16696"/>
                  <a:gd name="adj2" fmla="val 18060"/>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tx1"/>
                  </a:solidFill>
                </a:endParaRPr>
              </a:p>
            </p:txBody>
          </p:sp>
          <p:cxnSp>
            <p:nvCxnSpPr>
              <p:cNvPr id="26" name="直接连接符 25"/>
              <p:cNvCxnSpPr/>
              <p:nvPr/>
            </p:nvCxnSpPr>
            <p:spPr>
              <a:xfrm flipH="1">
                <a:off x="8963450" y="2090890"/>
                <a:ext cx="0" cy="355277"/>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grpSp>
      </p:grpSp>
      <p:grpSp>
        <p:nvGrpSpPr>
          <p:cNvPr id="31" name="组合 30"/>
          <p:cNvGrpSpPr/>
          <p:nvPr/>
        </p:nvGrpSpPr>
        <p:grpSpPr>
          <a:xfrm>
            <a:off x="3513451" y="4339254"/>
            <a:ext cx="7418578" cy="1269786"/>
            <a:chOff x="3297957" y="4309640"/>
            <a:chExt cx="7418578" cy="1269786"/>
          </a:xfrm>
        </p:grpSpPr>
        <p:sp>
          <p:nvSpPr>
            <p:cNvPr id="10" name="文本框 9"/>
            <p:cNvSpPr txBox="1"/>
            <p:nvPr/>
          </p:nvSpPr>
          <p:spPr>
            <a:xfrm>
              <a:off x="3297957" y="4309640"/>
              <a:ext cx="7232204" cy="11650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精神文明指导思想是以广大人民群众的最大利益为根本点，以实现共产主义理想为目标；道德建设以为人民服务为核心，以集体主义为原则；各项文化事业在共产主义思想指导下协调发展。</a:t>
              </a:r>
              <a:endParaRPr lang="zh-CN" altLang="en-US" sz="1600">
                <a:solidFill>
                  <a:schemeClr val="tx1">
                    <a:lumMod val="75000"/>
                    <a:lumOff val="25000"/>
                  </a:schemeClr>
                </a:solidFill>
              </a:endParaRPr>
            </a:p>
          </p:txBody>
        </p:sp>
        <p:grpSp>
          <p:nvGrpSpPr>
            <p:cNvPr id="27" name="组合 26"/>
            <p:cNvGrpSpPr/>
            <p:nvPr/>
          </p:nvGrpSpPr>
          <p:grpSpPr>
            <a:xfrm>
              <a:off x="3297957" y="4845577"/>
              <a:ext cx="7418578" cy="733849"/>
              <a:chOff x="1562343" y="2090890"/>
              <a:chExt cx="7418578" cy="733849"/>
            </a:xfrm>
          </p:grpSpPr>
          <p:cxnSp>
            <p:nvCxnSpPr>
              <p:cNvPr id="28" name="直接连接符 27"/>
              <p:cNvCxnSpPr/>
              <p:nvPr/>
            </p:nvCxnSpPr>
            <p:spPr>
              <a:xfrm>
                <a:off x="1562343" y="2824739"/>
                <a:ext cx="7401107" cy="0"/>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sp>
            <p:nvSpPr>
              <p:cNvPr id="29" name="半闭框 28"/>
              <p:cNvSpPr/>
              <p:nvPr/>
            </p:nvSpPr>
            <p:spPr>
              <a:xfrm rot="10800000">
                <a:off x="8532458" y="2376276"/>
                <a:ext cx="448463" cy="448463"/>
              </a:xfrm>
              <a:prstGeom prst="halfFrame">
                <a:avLst>
                  <a:gd name="adj1" fmla="val 16696"/>
                  <a:gd name="adj2" fmla="val 18060"/>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tx1"/>
                  </a:solidFill>
                </a:endParaRPr>
              </a:p>
            </p:txBody>
          </p:sp>
          <p:cxnSp>
            <p:nvCxnSpPr>
              <p:cNvPr id="30" name="直接连接符 29"/>
              <p:cNvCxnSpPr/>
              <p:nvPr/>
            </p:nvCxnSpPr>
            <p:spPr>
              <a:xfrm flipH="1">
                <a:off x="8963450" y="2090890"/>
                <a:ext cx="0" cy="355277"/>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down)">
                                      <p:cBhvr>
                                        <p:cTn id="7" dur="500"/>
                                        <p:tgtEl>
                                          <p:spTgt spid="3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down)">
                                      <p:cBhvr>
                                        <p:cTn id="12" dur="500"/>
                                        <p:tgtEl>
                                          <p:spTgt spid="3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wipe(down)">
                                      <p:cBhvr>
                                        <p:cTn id="1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社会主义精神文明的基本特征</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11" name="组合 10"/>
          <p:cNvGrpSpPr/>
          <p:nvPr/>
        </p:nvGrpSpPr>
        <p:grpSpPr>
          <a:xfrm>
            <a:off x="1584183" y="1997701"/>
            <a:ext cx="5084530" cy="3622656"/>
            <a:chOff x="1508469" y="1933635"/>
            <a:chExt cx="5084530" cy="3622656"/>
          </a:xfrm>
        </p:grpSpPr>
        <p:sp>
          <p:nvSpPr>
            <p:cNvPr id="4" name="矩形: 圆角 3"/>
            <p:cNvSpPr/>
            <p:nvPr/>
          </p:nvSpPr>
          <p:spPr>
            <a:xfrm>
              <a:off x="1814964" y="1933635"/>
              <a:ext cx="4384899" cy="955169"/>
            </a:xfrm>
            <a:prstGeom prst="roundRect">
              <a:avLst>
                <a:gd name="adj" fmla="val 11262"/>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 name="文本框 2"/>
            <p:cNvSpPr txBox="1"/>
            <p:nvPr/>
          </p:nvSpPr>
          <p:spPr>
            <a:xfrm>
              <a:off x="1865807" y="2017842"/>
              <a:ext cx="4384899" cy="7867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zh-CN" sz="1800">
                  <a:solidFill>
                    <a:schemeClr val="bg1"/>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社会主义精神文明以培养全面发展的</a:t>
              </a:r>
              <a:endParaRPr lang="en-US" altLang="zh-CN">
                <a:solidFill>
                  <a:schemeClr val="bg1"/>
                </a:solidFill>
                <a:latin typeface="阿里巴巴普惠体" panose="00020600040101010101" charset="-122"/>
                <a:ea typeface="阿里巴巴普惠体" panose="00020600040101010101" charset="-122"/>
                <a:cs typeface="阿里巴巴普惠体" panose="00020600040101010101" charset="-122"/>
                <a:sym typeface="+mn-ea"/>
              </a:endParaRPr>
            </a:p>
            <a:p>
              <a:pPr algn="ctr">
                <a:lnSpc>
                  <a:spcPct val="130000"/>
                </a:lnSpc>
              </a:pPr>
              <a:r>
                <a:rPr lang="zh-CN" altLang="zh-CN" sz="1800">
                  <a:solidFill>
                    <a:schemeClr val="bg1"/>
                  </a:solidFill>
                  <a:latin typeface="阿里巴巴普惠体" panose="00020600040101010101" charset="-122"/>
                  <a:ea typeface="阿里巴巴普惠体" panose="00020600040101010101" charset="-122"/>
                  <a:cs typeface="阿里巴巴普惠体" panose="00020600040101010101" charset="-122"/>
                  <a:sym typeface="+mn-ea"/>
                </a:rPr>
                <a:t>社会主义新人为目标</a:t>
              </a:r>
              <a:endParaRPr lang="zh-CN" altLang="en-US">
                <a:solidFill>
                  <a:schemeClr val="bg1"/>
                </a:solidFill>
              </a:endParaRPr>
            </a:p>
          </p:txBody>
        </p:sp>
        <p:sp>
          <p:nvSpPr>
            <p:cNvPr id="9" name="文本框 8"/>
            <p:cNvSpPr txBox="1"/>
            <p:nvPr/>
          </p:nvSpPr>
          <p:spPr>
            <a:xfrm>
              <a:off x="1969670" y="3067735"/>
              <a:ext cx="4075486" cy="22730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从文化和思想两个方面彻底铲除剥削阶级观念的烙印和痕迹，清除一切愚昧、无知、粗野的不文明现象，努力提高人的思想道德素质和科学文化素质，使社会成员成为有理想、有道德、有文化、有纪律的全面发展的社会主义新人</a:t>
              </a:r>
              <a:endParaRPr lang="zh-CN" altLang="en-US" sz="1600">
                <a:solidFill>
                  <a:schemeClr val="tx1">
                    <a:lumMod val="75000"/>
                    <a:lumOff val="25000"/>
                  </a:schemeClr>
                </a:solidFill>
              </a:endParaRPr>
            </a:p>
          </p:txBody>
        </p:sp>
        <p:sp>
          <p:nvSpPr>
            <p:cNvPr id="10" name="矩形: 圆角 9"/>
            <p:cNvSpPr/>
            <p:nvPr/>
          </p:nvSpPr>
          <p:spPr>
            <a:xfrm>
              <a:off x="1508469" y="2719904"/>
              <a:ext cx="5084530" cy="2836387"/>
            </a:xfrm>
            <a:prstGeom prst="roundRect">
              <a:avLst>
                <a:gd name="adj" fmla="val 4441"/>
              </a:avLst>
            </a:prstGeom>
            <a:noFill/>
            <a:ln>
              <a:solidFill>
                <a:srgbClr val="D5000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pic>
        <p:nvPicPr>
          <p:cNvPr id="13" name="图片 1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48167" y="2250082"/>
            <a:ext cx="3154777" cy="3154777"/>
          </a:xfrm>
          <a:prstGeom prst="ellipse">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a:t>
              </a:r>
              <a:r>
                <a:rPr lang="zh-CN" altLang="en-US"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建设的基本内容</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22" name="组合 21"/>
          <p:cNvGrpSpPr/>
          <p:nvPr/>
        </p:nvGrpSpPr>
        <p:grpSpPr>
          <a:xfrm>
            <a:off x="2090760" y="2055941"/>
            <a:ext cx="3407408" cy="3424633"/>
            <a:chOff x="1997573" y="2055943"/>
            <a:chExt cx="3407408" cy="3424633"/>
          </a:xfrm>
        </p:grpSpPr>
        <p:sp>
          <p:nvSpPr>
            <p:cNvPr id="3" name="文本框 2"/>
            <p:cNvSpPr txBox="1"/>
            <p:nvPr/>
          </p:nvSpPr>
          <p:spPr>
            <a:xfrm>
              <a:off x="2307112" y="2459522"/>
              <a:ext cx="278833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a:t>
              </a:r>
              <a:endParaRPr lang="zh-CN" altLang="en-US" sz="2000">
                <a:solidFill>
                  <a:schemeClr val="tx1">
                    <a:lumMod val="75000"/>
                    <a:lumOff val="25000"/>
                  </a:schemeClr>
                </a:solidFill>
              </a:endParaRPr>
            </a:p>
          </p:txBody>
        </p:sp>
        <p:sp>
          <p:nvSpPr>
            <p:cNvPr id="9" name="矩形 8"/>
            <p:cNvSpPr/>
            <p:nvPr/>
          </p:nvSpPr>
          <p:spPr>
            <a:xfrm>
              <a:off x="1997573" y="2055943"/>
              <a:ext cx="3407408" cy="3424633"/>
            </a:xfrm>
            <a:prstGeom prst="rect">
              <a:avLst/>
            </a:prstGeom>
            <a:noFill/>
            <a:ln>
              <a:solidFill>
                <a:srgbClr val="D5000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14" name="直接连接符 13"/>
            <p:cNvCxnSpPr/>
            <p:nvPr/>
          </p:nvCxnSpPr>
          <p:spPr>
            <a:xfrm>
              <a:off x="3334355" y="2929575"/>
              <a:ext cx="733850" cy="0"/>
            </a:xfrm>
            <a:prstGeom prst="line">
              <a:avLst/>
            </a:prstGeom>
            <a:ln w="50800" cap="rnd">
              <a:solidFill>
                <a:srgbClr val="D50001"/>
              </a:solidFill>
            </a:ln>
          </p:spPr>
          <p:style>
            <a:lnRef idx="1">
              <a:schemeClr val="accent1"/>
            </a:lnRef>
            <a:fillRef idx="0">
              <a:schemeClr val="accent1"/>
            </a:fillRef>
            <a:effectRef idx="0">
              <a:schemeClr val="accent1"/>
            </a:effectRef>
            <a:fontRef idx="minor">
              <a:schemeClr val="tx1"/>
            </a:fontRef>
          </p:style>
        </p:cxnSp>
        <p:pic>
          <p:nvPicPr>
            <p:cNvPr id="18" name="图片 17"/>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307109" y="3257638"/>
              <a:ext cx="2788337" cy="1859821"/>
            </a:xfrm>
            <a:prstGeom prst="rect">
              <a:avLst/>
            </a:prstGeom>
            <a:ln>
              <a:noFill/>
            </a:ln>
            <a:effectLst>
              <a:softEdge rad="112500"/>
            </a:effectLst>
          </p:spPr>
        </p:pic>
      </p:grpSp>
      <p:grpSp>
        <p:nvGrpSpPr>
          <p:cNvPr id="21" name="组合 20"/>
          <p:cNvGrpSpPr/>
          <p:nvPr/>
        </p:nvGrpSpPr>
        <p:grpSpPr>
          <a:xfrm>
            <a:off x="6693832" y="2061763"/>
            <a:ext cx="3407408" cy="3424633"/>
            <a:chOff x="6787018" y="2055942"/>
            <a:chExt cx="3407408" cy="3424633"/>
          </a:xfrm>
        </p:grpSpPr>
        <p:sp>
          <p:nvSpPr>
            <p:cNvPr id="8" name="文本框 7"/>
            <p:cNvSpPr txBox="1"/>
            <p:nvPr/>
          </p:nvSpPr>
          <p:spPr>
            <a:xfrm>
              <a:off x="7035640" y="2459522"/>
              <a:ext cx="278833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科学文化建设</a:t>
              </a:r>
              <a:endParaRPr lang="zh-CN" altLang="en-US" sz="2000">
                <a:solidFill>
                  <a:schemeClr val="tx1">
                    <a:lumMod val="75000"/>
                    <a:lumOff val="25000"/>
                  </a:schemeClr>
                </a:solidFill>
              </a:endParaRPr>
            </a:p>
          </p:txBody>
        </p:sp>
        <p:sp>
          <p:nvSpPr>
            <p:cNvPr id="10" name="矩形 9"/>
            <p:cNvSpPr/>
            <p:nvPr/>
          </p:nvSpPr>
          <p:spPr>
            <a:xfrm>
              <a:off x="6787018" y="2055942"/>
              <a:ext cx="3407408" cy="3424633"/>
            </a:xfrm>
            <a:prstGeom prst="rect">
              <a:avLst/>
            </a:prstGeom>
            <a:noFill/>
            <a:ln>
              <a:solidFill>
                <a:srgbClr val="D5000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cxnSp>
          <p:nvCxnSpPr>
            <p:cNvPr id="12" name="直接连接符 11"/>
            <p:cNvCxnSpPr/>
            <p:nvPr/>
          </p:nvCxnSpPr>
          <p:spPr>
            <a:xfrm>
              <a:off x="8062883" y="2929575"/>
              <a:ext cx="733850" cy="0"/>
            </a:xfrm>
            <a:prstGeom prst="line">
              <a:avLst/>
            </a:prstGeom>
            <a:ln w="50800" cap="rnd">
              <a:solidFill>
                <a:srgbClr val="D50001"/>
              </a:solidFill>
            </a:ln>
          </p:spPr>
          <p:style>
            <a:lnRef idx="1">
              <a:schemeClr val="accent1"/>
            </a:lnRef>
            <a:fillRef idx="0">
              <a:schemeClr val="accent1"/>
            </a:fillRef>
            <a:effectRef idx="0">
              <a:schemeClr val="accent1"/>
            </a:effectRef>
            <a:fontRef idx="minor">
              <a:schemeClr val="tx1"/>
            </a:fontRef>
          </p:style>
        </p:cxnSp>
        <p:pic>
          <p:nvPicPr>
            <p:cNvPr id="20" name="图片 19"/>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096554" y="3256096"/>
              <a:ext cx="2788337" cy="1861363"/>
            </a:xfrm>
            <a:prstGeom prst="rect">
              <a:avLst/>
            </a:prstGeom>
            <a:ln>
              <a:noFill/>
            </a:ln>
            <a:effectLst>
              <a:softEdge rad="112500"/>
            </a:effectLst>
          </p:spPr>
        </p:pic>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anim calcmode="lin" valueType="num">
                                      <p:cBhvr>
                                        <p:cTn id="15" dur="1000" fill="hold"/>
                                        <p:tgtEl>
                                          <p:spTgt spid="21"/>
                                        </p:tgtEl>
                                        <p:attrNameLst>
                                          <p:attrName>ppt_x</p:attrName>
                                        </p:attrNameLst>
                                      </p:cBhvr>
                                      <p:tavLst>
                                        <p:tav tm="0">
                                          <p:val>
                                            <p:strVal val="#ppt_x"/>
                                          </p:val>
                                        </p:tav>
                                        <p:tav tm="100000">
                                          <p:val>
                                            <p:strVal val="#ppt_x"/>
                                          </p:val>
                                        </p:tav>
                                      </p:tavLst>
                                    </p:anim>
                                    <p:anim calcmode="lin" valueType="num">
                                      <p:cBhvr>
                                        <p:cTn id="1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a:t>
              </a:r>
              <a:r>
                <a:rPr lang="zh-CN" altLang="en-US"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建设的基本内容</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20" name="组合 19"/>
          <p:cNvGrpSpPr/>
          <p:nvPr/>
        </p:nvGrpSpPr>
        <p:grpSpPr>
          <a:xfrm>
            <a:off x="5096179" y="2081002"/>
            <a:ext cx="5492224" cy="3322218"/>
            <a:chOff x="5282553" y="2077363"/>
            <a:chExt cx="5492224" cy="3322218"/>
          </a:xfrm>
        </p:grpSpPr>
        <p:sp>
          <p:nvSpPr>
            <p:cNvPr id="3" name="文本框 2"/>
            <p:cNvSpPr txBox="1"/>
            <p:nvPr/>
          </p:nvSpPr>
          <p:spPr>
            <a:xfrm>
              <a:off x="5932922" y="2739083"/>
              <a:ext cx="191470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a:t>
              </a:r>
              <a:endParaRPr lang="zh-CN" altLang="en-US" sz="2000" b="1">
                <a:solidFill>
                  <a:schemeClr val="tx1">
                    <a:lumMod val="75000"/>
                    <a:lumOff val="25000"/>
                  </a:schemeClr>
                </a:solidFill>
              </a:endParaRPr>
            </a:p>
          </p:txBody>
        </p:sp>
        <p:sp>
          <p:nvSpPr>
            <p:cNvPr id="8" name="文本框 7"/>
            <p:cNvSpPr txBox="1"/>
            <p:nvPr/>
          </p:nvSpPr>
          <p:spPr>
            <a:xfrm>
              <a:off x="5932922" y="3318059"/>
              <a:ext cx="4841855" cy="153510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
                  <a:srgbClr val="C00000"/>
                </a:buClr>
                <a:buSzTx/>
                <a:buFontTx/>
                <a:defRPr/>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思想道德建设是精神文明建设的灵魂，决定着精神文明建设的性质和方向，对社会的政治经济发展有巨大的能动作用。思想道德建设解决的是精神文明建设的根本问题。</a:t>
              </a:r>
            </a:p>
          </p:txBody>
        </p:sp>
        <p:cxnSp>
          <p:nvCxnSpPr>
            <p:cNvPr id="10" name="直接连接符 9"/>
            <p:cNvCxnSpPr/>
            <p:nvPr/>
          </p:nvCxnSpPr>
          <p:spPr>
            <a:xfrm>
              <a:off x="6001355" y="3219048"/>
              <a:ext cx="4662762" cy="0"/>
            </a:xfrm>
            <a:prstGeom prst="line">
              <a:avLst/>
            </a:prstGeom>
            <a:ln w="9525">
              <a:solidFill>
                <a:srgbClr val="D50001"/>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5282553" y="2077363"/>
              <a:ext cx="1210588" cy="132343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a:solidFill>
                    <a:srgbClr val="D50001"/>
                  </a:solidFill>
                  <a:latin typeface="思源黑体 Heavy" panose="020b0a00000000000000" pitchFamily="34" charset="-122"/>
                  <a:ea typeface="思源黑体 Heavy" panose="020b0a00000000000000" pitchFamily="34" charset="-122"/>
                </a:rPr>
                <a:t>“</a:t>
              </a:r>
            </a:p>
          </p:txBody>
        </p:sp>
        <p:grpSp>
          <p:nvGrpSpPr>
            <p:cNvPr id="14" name="组合 13"/>
            <p:cNvGrpSpPr/>
            <p:nvPr/>
          </p:nvGrpSpPr>
          <p:grpSpPr>
            <a:xfrm>
              <a:off x="9132470" y="5032025"/>
              <a:ext cx="1531647" cy="367556"/>
              <a:chOff x="7621368" y="4710754"/>
              <a:chExt cx="2609603" cy="626238"/>
            </a:xfrm>
            <a:solidFill>
              <a:schemeClr val="accent2"/>
            </a:solidFill>
          </p:grpSpPr>
          <p:sp>
            <p:nvSpPr>
              <p:cNvPr id="15" name="check-mark_2431"/>
              <p:cNvSpPr/>
              <p:nvPr/>
            </p:nvSpPr>
            <p:spPr>
              <a:xfrm>
                <a:off x="8621327" y="4727994"/>
                <a:ext cx="609685" cy="608998"/>
              </a:xfrm>
              <a:custGeom>
                <a:gdLst>
                  <a:gd name="T0" fmla="*/ 213 w 427"/>
                  <a:gd name="T1" fmla="*/ 0 h 427"/>
                  <a:gd name="T2" fmla="*/ 0 w 427"/>
                  <a:gd name="T3" fmla="*/ 213 h 427"/>
                  <a:gd name="T4" fmla="*/ 213 w 427"/>
                  <a:gd name="T5" fmla="*/ 427 h 427"/>
                  <a:gd name="T6" fmla="*/ 427 w 427"/>
                  <a:gd name="T7" fmla="*/ 213 h 427"/>
                  <a:gd name="T8" fmla="*/ 213 w 427"/>
                  <a:gd name="T9" fmla="*/ 0 h 427"/>
                  <a:gd name="T10" fmla="*/ 180 w 427"/>
                  <a:gd name="T11" fmla="*/ 312 h 427"/>
                  <a:gd name="T12" fmla="*/ 82 w 427"/>
                  <a:gd name="T13" fmla="*/ 214 h 427"/>
                  <a:gd name="T14" fmla="*/ 120 w 427"/>
                  <a:gd name="T15" fmla="*/ 176 h 427"/>
                  <a:gd name="T16" fmla="*/ 180 w 427"/>
                  <a:gd name="T17" fmla="*/ 236 h 427"/>
                  <a:gd name="T18" fmla="*/ 308 w 427"/>
                  <a:gd name="T19" fmla="*/ 108 h 427"/>
                  <a:gd name="T20" fmla="*/ 346 w 427"/>
                  <a:gd name="T21" fmla="*/ 146 h 427"/>
                  <a:gd name="T22" fmla="*/ 180 w 427"/>
                  <a:gd name="T23" fmla="*/ 312 h 4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7" h="427">
                    <a:moveTo>
                      <a:pt x="213" y="0"/>
                    </a:moveTo>
                    <a:cubicBezTo>
                      <a:pt x="96" y="0"/>
                      <a:pt x="0" y="96"/>
                      <a:pt x="0" y="213"/>
                    </a:cubicBezTo>
                    <a:cubicBezTo>
                      <a:pt x="0" y="331"/>
                      <a:pt x="96" y="427"/>
                      <a:pt x="213" y="427"/>
                    </a:cubicBezTo>
                    <a:cubicBezTo>
                      <a:pt x="331" y="427"/>
                      <a:pt x="427" y="331"/>
                      <a:pt x="427" y="213"/>
                    </a:cubicBezTo>
                    <a:cubicBezTo>
                      <a:pt x="427" y="96"/>
                      <a:pt x="331" y="0"/>
                      <a:pt x="213" y="0"/>
                    </a:cubicBezTo>
                    <a:close/>
                    <a:moveTo>
                      <a:pt x="180" y="312"/>
                    </a:moveTo>
                    <a:lnTo>
                      <a:pt x="82" y="214"/>
                    </a:lnTo>
                    <a:lnTo>
                      <a:pt x="120" y="176"/>
                    </a:lnTo>
                    <a:lnTo>
                      <a:pt x="180" y="236"/>
                    </a:lnTo>
                    <a:lnTo>
                      <a:pt x="308" y="108"/>
                    </a:lnTo>
                    <a:lnTo>
                      <a:pt x="346" y="146"/>
                    </a:lnTo>
                    <a:lnTo>
                      <a:pt x="180" y="312"/>
                    </a:lnTo>
                    <a:close/>
                  </a:path>
                </a:pathLst>
              </a:custGeom>
              <a:solidFill>
                <a:srgbClr val="D500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p>
            </p:txBody>
          </p:sp>
          <p:sp>
            <p:nvSpPr>
              <p:cNvPr id="16" name="iconfont-1191-866891"/>
              <p:cNvSpPr/>
              <p:nvPr/>
            </p:nvSpPr>
            <p:spPr>
              <a:xfrm>
                <a:off x="7621368" y="4710754"/>
                <a:ext cx="609685" cy="609522"/>
              </a:xfrm>
              <a:custGeom>
                <a:gdLst>
                  <a:gd name="T0" fmla="*/ 3884 w 7768"/>
                  <a:gd name="T1" fmla="*/ 0 h 7766"/>
                  <a:gd name="T2" fmla="*/ 0 w 7768"/>
                  <a:gd name="T3" fmla="*/ 3883 h 7766"/>
                  <a:gd name="T4" fmla="*/ 3884 w 7768"/>
                  <a:gd name="T5" fmla="*/ 7766 h 7766"/>
                  <a:gd name="T6" fmla="*/ 7768 w 7768"/>
                  <a:gd name="T7" fmla="*/ 3883 h 7766"/>
                  <a:gd name="T8" fmla="*/ 3884 w 7768"/>
                  <a:gd name="T9" fmla="*/ 0 h 7766"/>
                  <a:gd name="T10" fmla="*/ 3884 w 7768"/>
                  <a:gd name="T11" fmla="*/ 6041 h 7766"/>
                  <a:gd name="T12" fmla="*/ 3453 w 7768"/>
                  <a:gd name="T13" fmla="*/ 5609 h 7766"/>
                  <a:gd name="T14" fmla="*/ 3884 w 7768"/>
                  <a:gd name="T15" fmla="*/ 5178 h 7766"/>
                  <a:gd name="T16" fmla="*/ 4315 w 7768"/>
                  <a:gd name="T17" fmla="*/ 5609 h 7766"/>
                  <a:gd name="T18" fmla="*/ 3884 w 7768"/>
                  <a:gd name="T19" fmla="*/ 6041 h 7766"/>
                  <a:gd name="T20" fmla="*/ 4295 w 7768"/>
                  <a:gd name="T21" fmla="*/ 4313 h 7766"/>
                  <a:gd name="T22" fmla="*/ 3888 w 7768"/>
                  <a:gd name="T23" fmla="*/ 4737 h 7766"/>
                  <a:gd name="T24" fmla="*/ 3933 w 7768"/>
                  <a:gd name="T25" fmla="*/ 4746 h 7766"/>
                  <a:gd name="T26" fmla="*/ 3843 w 7768"/>
                  <a:gd name="T27" fmla="*/ 4746 h 7766"/>
                  <a:gd name="T28" fmla="*/ 3888 w 7768"/>
                  <a:gd name="T29" fmla="*/ 4737 h 7766"/>
                  <a:gd name="T30" fmla="*/ 3485 w 7768"/>
                  <a:gd name="T31" fmla="*/ 4313 h 7766"/>
                  <a:gd name="T32" fmla="*/ 3386 w 7768"/>
                  <a:gd name="T33" fmla="*/ 2158 h 7766"/>
                  <a:gd name="T34" fmla="*/ 3800 w 7768"/>
                  <a:gd name="T35" fmla="*/ 1725 h 7766"/>
                  <a:gd name="T36" fmla="*/ 3999 w 7768"/>
                  <a:gd name="T37" fmla="*/ 1725 h 7766"/>
                  <a:gd name="T38" fmla="*/ 4410 w 7768"/>
                  <a:gd name="T39" fmla="*/ 2158 h 7766"/>
                  <a:gd name="T40" fmla="*/ 4295 w 7768"/>
                  <a:gd name="T41" fmla="*/ 4313 h 7766"/>
                  <a:gd name="T42" fmla="*/ 4295 w 7768"/>
                  <a:gd name="T43" fmla="*/ 4313 h 77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768" h="7766">
                    <a:moveTo>
                      <a:pt x="3884" y="0"/>
                    </a:moveTo>
                    <a:cubicBezTo>
                      <a:pt x="1739" y="0"/>
                      <a:pt x="0" y="1738"/>
                      <a:pt x="0" y="3883"/>
                    </a:cubicBezTo>
                    <a:cubicBezTo>
                      <a:pt x="0" y="6028"/>
                      <a:pt x="1739" y="7766"/>
                      <a:pt x="3884" y="7766"/>
                    </a:cubicBezTo>
                    <a:cubicBezTo>
                      <a:pt x="6029" y="7766"/>
                      <a:pt x="7768" y="6028"/>
                      <a:pt x="7768" y="3883"/>
                    </a:cubicBezTo>
                    <a:cubicBezTo>
                      <a:pt x="7768" y="1738"/>
                      <a:pt x="6029" y="0"/>
                      <a:pt x="3884" y="0"/>
                    </a:cubicBezTo>
                    <a:close/>
                    <a:moveTo>
                      <a:pt x="3884" y="6041"/>
                    </a:moveTo>
                    <a:cubicBezTo>
                      <a:pt x="3646" y="6041"/>
                      <a:pt x="3453" y="5847"/>
                      <a:pt x="3453" y="5609"/>
                    </a:cubicBezTo>
                    <a:cubicBezTo>
                      <a:pt x="3453" y="5371"/>
                      <a:pt x="3646" y="5178"/>
                      <a:pt x="3884" y="5178"/>
                    </a:cubicBezTo>
                    <a:cubicBezTo>
                      <a:pt x="4122" y="5178"/>
                      <a:pt x="4315" y="5371"/>
                      <a:pt x="4315" y="5609"/>
                    </a:cubicBezTo>
                    <a:cubicBezTo>
                      <a:pt x="4315" y="5847"/>
                      <a:pt x="4122" y="6041"/>
                      <a:pt x="3884" y="6041"/>
                    </a:cubicBezTo>
                    <a:close/>
                    <a:moveTo>
                      <a:pt x="4295" y="4313"/>
                    </a:moveTo>
                    <a:cubicBezTo>
                      <a:pt x="4284" y="4537"/>
                      <a:pt x="4103" y="4714"/>
                      <a:pt x="3888" y="4737"/>
                    </a:cubicBezTo>
                    <a:cubicBezTo>
                      <a:pt x="3904" y="4739"/>
                      <a:pt x="3917" y="4746"/>
                      <a:pt x="3933" y="4746"/>
                    </a:cubicBezTo>
                    <a:lnTo>
                      <a:pt x="3843" y="4746"/>
                    </a:lnTo>
                    <a:cubicBezTo>
                      <a:pt x="3859" y="4746"/>
                      <a:pt x="3873" y="4739"/>
                      <a:pt x="3888" y="4737"/>
                    </a:cubicBezTo>
                    <a:cubicBezTo>
                      <a:pt x="3672" y="4714"/>
                      <a:pt x="3495" y="4541"/>
                      <a:pt x="3485" y="4313"/>
                    </a:cubicBezTo>
                    <a:lnTo>
                      <a:pt x="3386" y="2158"/>
                    </a:lnTo>
                    <a:cubicBezTo>
                      <a:pt x="3375" y="1919"/>
                      <a:pt x="3562" y="1725"/>
                      <a:pt x="3800" y="1725"/>
                    </a:cubicBezTo>
                    <a:lnTo>
                      <a:pt x="3999" y="1725"/>
                    </a:lnTo>
                    <a:cubicBezTo>
                      <a:pt x="4239" y="1725"/>
                      <a:pt x="4424" y="1914"/>
                      <a:pt x="4410" y="2158"/>
                    </a:cubicBezTo>
                    <a:lnTo>
                      <a:pt x="4295" y="4313"/>
                    </a:lnTo>
                    <a:close/>
                    <a:moveTo>
                      <a:pt x="4295" y="4313"/>
                    </a:moveTo>
                    <a:close/>
                  </a:path>
                </a:pathLst>
              </a:custGeom>
              <a:solidFill>
                <a:srgbClr val="D500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p>
            </p:txBody>
          </p:sp>
          <p:sp>
            <p:nvSpPr>
              <p:cNvPr id="17" name="play-button_91268"/>
              <p:cNvSpPr/>
              <p:nvPr/>
            </p:nvSpPr>
            <p:spPr>
              <a:xfrm>
                <a:off x="9621286" y="4727994"/>
                <a:ext cx="609685" cy="608766"/>
              </a:xfrm>
              <a:custGeom>
                <a:gdLst>
                  <a:gd name="T0" fmla="*/ 267 w 533"/>
                  <a:gd name="T1" fmla="*/ 0 h 533"/>
                  <a:gd name="T2" fmla="*/ 0 w 533"/>
                  <a:gd name="T3" fmla="*/ 267 h 533"/>
                  <a:gd name="T4" fmla="*/ 267 w 533"/>
                  <a:gd name="T5" fmla="*/ 533 h 533"/>
                  <a:gd name="T6" fmla="*/ 533 w 533"/>
                  <a:gd name="T7" fmla="*/ 267 h 533"/>
                  <a:gd name="T8" fmla="*/ 267 w 533"/>
                  <a:gd name="T9" fmla="*/ 0 h 533"/>
                  <a:gd name="T10" fmla="*/ 356 w 533"/>
                  <a:gd name="T11" fmla="*/ 285 h 533"/>
                  <a:gd name="T12" fmla="*/ 199 w 533"/>
                  <a:gd name="T13" fmla="*/ 376 h 533"/>
                  <a:gd name="T14" fmla="*/ 167 w 533"/>
                  <a:gd name="T15" fmla="*/ 357 h 533"/>
                  <a:gd name="T16" fmla="*/ 167 w 533"/>
                  <a:gd name="T17" fmla="*/ 176 h 533"/>
                  <a:gd name="T18" fmla="*/ 199 w 533"/>
                  <a:gd name="T19" fmla="*/ 157 h 533"/>
                  <a:gd name="T20" fmla="*/ 356 w 533"/>
                  <a:gd name="T21" fmla="*/ 248 h 533"/>
                  <a:gd name="T22" fmla="*/ 356 w 533"/>
                  <a:gd name="T23" fmla="*/ 285 h 5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3" h="533">
                    <a:moveTo>
                      <a:pt x="267" y="0"/>
                    </a:moveTo>
                    <a:cubicBezTo>
                      <a:pt x="119" y="0"/>
                      <a:pt x="0" y="119"/>
                      <a:pt x="0" y="267"/>
                    </a:cubicBezTo>
                    <a:cubicBezTo>
                      <a:pt x="0" y="414"/>
                      <a:pt x="119" y="533"/>
                      <a:pt x="267" y="533"/>
                    </a:cubicBezTo>
                    <a:cubicBezTo>
                      <a:pt x="414" y="533"/>
                      <a:pt x="533" y="414"/>
                      <a:pt x="533" y="267"/>
                    </a:cubicBezTo>
                    <a:cubicBezTo>
                      <a:pt x="533" y="119"/>
                      <a:pt x="414" y="0"/>
                      <a:pt x="267" y="0"/>
                    </a:cubicBezTo>
                    <a:close/>
                    <a:moveTo>
                      <a:pt x="356" y="285"/>
                    </a:moveTo>
                    <a:lnTo>
                      <a:pt x="199" y="376"/>
                    </a:lnTo>
                    <a:cubicBezTo>
                      <a:pt x="185" y="384"/>
                      <a:pt x="167" y="374"/>
                      <a:pt x="167" y="357"/>
                    </a:cubicBezTo>
                    <a:lnTo>
                      <a:pt x="167" y="176"/>
                    </a:lnTo>
                    <a:cubicBezTo>
                      <a:pt x="167" y="160"/>
                      <a:pt x="185" y="149"/>
                      <a:pt x="199" y="157"/>
                    </a:cubicBezTo>
                    <a:lnTo>
                      <a:pt x="356" y="248"/>
                    </a:lnTo>
                    <a:cubicBezTo>
                      <a:pt x="370" y="256"/>
                      <a:pt x="370" y="277"/>
                      <a:pt x="356" y="285"/>
                    </a:cubicBezTo>
                    <a:close/>
                  </a:path>
                </a:pathLst>
              </a:custGeom>
              <a:solidFill>
                <a:srgbClr val="D500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p>
            </p:txBody>
          </p:sp>
        </p:grpSp>
      </p:grpSp>
      <p:pic>
        <p:nvPicPr>
          <p:cNvPr id="22" name="图片 2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788908" y="2310569"/>
            <a:ext cx="3224667" cy="2863085"/>
          </a:xfrm>
          <a:prstGeom prst="snip2Diag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80">
                                          <p:stCondLst>
                                            <p:cond delay="0"/>
                                          </p:stCondLst>
                                        </p:cTn>
                                        <p:tgtEl>
                                          <p:spTgt spid="22"/>
                                        </p:tgtEl>
                                      </p:cBhvr>
                                    </p:animEffect>
                                    <p:anim calcmode="lin" valueType="num">
                                      <p:cBhvr>
                                        <p:cTn id="8"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3" dur="26">
                                          <p:stCondLst>
                                            <p:cond delay="650"/>
                                          </p:stCondLst>
                                        </p:cTn>
                                        <p:tgtEl>
                                          <p:spTgt spid="22"/>
                                        </p:tgtEl>
                                      </p:cBhvr>
                                      <p:to x="100000" y="60000"/>
                                    </p:animScale>
                                    <p:animScale>
                                      <p:cBhvr>
                                        <p:cTn id="14" dur="166" decel="50000">
                                          <p:stCondLst>
                                            <p:cond delay="676"/>
                                          </p:stCondLst>
                                        </p:cTn>
                                        <p:tgtEl>
                                          <p:spTgt spid="22"/>
                                        </p:tgtEl>
                                      </p:cBhvr>
                                      <p:to x="100000" y="100000"/>
                                    </p:animScale>
                                    <p:animScale>
                                      <p:cBhvr>
                                        <p:cTn id="15" dur="26">
                                          <p:stCondLst>
                                            <p:cond delay="1312"/>
                                          </p:stCondLst>
                                        </p:cTn>
                                        <p:tgtEl>
                                          <p:spTgt spid="22"/>
                                        </p:tgtEl>
                                      </p:cBhvr>
                                      <p:to x="100000" y="80000"/>
                                    </p:animScale>
                                    <p:animScale>
                                      <p:cBhvr>
                                        <p:cTn id="16" dur="166" decel="50000">
                                          <p:stCondLst>
                                            <p:cond delay="1338"/>
                                          </p:stCondLst>
                                        </p:cTn>
                                        <p:tgtEl>
                                          <p:spTgt spid="22"/>
                                        </p:tgtEl>
                                      </p:cBhvr>
                                      <p:to x="100000" y="100000"/>
                                    </p:animScale>
                                    <p:animScale>
                                      <p:cBhvr>
                                        <p:cTn id="17" dur="26">
                                          <p:stCondLst>
                                            <p:cond delay="1642"/>
                                          </p:stCondLst>
                                        </p:cTn>
                                        <p:tgtEl>
                                          <p:spTgt spid="22"/>
                                        </p:tgtEl>
                                      </p:cBhvr>
                                      <p:to x="100000" y="90000"/>
                                    </p:animScale>
                                    <p:animScale>
                                      <p:cBhvr>
                                        <p:cTn id="18" dur="166" decel="50000">
                                          <p:stCondLst>
                                            <p:cond delay="1668"/>
                                          </p:stCondLst>
                                        </p:cTn>
                                        <p:tgtEl>
                                          <p:spTgt spid="22"/>
                                        </p:tgtEl>
                                      </p:cBhvr>
                                      <p:to x="100000" y="100000"/>
                                    </p:animScale>
                                    <p:animScale>
                                      <p:cBhvr>
                                        <p:cTn id="19" dur="26">
                                          <p:stCondLst>
                                            <p:cond delay="1808"/>
                                          </p:stCondLst>
                                        </p:cTn>
                                        <p:tgtEl>
                                          <p:spTgt spid="22"/>
                                        </p:tgtEl>
                                      </p:cBhvr>
                                      <p:to x="100000" y="95000"/>
                                    </p:animScale>
                                    <p:animScale>
                                      <p:cBhvr>
                                        <p:cTn id="20" dur="166" decel="50000">
                                          <p:stCondLst>
                                            <p:cond delay="1834"/>
                                          </p:stCondLst>
                                        </p:cTn>
                                        <p:tgtEl>
                                          <p:spTgt spid="22"/>
                                        </p:tgtEl>
                                      </p:cBhvr>
                                      <p:to x="100000" y="100000"/>
                                    </p:animScale>
                                  </p:childTnLst>
                                </p:cTn>
                              </p:par>
                            </p:childTnLst>
                          </p:cTn>
                        </p:par>
                      </p:childTnLst>
                    </p:cTn>
                  </p:par>
                  <p:par>
                    <p:cTn id="21" fill="hold" nodeType="clickPar">
                      <p:stCondLst>
                        <p:cond delay="indefinite"/>
                      </p:stCondLst>
                      <p:childTnLst>
                        <p:par>
                          <p:cTn id="22" fill="hold">
                            <p:stCondLst>
                              <p:cond delay="0"/>
                            </p:stCondLst>
                            <p:childTnLst>
                              <p:par>
                                <p:cTn id="23" presetID="22" presetClass="entr" presetSubtype="8" dur="500"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left)">
                                      <p:cBhvr>
                                        <p:cTn id="2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a:t>
              </a:r>
              <a:r>
                <a:rPr lang="zh-CN" altLang="en-US"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建设的基本内容</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grpSp>
        <p:nvGrpSpPr>
          <p:cNvPr id="15" name="组合 14"/>
          <p:cNvGrpSpPr/>
          <p:nvPr/>
        </p:nvGrpSpPr>
        <p:grpSpPr>
          <a:xfrm>
            <a:off x="4094415" y="1673039"/>
            <a:ext cx="4003169" cy="479965"/>
            <a:chOff x="5198343" y="2713601"/>
            <a:chExt cx="4003169" cy="479965"/>
          </a:xfrm>
        </p:grpSpPr>
        <p:sp>
          <p:nvSpPr>
            <p:cNvPr id="12" name="文本框 11"/>
            <p:cNvSpPr txBox="1"/>
            <p:nvPr/>
          </p:nvSpPr>
          <p:spPr>
            <a:xfrm>
              <a:off x="5198343" y="2713601"/>
              <a:ext cx="400316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a:t>
              </a:r>
              <a:r>
                <a:rPr lang="zh-CN" altLang="en-US"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的基本任务</a:t>
              </a:r>
              <a:endParaRPr lang="zh-CN" altLang="en-US" sz="2000" b="1">
                <a:solidFill>
                  <a:schemeClr val="tx1">
                    <a:lumMod val="75000"/>
                    <a:lumOff val="25000"/>
                  </a:schemeClr>
                </a:solidFill>
              </a:endParaRPr>
            </a:p>
          </p:txBody>
        </p:sp>
        <p:cxnSp>
          <p:nvCxnSpPr>
            <p:cNvPr id="13" name="直接连接符 12"/>
            <p:cNvCxnSpPr/>
            <p:nvPr/>
          </p:nvCxnSpPr>
          <p:spPr>
            <a:xfrm>
              <a:off x="5844102" y="3193566"/>
              <a:ext cx="2711653" cy="0"/>
            </a:xfrm>
            <a:prstGeom prst="line">
              <a:avLst/>
            </a:prstGeom>
            <a:ln w="9525">
              <a:solidFill>
                <a:srgbClr val="D50001"/>
              </a:solidFill>
            </a:ln>
          </p:spPr>
          <p:style>
            <a:lnRef idx="1">
              <a:schemeClr val="accent1"/>
            </a:lnRef>
            <a:fillRef idx="0">
              <a:schemeClr val="accent1"/>
            </a:fillRef>
            <a:effectRef idx="0">
              <a:schemeClr val="accent1"/>
            </a:effectRef>
            <a:fontRef idx="minor">
              <a:schemeClr val="tx1"/>
            </a:fontRef>
          </p:style>
        </p:cxnSp>
      </p:grpSp>
      <p:sp>
        <p:nvSpPr>
          <p:cNvPr id="19" name="文本框 18"/>
          <p:cNvSpPr txBox="1"/>
          <p:nvPr/>
        </p:nvSpPr>
        <p:spPr>
          <a:xfrm>
            <a:off x="1582970" y="2303401"/>
            <a:ext cx="9026060" cy="7957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buClr>
                <a:srgbClr val="C00000"/>
              </a:buClr>
              <a:buSzTx/>
              <a:buFontTx/>
              <a:defRPr/>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坚持爱国主义、集体主义、社会主义教育，加强社会公德、职业道德、家庭美德建设，引导人们树立建设中国特色社会主义的共同理想和正确的世界观、人生观、价值观。思想道德建设的基本内容</a:t>
            </a:r>
            <a:r>
              <a:rPr lang="zh-CN" altLang="en-US"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a:t>
            </a:r>
            <a:endParaRPr lang="zh-CN" altLang="en-US" sz="1600">
              <a:solidFill>
                <a:schemeClr val="tx1">
                  <a:lumMod val="75000"/>
                  <a:lumOff val="25000"/>
                </a:schemeClr>
              </a:solidFill>
            </a:endParaRPr>
          </a:p>
        </p:txBody>
      </p:sp>
      <p:grpSp>
        <p:nvGrpSpPr>
          <p:cNvPr id="29" name="组合 28"/>
          <p:cNvGrpSpPr/>
          <p:nvPr/>
        </p:nvGrpSpPr>
        <p:grpSpPr>
          <a:xfrm>
            <a:off x="1741438" y="3402071"/>
            <a:ext cx="2906278" cy="2387924"/>
            <a:chOff x="1689019" y="3483610"/>
            <a:chExt cx="2906278" cy="2387924"/>
          </a:xfrm>
        </p:grpSpPr>
        <p:sp>
          <p:nvSpPr>
            <p:cNvPr id="21" name="文本框 20"/>
            <p:cNvSpPr txBox="1"/>
            <p:nvPr/>
          </p:nvSpPr>
          <p:spPr>
            <a:xfrm>
              <a:off x="1951107" y="3677330"/>
              <a:ext cx="2482083" cy="200048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zh-CN" sz="14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可以归纳为理想建设、道德建设和纪律建设三个方面。其中，理想建设是思想道德建设的核心；道德建设是思想道德建设的主体内容；纪律建设是思想道德建设的保证</a:t>
              </a:r>
              <a:endParaRPr lang="zh-CN" altLang="en-US" sz="1400">
                <a:solidFill>
                  <a:schemeClr val="tx1">
                    <a:lumMod val="75000"/>
                    <a:lumOff val="25000"/>
                  </a:schemeClr>
                </a:solidFill>
              </a:endParaRPr>
            </a:p>
          </p:txBody>
        </p:sp>
        <p:sp>
          <p:nvSpPr>
            <p:cNvPr id="24" name="矩形: 圆角 23"/>
            <p:cNvSpPr/>
            <p:nvPr/>
          </p:nvSpPr>
          <p:spPr>
            <a:xfrm>
              <a:off x="1689019" y="3483610"/>
              <a:ext cx="2906278" cy="2387924"/>
            </a:xfrm>
            <a:prstGeom prst="roundRect">
              <a:avLst>
                <a:gd name="adj" fmla="val 5935"/>
              </a:avLst>
            </a:prstGeom>
            <a:noFill/>
            <a:ln>
              <a:solidFill>
                <a:srgbClr val="D5000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grpSp>
        <p:nvGrpSpPr>
          <p:cNvPr id="28" name="组合 27"/>
          <p:cNvGrpSpPr/>
          <p:nvPr/>
        </p:nvGrpSpPr>
        <p:grpSpPr>
          <a:xfrm>
            <a:off x="7544282" y="3402071"/>
            <a:ext cx="2906278" cy="2387924"/>
            <a:chOff x="7596705" y="3483610"/>
            <a:chExt cx="2906278" cy="2387924"/>
          </a:xfrm>
        </p:grpSpPr>
        <p:sp>
          <p:nvSpPr>
            <p:cNvPr id="23" name="文本框 22"/>
            <p:cNvSpPr txBox="1"/>
            <p:nvPr/>
          </p:nvSpPr>
          <p:spPr>
            <a:xfrm>
              <a:off x="7808802" y="3677330"/>
              <a:ext cx="2482083" cy="167731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zh-CN" sz="14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育科学文化建设是精神文明建设不可缺少的基本方面，它既是物质文明建设的重要条件，也是提高人民群众思想道德水平的重要条件</a:t>
              </a:r>
              <a:endParaRPr lang="zh-CN" altLang="en-US" sz="1400">
                <a:solidFill>
                  <a:schemeClr val="tx1">
                    <a:lumMod val="75000"/>
                    <a:lumOff val="25000"/>
                  </a:schemeClr>
                </a:solidFill>
              </a:endParaRPr>
            </a:p>
          </p:txBody>
        </p:sp>
        <p:sp>
          <p:nvSpPr>
            <p:cNvPr id="25" name="矩形: 圆角 24"/>
            <p:cNvSpPr/>
            <p:nvPr/>
          </p:nvSpPr>
          <p:spPr>
            <a:xfrm>
              <a:off x="7596705" y="3483610"/>
              <a:ext cx="2906278" cy="2387924"/>
            </a:xfrm>
            <a:prstGeom prst="roundRect">
              <a:avLst>
                <a:gd name="adj" fmla="val 5935"/>
              </a:avLst>
            </a:prstGeom>
            <a:noFill/>
            <a:ln>
              <a:solidFill>
                <a:srgbClr val="D5000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pic>
        <p:nvPicPr>
          <p:cNvPr id="27" name="图片 2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523158" y="3548240"/>
            <a:ext cx="3145682" cy="2095586"/>
          </a:xfrm>
          <a:prstGeom prst="ellipse">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randombar(horizontal)">
                                      <p:cBhvr>
                                        <p:cTn id="12" dur="500"/>
                                        <p:tgtEl>
                                          <p:spTgt spid="1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6" presetClass="entr" presetSubtype="16" dur="200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circle(in)">
                                      <p:cBhvr>
                                        <p:cTn id="17" dur="2000"/>
                                        <p:tgtEl>
                                          <p:spTgt spid="2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1" dur="2000" fill="hold"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wheel(1)">
                                      <p:cBhvr>
                                        <p:cTn id="22" dur="2000"/>
                                        <p:tgtEl>
                                          <p:spTgt spid="2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1" presetClass="entr" presetSubtype="1" dur="200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wheel(1)">
                                      <p:cBhvr>
                                        <p:cTn id="27" dur="2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615992" y="685290"/>
            <a:ext cx="6808410" cy="609540"/>
            <a:chOff x="615992" y="685290"/>
            <a:chExt cx="6808410" cy="609540"/>
          </a:xfrm>
        </p:grpSpPr>
        <p:sp>
          <p:nvSpPr>
            <p:cNvPr id="5" name="文本框 4"/>
            <p:cNvSpPr txBox="1"/>
            <p:nvPr/>
          </p:nvSpPr>
          <p:spPr>
            <a:xfrm>
              <a:off x="1329374" y="734699"/>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zh-CN" altLang="zh-CN"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社会主义精神文明</a:t>
              </a:r>
              <a:r>
                <a:rPr lang="zh-CN" altLang="en-US" sz="28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建设的基本内容</a:t>
              </a:r>
              <a:endParaRPr lang="zh-CN" altLang="zh-CN" sz="2800" b="1" kern="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endParaRPr>
            </a:p>
          </p:txBody>
        </p:sp>
        <p:pic>
          <p:nvPicPr>
            <p:cNvPr id="6" name="图片 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15992" y="685290"/>
              <a:ext cx="630387" cy="609540"/>
            </a:xfrm>
            <a:prstGeom prst="rect">
              <a:avLst/>
            </a:prstGeom>
          </p:spPr>
        </p:pic>
      </p:grpSp>
      <p:pic>
        <p:nvPicPr>
          <p:cNvPr id="14" name="图片 1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601656" y="3679299"/>
            <a:ext cx="9272617" cy="2116040"/>
          </a:xfrm>
          <a:prstGeom prst="rect">
            <a:avLst/>
          </a:prstGeom>
        </p:spPr>
      </p:pic>
      <p:grpSp>
        <p:nvGrpSpPr>
          <p:cNvPr id="19" name="组合 18"/>
          <p:cNvGrpSpPr/>
          <p:nvPr/>
        </p:nvGrpSpPr>
        <p:grpSpPr>
          <a:xfrm>
            <a:off x="1475221" y="1738104"/>
            <a:ext cx="9525485" cy="1836501"/>
            <a:chOff x="1475221" y="1738104"/>
            <a:chExt cx="9525485" cy="1836501"/>
          </a:xfrm>
        </p:grpSpPr>
        <p:grpSp>
          <p:nvGrpSpPr>
            <p:cNvPr id="15" name="组合 14"/>
            <p:cNvGrpSpPr/>
            <p:nvPr/>
          </p:nvGrpSpPr>
          <p:grpSpPr>
            <a:xfrm>
              <a:off x="1475221" y="1738104"/>
              <a:ext cx="9525485" cy="1545291"/>
              <a:chOff x="1494879" y="1883709"/>
              <a:chExt cx="9525485" cy="1545291"/>
            </a:xfrm>
          </p:grpSpPr>
          <p:sp>
            <p:nvSpPr>
              <p:cNvPr id="2" name="文本框 1"/>
              <p:cNvSpPr txBox="1"/>
              <p:nvPr/>
            </p:nvSpPr>
            <p:spPr>
              <a:xfrm>
                <a:off x="1494879" y="1883709"/>
                <a:ext cx="487097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b="1">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思想道德建设和教育科学文化建设关系</a:t>
                </a:r>
                <a:endParaRPr lang="zh-CN" altLang="en-US" sz="2000" b="1">
                  <a:solidFill>
                    <a:schemeClr val="tx1">
                      <a:lumMod val="75000"/>
                      <a:lumOff val="25000"/>
                    </a:schemeClr>
                  </a:solidFill>
                </a:endParaRPr>
              </a:p>
            </p:txBody>
          </p:sp>
          <p:grpSp>
            <p:nvGrpSpPr>
              <p:cNvPr id="12" name="组合 11"/>
              <p:cNvGrpSpPr/>
              <p:nvPr/>
            </p:nvGrpSpPr>
            <p:grpSpPr>
              <a:xfrm>
                <a:off x="1548267" y="2442244"/>
                <a:ext cx="9472097" cy="986756"/>
                <a:chOff x="1359949" y="2442244"/>
                <a:chExt cx="9472097" cy="986756"/>
              </a:xfrm>
            </p:grpSpPr>
            <p:cxnSp>
              <p:nvCxnSpPr>
                <p:cNvPr id="3" name="直接连接符 2"/>
                <p:cNvCxnSpPr/>
                <p:nvPr/>
              </p:nvCxnSpPr>
              <p:spPr>
                <a:xfrm>
                  <a:off x="1413339" y="2442244"/>
                  <a:ext cx="9272617" cy="0"/>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1359949" y="2534117"/>
                  <a:ext cx="9472097" cy="7957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思想道德建设要解决的是整个民族的精神支柱和精神动力问题；教育科学文化建设要解决的是整个民族的科学、文化素质和现代化建设的智力支持问题。这两个方面密不可分，缺一不可。</a:t>
                  </a:r>
                  <a:endParaRPr lang="zh-CN" altLang="en-US" sz="1600">
                    <a:solidFill>
                      <a:schemeClr val="tx1">
                        <a:lumMod val="75000"/>
                        <a:lumOff val="25000"/>
                      </a:schemeClr>
                    </a:solidFill>
                  </a:endParaRPr>
                </a:p>
              </p:txBody>
            </p:sp>
            <p:cxnSp>
              <p:nvCxnSpPr>
                <p:cNvPr id="11" name="直接连接符 10"/>
                <p:cNvCxnSpPr/>
                <p:nvPr/>
              </p:nvCxnSpPr>
              <p:spPr>
                <a:xfrm>
                  <a:off x="1413339" y="3429000"/>
                  <a:ext cx="9272617" cy="0"/>
                </a:xfrm>
                <a:prstGeom prst="line">
                  <a:avLst/>
                </a:prstGeom>
                <a:ln w="9525">
                  <a:solidFill>
                    <a:srgbClr val="D50001"/>
                  </a:solidFill>
                  <a:prstDash val="sysDash"/>
                </a:ln>
              </p:spPr>
              <p:style>
                <a:lnRef idx="1">
                  <a:schemeClr val="accent1"/>
                </a:lnRef>
                <a:fillRef idx="0">
                  <a:schemeClr val="accent1"/>
                </a:fillRef>
                <a:effectRef idx="0">
                  <a:schemeClr val="accent1"/>
                </a:effectRef>
                <a:fontRef idx="minor">
                  <a:schemeClr val="tx1"/>
                </a:fontRef>
              </p:style>
            </p:cxnSp>
          </p:grpSp>
        </p:grpSp>
        <p:grpSp>
          <p:nvGrpSpPr>
            <p:cNvPr id="18" name="组合 17"/>
            <p:cNvGrpSpPr/>
            <p:nvPr/>
          </p:nvGrpSpPr>
          <p:grpSpPr>
            <a:xfrm>
              <a:off x="10361453" y="3165473"/>
              <a:ext cx="323536" cy="409132"/>
              <a:chOff x="10384165" y="3147991"/>
              <a:chExt cx="323536" cy="409132"/>
            </a:xfrm>
          </p:grpSpPr>
          <p:sp>
            <p:nvSpPr>
              <p:cNvPr id="16" name="箭头: V 形 15"/>
              <p:cNvSpPr/>
              <p:nvPr/>
            </p:nvSpPr>
            <p:spPr>
              <a:xfrm rot="5400000">
                <a:off x="10417810" y="3114347"/>
                <a:ext cx="256247" cy="323535"/>
              </a:xfrm>
              <a:prstGeom prst="chevron">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tx1"/>
                  </a:solidFill>
                </a:endParaRPr>
              </a:p>
            </p:txBody>
          </p:sp>
          <p:sp>
            <p:nvSpPr>
              <p:cNvPr id="17" name="箭头: V 形 16"/>
              <p:cNvSpPr/>
              <p:nvPr/>
            </p:nvSpPr>
            <p:spPr>
              <a:xfrm rot="5400000">
                <a:off x="10417809" y="3267232"/>
                <a:ext cx="256247" cy="323535"/>
              </a:xfrm>
              <a:prstGeom prst="chevron">
                <a:avLst/>
              </a:prstGeom>
              <a:solidFill>
                <a:srgbClr val="D5000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tx1"/>
                  </a:solidFil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7" presetClass="entr" presetSubtype="0" dur="100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4" presetClass="entr" presetSubtype="5" dur="50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randombar(vertical)">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https://d.book118.com/727201023125006053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11</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等线 Light</vt:lpstr>
      <vt:lpstr>等线</vt:lpstr>
      <vt:lpstr>思源黑体 Heavy</vt:lpstr>
      <vt:lpstr>汉呈王天喜任我行</vt:lpstr>
      <vt:lpstr>三极榜书简体</vt:lpstr>
      <vt:lpstr>阿里巴巴普惠体 Medium</vt:lpstr>
      <vt:lpstr>阿里巴巴普惠体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2024-09-27T13:59:02.987</cp:lastPrinted>
  <dcterms:created xsi:type="dcterms:W3CDTF">2024-09-27T05:59:03Z</dcterms:created>
  <dcterms:modified xsi:type="dcterms:W3CDTF">2024-09-27T05:59:05Z</dcterms:modified>
</cp:coreProperties>
</file>