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LOMBH+CJFFOU+ArialMT"/>
      <p:regular r:id="rId15"/>
    </p:embeddedFont>
    <p:embeddedFont>
      <p:font typeface="WWUVPA+MS-UIGothic"/>
      <p:regular r:id="rId16"/>
    </p:embeddedFont>
    <p:embeddedFont>
      <p:font typeface="SMSQCT+THSMWR+MicrosoftYaHei"/>
      <p:regular r:id="rId17"/>
    </p:embeddedFont>
    <p:embeddedFont>
      <p:font typeface="UJUOAG+THSMWR+MicrosoftYaHei"/>
      <p:regular r:id="rId18"/>
    </p:embeddedFont>
    <p:embeddedFont>
      <p:font typeface="JRODRO+UANEMG+MicrosoftYaHei-Bold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1B435-8C07-45CB-AD80-2F8A08129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DCD53-7F80-4DBA-A360-76A5BBB50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0257D-BEAC-4DBE-97B4-74028F696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A1AA1-DF39-43F8-8919-C8CFC579A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C67723-ECD5-4A87-9742-1A2E90A1C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2C0CA8-CE7E-46AB-B4DC-04CCC0D3A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2539A9-77F8-4F56-9144-D9091E197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50D6F-05F1-472D-874D-5DDC96948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7C416-DE03-4676-A30B-E7601733B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E6A81-806B-4974-9D81-26F164FAF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DCC66-81F8-4EE7-BFC0-91409FDCE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01052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8809" y="176549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LOMBH+CJFFOU+ArialMT"/>
                <a:cs typeface="JLOMBH+CJFFO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WWUVPA+MS-UIGothic"/>
                <a:cs typeface="WWUVPA+MS-UIGothic"/>
              </a:rPr>
              <a:t>抗精神失常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FFFF"/>
                </a:solidFill>
                <a:latin typeface="WWUVPA+MS-UIGothic"/>
                <a:cs typeface="WWUVPA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809" y="232556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LOMBH+CJFFOU+ArialMT"/>
                <a:cs typeface="JLOMBH+CJFFO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WWUVPA+MS-UIGothic"/>
                <a:cs typeface="WWUVPA+MS-UIGothic"/>
              </a:rPr>
              <a:t>常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FFFFFF"/>
                </a:solidFill>
                <a:latin typeface="WWUVPA+MS-UIGothic"/>
                <a:cs typeface="WWUVPA+MS-UIGothic"/>
              </a:rPr>
              <a:t>抗精神失常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FFFF"/>
                </a:solidFill>
                <a:latin typeface="WWUVPA+MS-UIGothic"/>
                <a:cs typeface="WWUVPA+MS-UIGothic"/>
              </a:rPr>
              <a:t>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WWUVPA+MS-UIGothic"/>
                <a:cs typeface="WWUVPA+MS-UIGothic"/>
              </a:rPr>
              <a:t>定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27536"/>
                </a:solidFill>
                <a:latin typeface="WWUVPA+MS-UIGothic"/>
                <a:cs typeface="WWUVPA+MS-UIGothic"/>
              </a:rPr>
              <a:t>与分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WWUVPA+MS-UIGothic"/>
                <a:cs typeface="WWUVPA+MS-UIGothic"/>
              </a:rPr>
              <a:t>定</a:t>
            </a:r>
            <a:r>
              <a:rPr sz="1550">
                <a:solidFill>
                  <a:srgbClr val="E2753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WWUVPA+MS-UIGothic"/>
                <a:cs typeface="WWUVPA+MS-UIGothic"/>
              </a:rPr>
              <a:t>分</a:t>
            </a:r>
            <a:r>
              <a:rPr sz="1550">
                <a:solidFill>
                  <a:srgbClr val="E27536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WWUVPA+MS-UIGothic"/>
                <a:cs typeface="WWUVPA+MS-UIGothic"/>
              </a:rPr>
              <a:t>抗精神失常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E27536"/>
                </a:solidFill>
                <a:latin typeface="WWUVPA+MS-UIGothic"/>
                <a:cs typeface="WWUVPA+MS-UIGothic"/>
              </a:rPr>
              <a:t>的作用机制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WUVPA+MS-UIGothic"/>
                <a:cs typeface="WWUVPA+MS-UIGothic"/>
              </a:rPr>
              <a:t>抗精神病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WUVPA+MS-UIGothic"/>
                <a:cs typeface="WWUVPA+MS-UIGothic"/>
              </a:rPr>
              <a:t>抗焦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虑药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主要通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拮抗多巴胺受体和抗胆碱能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受体，抑制中枢神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的多巴胺能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活性，改善阳性症状和阴性症状。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5755" y="2452742"/>
            <a:ext cx="362928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主要通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抑制苯二氮卓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受体或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DFD"/>
                </a:solidFill>
                <a:latin typeface="SMSQCT+THSMWR+MicrosoftYaHei"/>
                <a:cs typeface="SMSQCT+THSMWR+MicrosoftYaHei"/>
              </a:rPr>
              <a:t>γ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JUOAG+THSMWR+MicrosoftYaHei"/>
                <a:cs typeface="UJUOAG+THSMWR+MicrosoftYaHei"/>
              </a:rPr>
              <a:t>-</a:t>
            </a: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氨基丁酸（</a:t>
            </a:r>
            <a:r>
              <a:rPr sz="1500">
                <a:solidFill>
                  <a:srgbClr val="FFFDFD"/>
                </a:solidFill>
                <a:latin typeface="UJUOAG+THSMWR+MicrosoftYaHei"/>
                <a:cs typeface="UJUOAG+THSMWR+MicrosoftYaHei"/>
              </a:rPr>
              <a:t>GABA</a:t>
            </a: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）系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，降低中枢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兴奋</a:t>
            </a: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性，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解焦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症状。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WUVPA+MS-UIGothic"/>
                <a:cs typeface="WWUVPA+MS-UIGothic"/>
              </a:rPr>
              <a:t>抗抑郁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3115" y="4597138"/>
            <a:ext cx="3509371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主要通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抑制</a:t>
            </a:r>
            <a:r>
              <a:rPr sz="1500">
                <a:solidFill>
                  <a:srgbClr val="FFFDFD"/>
                </a:solidFill>
                <a:latin typeface="UJUOAG+THSMWR+MicrosoftYaHei"/>
                <a:cs typeface="UJUOAG+THSMWR+MicrosoftYaHei"/>
              </a:rPr>
              <a:t>5-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羟</a:t>
            </a: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色胺和去甲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上腺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素的再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取，增加突触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隙的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递质浓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WUVPA+MS-UIGothic"/>
                <a:cs typeface="WWUVPA+MS-UIGothic"/>
              </a:rPr>
              <a:t>度，改善抑郁症状。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WWUVPA+MS-UIGothic"/>
                <a:cs typeface="WWUVPA+MS-UIGothic"/>
              </a:rPr>
              <a:t>抗精神失常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E27536"/>
                </a:solidFill>
                <a:latin typeface="WWUVPA+MS-UIGothic"/>
                <a:cs typeface="WWUVPA+MS-UIGothic"/>
              </a:rPr>
              <a:t>的研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发历</a:t>
            </a:r>
            <a:r>
              <a:rPr sz="3000">
                <a:solidFill>
                  <a:srgbClr val="E27536"/>
                </a:solidFill>
                <a:latin typeface="WWUVPA+MS-UIGothic"/>
                <a:cs typeface="WWUVPA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WWUVPA+MS-UIGothic"/>
                <a:cs typeface="WWUVPA+MS-UIGothic"/>
              </a:rPr>
              <a:t>第二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E27536"/>
                </a:solidFill>
                <a:latin typeface="WWUVPA+MS-UIGothic"/>
                <a:cs typeface="WWUVPA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WWUVPA+MS-UIGothic"/>
                <a:cs typeface="WWUVPA+MS-UIGothic"/>
              </a:rPr>
              <a:t>第一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E27536"/>
                </a:solidFill>
                <a:latin typeface="WWUVPA+MS-UIGothic"/>
                <a:cs typeface="WWUVPA+MS-UIGothic"/>
              </a:rPr>
              <a:t>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WWUVPA+MS-UIGothic"/>
                <a:cs typeface="WWUVPA+MS-UIGothic"/>
              </a:rPr>
              <a:t>第三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E27536"/>
                </a:solidFill>
                <a:latin typeface="WWUVPA+MS-UIGothic"/>
                <a:cs typeface="WWUVPA+MS-UIGothic"/>
              </a:rPr>
              <a:t>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719269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E27536"/>
                </a:solidFill>
                <a:latin typeface="WWUVPA+MS-UIGothic"/>
                <a:cs typeface="WWUVPA+MS-UIGothic"/>
              </a:rPr>
              <a:t>性</a:t>
            </a:r>
            <a:r>
              <a:rPr sz="3000">
                <a:solidFill>
                  <a:srgbClr val="E27536"/>
                </a:solidFill>
                <a:latin typeface="JRODRO+UANEMG+MicrosoftYaHei-Bold"/>
                <a:cs typeface="JRODRO+UANEMG+MicrosoftYaHei-Bold"/>
              </a:rPr>
              <a:t>5-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羟</a:t>
            </a:r>
            <a:r>
              <a:rPr sz="3000">
                <a:solidFill>
                  <a:srgbClr val="E27536"/>
                </a:solidFill>
                <a:latin typeface="WWUVPA+MS-UIGothic"/>
                <a:cs typeface="WWUVPA+MS-UIGothic"/>
              </a:rPr>
              <a:t>色胺再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摄</a:t>
            </a:r>
            <a:r>
              <a:rPr sz="3000">
                <a:solidFill>
                  <a:srgbClr val="E27536"/>
                </a:solidFill>
                <a:latin typeface="WWUVPA+MS-UIGothic"/>
                <a:cs typeface="WWUVPA+MS-UIGothic"/>
              </a:rPr>
              <a:t>取抑制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829934" y="1717968"/>
            <a:ext cx="984250" cy="10007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0C1118"/>
                </a:solidFill>
                <a:latin typeface="SimSun"/>
                <a:cs typeface="SimSun"/>
              </a:rPr>
              <a:t>输</a:t>
            </a:r>
            <a:r>
              <a:rPr sz="2100">
                <a:solidFill>
                  <a:srgbClr val="0C1118"/>
                </a:solidFill>
                <a:latin typeface="WWUVPA+MS-UIGothic"/>
                <a:cs typeface="WWUVPA+MS-UIGothic"/>
              </a:rPr>
              <a:t>入</a:t>
            </a:r>
          </a:p>
          <a:p>
            <a:pPr marL="37465" marR="0">
              <a:lnSpc>
                <a:spcPts val="1932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JRODRO+UANEMG+MicrosoftYaHei-Bold"/>
                <a:cs typeface="JRODRO+UANEMG+MicrosoftYaHei-Bold"/>
              </a:rPr>
              <a:t>02</a:t>
            </a:r>
          </a:p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0C1118"/>
                </a:solidFill>
                <a:latin typeface="SimSun"/>
                <a:cs typeface="SimSun"/>
              </a:rPr>
              <a:t>标题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37304" y="3449334"/>
            <a:ext cx="1008662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JRODRO+UANEMG+MicrosoftYaHei-Bold"/>
                <a:cs typeface="JRODRO+UANEMG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7809" y="3449334"/>
            <a:ext cx="1008663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JRODRO+UANEMG+MicrosoftYaHei-Bold"/>
                <a:cs typeface="JRODRO+UANEMG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867400" y="5022229"/>
            <a:ext cx="1008662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JRODRO+UANEMG+MicrosoftYaHei-Bold"/>
                <a:cs typeface="JRODRO+UANEMG+MicrosoftYaHei-Bold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WWUVPA+MS-UIGothic"/>
                <a:cs typeface="WWUVPA+MS-UIGothic"/>
              </a:rPr>
              <a:t>三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环类</a:t>
            </a:r>
            <a:r>
              <a:rPr sz="3000">
                <a:solidFill>
                  <a:srgbClr val="E27536"/>
                </a:solidFill>
                <a:latin typeface="WWUVPA+MS-UIGothic"/>
                <a:cs typeface="WWUVPA+MS-UIGothic"/>
              </a:rPr>
              <a:t>抗抑郁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单</a:t>
            </a:r>
            <a:r>
              <a:rPr sz="3000">
                <a:solidFill>
                  <a:srgbClr val="E27536"/>
                </a:solidFill>
                <a:latin typeface="WWUVPA+MS-UIGothic"/>
                <a:cs typeface="WWUVPA+MS-UIGothic"/>
              </a:rPr>
              <a:t>胺氧化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酶</a:t>
            </a:r>
            <a:r>
              <a:rPr sz="3000">
                <a:solidFill>
                  <a:srgbClr val="E27536"/>
                </a:solidFill>
                <a:latin typeface="WWUVPA+MS-UIGothic"/>
                <a:cs typeface="WWUVPA+MS-UIGothic"/>
              </a:rPr>
              <a:t>抑制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https://d.book118.com/728001052017006047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JLOMBH+CJFFOU+ArialMT</vt:lpstr>
      <vt:lpstr>Times New Roman</vt:lpstr>
      <vt:lpstr>WWUVPA+MS-UIGothic</vt:lpstr>
      <vt:lpstr>SimSun</vt:lpstr>
      <vt:lpstr>SMSQCT+THSMWR+MicrosoftYaHei</vt:lpstr>
      <vt:lpstr>UJUOAG+THSMWR+MicrosoftYaHei</vt:lpstr>
      <vt:lpstr>JRODRO+UANEMG+MicrosoftYaHei-Bold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2024-09-28T07:25:05.479</cp:lastPrinted>
  <dcterms:created xsi:type="dcterms:W3CDTF">2024-09-27T23:25:05Z</dcterms:created>
  <dcterms:modified xsi:type="dcterms:W3CDTF">2024-09-27T23:25:06Z</dcterms:modified>
</cp:coreProperties>
</file>