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857523C-55F2-42B1-A3F8-6CD6F1F28D0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CC34A2-6800-4BF0-A397-065397BC1D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24F9C2-E481-40E9-863E-EB2BEFCDED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CB31B3-E9CF-4DAB-A321-DBD4A41A0D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FF833D-107F-4B8B-B626-3FB4DE4234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88AD48-29D4-43FC-90BD-7A499EBB6E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C7A92F-1FD2-4D09-BFE6-C5BF3144F2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906C6A-5B1F-4438-BF54-6159760289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26D32E-B5DA-4F76-A9C4-5A0AB66412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37EC2A-A3B7-4B60-A61C-B4D0AB68FD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60ACAD-1F4C-453F-A9BA-C89C28BAC9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1A9060-EB4E-427E-9AFC-E9FF046A55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D20E4AA-BF9C-47E4-B0CA-DB38B11BA5E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3448609-34A1-4E65-B750-B96E558DBB7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0202100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电路板焊接技术培训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制作人：董老师</a:t>
            </a:r>
            <a:r>
              <a:rPr lang="en-US" sz="1800" b="0" strike="noStrike" spc="-1">
                <a:solidFill>
                  <a:schemeClr val="dk1"/>
                </a:solidFill>
                <a:latin typeface="Arial"/>
                <a:ea typeface="微软雅黑"/>
              </a:rPr>
              <a:t> </a:t>
            </a:r>
            <a:endParaRPr lang="en-US" sz="1800" b="0" strike="noStrike" spc="-1">
              <a:solidFill>
                <a:srgbClr val="FFFFFF"/>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电路板焊接技术培训</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焊接前的准备工作</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焊接技术的实践</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常见焊接问题及解决方法</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高级焊接技术探讨</a:t>
            </a:r>
            <a:endParaRPr lang="en-US" sz="2400" b="0" strike="noStrike" spc="-1">
              <a:solidFill>
                <a:srgbClr val="FFFFFF"/>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电路板焊接技术培训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介绍</a:t>
            </a:r>
            <a:endParaRPr lang="en-US" sz="3600" b="0" strike="noStrike" spc="-1">
              <a:solidFill>
                <a:schemeClr val="dk1"/>
              </a:solidFill>
              <a:latin typeface="Arial"/>
            </a:endParaRPr>
          </a:p>
        </p:txBody>
      </p:sp>
      <p:sp>
        <p:nvSpPr>
          <p:cNvPr id="81"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电路板焊接技术是指将电子元件通过焊接方式连接到电路板上的技术。培训是为了提高人们对电路板焊接技术的理解和掌握，从而提高焊接质量和效率。培训的目的是培养专业的焊接技术人员，确保电路板焊接工作顺利进行。</a:t>
            </a:r>
            <a:endParaRPr lang="en-US" sz="16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历史回顾</a:t>
            </a:r>
            <a:endParaRPr lang="en-US" sz="3600" b="0" strike="noStrike" spc="-1">
              <a:solidFill>
                <a:schemeClr val="dk1"/>
              </a:solidFill>
              <a:latin typeface="Arial"/>
            </a:endParaRPr>
          </a:p>
        </p:txBody>
      </p:sp>
      <p:sp>
        <p:nvSpPr>
          <p:cNvPr id="83"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4"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从手工焊接到表面贴装技术</a:t>
            </a:r>
            <a:endParaRPr lang="en-US" sz="1400" b="0" strike="noStrike" spc="-1">
              <a:solidFill>
                <a:srgbClr val="FFFFFF"/>
              </a:solidFill>
              <a:latin typeface="Arial"/>
            </a:endParaRPr>
          </a:p>
        </p:txBody>
      </p:sp>
      <p:sp>
        <p:nvSpPr>
          <p:cNvPr id="85"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发展历程</a:t>
            </a:r>
            <a:endParaRPr lang="en-US" sz="2000" b="0" strike="noStrike" spc="-1">
              <a:solidFill>
                <a:srgbClr val="FFFFFF"/>
              </a:solidFill>
              <a:latin typeface="Arial"/>
            </a:endParaRPr>
          </a:p>
        </p:txBody>
      </p:sp>
      <p:sp>
        <p:nvSpPr>
          <p:cNvPr id="8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8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提高电子产品质量</a:t>
            </a:r>
            <a:endParaRPr lang="en-US" sz="1400" b="0" strike="noStrike" spc="-1">
              <a:solidFill>
                <a:srgbClr val="FFFFFF"/>
              </a:solidFill>
              <a:latin typeface="Arial"/>
            </a:endParaRPr>
          </a:p>
        </p:txBody>
      </p:sp>
      <p:sp>
        <p:nvSpPr>
          <p:cNvPr id="8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技术影响</a:t>
            </a:r>
            <a:endParaRPr lang="en-US" sz="2000" b="0" strike="noStrike" spc="-1">
              <a:solidFill>
                <a:srgbClr val="FFFFFF"/>
              </a:solidFill>
              <a:latin typeface="Arial"/>
            </a:endParaRPr>
          </a:p>
        </p:txBody>
      </p:sp>
      <p:sp>
        <p:nvSpPr>
          <p:cNvPr id="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发明焊锡</a:t>
            </a:r>
            <a:endParaRPr lang="en-US" sz="1400" b="0" strike="noStrike" spc="-1">
              <a:solidFill>
                <a:srgbClr val="FFFFFF"/>
              </a:solidFill>
              <a:latin typeface="Arial"/>
            </a:endParaRPr>
          </a:p>
        </p:txBody>
      </p:sp>
      <p:sp>
        <p:nvSpPr>
          <p:cNvPr id="9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里程碑事件</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电路板焊接的基本原理</a:t>
            </a:r>
            <a:endParaRPr lang="en-US" sz="3600" b="0" strike="noStrike" spc="-1">
              <a:solidFill>
                <a:schemeClr val="dk1"/>
              </a:solidFill>
              <a:latin typeface="Arial"/>
            </a:endParaRPr>
          </a:p>
        </p:txBody>
      </p:sp>
      <p:sp>
        <p:nvSpPr>
          <p:cNvPr id="9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将两个金属部件通过熔化填充材料连接的工艺</a:t>
            </a:r>
            <a:endParaRPr lang="en-US" sz="1400" b="0" strike="noStrike" spc="-1">
              <a:solidFill>
                <a:srgbClr val="FFFFFF"/>
              </a:solidFill>
              <a:latin typeface="Arial"/>
            </a:endParaRPr>
          </a:p>
        </p:txBody>
      </p:sp>
      <p:sp>
        <p:nvSpPr>
          <p:cNvPr id="9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焊接的定义</a:t>
            </a:r>
            <a:endParaRPr lang="en-US" sz="1800" b="0" strike="noStrike" spc="-1">
              <a:solidFill>
                <a:srgbClr val="FFFFFF"/>
              </a:solidFill>
              <a:latin typeface="Arial"/>
            </a:endParaRPr>
          </a:p>
        </p:txBody>
      </p:sp>
      <p:sp>
        <p:nvSpPr>
          <p:cNvPr id="9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常见包括手工焊接、波峰焊接、热风烙铁焊接</a:t>
            </a:r>
            <a:endParaRPr lang="en-US" sz="1400" b="0" strike="noStrike" spc="-1">
              <a:solidFill>
                <a:srgbClr val="FFFFFF"/>
              </a:solidFill>
              <a:latin typeface="Arial"/>
            </a:endParaRPr>
          </a:p>
        </p:txBody>
      </p:sp>
      <p:sp>
        <p:nvSpPr>
          <p:cNvPr id="9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焊接的分类</a:t>
            </a:r>
            <a:endParaRPr lang="en-US" sz="1800" b="0" strike="noStrike" spc="-1">
              <a:solidFill>
                <a:srgbClr val="FFFFFF"/>
              </a:solidFill>
              <a:latin typeface="Arial"/>
            </a:endParaRPr>
          </a:p>
        </p:txBody>
      </p:sp>
      <p:sp>
        <p:nvSpPr>
          <p:cNvPr id="9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要求精准、稳定、可靠</a:t>
            </a:r>
            <a:endParaRPr lang="en-US" sz="1400" b="0" strike="noStrike" spc="-1">
              <a:solidFill>
                <a:srgbClr val="FFFFFF"/>
              </a:solidFill>
              <a:latin typeface="Arial"/>
            </a:endParaRPr>
          </a:p>
        </p:txBody>
      </p:sp>
      <p:sp>
        <p:nvSpPr>
          <p:cNvPr id="9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特点和要求</a:t>
            </a:r>
            <a:endParaRPr lang="en-US" sz="1800" b="0" strike="noStrike" spc="-1">
              <a:solidFill>
                <a:srgbClr val="FFFFFF"/>
              </a:solidFill>
              <a:latin typeface="Arial"/>
            </a:endParaRPr>
          </a:p>
        </p:txBody>
      </p:sp>
      <p:sp>
        <p:nvSpPr>
          <p:cNvPr id="10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FFFFFF"/>
              </a:solidFill>
              <a:latin typeface="Arial"/>
            </a:endParaRPr>
          </a:p>
        </p:txBody>
      </p:sp>
      <p:sp>
        <p:nvSpPr>
          <p:cNvPr id="10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波峰焊接</a:t>
            </a:r>
            <a:endParaRPr lang="en-US" sz="1800" b="0" strike="noStrike" spc="-1">
              <a:solidFill>
                <a:srgbClr val="FFFFFF"/>
              </a:solidFill>
              <a:latin typeface="Arial"/>
            </a:endParaRPr>
          </a:p>
        </p:txBody>
      </p:sp>
      <p:sp>
        <p:nvSpPr>
          <p:cNvPr id="104"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通过波峰将元件焊接到</a:t>
            </a:r>
            <a:r>
              <a:rPr lang="en-US" sz="1200" b="0" strike="noStrike" spc="-1">
                <a:solidFill>
                  <a:schemeClr val="dk1">
                    <a:lumMod val="85000"/>
                    <a:lumOff val="15000"/>
                  </a:schemeClr>
                </a:solidFill>
                <a:latin typeface="微软雅黑"/>
                <a:ea typeface="微软雅黑"/>
              </a:rPr>
              <a:t>PCB</a:t>
            </a:r>
            <a:r>
              <a:rPr lang="zh-CN" sz="1200" b="0" strike="noStrike" spc="-1">
                <a:solidFill>
                  <a:schemeClr val="dk1">
                    <a:lumMod val="85000"/>
                    <a:lumOff val="15000"/>
                  </a:schemeClr>
                </a:solidFill>
                <a:latin typeface="微软雅黑"/>
                <a:ea typeface="微软雅黑"/>
              </a:rPr>
              <a:t>上</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适用于大批量生产</a:t>
            </a:r>
            <a:endParaRPr lang="en-US" sz="1200" b="0" strike="noStrike" spc="-1">
              <a:solidFill>
                <a:srgbClr val="FFFFFF"/>
              </a:solidFill>
              <a:latin typeface="Arial"/>
            </a:endParaRPr>
          </a:p>
        </p:txBody>
      </p:sp>
      <p:sp>
        <p:nvSpPr>
          <p:cNvPr id="1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热风烙铁焊接</a:t>
            </a:r>
            <a:endParaRPr lang="en-US" sz="1800" b="0" strike="noStrike" spc="-1">
              <a:solidFill>
                <a:srgbClr val="FFFFFF"/>
              </a:solidFill>
              <a:latin typeface="Arial"/>
            </a:endParaRPr>
          </a:p>
        </p:txBody>
      </p:sp>
      <p:sp>
        <p:nvSpPr>
          <p:cNvPr id="107"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利用热风和烙铁对元件进行焊接</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精度高，速度快</a:t>
            </a:r>
            <a:endParaRPr lang="en-US" sz="1200" b="0" strike="noStrike" spc="-1">
              <a:solidFill>
                <a:srgbClr val="FFFFFF"/>
              </a:solidFill>
              <a:latin typeface="Arial"/>
            </a:endParaRPr>
          </a:p>
        </p:txBody>
      </p:sp>
      <p:sp>
        <p:nvSpPr>
          <p:cNvPr id="1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表面贴装技术（</a:t>
            </a:r>
            <a:r>
              <a:rPr lang="en-US" sz="1800" b="1" strike="noStrike" spc="-1">
                <a:solidFill>
                  <a:schemeClr val="dk1"/>
                </a:solidFill>
                <a:latin typeface="微软雅黑"/>
                <a:ea typeface="微软雅黑"/>
              </a:rPr>
              <a:t>SMT)</a:t>
            </a:r>
            <a:endParaRPr lang="en-US" sz="1800" b="0" strike="noStrike" spc="-1">
              <a:solidFill>
                <a:srgbClr val="FFFFFF"/>
              </a:solidFill>
              <a:latin typeface="Arial"/>
            </a:endParaRPr>
          </a:p>
        </p:txBody>
      </p:sp>
      <p:sp>
        <p:nvSpPr>
          <p:cNvPr id="110"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元件直接贴装在</a:t>
            </a:r>
            <a:r>
              <a:rPr lang="en-US" sz="1200" b="0" strike="noStrike" spc="-1">
                <a:solidFill>
                  <a:schemeClr val="dk1">
                    <a:lumMod val="85000"/>
                    <a:lumOff val="15000"/>
                  </a:schemeClr>
                </a:solidFill>
                <a:latin typeface="微软雅黑"/>
                <a:ea typeface="微软雅黑"/>
              </a:rPr>
              <a:t>PCB</a:t>
            </a:r>
            <a:r>
              <a:rPr lang="zh-CN" sz="1200" b="0" strike="noStrike" spc="-1">
                <a:solidFill>
                  <a:schemeClr val="dk1">
                    <a:lumMod val="85000"/>
                    <a:lumOff val="15000"/>
                  </a:schemeClr>
                </a:solidFill>
                <a:latin typeface="微软雅黑"/>
                <a:ea typeface="微软雅黑"/>
              </a:rPr>
              <a:t>表面上</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提高电路板焊接效率</a:t>
            </a:r>
            <a:endParaRPr lang="en-US" sz="1200" b="0" strike="noStrike" spc="-1">
              <a:solidFill>
                <a:srgbClr val="FFFFFF"/>
              </a:solidFill>
              <a:latin typeface="Arial"/>
            </a:endParaRPr>
          </a:p>
        </p:txBody>
      </p:sp>
      <p:sp>
        <p:nvSpPr>
          <p:cNvPr id="11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常见焊接工艺</a:t>
            </a:r>
            <a:endParaRPr lang="en-US" sz="3600" b="0" strike="noStrike" spc="-1">
              <a:solidFill>
                <a:schemeClr val="dk1"/>
              </a:solidFill>
              <a:latin typeface="Arial"/>
            </a:endParaRPr>
          </a:p>
        </p:txBody>
      </p:sp>
      <p:sp>
        <p:nvSpPr>
          <p:cNvPr id="1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手工焊接</a:t>
            </a:r>
            <a:endParaRPr lang="en-US" sz="1800" b="0" strike="noStrike" spc="-1">
              <a:solidFill>
                <a:srgbClr val="FFFFFF"/>
              </a:solidFill>
              <a:latin typeface="Arial"/>
            </a:endParaRPr>
          </a:p>
        </p:txBody>
      </p:sp>
      <p:sp>
        <p:nvSpPr>
          <p:cNvPr id="114"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需要烙铁和焊锡</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适用于小批量生产</a:t>
            </a:r>
            <a:endParaRPr lang="en-US" sz="12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电路板焊接技术培训</a:t>
            </a:r>
            <a:endParaRPr lang="en-US" sz="2200" b="0" strike="noStrike" spc="-1">
              <a:solidFill>
                <a:srgbClr val="FFFFFF"/>
              </a:solidFill>
              <a:latin typeface="Arial"/>
            </a:endParaRPr>
          </a:p>
        </p:txBody>
      </p:sp>
      <p:sp>
        <p:nvSpPr>
          <p:cNvPr id="11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电路板焊接技术培训是为了提高焊接技术人员的专业能力和实践经验。通过系统的理论授课和实际操作演练，培养学员熟练掌握各种焊接工艺和操作技巧，提高焊接质量和效率。</a:t>
            </a:r>
            <a:endParaRPr lang="en-US" sz="1400" b="0" strike="noStrike" spc="-1">
              <a:solidFill>
                <a:srgbClr val="FFFFFF"/>
              </a:solidFill>
              <a:latin typeface="Arial"/>
            </a:endParaRPr>
          </a:p>
        </p:txBody>
      </p:sp>
      <p:sp>
        <p:nvSpPr>
          <p:cNvPr id="11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19"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培训内容</a:t>
            </a:r>
            <a:endParaRPr lang="en-US" sz="3600" b="0" strike="noStrike" spc="-1">
              <a:solidFill>
                <a:schemeClr val="dk1"/>
              </a:solidFill>
              <a:latin typeface="Arial"/>
            </a:endParaRPr>
          </a:p>
        </p:txBody>
      </p:sp>
      <p:sp>
        <p:nvSpPr>
          <p:cNvPr id="121"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焊接原理、工艺和标准</a:t>
            </a:r>
            <a:endParaRPr lang="en-US" sz="1400" b="0" strike="noStrike" spc="-1">
              <a:solidFill>
                <a:srgbClr val="FFFFFF"/>
              </a:solidFill>
              <a:latin typeface="Arial"/>
            </a:endParaRPr>
          </a:p>
        </p:txBody>
      </p:sp>
      <p:sp>
        <p:nvSpPr>
          <p:cNvPr id="122"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理论知识</a:t>
            </a:r>
            <a:endParaRPr lang="en-US" sz="1800" b="0" strike="noStrike" spc="-1">
              <a:solidFill>
                <a:srgbClr val="FFFFFF"/>
              </a:solidFill>
              <a:latin typeface="Arial"/>
            </a:endParaRPr>
          </a:p>
        </p:txBody>
      </p:sp>
      <p:sp>
        <p:nvSpPr>
          <p:cNvPr id="123"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熟练掌握烙铁和焊接设备的使用</a:t>
            </a:r>
            <a:endParaRPr lang="en-US" sz="1400" b="0" strike="noStrike" spc="-1">
              <a:solidFill>
                <a:srgbClr val="FFFFFF"/>
              </a:solidFill>
              <a:latin typeface="Arial"/>
            </a:endParaRPr>
          </a:p>
        </p:txBody>
      </p:sp>
      <p:sp>
        <p:nvSpPr>
          <p:cNvPr id="124"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实际操作</a:t>
            </a:r>
            <a:endParaRPr lang="en-US" sz="1800" b="0" strike="noStrike" spc="-1">
              <a:solidFill>
                <a:srgbClr val="FFFFFF"/>
              </a:solidFill>
              <a:latin typeface="Arial"/>
            </a:endParaRPr>
          </a:p>
        </p:txBody>
      </p:sp>
      <p:sp>
        <p:nvSpPr>
          <p:cNvPr id="125"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了解焊接质量要求和检测方法</a:t>
            </a:r>
            <a:endParaRPr lang="en-US" sz="1400" b="0" strike="noStrike" spc="-1">
              <a:solidFill>
                <a:srgbClr val="FFFFFF"/>
              </a:solidFill>
              <a:latin typeface="Arial"/>
            </a:endParaRPr>
          </a:p>
        </p:txBody>
      </p:sp>
      <p:sp>
        <p:nvSpPr>
          <p:cNvPr id="126"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质量控制</a:t>
            </a:r>
            <a:endParaRPr lang="en-US" sz="1800" b="0" strike="noStrike" spc="-1">
              <a:solidFill>
                <a:srgbClr val="FFFFFF"/>
              </a:solidFill>
              <a:latin typeface="Arial"/>
            </a:endParaRPr>
          </a:p>
        </p:txBody>
      </p:sp>
      <p:sp>
        <p:nvSpPr>
          <p:cNvPr id="127"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FFFFFF"/>
              </a:solidFill>
              <a:latin typeface="Arial"/>
            </a:endParaRPr>
          </a:p>
        </p:txBody>
      </p:sp>
      <p:sp>
        <p:nvSpPr>
          <p:cNvPr id="128"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焊接前的准备工作</a:t>
            </a:r>
            <a:endParaRPr lang="en-US" sz="3600" b="0" strike="noStrike" spc="-1">
              <a:solidFill>
                <a:schemeClr val="dk1"/>
              </a:solidFill>
              <a:latin typeface="Arial"/>
            </a:endParaRPr>
          </a:p>
        </p:txBody>
      </p:sp>
      <p:sp>
        <p:nvSpPr>
          <p:cNvPr id="13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准备工作概述</a:t>
            </a:r>
            <a:endParaRPr lang="en-US" sz="3600" b="0" strike="noStrike" spc="-1">
              <a:solidFill>
                <a:schemeClr val="dk1"/>
              </a:solidFill>
              <a:latin typeface="Arial"/>
            </a:endParaRPr>
          </a:p>
        </p:txBody>
      </p:sp>
      <p:sp>
        <p:nvSpPr>
          <p:cNvPr id="133"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在进行焊接之前，必须进行充分的准备工作。首先要确定焊接的目标和要求，然后准备好焊接所需的工具和材料，同时检查焊接设备是否正常工作。这些步骤的完成将为接下来的焊接工作打下良好的基础。</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检查元器件和电路板</a:t>
            </a:r>
            <a:endParaRPr lang="en-US" sz="3600" b="0" strike="noStrike" spc="-1">
              <a:solidFill>
                <a:schemeClr val="dk1"/>
              </a:solidFill>
              <a:latin typeface="Arial"/>
            </a:endParaRPr>
          </a:p>
        </p:txBody>
      </p:sp>
      <p:sp>
        <p:nvSpPr>
          <p:cNvPr id="13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确保元器件完好无损，避免在焊接过程中出现问题。</a:t>
            </a:r>
            <a:endParaRPr lang="en-US" sz="1400" b="0" strike="noStrike" spc="-1">
              <a:solidFill>
                <a:srgbClr val="FFFFFF"/>
              </a:solidFill>
              <a:latin typeface="Arial"/>
            </a:endParaRPr>
          </a:p>
        </p:txBody>
      </p:sp>
      <p:sp>
        <p:nvSpPr>
          <p:cNvPr id="13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检查元器件是否损坏</a:t>
            </a:r>
            <a:endParaRPr lang="en-US" sz="1800" b="0" strike="noStrike" spc="-1">
              <a:solidFill>
                <a:srgbClr val="FFFFFF"/>
              </a:solidFill>
              <a:latin typeface="Arial"/>
            </a:endParaRPr>
          </a:p>
        </p:txBody>
      </p:sp>
      <p:sp>
        <p:nvSpPr>
          <p:cNvPr id="13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检查电路板的线路布局和连接是否正确，确保焊接顺利进行。</a:t>
            </a:r>
            <a:endParaRPr lang="en-US" sz="1400" b="0" strike="noStrike" spc="-1">
              <a:solidFill>
                <a:srgbClr val="FFFFFF"/>
              </a:solidFill>
              <a:latin typeface="Arial"/>
            </a:endParaRPr>
          </a:p>
        </p:txBody>
      </p:sp>
      <p:sp>
        <p:nvSpPr>
          <p:cNvPr id="13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检查电路板的质量</a:t>
            </a:r>
            <a:endParaRPr lang="en-US" sz="1800" b="0" strike="noStrike" spc="-1">
              <a:solidFill>
                <a:srgbClr val="FFFFFF"/>
              </a:solidFill>
              <a:latin typeface="Arial"/>
            </a:endParaRPr>
          </a:p>
        </p:txBody>
      </p:sp>
      <p:sp>
        <p:nvSpPr>
          <p:cNvPr id="13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保持焊接环境整洁，避免杂物进入焊接区域影响焊接质量。</a:t>
            </a:r>
            <a:endParaRPr lang="en-US" sz="1400" b="0" strike="noStrike" spc="-1">
              <a:solidFill>
                <a:srgbClr val="FFFFFF"/>
              </a:solidFill>
              <a:latin typeface="Arial"/>
            </a:endParaRPr>
          </a:p>
        </p:txBody>
      </p:sp>
      <p:sp>
        <p:nvSpPr>
          <p:cNvPr id="14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确保焊接环境清洁</a:t>
            </a:r>
            <a:endParaRPr lang="en-US" sz="1800" b="0" strike="noStrike" spc="-1">
              <a:solidFill>
                <a:srgbClr val="FFFFFF"/>
              </a:solidFill>
              <a:latin typeface="Arial"/>
            </a:endParaRPr>
          </a:p>
        </p:txBody>
      </p:sp>
      <p:sp>
        <p:nvSpPr>
          <p:cNvPr id="14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FFFFFF"/>
              </a:solidFill>
              <a:latin typeface="Arial"/>
            </a:endParaRPr>
          </a:p>
        </p:txBody>
      </p:sp>
      <p:sp>
        <p:nvSpPr>
          <p:cNvPr id="14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焊接环境的设置</a:t>
            </a:r>
            <a:endParaRPr lang="en-US" sz="3600" b="0" strike="noStrike" spc="-1">
              <a:solidFill>
                <a:schemeClr val="dk1"/>
              </a:solidFill>
              <a:latin typeface="Arial"/>
            </a:endParaRPr>
          </a:p>
        </p:txBody>
      </p:sp>
      <p:sp>
        <p:nvSpPr>
          <p:cNvPr id="144"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4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solidFill>
                <a:latin typeface="Arial"/>
                <a:ea typeface="微软雅黑"/>
              </a:rPr>
              <a:t> </a:t>
            </a:r>
            <a:endParaRPr lang="en-US" sz="1400" b="0" strike="noStrike" spc="-1">
              <a:solidFill>
                <a:srgbClr val="FFFFFF"/>
              </a:solidFill>
              <a:latin typeface="Arial"/>
            </a:endParaRPr>
          </a:p>
        </p:txBody>
      </p:sp>
      <p:sp>
        <p:nvSpPr>
          <p:cNvPr id="14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调整焊接设备的温度和速度</a:t>
            </a:r>
            <a:endParaRPr lang="en-US" sz="2000" b="0" strike="noStrike" spc="-1">
              <a:solidFill>
                <a:srgbClr val="FFFFFF"/>
              </a:solidFill>
              <a:latin typeface="Arial"/>
            </a:endParaRPr>
          </a:p>
        </p:txBody>
      </p:sp>
      <p:sp>
        <p:nvSpPr>
          <p:cNvPr id="14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FFFFFF"/>
              </a:solidFill>
              <a:latin typeface="Arial"/>
            </a:endParaRPr>
          </a:p>
        </p:txBody>
      </p:sp>
      <p:sp>
        <p:nvSpPr>
          <p:cNvPr id="15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确保操作人员的安全</a:t>
            </a:r>
            <a:endParaRPr lang="en-US" sz="2000" b="0" strike="noStrike" spc="-1">
              <a:solidFill>
                <a:srgbClr val="FFFFFF"/>
              </a:solidFill>
              <a:latin typeface="Arial"/>
            </a:endParaRPr>
          </a:p>
        </p:txBody>
      </p:sp>
      <p:sp>
        <p:nvSpPr>
          <p:cNvPr id="15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FFFFFF"/>
              </a:solidFill>
              <a:latin typeface="Arial"/>
            </a:endParaRPr>
          </a:p>
        </p:txBody>
      </p:sp>
      <p:sp>
        <p:nvSpPr>
          <p:cNvPr id="15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保证焊接环境的通风良好</a:t>
            </a:r>
            <a:endParaRPr lang="en-US" sz="20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预防焊接过程中的常见问题</a:t>
            </a:r>
            <a:endParaRPr lang="en-US" sz="1800" b="0" strike="noStrike" spc="-1">
              <a:solidFill>
                <a:srgbClr val="FFFFFF"/>
              </a:solidFill>
              <a:latin typeface="Arial"/>
            </a:endParaRPr>
          </a:p>
        </p:txBody>
      </p:sp>
      <p:sp>
        <p:nvSpPr>
          <p:cNvPr id="156"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提前预防焊接过程中可能出现的问题，减少不必要的损失。</a:t>
            </a:r>
            <a:endParaRPr lang="en-US" sz="1200" b="0" strike="noStrike" spc="-1">
              <a:solidFill>
                <a:srgbClr val="FFFFFF"/>
              </a:solidFill>
              <a:latin typeface="Arial"/>
            </a:endParaRPr>
          </a:p>
        </p:txBody>
      </p:sp>
      <p:sp>
        <p:nvSpPr>
          <p:cNvPr id="15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实施焊接工艺的质量控制</a:t>
            </a:r>
            <a:endParaRPr lang="en-US" sz="1800" b="0" strike="noStrike" spc="-1">
              <a:solidFill>
                <a:srgbClr val="FFFFFF"/>
              </a:solidFill>
              <a:latin typeface="Arial"/>
            </a:endParaRPr>
          </a:p>
        </p:txBody>
      </p:sp>
      <p:sp>
        <p:nvSpPr>
          <p:cNvPr id="159"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建立焊接工艺的质量控制体系，保证焊接质量。</a:t>
            </a:r>
            <a:endParaRPr lang="en-US" sz="1200" b="0" strike="noStrike" spc="-1">
              <a:solidFill>
                <a:srgbClr val="FFFFFF"/>
              </a:solidFill>
              <a:latin typeface="Arial"/>
            </a:endParaRPr>
          </a:p>
        </p:txBody>
      </p:sp>
      <p:sp>
        <p:nvSpPr>
          <p:cNvPr id="16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FFFFFF"/>
              </a:solidFill>
              <a:latin typeface="Arial"/>
            </a:endParaRPr>
          </a:p>
        </p:txBody>
      </p:sp>
      <p:sp>
        <p:nvSpPr>
          <p:cNvPr id="162"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FFFFFF"/>
              </a:solidFill>
              <a:latin typeface="Arial"/>
            </a:endParaRPr>
          </a:p>
        </p:txBody>
      </p:sp>
      <p:sp>
        <p:nvSpPr>
          <p:cNvPr id="16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焊接工艺控制</a:t>
            </a:r>
            <a:endParaRPr lang="en-US" sz="3600" b="0" strike="noStrike" spc="-1">
              <a:solidFill>
                <a:schemeClr val="dk1"/>
              </a:solidFill>
              <a:latin typeface="Arial"/>
            </a:endParaRPr>
          </a:p>
        </p:txBody>
      </p:sp>
      <p:sp>
        <p:nvSpPr>
          <p:cNvPr id="16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控制焊接过程中的时间和压力</a:t>
            </a:r>
            <a:endParaRPr lang="en-US" sz="1800" b="0" strike="noStrike" spc="-1">
              <a:solidFill>
                <a:srgbClr val="FFFFFF"/>
              </a:solidFill>
              <a:latin typeface="Arial"/>
            </a:endParaRPr>
          </a:p>
        </p:txBody>
      </p:sp>
      <p:sp>
        <p:nvSpPr>
          <p:cNvPr id="166"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合理控制焊接时间和压力，确保焊接质量。</a:t>
            </a:r>
            <a:endParaRPr lang="en-US" sz="12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电路板焊接技术培训</a:t>
            </a:r>
            <a:endParaRPr lang="en-US" sz="2200" b="0" strike="noStrike" spc="-1">
              <a:solidFill>
                <a:srgbClr val="FFFFFF"/>
              </a:solidFill>
              <a:latin typeface="Arial"/>
            </a:endParaRPr>
          </a:p>
        </p:txBody>
      </p:sp>
      <p:sp>
        <p:nvSpPr>
          <p:cNvPr id="16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电路板焊接是电子元器件制造的重要环节，掌握好焊接技术对电子产品的性能和质量至关重要。通过本章节的学习，您将深入了解焊接前的准备工作，为日后的实践提供有力支持。</a:t>
            </a:r>
            <a:endParaRPr lang="en-US" sz="1400" b="0" strike="noStrike" spc="-1">
              <a:solidFill>
                <a:srgbClr val="FFFFFF"/>
              </a:solidFill>
              <a:latin typeface="Arial"/>
            </a:endParaRPr>
          </a:p>
        </p:txBody>
      </p:sp>
      <p:sp>
        <p:nvSpPr>
          <p:cNvPr id="17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71"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焊接技术的实践</a:t>
            </a:r>
            <a:endParaRPr lang="en-US" sz="3600" b="0" strike="noStrike" spc="-1">
              <a:solidFill>
                <a:schemeClr val="dk1"/>
              </a:solidFill>
              <a:latin typeface="Arial"/>
            </a:endParaRPr>
          </a:p>
        </p:txBody>
      </p:sp>
      <p:sp>
        <p:nvSpPr>
          <p:cNvPr id="17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手工焊接实践</a:t>
            </a:r>
            <a:endParaRPr lang="en-US" sz="2200" b="0" strike="noStrike" spc="-1">
              <a:solidFill>
                <a:srgbClr val="FFFFFF"/>
              </a:solidFill>
              <a:latin typeface="Arial"/>
            </a:endParaRPr>
          </a:p>
        </p:txBody>
      </p:sp>
      <p:sp>
        <p:nvSpPr>
          <p:cNvPr id="17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手工焊接是一种常见的电路板焊接技术，包括基本步骤、常见技巧和问题预防方法。操作者需要掌握焊接温度、时间和动作节奏，确保焊接质量。</a:t>
            </a:r>
            <a:endParaRPr lang="en-US" sz="1400" b="0" strike="noStrike" spc="-1">
              <a:solidFill>
                <a:srgbClr val="FFFFFF"/>
              </a:solidFill>
              <a:latin typeface="Arial"/>
            </a:endParaRPr>
          </a:p>
        </p:txBody>
      </p:sp>
      <p:sp>
        <p:nvSpPr>
          <p:cNvPr id="17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79"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波峰焊接实践</a:t>
            </a:r>
            <a:endParaRPr lang="en-US" sz="3600" b="0" strike="noStrike" spc="-1">
              <a:solidFill>
                <a:schemeClr val="dk1"/>
              </a:solidFill>
              <a:latin typeface="Arial"/>
            </a:endParaRPr>
          </a:p>
        </p:txBody>
      </p:sp>
      <p:sp>
        <p:nvSpPr>
          <p:cNvPr id="181"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预加热、涂锡、焊接、清洗</a:t>
            </a:r>
            <a:endParaRPr lang="en-US" sz="1400" b="0" strike="noStrike" spc="-1">
              <a:solidFill>
                <a:srgbClr val="FFFFFF"/>
              </a:solidFill>
              <a:latin typeface="Arial"/>
            </a:endParaRPr>
          </a:p>
        </p:txBody>
      </p:sp>
      <p:sp>
        <p:nvSpPr>
          <p:cNvPr id="182"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工艺流程</a:t>
            </a:r>
            <a:endParaRPr lang="en-US" sz="1800" b="0" strike="noStrike" spc="-1">
              <a:solidFill>
                <a:srgbClr val="FFFFFF"/>
              </a:solidFill>
              <a:latin typeface="Arial"/>
            </a:endParaRPr>
          </a:p>
        </p:txBody>
      </p:sp>
      <p:sp>
        <p:nvSpPr>
          <p:cNvPr id="183"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提高生产效率、易实现自动化 </a:t>
            </a:r>
            <a:r>
              <a:rPr lang="en-US" sz="1400" b="0" strike="noStrike" spc="-1">
                <a:solidFill>
                  <a:schemeClr val="dk1">
                    <a:lumMod val="85000"/>
                    <a:lumOff val="15000"/>
                  </a:schemeClr>
                </a:solidFill>
                <a:latin typeface="微软雅黑"/>
                <a:ea typeface="微软雅黑"/>
              </a:rPr>
              <a:t>/ </a:t>
            </a:r>
            <a:r>
              <a:rPr lang="zh-CN" sz="1400" b="0" strike="noStrike" spc="-1">
                <a:solidFill>
                  <a:schemeClr val="dk1">
                    <a:lumMod val="85000"/>
                    <a:lumOff val="15000"/>
                  </a:schemeClr>
                </a:solidFill>
                <a:latin typeface="微软雅黑"/>
                <a:ea typeface="微软雅黑"/>
              </a:rPr>
              <a:t>产生焊接残留物、需要专用设备</a:t>
            </a:r>
            <a:endParaRPr lang="en-US" sz="1400" b="0" strike="noStrike" spc="-1">
              <a:solidFill>
                <a:srgbClr val="FFFFFF"/>
              </a:solidFill>
              <a:latin typeface="Arial"/>
            </a:endParaRPr>
          </a:p>
        </p:txBody>
      </p:sp>
      <p:sp>
        <p:nvSpPr>
          <p:cNvPr id="184"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优点和缺点</a:t>
            </a:r>
            <a:endParaRPr lang="en-US" sz="1800" b="0" strike="noStrike" spc="-1">
              <a:solidFill>
                <a:srgbClr val="FFFFFF"/>
              </a:solidFill>
              <a:latin typeface="Arial"/>
            </a:endParaRPr>
          </a:p>
        </p:txBody>
      </p:sp>
      <p:sp>
        <p:nvSpPr>
          <p:cNvPr id="185"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检查温度、维护设备、控制速度</a:t>
            </a:r>
            <a:endParaRPr lang="en-US" sz="1400" b="0" strike="noStrike" spc="-1">
              <a:solidFill>
                <a:srgbClr val="FFFFFF"/>
              </a:solidFill>
              <a:latin typeface="Arial"/>
            </a:endParaRPr>
          </a:p>
        </p:txBody>
      </p:sp>
      <p:sp>
        <p:nvSpPr>
          <p:cNvPr id="186"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注意事项</a:t>
            </a:r>
            <a:endParaRPr lang="en-US" sz="1800" b="0" strike="noStrike" spc="-1">
              <a:solidFill>
                <a:srgbClr val="FFFFFF"/>
              </a:solidFill>
              <a:latin typeface="Arial"/>
            </a:endParaRPr>
          </a:p>
        </p:txBody>
      </p:sp>
      <p:sp>
        <p:nvSpPr>
          <p:cNvPr id="187"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FFFFFF"/>
              </a:solidFill>
              <a:latin typeface="Arial"/>
            </a:endParaRPr>
          </a:p>
        </p:txBody>
      </p:sp>
      <p:sp>
        <p:nvSpPr>
          <p:cNvPr id="188"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应用领域</a:t>
            </a:r>
            <a:endParaRPr lang="en-US" sz="1800" b="0" strike="noStrike" spc="-1">
              <a:solidFill>
                <a:srgbClr val="FFFFFF"/>
              </a:solidFill>
              <a:latin typeface="Arial"/>
            </a:endParaRPr>
          </a:p>
        </p:txBody>
      </p:sp>
      <p:sp>
        <p:nvSpPr>
          <p:cNvPr id="191"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电子产品、通信设备</a:t>
            </a:r>
            <a:endParaRPr lang="en-US" sz="1200" b="0" strike="noStrike" spc="-1">
              <a:solidFill>
                <a:srgbClr val="FFFFFF"/>
              </a:solidFill>
              <a:latin typeface="Arial"/>
            </a:endParaRPr>
          </a:p>
        </p:txBody>
      </p:sp>
      <p:sp>
        <p:nvSpPr>
          <p:cNvPr id="19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技巧和注意事项</a:t>
            </a:r>
            <a:endParaRPr lang="en-US" sz="1800" b="0" strike="noStrike" spc="-1">
              <a:solidFill>
                <a:srgbClr val="FFFFFF"/>
              </a:solidFill>
              <a:latin typeface="Arial"/>
            </a:endParaRPr>
          </a:p>
        </p:txBody>
      </p:sp>
      <p:sp>
        <p:nvSpPr>
          <p:cNvPr id="194"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调节风量、选用合适的头部</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避免对焊点施加过多力量</a:t>
            </a:r>
            <a:endParaRPr lang="en-US" sz="1200" b="0" strike="noStrike" spc="-1">
              <a:solidFill>
                <a:srgbClr val="FFFFFF"/>
              </a:solidFill>
              <a:latin typeface="Arial"/>
            </a:endParaRPr>
          </a:p>
        </p:txBody>
      </p:sp>
      <p:sp>
        <p:nvSpPr>
          <p:cNvPr id="19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FFFFFF"/>
              </a:solidFill>
              <a:latin typeface="Arial"/>
            </a:endParaRPr>
          </a:p>
        </p:txBody>
      </p:sp>
      <p:sp>
        <p:nvSpPr>
          <p:cNvPr id="197"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FFFFFF"/>
              </a:solidFill>
              <a:latin typeface="Arial"/>
            </a:endParaRPr>
          </a:p>
        </p:txBody>
      </p:sp>
      <p:sp>
        <p:nvSpPr>
          <p:cNvPr id="19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热风烙铁焊接实践</a:t>
            </a:r>
            <a:endParaRPr lang="en-US" sz="3600" b="0" strike="noStrike" spc="-1">
              <a:solidFill>
                <a:schemeClr val="dk1"/>
              </a:solidFill>
              <a:latin typeface="Arial"/>
            </a:endParaRPr>
          </a:p>
        </p:txBody>
      </p:sp>
      <p:sp>
        <p:nvSpPr>
          <p:cNvPr id="19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特点</a:t>
            </a:r>
            <a:endParaRPr lang="en-US" sz="1800" b="0" strike="noStrike" spc="-1">
              <a:solidFill>
                <a:srgbClr val="FFFFFF"/>
              </a:solidFill>
              <a:latin typeface="Arial"/>
            </a:endParaRPr>
          </a:p>
        </p:txBody>
      </p:sp>
      <p:sp>
        <p:nvSpPr>
          <p:cNvPr id="201"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快速加热、精准控制温度</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适用于微小焊点</a:t>
            </a:r>
            <a:endParaRPr lang="en-US" sz="12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https://d.book118.com/728002021000006050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电路板焊接技术培训</vt:lpstr>
      <vt:lpstr>目录</vt:lpstr>
      <vt:lpstr>第1章 电路板焊接技术培训</vt:lpstr>
      <vt:lpstr>介绍</vt:lpstr>
      <vt:lpstr>历史回顾</vt:lpstr>
      <vt:lpstr>电路板焊接的基本原理</vt:lpstr>
      <vt:lpstr>常见焊接工艺</vt:lpstr>
      <vt:lpstr> </vt:lpstr>
      <vt:lpstr>培训内容</vt:lpstr>
      <vt:lpstr>第2章 焊接前的准备工作</vt:lpstr>
      <vt:lpstr>准备工作概述</vt:lpstr>
      <vt:lpstr>检查元器件和电路板</vt:lpstr>
      <vt:lpstr>焊接环境的设置</vt:lpstr>
      <vt:lpstr>焊接工艺控制</vt:lpstr>
      <vt:lpstr> </vt:lpstr>
      <vt:lpstr>第三章 焊接技术的实践</vt:lpstr>
      <vt:lpstr> </vt:lpstr>
      <vt:lpstr>波峰焊接实践</vt:lpstr>
      <vt:lpstr>热风烙铁焊接实践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2024-09-29T11:28:37.748</cp:lastPrinted>
  <dcterms:created xsi:type="dcterms:W3CDTF">2024-09-29T03:28:37Z</dcterms:created>
  <dcterms:modified xsi:type="dcterms:W3CDTF">2024-09-29T03:28:39Z</dcterms:modified>
</cp:coreProperties>
</file>