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页眉占位符 2049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200" noProof="1"/>
            </a:lvl1pPr>
          </a:lstStyle>
          <a:p>
            <a:endParaRPr lang="zh-CN"/>
          </a:p>
        </p:txBody>
      </p:sp>
      <p:sp>
        <p:nvSpPr>
          <p:cNvPr id="2051" name="日期占位符 2050"/>
          <p:cNvSpPr>
            <a:spLocks noGrp="1"/>
          </p:cNvSpPr>
          <p:nvPr>
            <p:ph type="dt" idx="1"/>
          </p:nvPr>
        </p:nvSpPr>
        <p:spPr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200" noProof="1"/>
            </a:lvl1pPr>
          </a:lstStyle>
          <a:p>
            <a:endParaRPr lang="zh-CN" altLang="en-US"/>
          </a:p>
        </p:txBody>
      </p:sp>
      <p:sp>
        <p:nvSpPr>
          <p:cNvPr id="3076" name="幻灯片图像占位符 2051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文本占位符 2052"/>
          <p:cNvSpPr>
            <a:spLocks noGrp="1" noChangeArrowheads="1"/>
          </p:cNvSpPr>
          <p:nvPr>
            <p:ph type="body" sz="quarter" idx="6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单击以编辑母版文本样式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054" name="页脚占位符 2053"/>
          <p:cNvSpPr>
            <a:spLocks noGrp="1"/>
          </p:cNvSpPr>
          <p:nvPr>
            <p:ph type="ftr" sz="quarter" idx="4"/>
          </p:nvPr>
        </p:nvSpPr>
        <p:spPr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>
              <a:defRPr sz="1200" noProof="1"/>
            </a:lvl1pPr>
          </a:lstStyle>
          <a:p>
            <a:endParaRPr lang="zh-CN"/>
          </a:p>
        </p:txBody>
      </p:sp>
      <p:sp>
        <p:nvSpPr>
          <p:cNvPr id="2055" name="灯片编号占位符 2054"/>
          <p:cNvSpPr>
            <a:spLocks noGrp="1"/>
          </p:cNvSpPr>
          <p:nvPr>
            <p:ph type="sldNum" sz="quarter" idx="5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>
            <a:lvl1pPr algn="r">
              <a:defRPr sz="1200" noProof="1">
                <a:cs typeface="+mn-ea"/>
              </a:defRPr>
            </a:lvl1pPr>
          </a:lstStyle>
          <a:p>
            <a:fld id="{C0271D52-C440-4A1D-8538-D9BCABD6ED60}" type="slidenum">
              <a:rPr lang="en-US" altLang="zh-CN"/>
              <a:t>‹#›</a:t>
            </a:fld>
            <a:endParaRPr lang="zh-CN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69118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1pPr>
    <a:lvl2pPr marL="457200" lvl="1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2pPr>
    <a:lvl3pPr marL="914400" lvl="2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3pPr>
    <a:lvl4pPr marL="1371600" lvl="3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4pPr>
    <a:lvl5pPr marL="1828800" lvl="4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5pPr>
    <a:lvl6pPr marL="2286000" lvl="5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6pPr>
    <a:lvl7pPr marL="2743200" lvl="6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7pPr>
    <a:lvl8pPr marL="3200400" lvl="7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8pPr>
    <a:lvl9pPr marL="3657600" lvl="8" indent="0" algn="l" defTabSz="91440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Times New Roman" panose="02020603050405020304" pitchFamily="18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5944051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204183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337212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901209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6170251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889406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2942985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563679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3104123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6613291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474915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4294967295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6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13433636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4EC08-96CA-4F6F-AED7-2A8FDA45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99D0F-FDE8-4BBD-891C-EE4FE4145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CA02B-8014-4170-9512-227C41BC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F1C23-A3E5-4507-AF8E-9F83DDF2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66A49-BF87-4BE2-9F5A-ED820A8A9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1FC4B-BAF2-4DF8-8E35-FB2070C62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81874-32C4-41E2-B49E-963DD0D10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3DAF1-8FE5-4A63-B088-B7C8D94FE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851AB-EBD4-4B4B-9361-08E47AC5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13EA3-F0AC-484A-B9FC-07516966C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E5616-93D3-4A12-B762-DC4CBCE1E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04542656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0" y="2766059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254258836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93231" y="960830"/>
            <a:ext cx="6063164" cy="1325880"/>
          </a:xfrm>
        </p:spPr>
        <p:txBody>
          <a:bodyPr/>
          <a:lstStyle>
            <a:lvl1pPr>
              <a:defRPr sz="28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94364" y="2430860"/>
            <a:ext cx="4785293" cy="822960"/>
          </a:xfrm>
        </p:spPr>
        <p:txBody>
          <a:bodyPr/>
          <a:lstStyle>
            <a:lvl1pPr algn="l">
              <a:defRPr sz="2400"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2pPr>
            <a:lvl3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3pPr>
            <a:lvl4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2949281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69101674"/>
      </p:ext>
    </p:extLst>
  </p:cSld>
  <p:clrMapOvr>
    <a:masterClrMapping/>
  </p:clrMapOvr>
  <p:transition>
    <p:checker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D336FC3D-7168-4D36-A9AE-E95A7A8584CB}" type="slidenum">
              <a:rPr lang="en-US" altLang="zh-CN" smtClean="0"/>
              <a:t>‹#›</a:t>
            </a:fld>
            <a:endParaRPr lang="zh-CN">
              <a:cs typeface="+mn-cs"/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274025869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AB62247C-4333-45D1-B1D3-36ECFC3D4B4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9930A44A-C7DC-41EC-9FAE-1575D8939D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490994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3" r:id="rId2"/>
    <p:sldLayoutId id="2147483674" r:id="rId3"/>
    <p:sldLayoutId id="2147483675" r:id="rId4"/>
    <p:sldLayoutId id="2147483676" r:id="rId5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hyperlink" Target="&#20843;&#19978;&#19979;&#35838;&#20214;/&#20843;&#19979;/&#19982;&#26417;&#20803;&#24605;&#20070;/&#39640;&#23665;&#27969;&#27700;%20-%20&#21476;&#31581;&#35797;&#21548;,&#27468;&#26354;&#39640;&#23665;&#27969;&#27700;%20-%20&#21476;&#31581;mp3&#19979;&#36733;,&#27468;&#35789;%20-%20&#21457;&#28903;&#19987;&#36753;.ivr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7122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11* </a:t>
            </a:r>
            <a:r>
              <a:rPr lang="zh-CN" altLang="en-US"/>
              <a:t>与朱元思书</a:t>
            </a:r>
          </a:p>
        </p:txBody>
      </p:sp>
    </p:spTree>
    <p:extLst>
      <p:ext uri="{BB962C8B-B14F-4D97-AF65-F5344CB8AC3E}">
        <p14:creationId xmlns:p14="http://schemas.microsoft.com/office/powerpoint/2010/main" val="53474981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 bwMode="auto">
      <p:bgPr>
        <a:solidFill>
          <a:srgbClr val="5959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40961"/>
          <p:cNvSpPr>
            <a:spLocks noGrp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zh-CN" altLang="zh-CN" sz="4800" b="1" u="sng" noProof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Times New Roman"/>
                <a:ea typeface="楷体"/>
              </a:rPr>
              <a:t>学习目标</a:t>
            </a:r>
          </a:p>
        </p:txBody>
      </p:sp>
      <p:sp>
        <p:nvSpPr>
          <p:cNvPr id="9218" name="文本占位符 40962"/>
          <p:cNvSpPr>
            <a:spLocks noGrp="1"/>
          </p:cNvSpPr>
          <p:nvPr>
            <p:ph idx="1"/>
          </p:nvPr>
        </p:nvSpPr>
        <p:spPr>
          <a:xfrm>
            <a:off x="250825" y="1600200"/>
            <a:ext cx="8642350" cy="4525963"/>
          </a:xfrm>
        </p:spPr>
        <p:txBody>
          <a:bodyPr/>
          <a:lstStyle/>
          <a:p>
            <a:pPr>
              <a:defRPr/>
            </a:pPr>
            <a:endParaRPr lang="en-US" altLang="zh-CN" b="1" ker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US" altLang="zh-CN" sz="3600" b="1" kern="0">
                <a:solidFill>
                  <a:schemeClr val="bg1"/>
                </a:solidFill>
                <a:sym typeface="+mn-ea"/>
              </a:rPr>
              <a:t>1.</a:t>
            </a:r>
            <a:r>
              <a:rPr lang="zh-CN" altLang="en-US" sz="3600" b="1" kern="0">
                <a:solidFill>
                  <a:schemeClr val="bg1"/>
                </a:solidFill>
                <a:sym typeface="+mn-ea"/>
              </a:rPr>
              <a:t>掌握并积累相关文言实词和虚词，读通大意。</a:t>
            </a:r>
            <a:endParaRPr lang="zh-CN" altLang="en-US" sz="3600" b="1" ker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US" altLang="zh-CN" sz="3600" b="1" kern="0">
                <a:solidFill>
                  <a:schemeClr val="bg1"/>
                </a:solidFill>
                <a:sym typeface="+mn-ea"/>
              </a:rPr>
              <a:t>2.</a:t>
            </a:r>
            <a:r>
              <a:rPr lang="zh-CN" altLang="en-US" sz="3600" b="1" kern="0">
                <a:solidFill>
                  <a:schemeClr val="bg1"/>
                </a:solidFill>
                <a:sym typeface="+mn-ea"/>
              </a:rPr>
              <a:t>体味清新精美的语言，体验富春江的美丽风光，学习多层次多角度描绘景物的方法。</a:t>
            </a:r>
            <a:endParaRPr lang="zh-CN" altLang="en-US" sz="3600" b="1" ker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US" altLang="zh-CN" sz="3600" b="1" kern="0">
                <a:solidFill>
                  <a:schemeClr val="bg1"/>
                </a:solidFill>
                <a:sym typeface="+mn-ea"/>
              </a:rPr>
              <a:t>3.</a:t>
            </a:r>
            <a:r>
              <a:rPr lang="zh-CN" altLang="en-US" sz="3600" b="1" kern="0">
                <a:solidFill>
                  <a:schemeClr val="bg1"/>
                </a:solidFill>
                <a:sym typeface="+mn-ea"/>
              </a:rPr>
              <a:t>激发热爱大自然，热爱祖国文字的感情， 体悟作者高洁的志趣，追求自由的情怀。</a:t>
            </a:r>
            <a:endParaRPr lang="zh-CN" altLang="en-US" b="1" kern="0"/>
          </a:p>
          <a:p>
            <a:pPr>
              <a:lnSpc>
                <a:spcPct val="90000"/>
              </a:lnSpc>
            </a:pPr>
            <a:endParaRPr lang="zh-CN" altLang="en-US" b="1" noProof="1">
              <a:solidFill>
                <a:srgbClr val="000099"/>
              </a:solidFill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92161"/>
          <p:cNvSpPr txBox="1">
            <a:spLocks noChangeArrowheads="1"/>
          </p:cNvSpPr>
          <p:nvPr/>
        </p:nvSpPr>
        <p:spPr bwMode="auto">
          <a:xfrm>
            <a:off x="0" y="1125538"/>
            <a:ext cx="91440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FF0000"/>
                </a:solidFill>
                <a:latin typeface="Times New Roman"/>
                <a:ea typeface="楷体" panose="02010609060101010101" pitchFamily="49" charset="-122"/>
              </a:rPr>
              <a:t>     </a:t>
            </a:r>
            <a:r>
              <a:rPr lang="en-US" altLang="zh-CN" sz="4000">
                <a:solidFill>
                  <a:schemeClr val="bg1"/>
                </a:solidFill>
                <a:latin typeface="Times New Roman"/>
                <a:ea typeface="楷体" panose="02010609060101010101" pitchFamily="49" charset="-122"/>
              </a:rPr>
              <a:t> </a:t>
            </a:r>
            <a:r>
              <a:rPr lang="zh-CN" altLang="en-US" sz="4000">
                <a:solidFill>
                  <a:schemeClr val="bg1"/>
                </a:solidFill>
                <a:latin typeface="Times New Roman"/>
                <a:ea typeface="楷体" panose="02010609060101010101" pitchFamily="49" charset="-122"/>
              </a:rPr>
              <a:t>吴均，南朝文学家、史学家。字叔庠。他的文章善于写景，尤其擅长小品书信，文辞清拔有古气，人称“吴均体”</a:t>
            </a:r>
            <a:r>
              <a:rPr lang="zh-CN" altLang="en-US" sz="3600">
                <a:solidFill>
                  <a:schemeClr val="bg1"/>
                </a:solidFill>
                <a:latin typeface="Times New Roman"/>
                <a:ea typeface="楷体" panose="02010609060101010101" pitchFamily="49" charset="-122"/>
              </a:rPr>
              <a:t>。</a:t>
            </a:r>
          </a:p>
        </p:txBody>
      </p:sp>
      <p:sp>
        <p:nvSpPr>
          <p:cNvPr id="6147" name="文本框 92162"/>
          <p:cNvSpPr txBox="1">
            <a:spLocks noChangeArrowheads="1"/>
          </p:cNvSpPr>
          <p:nvPr/>
        </p:nvSpPr>
        <p:spPr bwMode="auto">
          <a:xfrm>
            <a:off x="0" y="3068638"/>
            <a:ext cx="9144000" cy="246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bg1"/>
                </a:solidFill>
                <a:latin typeface="Times New Roman"/>
                <a:ea typeface="楷体"/>
              </a:rPr>
              <a:t>书</a:t>
            </a:r>
            <a:r>
              <a:rPr lang="en-US" altLang="zh-CN" sz="4000" b="1">
                <a:solidFill>
                  <a:schemeClr val="bg1"/>
                </a:solidFill>
                <a:latin typeface="Times New Roman"/>
                <a:ea typeface="楷体"/>
              </a:rPr>
              <a:t>——</a:t>
            </a:r>
            <a:r>
              <a:rPr lang="zh-CN" altLang="en-US" sz="4000" b="1">
                <a:solidFill>
                  <a:schemeClr val="bg1"/>
                </a:solidFill>
                <a:latin typeface="Times New Roman"/>
                <a:ea typeface="楷体"/>
              </a:rPr>
              <a:t>书信，一种文体。</a:t>
            </a:r>
          </a:p>
          <a:p>
            <a:r>
              <a:rPr lang="zh-CN" altLang="en-US" sz="4000" b="1">
                <a:solidFill>
                  <a:schemeClr val="bg1"/>
                </a:solidFill>
                <a:latin typeface="Times New Roman"/>
                <a:ea typeface="楷体"/>
              </a:rPr>
              <a:t>      本文是一篇骈体文，讲究对仗和声律，多用偶句（骈句），少用散句。</a:t>
            </a:r>
            <a:endParaRPr lang="zh-CN" altLang="en-US" sz="4000" b="1">
              <a:solidFill>
                <a:srgbClr val="3333FF"/>
              </a:solidFill>
            </a:endParaRPr>
          </a:p>
          <a:p>
            <a:pPr>
              <a:spcBef>
                <a:spcPct val="50000"/>
              </a:spcBef>
            </a:pPr>
            <a:endParaRPr lang="zh-CN" altLang="en-US"/>
          </a:p>
        </p:txBody>
      </p:sp>
      <p:sp>
        <p:nvSpPr>
          <p:cNvPr id="6148" name="矩形 92163"/>
          <p:cNvSpPr>
            <a:spLocks noChangeArrowheads="1" noChangeShapeType="1" noTextEdit="1"/>
          </p:cNvSpPr>
          <p:nvPr/>
        </p:nvSpPr>
        <p:spPr bwMode="auto">
          <a:xfrm>
            <a:off x="395288" y="260350"/>
            <a:ext cx="4608512" cy="7921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2700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80000"/>
                    </a:srgbClr>
                  </a:outerShdw>
                </a:effectLst>
                <a:latin typeface="Times New Roman" panose="02010800040101010101" pitchFamily="2" charset="-122"/>
                <a:ea typeface="楷体" panose="02010800040101010101" pitchFamily="2" charset="-122"/>
              </a:rPr>
              <a:t>简介作者及标题</a:t>
            </a:r>
          </a:p>
        </p:txBody>
      </p:sp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323850" y="5013325"/>
            <a:ext cx="813593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21600" rIns="36000" bIns="36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lnSpc>
                <a:spcPts val="3575"/>
              </a:lnSpc>
            </a:pPr>
            <a:r>
              <a:rPr lang="en-US" altLang="zh-CN" sz="3200" b="1">
                <a:latin typeface="Times New Roman" panose="02010609030101010101" pitchFamily="49" charset="-122"/>
                <a:ea typeface="楷体" panose="02010609060101010101" pitchFamily="49" charset="-122"/>
              </a:rPr>
              <a:t>   </a:t>
            </a:r>
            <a:r>
              <a:rPr lang="en-US" altLang="zh-CN" sz="3200" b="1">
                <a:solidFill>
                  <a:schemeClr val="bg1"/>
                </a:solidFill>
                <a:latin typeface="Times New Roman" panose="0201060903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200" b="1">
                <a:solidFill>
                  <a:schemeClr val="bg1"/>
                </a:solidFill>
                <a:latin typeface="Times New Roman" panose="02010609030101010101" pitchFamily="49" charset="-122"/>
                <a:ea typeface="楷体" panose="02010609060101010101" pitchFamily="49" charset="-122"/>
              </a:rPr>
              <a:t>骈体文：又称“骈文”，是和散文相对的一种文体，起源于汉末，形成于魏晋，盛行于南北朝。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2" name="文本框 97281"/>
          <p:cNvSpPr txBox="1"/>
          <p:nvPr/>
        </p:nvSpPr>
        <p:spPr>
          <a:xfrm>
            <a:off x="0" y="0"/>
            <a:ext cx="9144000" cy="7437120"/>
          </a:xfrm>
          <a:prstGeom prst="rect">
            <a:avLst/>
          </a:prstGeom>
          <a:solidFill>
            <a:schemeClr val="tx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zh-CN" altLang="en-US" sz="4400" b="1" noProof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cs typeface="+mn-ea"/>
              </a:rPr>
              <a:t>背景资料：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zh-CN" altLang="en-US" sz="4400" b="1" noProof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        </a:t>
            </a:r>
            <a:r>
              <a:rPr lang="zh-CN" altLang="en-US" sz="3600" b="1" noProof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吴均生活的南北朝时期，政治黑暗，社会紊乱。一些仕途失意或受佛教、道教影响的士人便遁迹山林，避世隐居。吴均一生的仕途也不如意。梁武帝时，他因私撰</a:t>
            </a:r>
            <a:r>
              <a:rPr lang="en-US" altLang="zh-CN" sz="3600" b="1" noProof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《</a:t>
            </a:r>
            <a:r>
              <a:rPr lang="zh-CN" altLang="en-US" sz="3600" b="1" noProof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齐春秋</a:t>
            </a:r>
            <a:r>
              <a:rPr lang="en-US" altLang="zh-CN" sz="3600" b="1" noProof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》</a:t>
            </a:r>
            <a:r>
              <a:rPr lang="zh-CN" altLang="en-US" sz="3600" b="1" noProof="1">
                <a:solidFill>
                  <a:schemeClr val="bg1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，武帝恶其实录，免其职。此后，他便到石门山中去隐居。这篇文章不单纯是写景，而是寓情于景，字里行间都流露出作者陶醉于山水之中，向往美好大自然的志趣；同时，也含蓄地抒发了对世间追求利禄之徒的讽刺之意。</a:t>
            </a:r>
            <a:endParaRPr lang="zh-CN" altLang="en-US" sz="4400" b="1" noProof="1">
              <a:solidFill>
                <a:srgbClr val="AD192B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zh-CN" altLang="en-US" sz="3200" b="1" noProof="1">
                <a:solidFill>
                  <a:srgbClr val="451CAA"/>
                </a:solidFill>
                <a:effectLst>
                  <a:outerShdw blurRad="38100" dist="38100" dir="2700000">
                    <a:srgbClr val="C0C0C0"/>
                  </a:outerShdw>
                </a:effectLst>
                <a:cs typeface="+mn-ea"/>
              </a:rPr>
              <a:t>        </a:t>
            </a:r>
            <a:endParaRPr lang="zh-CN" altLang="en-US" sz="32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3" name="图片 93185" descr="与朱元思书书法"/>
          <p:cNvPicPr>
            <a:picLocks noChangeAspect="1" noChangeArrowheads="1"/>
          </p:cNvPicPr>
          <p:nvPr/>
        </p:nvPicPr>
        <p:blipFill>
          <a:blip r:embed="rId3">
            <a:lum bright="8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0" b="27138"/>
          <a:stretch>
            <a:fillRect/>
          </a:stretch>
        </p:blipFill>
        <p:spPr bwMode="auto">
          <a:xfrm>
            <a:off x="304800" y="0"/>
            <a:ext cx="8534400" cy="662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7" name="矩形 93186"/>
          <p:cNvSpPr/>
          <p:nvPr/>
        </p:nvSpPr>
        <p:spPr>
          <a:xfrm>
            <a:off x="685800" y="1600200"/>
            <a:ext cx="7467600" cy="22891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 b="1" noProof="1">
                <a:solidFill>
                  <a:srgbClr val="CC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       </a:t>
            </a:r>
            <a:r>
              <a:rPr lang="zh-CN" altLang="en-US" sz="3600" b="1" noProof="1">
                <a:solidFill>
                  <a:srgbClr val="99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本文是作者吴均写给友人朱元思信中的一段话，写的是浙江境内富春江的秋景</a:t>
            </a:r>
            <a:r>
              <a:rPr lang="en-US" altLang="zh-CN" sz="3600" b="1" noProof="1">
                <a:solidFill>
                  <a:srgbClr val="99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,</a:t>
            </a:r>
            <a:r>
              <a:rPr lang="zh-CN" altLang="en-US" sz="3600" b="1" noProof="1">
                <a:solidFill>
                  <a:srgbClr val="99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可称得上是一篇优美的</a:t>
            </a:r>
            <a:r>
              <a:rPr lang="zh-CN" altLang="en-US" sz="3600" b="1" noProof="1">
                <a:solidFill>
                  <a:srgbClr val="FF3300"/>
                </a:solidFill>
                <a:latin typeface="Times New Roman"/>
                <a:ea typeface="楷体" panose="02010800040101010101" pitchFamily="2" charset="-122"/>
              </a:rPr>
              <a:t>山水小品</a:t>
            </a:r>
            <a:r>
              <a:rPr lang="zh-CN" altLang="en-US" sz="3600" b="1" noProof="1">
                <a:solidFill>
                  <a:srgbClr val="99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。</a:t>
            </a:r>
          </a:p>
        </p:txBody>
      </p:sp>
      <p:pic>
        <p:nvPicPr>
          <p:cNvPr id="8195" name="图片 93187" descr="富春江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3886200"/>
            <a:ext cx="7696200" cy="204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9" name="文本框 93188"/>
          <p:cNvSpPr txBox="1"/>
          <p:nvPr/>
        </p:nvSpPr>
        <p:spPr>
          <a:xfrm>
            <a:off x="1143000" y="838200"/>
            <a:ext cx="2514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 u="sng" noProof="1">
                <a:solidFill>
                  <a:srgbClr val="990000"/>
                </a:solidFill>
                <a:latin typeface="Times New Roman"/>
                <a:ea typeface="楷体" panose="02010800040101010101" pitchFamily="2" charset="-122"/>
              </a:rPr>
              <a:t>关于本文</a:t>
            </a:r>
            <a:r>
              <a:rPr lang="zh-CN" altLang="en-US" sz="3600" b="1" noProof="1">
                <a:solidFill>
                  <a:srgbClr val="99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楷体" panose="02010800040101010101" pitchFamily="2" charset="-122"/>
              </a:rPr>
              <a:t>：</a:t>
            </a:r>
          </a:p>
        </p:txBody>
      </p:sp>
      <p:pic>
        <p:nvPicPr>
          <p:cNvPr id="8197" name="图片 93189" descr="与朱元思书书法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75" t="88582" r="89258" b="6195"/>
          <a:stretch>
            <a:fillRect/>
          </a:stretch>
        </p:blipFill>
        <p:spPr bwMode="auto">
          <a:xfrm>
            <a:off x="533400" y="838200"/>
            <a:ext cx="533400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文本框 49153"/>
          <p:cNvSpPr txBox="1"/>
          <p:nvPr/>
        </p:nvSpPr>
        <p:spPr>
          <a:xfrm>
            <a:off x="3048000" y="533400"/>
            <a:ext cx="21336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55" name="文本框 49154"/>
          <p:cNvSpPr txBox="1"/>
          <p:nvPr/>
        </p:nvSpPr>
        <p:spPr>
          <a:xfrm>
            <a:off x="2971800" y="838200"/>
            <a:ext cx="25146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56" name="文本框 49155"/>
          <p:cNvSpPr txBox="1"/>
          <p:nvPr/>
        </p:nvSpPr>
        <p:spPr>
          <a:xfrm>
            <a:off x="2971800" y="838200"/>
            <a:ext cx="25146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57" name="矩形 49156"/>
          <p:cNvSpPr/>
          <p:nvPr/>
        </p:nvSpPr>
        <p:spPr>
          <a:xfrm>
            <a:off x="0" y="1412875"/>
            <a:ext cx="9144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solidFill>
                  <a:srgbClr val="3333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   </a:t>
            </a:r>
            <a:r>
              <a:rPr lang="zh-CN" altLang="en-US" sz="4000" b="1" noProof="1">
                <a:solidFill>
                  <a:srgbClr val="3333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韵     柯      飘   荡     负 势     轩  邈</a:t>
            </a:r>
            <a:endParaRPr lang="zh-CN" altLang="en-US" sz="4000" b="1" noProof="1">
              <a:solidFill>
                <a:srgbClr val="3333FF"/>
              </a:solidFill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49158" name="文本框 49157"/>
          <p:cNvSpPr txBox="1"/>
          <p:nvPr/>
        </p:nvSpPr>
        <p:spPr>
          <a:xfrm>
            <a:off x="323850" y="692150"/>
            <a:ext cx="898525" cy="6413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yùn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59" name="文本框 49158"/>
          <p:cNvSpPr txBox="1"/>
          <p:nvPr/>
        </p:nvSpPr>
        <p:spPr>
          <a:xfrm>
            <a:off x="1692275" y="692150"/>
            <a:ext cx="1008063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kē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60" name="文本框 49159"/>
          <p:cNvSpPr txBox="1"/>
          <p:nvPr/>
        </p:nvSpPr>
        <p:spPr>
          <a:xfrm>
            <a:off x="3048000" y="1905000"/>
            <a:ext cx="14478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61" name="矩形 49160"/>
          <p:cNvSpPr/>
          <p:nvPr/>
        </p:nvSpPr>
        <p:spPr>
          <a:xfrm>
            <a:off x="2843213" y="765175"/>
            <a:ext cx="23304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piāo dàng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62" name="文本框 49161"/>
          <p:cNvSpPr txBox="1"/>
          <p:nvPr/>
        </p:nvSpPr>
        <p:spPr>
          <a:xfrm>
            <a:off x="5148263" y="765175"/>
            <a:ext cx="1905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fù shì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63" name="文本框 49162"/>
          <p:cNvSpPr txBox="1"/>
          <p:nvPr/>
        </p:nvSpPr>
        <p:spPr>
          <a:xfrm>
            <a:off x="6877050" y="765175"/>
            <a:ext cx="2266950" cy="1476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  <a:sym typeface="+mn-ea"/>
              </a:rPr>
              <a:t>x</a:t>
            </a: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uān miǎo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64" name="矩形 49163"/>
          <p:cNvSpPr/>
          <p:nvPr/>
        </p:nvSpPr>
        <p:spPr>
          <a:xfrm>
            <a:off x="533400" y="3213100"/>
            <a:ext cx="86106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zh-CN" altLang="en-US" sz="4000" b="1" noProof="1">
                <a:solidFill>
                  <a:srgbClr val="3333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泠     嘤      缥  碧     横   柯   窥  谷</a:t>
            </a:r>
            <a:endParaRPr lang="zh-CN" altLang="en-US" sz="4000" b="1" noProof="1">
              <a:solidFill>
                <a:srgbClr val="3333FF"/>
              </a:solidFill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49165" name="文本框 49164"/>
          <p:cNvSpPr txBox="1"/>
          <p:nvPr/>
        </p:nvSpPr>
        <p:spPr>
          <a:xfrm>
            <a:off x="914400" y="3954463"/>
            <a:ext cx="2286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66" name="矩形 49165"/>
          <p:cNvSpPr/>
          <p:nvPr/>
        </p:nvSpPr>
        <p:spPr>
          <a:xfrm>
            <a:off x="323850" y="2565400"/>
            <a:ext cx="1143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líng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Arial Narrow" panose="020b0606020202030204" pitchFamily="34" charset="0"/>
            </a:endParaRPr>
          </a:p>
        </p:txBody>
      </p:sp>
      <p:sp>
        <p:nvSpPr>
          <p:cNvPr id="49167" name="文本框 49166"/>
          <p:cNvSpPr txBox="1"/>
          <p:nvPr/>
        </p:nvSpPr>
        <p:spPr>
          <a:xfrm>
            <a:off x="1619250" y="2565400"/>
            <a:ext cx="13716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yīng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68" name="文本框 49167"/>
          <p:cNvSpPr txBox="1"/>
          <p:nvPr/>
        </p:nvSpPr>
        <p:spPr>
          <a:xfrm>
            <a:off x="3200400" y="3878263"/>
            <a:ext cx="12192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69" name="矩形 49168"/>
          <p:cNvSpPr/>
          <p:nvPr/>
        </p:nvSpPr>
        <p:spPr>
          <a:xfrm>
            <a:off x="3132138" y="2636838"/>
            <a:ext cx="302418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piǎo bì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70" name="文本框 49169"/>
          <p:cNvSpPr txBox="1"/>
          <p:nvPr/>
        </p:nvSpPr>
        <p:spPr>
          <a:xfrm>
            <a:off x="5410200" y="3954463"/>
            <a:ext cx="12954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71" name="矩形 49170"/>
          <p:cNvSpPr/>
          <p:nvPr/>
        </p:nvSpPr>
        <p:spPr>
          <a:xfrm>
            <a:off x="5003800" y="2708275"/>
            <a:ext cx="26987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héng kē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72" name="文本框 49171"/>
          <p:cNvSpPr txBox="1"/>
          <p:nvPr/>
        </p:nvSpPr>
        <p:spPr>
          <a:xfrm>
            <a:off x="7223125" y="3473450"/>
            <a:ext cx="12350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73" name="矩形 49172"/>
          <p:cNvSpPr/>
          <p:nvPr/>
        </p:nvSpPr>
        <p:spPr>
          <a:xfrm>
            <a:off x="7239000" y="34290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endParaRPr noProof="1"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49174" name="文本框 49173"/>
          <p:cNvSpPr txBox="1"/>
          <p:nvPr/>
        </p:nvSpPr>
        <p:spPr>
          <a:xfrm>
            <a:off x="685800" y="5562600"/>
            <a:ext cx="84582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sz="2800" b="1" noProof="1">
              <a:solidFill>
                <a:srgbClr val="451CAA"/>
              </a:solidFill>
              <a:effectLst>
                <a:outerShdw blurRad="38100" dist="38100" dir="2700000">
                  <a:srgbClr val="C0C0C0"/>
                </a:outerShdw>
              </a:effectLst>
            </a:endParaRPr>
          </a:p>
        </p:txBody>
      </p:sp>
      <p:sp>
        <p:nvSpPr>
          <p:cNvPr id="49175" name="矩形 49174"/>
          <p:cNvSpPr/>
          <p:nvPr/>
        </p:nvSpPr>
        <p:spPr>
          <a:xfrm>
            <a:off x="468313" y="4437063"/>
            <a:ext cx="8207375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endParaRPr lang="en-US" altLang="zh-CN" sz="3600" b="1" noProof="1">
              <a:solidFill>
                <a:srgbClr val="3333FF"/>
              </a:solidFill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solidFill>
                  <a:srgbClr val="3333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  </a:t>
            </a:r>
            <a:r>
              <a:rPr lang="zh-CN" altLang="en-US" sz="4000" b="1" noProof="1">
                <a:solidFill>
                  <a:srgbClr val="3333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鸢   和 鸣   戾 天     息 心     经 纶</a:t>
            </a:r>
            <a:endParaRPr lang="zh-CN" altLang="en-US" sz="4000" b="1" noProof="1">
              <a:solidFill>
                <a:srgbClr val="3333FF"/>
              </a:solidFill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tx1"/>
              </a:buClr>
              <a:buSzPct val="90000"/>
              <a:buFont typeface="Arial" pitchFamily="34" charset="0"/>
              <a:buChar char="•"/>
            </a:pPr>
            <a:endParaRPr lang="zh-CN" altLang="en-US" sz="4000" b="1" noProof="1">
              <a:solidFill>
                <a:srgbClr val="3333FF"/>
              </a:solidFill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  <a:p>
            <a:pPr>
              <a:spcBef>
                <a:spcPct val="50000"/>
              </a:spcBef>
              <a:buClr>
                <a:schemeClr val="tx1"/>
              </a:buClr>
              <a:buSzPct val="90000"/>
              <a:buFont typeface="Arial" pitchFamily="34" charset="0"/>
              <a:buChar char="•"/>
            </a:pPr>
            <a:endParaRPr lang="zh-CN" altLang="en-US" sz="4000" b="1" noProof="1">
              <a:solidFill>
                <a:srgbClr val="3333FF"/>
              </a:solidFill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49176" name="文本框 49175"/>
          <p:cNvSpPr txBox="1"/>
          <p:nvPr/>
        </p:nvSpPr>
        <p:spPr>
          <a:xfrm>
            <a:off x="395288" y="4508500"/>
            <a:ext cx="11461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yuān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77" name="文本框 49176"/>
          <p:cNvSpPr txBox="1"/>
          <p:nvPr/>
        </p:nvSpPr>
        <p:spPr>
          <a:xfrm>
            <a:off x="1619250" y="4581525"/>
            <a:ext cx="258603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hè míng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78" name="文本框 49177"/>
          <p:cNvSpPr txBox="1"/>
          <p:nvPr/>
        </p:nvSpPr>
        <p:spPr>
          <a:xfrm>
            <a:off x="3419475" y="4652963"/>
            <a:ext cx="264318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lì tiān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79" name="文本框 49178"/>
          <p:cNvSpPr txBox="1"/>
          <p:nvPr/>
        </p:nvSpPr>
        <p:spPr>
          <a:xfrm>
            <a:off x="5364163" y="4581525"/>
            <a:ext cx="232568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xī xīn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80" name="文本框 49179"/>
          <p:cNvSpPr txBox="1"/>
          <p:nvPr/>
        </p:nvSpPr>
        <p:spPr>
          <a:xfrm>
            <a:off x="6948488" y="4581525"/>
            <a:ext cx="28797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jīng lún</a:t>
            </a:r>
            <a:r>
              <a:rPr lang="en-US" altLang="zh-CN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b0604020202020204" pitchFamily="34" charset="0"/>
                <a:cs typeface="+mn-ea"/>
              </a:rPr>
              <a:t> </a:t>
            </a:r>
            <a:endParaRPr lang="en-US" altLang="zh-CN" noProof="1">
              <a:effectLst>
                <a:outerShdw blurRad="38100" dist="38100" dir="2700000">
                  <a:srgbClr val="C0C0C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49181" name="矩形 49180"/>
          <p:cNvSpPr/>
          <p:nvPr/>
        </p:nvSpPr>
        <p:spPr>
          <a:xfrm>
            <a:off x="7164388" y="2636838"/>
            <a:ext cx="25304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90000"/>
            </a:pPr>
            <a:r>
              <a:rPr lang="en-US" altLang="zh-CN" sz="36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800040101010101" pitchFamily="2" charset="-122"/>
                <a:cs typeface="+mn-ea"/>
              </a:rPr>
              <a:t>kuī gǔ</a:t>
            </a:r>
            <a:endParaRPr lang="en-US" altLang="zh-CN" sz="3600" b="1" noProof="1"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9182" name="矩形 49181"/>
          <p:cNvSpPr>
            <a:spLocks noChangeArrowheads="1" noChangeShapeType="1" noTextEdit="1"/>
          </p:cNvSpPr>
          <p:nvPr/>
        </p:nvSpPr>
        <p:spPr bwMode="auto">
          <a:xfrm>
            <a:off x="0" y="0"/>
            <a:ext cx="6019800" cy="7143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2700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Times New Roman" panose="02010800040101010101" pitchFamily="2" charset="-122"/>
                <a:ea typeface="楷体" panose="02010800040101010101" pitchFamily="2" charset="-122"/>
              </a:rPr>
              <a:t>读准下列加横线的字：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9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9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9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9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9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9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9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9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9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9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9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9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9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9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9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9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9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9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9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9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9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9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9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9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9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9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9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9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9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9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9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9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9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9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49155" grpId="0"/>
      <p:bldP spid="49156" grpId="0"/>
      <p:bldP spid="49158" grpId="0"/>
      <p:bldP spid="49159" grpId="0"/>
      <p:bldP spid="49160" grpId="0"/>
      <p:bldP spid="49161" grpId="0"/>
      <p:bldP spid="49162" grpId="0"/>
      <p:bldP spid="49163" grpId="0"/>
      <p:bldP spid="49165" grpId="0"/>
      <p:bldP spid="49166" grpId="0"/>
      <p:bldP spid="49167" grpId="0"/>
      <p:bldP spid="49168" grpId="0"/>
      <p:bldP spid="49169" grpId="0"/>
      <p:bldP spid="49170" grpId="0"/>
      <p:bldP spid="49171" grpId="0"/>
      <p:bldP spid="49172" grpId="0"/>
      <p:bldP spid="49173" grpId="0"/>
      <p:bldP spid="49174" grpId="0"/>
      <p:bldP spid="49176" grpId="0"/>
      <p:bldP spid="49177" grpId="0"/>
      <p:bldP spid="49178" grpId="0"/>
      <p:bldP spid="49179" grpId="0"/>
      <p:bldP spid="49180" grpId="0"/>
      <p:bldP spid="49181" grpId="0"/>
      <p:bldP spid="4918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1" name="组合 98305"/>
          <p:cNvGrpSpPr/>
          <p:nvPr/>
        </p:nvGrpSpPr>
        <p:grpSpPr>
          <a:xfrm>
            <a:off x="539750" y="263525"/>
            <a:ext cx="8353425" cy="5973763"/>
            <a:chExt cx="5760" cy="3763"/>
          </a:xfrm>
        </p:grpSpPr>
        <p:sp>
          <p:nvSpPr>
            <p:cNvPr id="10242" name="文本框 98306"/>
            <p:cNvSpPr txBox="1">
              <a:spLocks noChangeArrowheads="1"/>
            </p:cNvSpPr>
            <p:nvPr/>
          </p:nvSpPr>
          <p:spPr bwMode="auto">
            <a:xfrm>
              <a:off x="0" y="528"/>
              <a:ext cx="5760" cy="3235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50000"/>
                </a:spcBef>
              </a:pPr>
              <a:r>
                <a:rPr lang="en-US" altLang="zh-CN" sz="2800" b="1">
                  <a:latin typeface="楷体_GB2312" panose="02010609030101010101" pitchFamily="49" charset="-122"/>
                  <a:ea typeface="楷体_GB2312" panose="02010609030101010101" pitchFamily="49" charset="-122"/>
                </a:rPr>
                <a:t>    </a:t>
              </a:r>
              <a:r>
                <a:rPr lang="zh-CN" altLang="en-US" sz="2800" b="1">
                  <a:solidFill>
                    <a:srgbClr val="000099"/>
                  </a:solidFill>
                  <a:latin typeface="楷体_GB2312" panose="02010609030101010101" pitchFamily="49" charset="-122"/>
                  <a:ea typeface="楷体_GB2312" panose="02010609030101010101" pitchFamily="49" charset="-122"/>
                </a:rPr>
                <a:t>风烟俱净，天山共色。从流飘荡，任意东西。   自富阳至桐庐一百许里，奇山异水，天下独绝。</a:t>
              </a:r>
            </a:p>
            <a:p>
              <a:pPr>
                <a:lnSpc>
                  <a:spcPct val="120000"/>
                </a:lnSpc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0099"/>
                  </a:solidFill>
                  <a:latin typeface="楷体_GB2312" panose="02010609030101010101" pitchFamily="49" charset="-122"/>
                  <a:ea typeface="楷体_GB2312" panose="02010609030101010101" pitchFamily="49" charset="-122"/>
                </a:rPr>
                <a:t>    水皆缥碧，千丈见底。游鱼细石，直视无碍。急湍甚箭，猛浪若奔。</a:t>
              </a:r>
            </a:p>
            <a:p>
              <a:pPr>
                <a:lnSpc>
                  <a:spcPct val="120000"/>
                </a:lnSpc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0099"/>
                  </a:solidFill>
                  <a:latin typeface="楷体_GB2312" panose="02010609030101010101" pitchFamily="49" charset="-122"/>
                  <a:ea typeface="楷体_GB2312" panose="02010609030101010101" pitchFamily="49" charset="-122"/>
                </a:rPr>
                <a:t>    夹岸高山，皆生寒树。负势竞上，互相轩邈；争高直指，千百成峰。泉水激石，泠泠作响；好鸟相鸣，嘤嘤成韵。蝉则千转不穷，猿则百叫无绝。鸢飞戾天者，望峰息心；经纶世务者，窥谷忘反。横柯上蔽，在昼犹昏；疏条交映，有时见日。</a:t>
              </a:r>
            </a:p>
          </p:txBody>
        </p:sp>
        <p:sp>
          <p:nvSpPr>
            <p:cNvPr id="10243" name="矩形 98307"/>
            <p:cNvSpPr>
              <a:spLocks noChangeArrowheads="1" noChangeShapeType="1" noTextEdit="1"/>
            </p:cNvSpPr>
            <p:nvPr/>
          </p:nvSpPr>
          <p:spPr bwMode="auto">
            <a:xfrm>
              <a:off x="144" y="0"/>
              <a:ext cx="1344" cy="48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3600" kern="10">
                  <a:ln w="9525">
                    <a:solidFill>
                      <a:srgbClr val="00CC00"/>
                    </a:solidFill>
                    <a:round/>
                  </a:ln>
                  <a:solidFill>
                    <a:srgbClr val="00CC00"/>
                  </a:solidFill>
                  <a:latin typeface="华文中宋" panose="02010600040101010101" pitchFamily="2" charset="-122"/>
                  <a:ea typeface="华文中宋" panose="02010600040101010101" pitchFamily="2" charset="-122"/>
                </a:rPr>
                <a:t>课文朗读</a:t>
              </a:r>
            </a:p>
          </p:txBody>
        </p:sp>
      </p:grpSp>
      <p:sp>
        <p:nvSpPr>
          <p:cNvPr id="10244" name="动作按钮: 影片 98308">
            <a:hlinkClick r:id="rId3" action="ppaction://hlinkfile" highlightClick="1"/>
          </p:cNvPr>
          <p:cNvSpPr>
            <a:spLocks noChangeArrowheads="1"/>
          </p:cNvSpPr>
          <p:nvPr/>
        </p:nvSpPr>
        <p:spPr bwMode="auto">
          <a:xfrm>
            <a:off x="8388350" y="6092825"/>
            <a:ext cx="503238" cy="493713"/>
          </a:xfrm>
          <a:prstGeom prst="actionButtonMovie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/>
          </a:p>
        </p:txBody>
      </p:sp>
    </p:spTree>
  </p:cSld>
  <p:clrMapOvr>
    <a:masterClrMapping/>
  </p:clrMapOvr>
  <p:transition>
    <p:checke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43009"/>
          <p:cNvSpPr txBox="1">
            <a:spLocks noChangeArrowheads="1"/>
          </p:cNvSpPr>
          <p:nvPr/>
        </p:nvSpPr>
        <p:spPr bwMode="auto">
          <a:xfrm>
            <a:off x="1476375" y="1052513"/>
            <a:ext cx="1316038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7200">
                <a:solidFill>
                  <a:srgbClr val="3333FF"/>
                </a:solidFill>
                <a:latin typeface="Times New Roman"/>
                <a:ea typeface="楷体" panose="02010609060101010101" pitchFamily="49" charset="-122"/>
              </a:rPr>
              <a:t>疏通语句</a:t>
            </a:r>
          </a:p>
        </p:txBody>
      </p:sp>
      <p:pic>
        <p:nvPicPr>
          <p:cNvPr id="11266" name="图片 43010" descr="与朱元思书书法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538" y="549275"/>
            <a:ext cx="35814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hecker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44033"/>
          <p:cNvSpPr txBox="1">
            <a:spLocks noChangeArrowheads="1"/>
          </p:cNvSpPr>
          <p:nvPr/>
        </p:nvSpPr>
        <p:spPr bwMode="auto">
          <a:xfrm>
            <a:off x="304800" y="685800"/>
            <a:ext cx="8229600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（</a:t>
            </a:r>
            <a:r>
              <a:rPr lang="en-US" altLang="zh-CN" sz="3600" b="1">
                <a:solidFill>
                  <a:schemeClr val="bg1"/>
                </a:solidFill>
                <a:latin typeface="Times New Roman"/>
                <a:ea typeface="楷体"/>
              </a:rPr>
              <a:t>1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）    风烟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俱净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，天山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共色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。从流飘荡，</a:t>
            </a: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任意东西。自富阳至桐庐一百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许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里，</a:t>
            </a: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奇山异水，天下独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绝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。</a:t>
            </a:r>
          </a:p>
          <a:p>
            <a:endParaRPr lang="zh-CN" altLang="en-US" sz="3600" b="1">
              <a:solidFill>
                <a:schemeClr val="bg1"/>
              </a:solidFill>
            </a:endParaRPr>
          </a:p>
        </p:txBody>
      </p:sp>
      <p:sp>
        <p:nvSpPr>
          <p:cNvPr id="11267" name="文本框 44034"/>
          <p:cNvSpPr txBox="1">
            <a:spLocks noChangeArrowheads="1"/>
          </p:cNvSpPr>
          <p:nvPr/>
        </p:nvSpPr>
        <p:spPr bwMode="auto">
          <a:xfrm>
            <a:off x="2411413" y="1436688"/>
            <a:ext cx="20129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10800040101010101" pitchFamily="2" charset="-122"/>
                <a:ea typeface="楷体"/>
              </a:rPr>
              <a:t>完全 消散</a:t>
            </a:r>
          </a:p>
        </p:txBody>
      </p:sp>
      <p:sp>
        <p:nvSpPr>
          <p:cNvPr id="11268" name="文本框 44035"/>
          <p:cNvSpPr txBox="1">
            <a:spLocks noChangeArrowheads="1"/>
          </p:cNvSpPr>
          <p:nvPr/>
        </p:nvSpPr>
        <p:spPr bwMode="auto">
          <a:xfrm>
            <a:off x="4784725" y="3108325"/>
            <a:ext cx="36734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表约数，“左右”</a:t>
            </a:r>
          </a:p>
        </p:txBody>
      </p:sp>
      <p:sp>
        <p:nvSpPr>
          <p:cNvPr id="11269" name="文本框 44036"/>
          <p:cNvSpPr txBox="1">
            <a:spLocks noChangeArrowheads="1"/>
          </p:cNvSpPr>
          <p:nvPr/>
        </p:nvSpPr>
        <p:spPr bwMode="auto">
          <a:xfrm>
            <a:off x="4241800" y="4505325"/>
            <a:ext cx="4964113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独一无二，绝，到极点。</a:t>
            </a:r>
          </a:p>
        </p:txBody>
      </p:sp>
      <p:sp>
        <p:nvSpPr>
          <p:cNvPr id="11270" name="文本框 44037"/>
          <p:cNvSpPr txBox="1">
            <a:spLocks noChangeArrowheads="1"/>
          </p:cNvSpPr>
          <p:nvPr/>
        </p:nvSpPr>
        <p:spPr bwMode="auto">
          <a:xfrm>
            <a:off x="4895850" y="1404938"/>
            <a:ext cx="28956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Times New Roman"/>
                <a:ea typeface="楷体"/>
              </a:rPr>
              <a:t>同样的颜色</a:t>
            </a:r>
          </a:p>
        </p:txBody>
      </p:sp>
      <p:sp>
        <p:nvSpPr>
          <p:cNvPr id="12295" name="文本框 9224"/>
          <p:cNvSpPr txBox="1">
            <a:spLocks noChangeArrowheads="1"/>
          </p:cNvSpPr>
          <p:nvPr/>
        </p:nvSpPr>
        <p:spPr bwMode="auto">
          <a:xfrm>
            <a:off x="661988" y="5538788"/>
            <a:ext cx="7772400" cy="82232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/>
            <a:r>
              <a:rPr lang="zh-CN" altLang="en-US" b="1">
                <a:latin typeface="Times New Roman" panose="02010609030101010101" pitchFamily="49" charset="-122"/>
                <a:ea typeface="楷体" panose="02010609060101010101" pitchFamily="49" charset="-122"/>
              </a:rPr>
              <a:t>小结：这是文章的第一部分，这部分是文章的</a:t>
            </a:r>
            <a:r>
              <a:rPr lang="zh-CN" altLang="en-US" b="1">
                <a:solidFill>
                  <a:srgbClr val="C00000"/>
                </a:solidFill>
                <a:latin typeface="Times New Roman" panose="02010609030101010101" pitchFamily="49" charset="-122"/>
                <a:ea typeface="楷体" panose="02010609060101010101" pitchFamily="49" charset="-122"/>
              </a:rPr>
              <a:t>总起</a:t>
            </a:r>
            <a:r>
              <a:rPr lang="zh-CN" altLang="en-US" b="1">
                <a:latin typeface="Times New Roman" panose="02010609030101010101" pitchFamily="49" charset="-122"/>
                <a:ea typeface="楷体" panose="02010609060101010101" pitchFamily="49" charset="-122"/>
              </a:rPr>
              <a:t>，概括描述了从富阳至桐庐一路上的</a:t>
            </a:r>
            <a:r>
              <a:rPr lang="zh-CN" altLang="en-US" b="1">
                <a:solidFill>
                  <a:srgbClr val="C00000"/>
                </a:solidFill>
                <a:latin typeface="Times New Roman" panose="02010609030101010101" pitchFamily="49" charset="-122"/>
                <a:ea typeface="楷体" panose="02010609060101010101" pitchFamily="49" charset="-122"/>
              </a:rPr>
              <a:t>奇山异水</a:t>
            </a:r>
            <a:r>
              <a:rPr lang="zh-CN" altLang="en-US" b="1">
                <a:latin typeface="Times New Roman" panose="02010609030101010101" pitchFamily="49" charset="-122"/>
                <a:ea typeface="楷体" panose="02010609060101010101" pitchFamily="49" charset="-122"/>
              </a:rPr>
              <a:t>。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1268" grpId="0"/>
      <p:bldP spid="11269" grpId="0"/>
      <p:bldP spid="112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图片 51201" descr="b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4" name="矩形 51202"/>
          <p:cNvSpPr>
            <a:spLocks noChangeArrowheads="1"/>
          </p:cNvSpPr>
          <p:nvPr/>
        </p:nvSpPr>
        <p:spPr bwMode="auto">
          <a:xfrm>
            <a:off x="611188" y="1773238"/>
            <a:ext cx="81375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>
                <a:solidFill>
                  <a:schemeClr val="accent2"/>
                </a:solidFill>
                <a:latin typeface="Times New Roman" panose="02010609030101010101" pitchFamily="49" charset="-122"/>
                <a:ea typeface="楷体" panose="02010609060101010101" pitchFamily="49" charset="-122"/>
              </a:rPr>
              <a:t>    </a:t>
            </a:r>
          </a:p>
        </p:txBody>
      </p:sp>
      <p:sp>
        <p:nvSpPr>
          <p:cNvPr id="13315" name="文本框 51203"/>
          <p:cNvSpPr txBox="1">
            <a:spLocks noChangeArrowheads="1"/>
          </p:cNvSpPr>
          <p:nvPr/>
        </p:nvSpPr>
        <p:spPr bwMode="auto">
          <a:xfrm>
            <a:off x="395288" y="981075"/>
            <a:ext cx="8135937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800040101010101" pitchFamily="2" charset="-122"/>
              </a:rPr>
              <a:t>译文：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800040101010101" pitchFamily="2" charset="-122"/>
              </a:rPr>
              <a:t>        没有一丝风，烟雾也完全消散了，天空和群山是同样的颜色。（我乘着小 船）随着江流飘荡，时而向东，时而向西。从富阳到桐庐的一百来里（的水路上），奇山异水，天下独一无二。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45057"/>
          <p:cNvSpPr txBox="1">
            <a:spLocks noChangeArrowheads="1"/>
          </p:cNvSpPr>
          <p:nvPr/>
        </p:nvSpPr>
        <p:spPr bwMode="auto">
          <a:xfrm>
            <a:off x="381000" y="914400"/>
            <a:ext cx="8185150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（</a:t>
            </a:r>
            <a:r>
              <a:rPr lang="en-US" altLang="zh-CN" sz="3600" b="1">
                <a:solidFill>
                  <a:schemeClr val="bg1"/>
                </a:solidFill>
                <a:latin typeface="Times New Roman"/>
                <a:ea typeface="楷体"/>
              </a:rPr>
              <a:t>2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）水皆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缥碧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，千丈见底。游鱼细石，</a:t>
            </a: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直视无碍。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急湍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甚箭，</a:t>
            </a:r>
            <a:r>
              <a:rPr lang="zh-CN" altLang="en-US" sz="3600" b="1">
                <a:solidFill>
                  <a:srgbClr val="47FFD1"/>
                </a:solidFill>
                <a:latin typeface="Times New Roman"/>
                <a:ea typeface="楷体"/>
              </a:rPr>
              <a:t>猛浪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若</a:t>
            </a:r>
            <a:r>
              <a:rPr lang="zh-CN" altLang="en-US" sz="3600" b="1">
                <a:solidFill>
                  <a:srgbClr val="FFFF00"/>
                </a:solidFill>
                <a:latin typeface="Times New Roman"/>
                <a:ea typeface="楷体"/>
              </a:rPr>
              <a:t>奔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。</a:t>
            </a:r>
          </a:p>
          <a:p>
            <a:endParaRPr lang="zh-CN" altLang="en-US" sz="3600" b="1">
              <a:solidFill>
                <a:schemeClr val="bg1"/>
              </a:solidFill>
            </a:endParaRPr>
          </a:p>
        </p:txBody>
      </p:sp>
      <p:sp>
        <p:nvSpPr>
          <p:cNvPr id="13315" name="文本框 45058"/>
          <p:cNvSpPr txBox="1">
            <a:spLocks noChangeArrowheads="1"/>
          </p:cNvSpPr>
          <p:nvPr/>
        </p:nvSpPr>
        <p:spPr bwMode="auto">
          <a:xfrm>
            <a:off x="2198688" y="352425"/>
            <a:ext cx="1555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青白色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3316" name="文本框 45059"/>
          <p:cNvSpPr txBox="1">
            <a:spLocks noChangeArrowheads="1"/>
          </p:cNvSpPr>
          <p:nvPr/>
        </p:nvSpPr>
        <p:spPr bwMode="auto">
          <a:xfrm>
            <a:off x="611188" y="3265488"/>
            <a:ext cx="7458075" cy="1189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急湍，急流的水。 </a:t>
            </a:r>
          </a:p>
          <a:p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急流比箭还快    </a:t>
            </a:r>
          </a:p>
        </p:txBody>
      </p:sp>
      <p:sp>
        <p:nvSpPr>
          <p:cNvPr id="45062" name="文本框 45061"/>
          <p:cNvSpPr txBox="1">
            <a:spLocks noChangeArrowheads="1"/>
          </p:cNvSpPr>
          <p:nvPr/>
        </p:nvSpPr>
        <p:spPr bwMode="auto">
          <a:xfrm>
            <a:off x="6602413" y="3157538"/>
            <a:ext cx="2127250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FF00"/>
                </a:solidFill>
                <a:latin typeface="Times New Roman"/>
                <a:ea typeface="楷体"/>
              </a:rPr>
              <a:t>飞奔的马</a:t>
            </a:r>
          </a:p>
        </p:txBody>
      </p:sp>
      <p:sp>
        <p:nvSpPr>
          <p:cNvPr id="10248" name="文本框 10247"/>
          <p:cNvSpPr txBox="1">
            <a:spLocks noChangeArrowheads="1"/>
          </p:cNvSpPr>
          <p:nvPr/>
        </p:nvSpPr>
        <p:spPr bwMode="auto">
          <a:xfrm>
            <a:off x="717550" y="5334000"/>
            <a:ext cx="7848600" cy="118745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accent2"/>
                </a:solidFill>
                <a:latin typeface="Times New Roman"/>
                <a:ea typeface="楷体" panose="02010609060101010101" pitchFamily="49" charset="-122"/>
              </a:rPr>
              <a:t>小结：以上是文章的第二部分。这部分以简练传神的笔法从静态和动态两方面描写富春江的</a:t>
            </a:r>
            <a:r>
              <a:rPr lang="zh-CN" altLang="en-US" b="1">
                <a:solidFill>
                  <a:srgbClr val="CC66FF"/>
                </a:solidFill>
                <a:latin typeface="Times New Roman"/>
                <a:ea typeface="楷体" panose="02010609060101010101" pitchFamily="49" charset="-122"/>
              </a:rPr>
              <a:t>异水</a:t>
            </a:r>
            <a:r>
              <a:rPr lang="zh-CN" altLang="en-US" b="1">
                <a:solidFill>
                  <a:schemeClr val="accent2"/>
                </a:solidFill>
                <a:latin typeface="Times New Roman"/>
                <a:ea typeface="楷体" panose="02010609060101010101" pitchFamily="49" charset="-122"/>
              </a:rPr>
              <a:t>。水色，水清，水深，水急都突出了“异”之特点。</a:t>
            </a:r>
            <a:endParaRPr lang="zh-CN" altLang="en-US">
              <a:ea typeface="楷体_GB2312" panose="02010609030101010101" pitchFamily="49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4352925" y="2012950"/>
            <a:ext cx="259238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47FFD1"/>
                </a:solidFill>
                <a:latin typeface="Times New Roman"/>
                <a:ea typeface="楷体"/>
              </a:rPr>
              <a:t>汹涌的波浪 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/>
      <p:bldP spid="13316" grpId="0"/>
      <p:bldP spid="45062" grpId="0"/>
      <p:bldP spid="10248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52225" descr="b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2" name="矩形 52226"/>
          <p:cNvSpPr>
            <a:spLocks noChangeArrowheads="1"/>
          </p:cNvSpPr>
          <p:nvPr/>
        </p:nvSpPr>
        <p:spPr bwMode="auto">
          <a:xfrm>
            <a:off x="611188" y="1773238"/>
            <a:ext cx="81375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 b="1">
                <a:solidFill>
                  <a:schemeClr val="accent2"/>
                </a:solidFill>
                <a:latin typeface="Times New Roman" panose="02010609030101010101" pitchFamily="49" charset="-122"/>
                <a:ea typeface="楷体" panose="02010609060101010101" pitchFamily="49" charset="-122"/>
              </a:rPr>
              <a:t>    </a:t>
            </a:r>
          </a:p>
        </p:txBody>
      </p:sp>
      <p:sp>
        <p:nvSpPr>
          <p:cNvPr id="15363" name="文本框 52227"/>
          <p:cNvSpPr txBox="1">
            <a:spLocks noChangeArrowheads="1"/>
          </p:cNvSpPr>
          <p:nvPr/>
        </p:nvSpPr>
        <p:spPr bwMode="auto">
          <a:xfrm>
            <a:off x="395288" y="1196975"/>
            <a:ext cx="8135937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800040101010101" pitchFamily="2" charset="-122"/>
              </a:rPr>
              <a:t>译文：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chemeClr val="accent2"/>
                </a:solidFill>
                <a:latin typeface="Times New Roman" panose="020b0604020202020204" pitchFamily="34" charset="0"/>
                <a:ea typeface="楷体" panose="02010800040101010101" pitchFamily="2" charset="-122"/>
              </a:rPr>
              <a:t>        水都是青白色，千丈之深的地方也能看一望底，游动的鱼儿和细小的石子也能看得清清楚楚。湍急的江流比箭还要快，汹涌的大浪就像奔腾的骏马。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 bwMode="auto"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框 46081"/>
          <p:cNvSpPr txBox="1">
            <a:spLocks noChangeArrowheads="1"/>
          </p:cNvSpPr>
          <p:nvPr/>
        </p:nvSpPr>
        <p:spPr bwMode="auto">
          <a:xfrm>
            <a:off x="609600" y="1905000"/>
            <a:ext cx="8229600" cy="228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（</a:t>
            </a:r>
            <a:r>
              <a:rPr lang="en-US" altLang="zh-CN" sz="3600" b="1">
                <a:solidFill>
                  <a:schemeClr val="bg1"/>
                </a:solidFill>
                <a:latin typeface="Times New Roman"/>
                <a:ea typeface="楷体"/>
              </a:rPr>
              <a:t>3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）夹岸高山，皆生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寒树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。</a:t>
            </a: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负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势</a:t>
            </a:r>
            <a:r>
              <a:rPr lang="zh-CN" altLang="en-US" sz="3600" b="1">
                <a:solidFill>
                  <a:srgbClr val="FFFF00"/>
                </a:solidFill>
                <a:latin typeface="Times New Roman"/>
                <a:ea typeface="楷体"/>
              </a:rPr>
              <a:t>竞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上，</a:t>
            </a: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endParaRPr lang="zh-CN" altLang="en-US" sz="3600" b="1">
              <a:solidFill>
                <a:schemeClr val="bg1"/>
              </a:solidFill>
            </a:endParaRPr>
          </a:p>
          <a:p>
            <a:r>
              <a:rPr lang="zh-CN" altLang="en-US" sz="3600" b="1">
                <a:solidFill>
                  <a:srgbClr val="FF0066"/>
                </a:solidFill>
                <a:latin typeface="Times New Roman"/>
                <a:ea typeface="楷体"/>
              </a:rPr>
              <a:t>互相轩邈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；争高</a:t>
            </a:r>
            <a:r>
              <a:rPr lang="zh-CN" altLang="en-US" sz="3600" b="1">
                <a:solidFill>
                  <a:srgbClr val="47FFD1"/>
                </a:solidFill>
                <a:latin typeface="Times New Roman"/>
                <a:ea typeface="楷体"/>
              </a:rPr>
              <a:t>直指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，</a:t>
            </a:r>
            <a:r>
              <a:rPr lang="zh-CN" altLang="en-US" sz="3600" b="1">
                <a:solidFill>
                  <a:srgbClr val="8585E0"/>
                </a:solidFill>
                <a:latin typeface="Times New Roman"/>
                <a:ea typeface="楷体"/>
              </a:rPr>
              <a:t>千百成峰</a:t>
            </a:r>
            <a:r>
              <a:rPr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。</a:t>
            </a:r>
          </a:p>
        </p:txBody>
      </p:sp>
      <p:sp>
        <p:nvSpPr>
          <p:cNvPr id="15363" name="文本框 46082"/>
          <p:cNvSpPr txBox="1">
            <a:spLocks noChangeArrowheads="1"/>
          </p:cNvSpPr>
          <p:nvPr/>
        </p:nvSpPr>
        <p:spPr bwMode="auto">
          <a:xfrm>
            <a:off x="5943600" y="2667000"/>
            <a:ext cx="1676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/>
                <a:ea typeface="楷体"/>
              </a:rPr>
              <a:t>凭借</a:t>
            </a:r>
          </a:p>
        </p:txBody>
      </p:sp>
      <p:sp>
        <p:nvSpPr>
          <p:cNvPr id="15364" name="文本框 46083"/>
          <p:cNvSpPr txBox="1">
            <a:spLocks noChangeArrowheads="1"/>
          </p:cNvSpPr>
          <p:nvPr/>
        </p:nvSpPr>
        <p:spPr bwMode="auto">
          <a:xfrm>
            <a:off x="7315200" y="2667000"/>
            <a:ext cx="13716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FF00"/>
                </a:solidFill>
                <a:latin typeface="Times New Roman"/>
                <a:ea typeface="楷体"/>
              </a:rPr>
              <a:t>争着</a:t>
            </a:r>
          </a:p>
        </p:txBody>
      </p:sp>
      <p:sp>
        <p:nvSpPr>
          <p:cNvPr id="15365" name="文本框 46084"/>
          <p:cNvSpPr txBox="1">
            <a:spLocks noChangeArrowheads="1"/>
          </p:cNvSpPr>
          <p:nvPr/>
        </p:nvSpPr>
        <p:spPr bwMode="auto">
          <a:xfrm>
            <a:off x="3657600" y="4122738"/>
            <a:ext cx="20193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47FFD1"/>
                </a:solidFill>
                <a:latin typeface="Times New Roman"/>
                <a:ea typeface="楷体"/>
              </a:rPr>
              <a:t>笔直地向上，直插云天</a:t>
            </a:r>
          </a:p>
        </p:txBody>
      </p:sp>
      <p:sp>
        <p:nvSpPr>
          <p:cNvPr id="15366" name="文本框 46085"/>
          <p:cNvSpPr txBox="1">
            <a:spLocks noChangeArrowheads="1"/>
          </p:cNvSpPr>
          <p:nvPr/>
        </p:nvSpPr>
        <p:spPr bwMode="auto">
          <a:xfrm>
            <a:off x="495300" y="4276725"/>
            <a:ext cx="3362325" cy="173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66"/>
                </a:solidFill>
                <a:latin typeface="Times New Roman"/>
                <a:ea typeface="楷体"/>
              </a:rPr>
              <a:t>这些山峦仿佛都在争着往高处远处伸展</a:t>
            </a:r>
          </a:p>
        </p:txBody>
      </p:sp>
      <p:sp>
        <p:nvSpPr>
          <p:cNvPr id="15371" name="文本框 46090"/>
          <p:cNvSpPr txBox="1">
            <a:spLocks noChangeArrowheads="1"/>
          </p:cNvSpPr>
          <p:nvPr/>
        </p:nvSpPr>
        <p:spPr bwMode="auto">
          <a:xfrm>
            <a:off x="2209800" y="609600"/>
            <a:ext cx="6400800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3300"/>
                </a:solidFill>
                <a:latin typeface="Times New Roman"/>
                <a:ea typeface="楷体"/>
              </a:rPr>
              <a:t>使人看了感到有寒冷之意的树</a:t>
            </a: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5781675" y="4241800"/>
            <a:ext cx="2066925" cy="118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8585E0"/>
                </a:solidFill>
                <a:latin typeface="Times New Roman"/>
                <a:ea typeface="楷体"/>
              </a:rPr>
              <a:t>形成千百座山峰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  <p:bldP spid="15365" grpId="0"/>
      <p:bldP spid="15366" grpId="0"/>
      <p:bldP spid="15371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https://d.book118.com/728017122031006046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微软雅黑</vt:lpstr>
      <vt:lpstr>楷体</vt:lpstr>
      <vt:lpstr>Times New Roman</vt:lpstr>
      <vt:lpstr>Cambria</vt:lpstr>
      <vt:lpstr>宋体</vt:lpstr>
      <vt:lpstr>Tahoma</vt:lpstr>
      <vt:lpstr>Arial Narrow</vt:lpstr>
      <vt:lpstr>楷体_GB2312</vt:lpstr>
      <vt:lpstr>华文中宋</vt:lpstr>
      <vt:lpstr>Office Theme</vt:lpstr>
      <vt:lpstr>11* 与朱元思书</vt:lpstr>
      <vt:lpstr>学习目标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2024-09-27T00:24:43.380</cp:lastPrinted>
  <dcterms:created xsi:type="dcterms:W3CDTF">2024-09-26T16:24:43Z</dcterms:created>
  <dcterms:modified xsi:type="dcterms:W3CDTF">2024-09-26T16:24:45Z</dcterms:modified>
</cp:coreProperties>
</file>