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C7B36A6-3BB7-4B10-B0C7-A4C05FE564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459F30-6E78-4B44-B077-00E5BF80B8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B7708C0-956C-4666-A17B-D8DDACDF85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CD1F48E-0E64-41F1-A0D2-2687B081BB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5B9BC39-0BB5-4A85-B71E-F4F0B65ECD5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877897D-F666-422A-B976-C78953849A9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2DFB161-32D7-43E8-AD3F-54FB5E70924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09FAA0-F3DB-4E37-B60A-3063CB8D64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0C9321F-9575-47E3-847C-24A349499A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A3C191-2D4C-4AEB-93A9-F3C5F26B2F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0D96BB-26A2-4952-93C8-F7192249F4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8023046055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社会保障复习资料社会保障的发展</a:t>
            </a:r>
          </a:p>
        </p:txBody>
      </p:sp>
      <p:sp>
        <p:nvSpPr>
          <p:cNvPr id="3" name="TextBox 3"/>
          <p:cNvSpPr txBox="1"/>
          <p:nvPr/>
        </p:nvSpPr>
        <p:spPr>
          <a:xfrm>
            <a:off x="1123166" y="5720870"/>
            <a:ext cx="38671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6798437" y="5720870"/>
            <a:ext cx="4267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a:solidFill>
                  <a:srgbClr val="FFFFFF">
                    <a:alpha val="100000"/>
                  </a:srgb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社会保障概述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社会保障制度的核心内容</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社会保障制度的发展阶段</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社会保障制度的发展趋势</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社会保障制度面临的挑战与对策</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社会保障概述</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社会保障是指国家和社会通过立法对国民收入进行分配和再分配，对社会成员特别是生活有特殊困难的人们的基本生活权利给予保障的社会安全制度。</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功能</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社会保障是现代社会的重要制度，具有维护社会稳定、促进经济发展、保障基本人权和实现社会公平等多重功能。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26880" y="4327928"/>
            <a:ext cx="816835" cy="816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15503" y="3252517"/>
            <a:ext cx="669734" cy="66973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418023" y="2978511"/>
            <a:ext cx="741863" cy="7418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25419" y="2137218"/>
            <a:ext cx="951888" cy="951888"/>
          </a:xfrm>
          <a:prstGeom prst="ellipse">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663043" y="2098623"/>
            <a:ext cx="684020" cy="684020"/>
          </a:xfrm>
          <a:prstGeom prst="ellipse">
            <a:avLst/>
          </a:prstGeom>
          <a:solidFill>
            <a:schemeClr val="accent5">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093287" y="4394336"/>
            <a:ext cx="684020" cy="68402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85811" y="3035533"/>
            <a:ext cx="617053" cy="617053"/>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615209" y="4346502"/>
            <a:ext cx="923188" cy="923188"/>
          </a:xfrm>
          <a:prstGeom prst="ellipse">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327263" y="3523107"/>
            <a:ext cx="536304" cy="536304"/>
          </a:xfrm>
          <a:prstGeom prst="ellipse">
            <a:avLst/>
          </a:prstGeom>
          <a:solidFill>
            <a:schemeClr val="accent5">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82217" y="3324986"/>
            <a:ext cx="536304" cy="53630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92083" y="2027663"/>
            <a:ext cx="825939" cy="82593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34516" y="4265809"/>
            <a:ext cx="1084575" cy="108457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260548" y="3456392"/>
            <a:ext cx="669734" cy="66973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723341" y="2059085"/>
            <a:ext cx="1139031" cy="11390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5413642" y="2493745"/>
            <a:ext cx="1309700" cy="1348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7" name="Connector 17"/>
          <p:cNvCxnSpPr/>
          <p:nvPr/>
        </p:nvCxnSpPr>
        <p:spPr>
          <a:xfrm flipV="1">
            <a:off x="6102864" y="2883378"/>
            <a:ext cx="679174" cy="1521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flipV="1">
            <a:off x="6825419" y="3126459"/>
            <a:ext cx="191610" cy="44232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9" name="Connector 19"/>
          <p:cNvCxnSpPr/>
          <p:nvPr/>
        </p:nvCxnSpPr>
        <p:spPr>
          <a:xfrm flipH="1" flipV="1">
            <a:off x="7301364" y="3163040"/>
            <a:ext cx="133934" cy="116488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0" name="Connector 20"/>
          <p:cNvCxnSpPr/>
          <p:nvPr/>
        </p:nvCxnSpPr>
        <p:spPr>
          <a:xfrm flipH="1">
            <a:off x="5567348" y="4736345"/>
            <a:ext cx="1459532" cy="9172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1" name="Connector 21"/>
          <p:cNvCxnSpPr/>
          <p:nvPr/>
        </p:nvCxnSpPr>
        <p:spPr>
          <a:xfrm flipV="1">
            <a:off x="5576003" y="4059411"/>
            <a:ext cx="751260" cy="50081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2" name="Connector 22"/>
          <p:cNvCxnSpPr/>
          <p:nvPr/>
        </p:nvCxnSpPr>
        <p:spPr>
          <a:xfrm>
            <a:off x="4269332" y="3861290"/>
            <a:ext cx="443212" cy="5858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3" name="Connector 23"/>
          <p:cNvCxnSpPr/>
          <p:nvPr/>
        </p:nvCxnSpPr>
        <p:spPr>
          <a:xfrm flipV="1">
            <a:off x="4318522" y="2782643"/>
            <a:ext cx="344521" cy="542343"/>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4" name="Connector 24"/>
          <p:cNvCxnSpPr/>
          <p:nvPr/>
        </p:nvCxnSpPr>
        <p:spPr>
          <a:xfrm flipV="1">
            <a:off x="4385236" y="3349442"/>
            <a:ext cx="1032786" cy="237941"/>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5" name="Connector 25"/>
          <p:cNvCxnSpPr/>
          <p:nvPr/>
        </p:nvCxnSpPr>
        <p:spPr>
          <a:xfrm flipV="1">
            <a:off x="5428529" y="3720374"/>
            <a:ext cx="360425" cy="686184"/>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6" name="Connector 26"/>
          <p:cNvCxnSpPr/>
          <p:nvPr/>
        </p:nvCxnSpPr>
        <p:spPr>
          <a:xfrm>
            <a:off x="5322679" y="2733875"/>
            <a:ext cx="236458" cy="296514"/>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7" name="Connector 27"/>
          <p:cNvCxnSpPr/>
          <p:nvPr/>
        </p:nvCxnSpPr>
        <p:spPr>
          <a:xfrm flipH="1" flipV="1">
            <a:off x="6863567" y="4059411"/>
            <a:ext cx="334699" cy="36126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8" name="Connector 28"/>
          <p:cNvCxnSpPr/>
          <p:nvPr/>
        </p:nvCxnSpPr>
        <p:spPr>
          <a:xfrm flipH="1" flipV="1">
            <a:off x="6126369" y="3484076"/>
            <a:ext cx="200894" cy="39031"/>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9" name="TextBox 29"/>
          <p:cNvSpPr txBox="1"/>
          <p:nvPr/>
        </p:nvSpPr>
        <p:spPr>
          <a:xfrm>
            <a:off x="183453" y="1348268"/>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社会保险</a:t>
            </a:r>
          </a:p>
        </p:txBody>
      </p:sp>
      <p:sp>
        <p:nvSpPr>
          <p:cNvPr id="30" name="TextBox 30"/>
          <p:cNvSpPr txBox="1"/>
          <p:nvPr/>
        </p:nvSpPr>
        <p:spPr>
          <a:xfrm>
            <a:off x="451179" y="1899244"/>
            <a:ext cx="376218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包括养老保险、医疗保险、失业保险、工伤保险和生育保险等，是社会保障体系的核心部分。</a:t>
            </a:r>
          </a:p>
        </p:txBody>
      </p:sp>
      <p:sp>
        <p:nvSpPr>
          <p:cNvPr id="31" name="TextBox 31"/>
          <p:cNvSpPr txBox="1"/>
          <p:nvPr/>
        </p:nvSpPr>
        <p:spPr>
          <a:xfrm>
            <a:off x="183453" y="4327928"/>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社会救助</a:t>
            </a:r>
          </a:p>
        </p:txBody>
      </p:sp>
      <p:sp>
        <p:nvSpPr>
          <p:cNvPr id="32" name="TextBox 32"/>
          <p:cNvSpPr txBox="1"/>
          <p:nvPr/>
        </p:nvSpPr>
        <p:spPr>
          <a:xfrm>
            <a:off x="451179" y="4878904"/>
            <a:ext cx="376218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指国家和社会对由于各种原因而陷入生存困境的公民，给予财物接济和生活扶助，以保障其最低生活需要的制度。</a:t>
            </a:r>
          </a:p>
        </p:txBody>
      </p:sp>
      <p:sp>
        <p:nvSpPr>
          <p:cNvPr id="33" name="TextBox 33"/>
          <p:cNvSpPr txBox="1"/>
          <p:nvPr/>
        </p:nvSpPr>
        <p:spPr>
          <a:xfrm>
            <a:off x="7966477" y="1432892"/>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社会福利</a:t>
            </a:r>
          </a:p>
        </p:txBody>
      </p:sp>
      <p:sp>
        <p:nvSpPr>
          <p:cNvPr id="34" name="TextBox 34"/>
          <p:cNvSpPr txBox="1"/>
          <p:nvPr/>
        </p:nvSpPr>
        <p:spPr>
          <a:xfrm>
            <a:off x="7966477" y="2006039"/>
            <a:ext cx="375339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指国家和社会为增进与完善社会成员尤其是困难者的社会生活而实施的一种社会制度，包括公共福利和特殊福利。</a:t>
            </a:r>
          </a:p>
        </p:txBody>
      </p:sp>
      <p:sp>
        <p:nvSpPr>
          <p:cNvPr id="35" name="TextBox 35"/>
          <p:cNvSpPr txBox="1"/>
          <p:nvPr/>
        </p:nvSpPr>
        <p:spPr>
          <a:xfrm>
            <a:off x="7966477" y="4251066"/>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社会优抚</a:t>
            </a:r>
          </a:p>
        </p:txBody>
      </p:sp>
      <p:sp>
        <p:nvSpPr>
          <p:cNvPr id="36" name="TextBox 36"/>
          <p:cNvSpPr txBox="1"/>
          <p:nvPr/>
        </p:nvSpPr>
        <p:spPr>
          <a:xfrm>
            <a:off x="7966477" y="4824213"/>
            <a:ext cx="375339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指国家和社会依法对以军人及其家属为主体的特殊人员实行物质照顾和精神抚慰的制度。</a:t>
            </a:r>
          </a:p>
        </p:txBody>
      </p:sp>
      <p:sp>
        <p:nvSpPr>
          <p:cNvPr id="37" name="Freeform 37"/>
          <p:cNvSpPr/>
          <p:nvPr/>
        </p:nvSpPr>
        <p:spPr>
          <a:xfrm>
            <a:off x="6996367" y="2295973"/>
            <a:ext cx="585610" cy="585610"/>
          </a:xfrm>
          <a:custGeom>
            <a:rect l="l" t="t" r="r" b="b"/>
            <a:pathLst>
              <a:path w="30480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9097" y="2221251"/>
            <a:ext cx="391912" cy="391912"/>
          </a:xfrm>
          <a:custGeom>
            <a:rect l="l" t="t" r="r" b="b"/>
            <a:pathLst>
              <a:path w="304800" h="304800">
                <a:moveTo>
                  <a:pt x="95545" y="304800"/>
                </a:moveTo>
                <a:cubicBezTo>
                  <a:pt x="75228" y="262528"/>
                  <a:pt x="86049" y="238306"/>
                  <a:pt x="101660" y="215494"/>
                </a:cubicBezTo>
                <a:cubicBezTo>
                  <a:pt x="118758" y="190500"/>
                  <a:pt x="123168" y="165764"/>
                  <a:pt x="123168" y="165764"/>
                </a:cubicBezTo>
                <a:cubicBezTo>
                  <a:pt x="123168" y="165764"/>
                  <a:pt x="136608" y="183232"/>
                  <a:pt x="131235" y="210560"/>
                </a:cubicBezTo>
                <a:cubicBezTo>
                  <a:pt x="154981" y="184128"/>
                  <a:pt x="159458" y="142018"/>
                  <a:pt x="155877" y="125892"/>
                </a:cubicBezTo>
                <a:cubicBezTo>
                  <a:pt x="209550" y="163401"/>
                  <a:pt x="232486" y="244612"/>
                  <a:pt x="201578" y="304800"/>
                </a:cubicBezTo>
                <a:cubicBezTo>
                  <a:pt x="365998" y="211769"/>
                  <a:pt x="242478" y="72581"/>
                  <a:pt x="220970" y="56893"/>
                </a:cubicBezTo>
                <a:cubicBezTo>
                  <a:pt x="228143" y="72571"/>
                  <a:pt x="229495" y="99117"/>
                  <a:pt x="215017" y="111995"/>
                </a:cubicBezTo>
                <a:cubicBezTo>
                  <a:pt x="190510" y="19040"/>
                  <a:pt x="129892" y="-10"/>
                  <a:pt x="129892" y="-10"/>
                </a:cubicBezTo>
                <a:cubicBezTo>
                  <a:pt x="137065" y="47930"/>
                  <a:pt x="103908" y="100346"/>
                  <a:pt x="71942" y="139513"/>
                </a:cubicBezTo>
                <a:cubicBezTo>
                  <a:pt x="70818" y="120396"/>
                  <a:pt x="69628" y="107204"/>
                  <a:pt x="59579" y="88916"/>
                </a:cubicBezTo>
                <a:cubicBezTo>
                  <a:pt x="57321" y="123644"/>
                  <a:pt x="30785" y="151943"/>
                  <a:pt x="23603" y="186738"/>
                </a:cubicBezTo>
                <a:cubicBezTo>
                  <a:pt x="13868" y="233848"/>
                  <a:pt x="30890" y="268348"/>
                  <a:pt x="95564" y="3047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874749" y="4606042"/>
            <a:ext cx="404108" cy="404108"/>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610694" y="3160417"/>
            <a:ext cx="367285" cy="367285"/>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7251892" y="4540748"/>
            <a:ext cx="366812" cy="36681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6447722" y="3652586"/>
            <a:ext cx="295387" cy="295387"/>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896106" y="3429803"/>
            <a:ext cx="308527" cy="308527"/>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4" name="Group 44"/>
          <p:cNvGrpSpPr/>
          <p:nvPr/>
        </p:nvGrpSpPr>
        <p:grpSpPr>
          <a:xfrm>
            <a:off x="454963" y="93878"/>
            <a:ext cx="10641129" cy="914400"/>
            <a:chOff x="454963" y="93878"/>
            <a:chExt cx="10641129" cy="914400"/>
          </a:xfrm>
        </p:grpSpPr>
        <p:sp>
          <p:nvSpPr>
            <p:cNvPr id="45" name="AutoShape 4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TextBox 6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社会保障体系构成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社会保障的历史与发展</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萌芽阶段</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在原始社会末期和奴隶社会初期，社会保障开始萌芽，主要表现为一些零星的救灾济贫措施和民间互助行为。</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形成阶段</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在封建社会时期，社会保障逐渐形成，主要表现为官方的赈灾救荒和民间的慈善事业。</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发展阶段</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进入资本主义社会后，社会保障开始得到快速发展，各国纷纷建立社会保障制度，并逐步扩展到社会保险、社会福利等领域。</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完善阶段</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20世纪70年代以来，随着经济全球化和社会问题的复杂化，社会保障制度不断完善和创新，呈现出多元化、综合化的发展趋势。</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社会保障制度的核心内容</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生育保险</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为女性劳动者在生育期间提供医疗服务和经济补偿的制度。</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工伤保险</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为劳动者在工作中遭受意外伤害或患职业病时，提供医疗救治和经济补偿的制度。</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失业保险</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为失业人员提供基本生活保障和帮助其再就业的制度。</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养老保险</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为劳动者在达到法定退休年龄时，提供基本生活保障的制度。</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医疗保险</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为劳动者提供医疗费用报销和医疗服务的制度。</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社会保险制度</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住房福利</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通过提供住房或住房补贴等方式，改善居民居住条件的制度。</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教育福利</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通过减免学费、提供奖学金等方式，保障公民受教育权利的制度。</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文化福利</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通过提供公共文化服务、文化设施建设等方式，丰富居民文化生活的制度。</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社会福利制度</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特困人员救助</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为无劳动能力、无生活来源、无法定赡养抚养扶养义务人或者其法定义务人无履行义务能力的居民提供救助的制度。</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受灾人员救助</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为遭受自然灾害等突发事件影响的居民提供紧急救助的制度。</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最低生活保障</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为生活困难的居民提供基本生活保障的制度。</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社会救助制度</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为现役军人、退役军人及其家属提供优待和抚恤的制度。</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军人优抚</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为残疾人提供生活、教育、就业等方面的优待和扶持的制度。</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残疾人优抚</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为其他符合条件的特殊群体提供优待和扶持的制度。</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其他优抚对象</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社会优抚制度</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社会保障制度的发展阶段</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慈善事业与济贫制度</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在社会保障制度出现之前，慈善事业和济贫制度是社会救助的主要形式，由教会、社会团体或政府提供。</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社会保险思想的产生</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随着工业革命的推进，社会保险思想逐渐产生，主张通过社会保险制度来保障工人的基本生活。</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萌芽阶段</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形成阶段</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19世纪80年代，德国率先建立了社会保险制度，包括医疗保险、工伤保险和养老保险等。</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德国社会保险制度的建立</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随后，英国、法国、美国等国家也相继建立了自己的社会保障制度，标志着社会保障制度的形成。</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其他国家的社会保障制度</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20世纪50年代以后，社会保障制度逐渐在全球范围内普及，越来越多的国家建立了自己的社会保障体系。</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社会保障制度的普及</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随着经济的发展和社会的进步，社会保障的内容也不断丰富，除了基本的社会保险外，还包括社会救助、社会福利、社会优抚等。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社会保障内容的丰富</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发展阶段</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https://d.book118.com/728023046055006035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2024-09-14T04:38:21.652</cp:lastPrinted>
  <dcterms:created xsi:type="dcterms:W3CDTF">2024-09-13T20:38:21Z</dcterms:created>
  <dcterms:modified xsi:type="dcterms:W3CDTF">2024-09-13T20:38:23Z</dcterms:modified>
</cp:coreProperties>
</file>