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C38B8-AAAD-4C13-A607-C867BF00B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66B7B-BBA4-45C3-90C2-6A9E2DBB5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E8B52-32B1-4E25-B9FA-4F1CA21A5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E65027-7A21-40FC-A4F1-A8D6C3057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AAC519-8699-46F8-8F88-7C40CB1A8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18D514-F3CE-4667-966D-1EAD848C2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83B501-3665-4A49-9EC1-578B4A006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A0999-BFCD-4932-8943-201BBD7F7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E46AE6-6B25-4B55-877D-E1E95B066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BAEE44-6951-4D70-81EB-8CB8DA515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7A778F-D159-464F-8BE3-F111159CB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3401401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汇报人</a:t>
            </a:r>
            <a:r>
              <a:rPr lang="en-US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</a:rPr>
              <a:t>：</a:t>
            </a:r>
            <a:r>
              <a:rPr lang="en-US" altLang="zh-CN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</a:rPr>
              <a:t>XXX</a:t>
            </a: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-</a:t>
            </a: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XX</a:t>
            </a:r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58601" y="2760288"/>
            <a:ext cx="8076000" cy="92333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呼吸衰竭的护理查房</a:t>
            </a:r>
            <a:r>
              <a:rPr lang="en-US" altLang="zh-CN" sz="5400" b="1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/>
                <a:ea typeface="Microsoft Yahei"/>
                <a:cs typeface="Microsoft Yahei"/>
              </a:rPr>
              <a:t>PPT</a:t>
            </a:r>
            <a:endParaRPr lang="en-US" sz="5400" b="1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护理评估与诊断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护理措施与实施方案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病情观察与记录要求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沟通技巧与健康教育指导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总结与改进建议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呼吸衰竭概述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呼吸衰竭是指各种原因引起的肺通气和（或）换气功能严重障碍，使静息状态下亦不能维持足够的气体交换，导致低氧血症伴（或不伴）高碳酸血症，进而引起一系列病理生理改变和相应临床表现的综合征。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动脉血气分类，呼吸衰竭可分为I型呼吸衰竭和II型呼吸衰竭。I型呼吸衰竭即低氧性呼吸衰竭，血气分析特点是PaO2＜60mmHg，PaCO2降低或正常，主要见于肺换气障碍疾病，如严重肺部感染性疾病、间质性肺疾病、急性肺栓塞等；II型呼吸衰竭即高碳酸性呼吸衰竭，血气分析特点是PaO2＜60mmHg且伴有PaCO2＞50mmHg，主要见于通气功能障碍疾病，如慢性阻塞性肺疾病、支气管哮喘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36" r="51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呼吸衰竭的发病原因包括呼吸道病变、肺组织病变、肺血管疾病、胸廓病变以及神经中枢及其传导系统呼吸肌疾患。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呼吸衰竭的危险因素包括长期吸烟、空气污染、吸入异物、过敏、感染、外伤、手术、药物中毒、神经肌肉疾病以及胸腔积液等。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呼吸衰竭的临床表现包括呼吸困难、发绀、精神神经障碍、循环系统表现以及消化和泌尿系统表现等。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呼吸衰竭的诊断依据包括临床症状、体征以及血气分析结果。根据血气分析结果，可以判断呼吸衰竭的类型和程度。同时，还需要结合患者的病史、体格检查以及相关辅助检查进行综合诊断。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护理评估与诊断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生命体征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意识状态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营养状况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监测患者的体温、心率、呼吸、血压等基本生命体征。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评估患者的意识是否清醒，有无出现烦躁、意识模糊等情况。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了解患者的饮食情况及营养摄入是否充足。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患者一般情况评估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354191"/>
            <a:ext cx="2139982" cy="2139982"/>
            <a:chOff x="1207034" y="3354191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02119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541262"/>
            <a:ext cx="492347" cy="492347"/>
            <a:chOff x="1474591" y="3541262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541262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15096"/>
            <a:ext cx="2139982" cy="2139982"/>
            <a:chOff x="2372036" y="2215096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15096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063107"/>
            <a:ext cx="330613" cy="588550"/>
            <a:chOff x="3274244" y="3063107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063107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2961094"/>
            <a:ext cx="145256" cy="300799"/>
            <a:chOff x="3370066" y="2961094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151689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071679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13970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1397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00433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37009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151689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37009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13970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2961094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2961094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2987193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00433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071679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185313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071679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00433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13970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071679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00433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37009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37009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22936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151689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185313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185313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185313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151689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2991765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2991765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299176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27769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27769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27769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063107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063107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06310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05398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05398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0539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143022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143022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14302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176740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176740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176740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14364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14364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1436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25332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32121"/>
            <a:ext cx="492347" cy="492347"/>
            <a:chOff x="3195854" y="2032121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3212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354191"/>
            <a:ext cx="2139982" cy="2139982"/>
            <a:chOff x="3543612" y="3354191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272210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551835"/>
            <a:ext cx="492347" cy="492347"/>
            <a:chOff x="4948930" y="3551835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551835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12919"/>
            <a:ext cx="599097" cy="33070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095609"/>
            <a:ext cx="599097" cy="27799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21951"/>
            <a:ext cx="599097" cy="24839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72" name="TextBox 72"/>
          <p:cNvSpPr txBox="1"/>
          <p:nvPr/>
        </p:nvSpPr>
        <p:spPr>
          <a:xfrm>
            <a:off x="7288006" y="1324216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肺功能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7288006" y="2991619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呼吸困难程度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7288006" y="4643560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咳痰能力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6" name="AutoShape 7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TextBox 9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呼吸系统功能评估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6649402" y="1647934"/>
            <a:ext cx="587026" cy="585597"/>
            <a:chOff x="6649402" y="1647934"/>
            <a:chExt cx="587026" cy="585597"/>
          </a:xfrm>
        </p:grpSpPr>
        <p:sp>
          <p:nvSpPr>
            <p:cNvPr id="98" name="AutoShape 98"/>
            <p:cNvSpPr/>
            <p:nvPr/>
          </p:nvSpPr>
          <p:spPr>
            <a:xfrm>
              <a:off x="6649402" y="1647934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731888" y="1868724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6647497" y="3377126"/>
            <a:ext cx="587026" cy="585597"/>
            <a:chOff x="6647497" y="3377126"/>
            <a:chExt cx="587026" cy="585597"/>
          </a:xfrm>
        </p:grpSpPr>
        <p:sp>
          <p:nvSpPr>
            <p:cNvPr id="101" name="AutoShape 101"/>
            <p:cNvSpPr/>
            <p:nvPr/>
          </p:nvSpPr>
          <p:spPr>
            <a:xfrm>
              <a:off x="6647497" y="337712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6831329" y="3509949"/>
            <a:ext cx="224504" cy="467678"/>
            <a:chOff x="6831329" y="3509949"/>
            <a:chExt cx="224504" cy="467678"/>
          </a:xfrm>
        </p:grpSpPr>
        <p:sp>
          <p:nvSpPr>
            <p:cNvPr id="103" name="Freeform 103"/>
            <p:cNvSpPr/>
            <p:nvPr/>
          </p:nvSpPr>
          <p:spPr>
            <a:xfrm>
              <a:off x="6831329" y="3579006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48201" y="363901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76014" y="358491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48201" y="361348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79633" y="361348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7251" y="353652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6972203" y="356138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898004" y="363901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10291" y="356138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6900671" y="361348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31627" y="350994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48201" y="350994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6925817" y="352757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6578" y="353652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04957" y="358491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6948201" y="366177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8864" y="358491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26864" y="353652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6916102" y="361348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48201" y="358491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48201" y="353652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6948201" y="356138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23055" y="356138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12958" y="368730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Freeform 127"/>
            <p:cNvSpPr/>
            <p:nvPr/>
          </p:nvSpPr>
          <p:spPr>
            <a:xfrm>
              <a:off x="6914577" y="363901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Freeform 128"/>
            <p:cNvSpPr/>
            <p:nvPr/>
          </p:nvSpPr>
          <p:spPr>
            <a:xfrm>
              <a:off x="6913434" y="366177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Freeform 129"/>
            <p:cNvSpPr/>
            <p:nvPr/>
          </p:nvSpPr>
          <p:spPr>
            <a:xfrm>
              <a:off x="6896385" y="366177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6983824" y="366177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982300" y="363901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6925341" y="353071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6960964" y="353071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943248" y="353071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6920387" y="355509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6965727" y="355509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943248" y="355509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Freeform 138"/>
            <p:cNvSpPr/>
            <p:nvPr/>
          </p:nvSpPr>
          <p:spPr>
            <a:xfrm>
              <a:off x="6916578" y="3579006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Freeform 139"/>
            <p:cNvSpPr/>
            <p:nvPr/>
          </p:nvSpPr>
          <p:spPr>
            <a:xfrm>
              <a:off x="6970013" y="3579006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6943248" y="357900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6912958" y="360767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6973823" y="360767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943248" y="360767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6910291" y="363320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6976490" y="363320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6943248" y="363320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Freeform 147"/>
            <p:cNvSpPr/>
            <p:nvPr/>
          </p:nvSpPr>
          <p:spPr>
            <a:xfrm>
              <a:off x="6909148" y="3655968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Freeform 148"/>
            <p:cNvSpPr/>
            <p:nvPr/>
          </p:nvSpPr>
          <p:spPr>
            <a:xfrm>
              <a:off x="6978490" y="3655968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6943248" y="3655968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6908100" y="368149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6979633" y="368149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6943248" y="368149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943248" y="370787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6647497" y="5019958"/>
            <a:ext cx="587026" cy="585502"/>
            <a:chOff x="6647497" y="5019958"/>
            <a:chExt cx="587026" cy="585502"/>
          </a:xfrm>
        </p:grpSpPr>
        <p:sp>
          <p:nvSpPr>
            <p:cNvPr id="155" name="AutoShape 155"/>
            <p:cNvSpPr/>
            <p:nvPr/>
          </p:nvSpPr>
          <p:spPr>
            <a:xfrm>
              <a:off x="6647497" y="5019958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Freeform 156"/>
            <p:cNvSpPr/>
            <p:nvPr/>
          </p:nvSpPr>
          <p:spPr>
            <a:xfrm>
              <a:off x="6791991" y="5200647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7" name="TextBox 157"/>
          <p:cNvSpPr txBox="1"/>
          <p:nvPr/>
        </p:nvSpPr>
        <p:spPr>
          <a:xfrm>
            <a:off x="7288006" y="1649220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通过肺功能检查，评估患者的肺通气和换气功能。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7286101" y="336216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观察患者活动时是否出现呼吸困难，评估其呼吸困难程度。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7286101" y="5012385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观察患者咳嗽及咳痰情况，评估其咳痰能力。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并发症风险评估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评估患者是否存在感染风险，如肺部感染等。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评估患者心脏功能是否稳定，有无出现心衰等并发症。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检测患者电解质水平，评估是否存在电解质紊乱的风险。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心脏功能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电解质紊乱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护理措施与实施方案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清除呼吸道分泌物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抬高床头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使用呼吸道湿化器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机械通气辅助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保持呼吸道通畅措施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使用呼吸道湿化器可以增加呼吸道湿度，有助于痰液排出。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为患者调整舒适的体位，有助于保持呼吸道通畅。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定期为患者进行排痰，保持呼吸道通畅。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对于呼吸困难的患者，可考虑使用机械通气辅助呼吸。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氧疗与机械通气支持方案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根据患者血气分析结果，遵医嘱给予相应氧疗措施。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对于严重呼吸衰竭的患者，应使用呼吸机进行辅助通气。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根据患者病情变化，遵医嘱调整呼吸机参数。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密切监测患者的生命体征，包括心率、血压、血氧饱和度等指标。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氧疗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使用呼吸机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调整呼吸机参数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监测生命体征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https://d.book118.com/728034014011006036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2024-09-15T04:43:34.726</cp:lastPrinted>
  <dcterms:created xsi:type="dcterms:W3CDTF">2024-09-14T20:43:34Z</dcterms:created>
  <dcterms:modified xsi:type="dcterms:W3CDTF">2024-09-14T20:43:37Z</dcterms:modified>
</cp:coreProperties>
</file>