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6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4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A3C8F-4038-4859-BC3C-9FDD4702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3048E-AA9C-4FE5-839C-7A736BA49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24EAF-5673-4ED9-AA4C-FB7CD4AC3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E1642-4802-4DD4-837D-7E9AA037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A9309C-1727-435D-9688-4E01EDF7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200AB-0968-41A1-8257-9CF8AA53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9F81E-17E0-40E3-8A4E-1F7D3DC19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3460E-7E2E-43BC-AE14-02F5738F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86A5F-F600-42B0-81AB-936F137C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69706-002D-41AE-8CE8-C1FECCDDD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9132E-7787-4D51-9041-5B2BE77F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625" r:id="rId2"/>
    <p:sldLayoutId id="2147512626" r:id="rId3"/>
    <p:sldLayoutId id="2147512627" r:id="rId4"/>
    <p:sldLayoutId id="2147512628" r:id="rId5"/>
    <p:sldLayoutId id="2147512629" r:id="rId6"/>
    <p:sldLayoutId id="2147512630" r:id="rId7"/>
    <p:sldLayoutId id="2147512631" r:id="rId8"/>
    <p:sldLayoutId id="2147512632" r:id="rId9"/>
    <p:sldLayoutId id="2147512633" r:id="rId10"/>
    <p:sldLayoutId id="214751263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5005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行政部培训课件大纲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行政部概述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行政部工作技能提升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行政部人员培训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行政部常用软件操作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行政部工作规范与制度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行政部概述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行政部的职责和功能</a:t>
            </a:r>
            <a:endParaRPr lang="zh-CN" altLang="en-US"/>
          </a:p>
        </p:txBody>
      </p:sp>
      <p:sp>
        <p:nvSpPr>
          <p:cNvPr id="1048946" name="圆角矩形 3"/>
          <p:cNvSpPr/>
          <p:nvPr>
            <p:custDataLst>
              <p:tags r:id="rId2"/>
            </p:custDataLst>
          </p:nvPr>
        </p:nvSpPr>
        <p:spPr>
          <a:xfrm rot="16200000">
            <a:off x="2961655" y="140517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3"/>
            </p:custDataLst>
          </p:nvPr>
        </p:nvSpPr>
        <p:spPr>
          <a:xfrm rot="16200000">
            <a:off x="2961655" y="104408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1"/>
          <p:cNvSpPr/>
          <p:nvPr>
            <p:custDataLst>
              <p:tags r:id="rId4"/>
            </p:custDataLst>
          </p:nvPr>
        </p:nvSpPr>
        <p:spPr>
          <a:xfrm rot="16200000">
            <a:off x="8187998" y="10142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10"/>
          <p:cNvSpPr/>
          <p:nvPr>
            <p:custDataLst>
              <p:tags r:id="rId5"/>
            </p:custDataLst>
          </p:nvPr>
        </p:nvSpPr>
        <p:spPr>
          <a:xfrm rot="16200000">
            <a:off x="2961655" y="2702357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31"/>
          <p:cNvSpPr/>
          <p:nvPr>
            <p:custDataLst>
              <p:tags r:id="rId6"/>
            </p:custDataLst>
          </p:nvPr>
        </p:nvSpPr>
        <p:spPr>
          <a:xfrm rot="16200000">
            <a:off x="8187998" y="1400995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34"/>
          <p:cNvSpPr/>
          <p:nvPr>
            <p:custDataLst>
              <p:tags r:id="rId7"/>
            </p:custDataLst>
          </p:nvPr>
        </p:nvSpPr>
        <p:spPr>
          <a:xfrm rot="16200000">
            <a:off x="8187998" y="2700566"/>
            <a:ext cx="1039646" cy="49320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文本框 5"/>
          <p:cNvSpPr txBox="1"/>
          <p:nvPr>
            <p:custDataLst>
              <p:tags r:id="rId8"/>
            </p:custDataLst>
          </p:nvPr>
        </p:nvSpPr>
        <p:spPr>
          <a:xfrm>
            <a:off x="6421607" y="4647834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负责公司对外事务处理工作，包括政府关系维护、合作伙伴关系管理等。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0" name="文本框 6"/>
          <p:cNvSpPr txBox="1"/>
          <p:nvPr>
            <p:custDataLst>
              <p:tags r:id="rId9"/>
            </p:custDataLst>
          </p:nvPr>
        </p:nvSpPr>
        <p:spPr>
          <a:xfrm>
            <a:off x="6421607" y="3348262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负责公司企业文化建设工作，包括员工活动组织、企业文化宣传等。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2" name="文本框 13"/>
          <p:cNvSpPr txBox="1"/>
          <p:nvPr>
            <p:custDataLst>
              <p:tags r:id="rId10"/>
            </p:custDataLst>
          </p:nvPr>
        </p:nvSpPr>
        <p:spPr>
          <a:xfrm>
            <a:off x="1195264" y="4648431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负责公司财务管理工作，包括预算编制、费用报销、财务报表等。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4" name="文本框 14"/>
          <p:cNvSpPr txBox="1"/>
          <p:nvPr>
            <p:custDataLst>
              <p:tags r:id="rId11"/>
            </p:custDataLst>
          </p:nvPr>
        </p:nvSpPr>
        <p:spPr>
          <a:xfrm>
            <a:off x="6421607" y="204869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负责公司后勤保障工作，包括办公用品采购、设备维护、安全卫生等。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6" name="文本框 15"/>
          <p:cNvSpPr txBox="1"/>
          <p:nvPr>
            <p:custDataLst>
              <p:tags r:id="rId12"/>
            </p:custDataLst>
          </p:nvPr>
        </p:nvSpPr>
        <p:spPr>
          <a:xfrm>
            <a:off x="1195264" y="2050482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负责公司日常行政管理工作，包括文件管理、档案管理、会议组织等。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68" name="文本框 16"/>
          <p:cNvSpPr txBox="1"/>
          <p:nvPr>
            <p:custDataLst>
              <p:tags r:id="rId13"/>
            </p:custDataLst>
          </p:nvPr>
        </p:nvSpPr>
        <p:spPr>
          <a:xfrm>
            <a:off x="1195264" y="335244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负责公司人力资源管理工作，包括招聘、培训、绩效考核等。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70" name="圆角矩形 7"/>
          <p:cNvSpPr/>
          <p:nvPr>
            <p:custDataLst>
              <p:tags r:id="rId14"/>
            </p:custDataLst>
          </p:nvPr>
        </p:nvSpPr>
        <p:spPr>
          <a:xfrm rot="16200000">
            <a:off x="550553" y="381627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圆角矩形 8"/>
          <p:cNvSpPr/>
          <p:nvPr>
            <p:custDataLst>
              <p:tags r:id="rId15"/>
            </p:custDataLst>
          </p:nvPr>
        </p:nvSpPr>
        <p:spPr>
          <a:xfrm rot="16200000">
            <a:off x="550553" y="2515510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12"/>
          <p:cNvSpPr/>
          <p:nvPr>
            <p:custDataLst>
              <p:tags r:id="rId16"/>
            </p:custDataLst>
          </p:nvPr>
        </p:nvSpPr>
        <p:spPr>
          <a:xfrm rot="16200000">
            <a:off x="5776896" y="251312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27"/>
          <p:cNvSpPr/>
          <p:nvPr>
            <p:custDataLst>
              <p:tags r:id="rId17"/>
            </p:custDataLst>
          </p:nvPr>
        </p:nvSpPr>
        <p:spPr>
          <a:xfrm rot="16200000">
            <a:off x="550553" y="511286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18"/>
            </p:custDataLst>
          </p:nvPr>
        </p:nvSpPr>
        <p:spPr>
          <a:xfrm rot="16200000">
            <a:off x="5776896" y="3812694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圆角矩形 35"/>
          <p:cNvSpPr/>
          <p:nvPr>
            <p:custDataLst>
              <p:tags r:id="rId19"/>
            </p:custDataLst>
          </p:nvPr>
        </p:nvSpPr>
        <p:spPr>
          <a:xfrm rot="16200000">
            <a:off x="5776896" y="511226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行政部与其他部门的关系</a:t>
            </a:r>
            <a:endParaRPr lang="zh-CN" altLang="en-US"/>
          </a:p>
        </p:txBody>
      </p:sp>
      <p:sp>
        <p:nvSpPr>
          <p:cNvPr id="1049018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行政部与其他部门密切合作，共同完成公司的各项任务和目标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行政部是公司的核心部门，负责公司的日常运营和管理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行政部为各部门提供支持和服务，包括人力资源、财务、采购等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行政部与其他部门之间的沟通和协调，有助于提高公司的工作效率和执行力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行政部的工作流程</a:t>
            </a:r>
            <a:endParaRPr lang="zh-CN" altLang="en-US"/>
          </a:p>
        </p:txBody>
      </p:sp>
      <p:sp>
        <p:nvSpPr>
          <p:cNvPr id="1049070" name="文本框 20"/>
          <p:cNvSpPr txBox="1"/>
          <p:nvPr>
            <p:custDataLst>
              <p:tags r:id="rId2"/>
            </p:custDataLst>
          </p:nvPr>
        </p:nvSpPr>
        <p:spPr>
          <a:xfrm>
            <a:off x="6697369" y="1773936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72" name="文本框 25"/>
          <p:cNvSpPr txBox="1"/>
          <p:nvPr>
            <p:custDataLst>
              <p:tags r:id="rId3"/>
            </p:custDataLst>
          </p:nvPr>
        </p:nvSpPr>
        <p:spPr>
          <a:xfrm>
            <a:off x="6697369" y="3923084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74" name="文本框 178"/>
          <p:cNvSpPr txBox="1"/>
          <p:nvPr>
            <p:custDataLst>
              <p:tags r:id="rId4"/>
            </p:custDataLst>
          </p:nvPr>
        </p:nvSpPr>
        <p:spPr>
          <a:xfrm>
            <a:off x="6269712" y="2534342"/>
            <a:ext cx="2050301" cy="12613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0">
                <a:latin typeface="+mn-ea"/>
                <a:ea typeface="+mn-ea"/>
                <a:sym typeface="+mn-ea"/>
              </a:rPr>
              <a:t>员工培训和发展：制定员工培训计划，组织员工参加培训，评估培训效果，制定员工发展计划。</a:t>
            </a:r>
            <a:endParaRPr lang="zh-CN" altLang="en-US" sz="1100" b="0">
              <a:latin typeface="+mn-ea"/>
              <a:ea typeface="+mn-ea"/>
              <a:sym typeface="+mn-ea"/>
            </a:endParaRPr>
          </a:p>
        </p:txBody>
      </p:sp>
      <p:sp>
        <p:nvSpPr>
          <p:cNvPr id="1049076" name="文本框 180"/>
          <p:cNvSpPr txBox="1"/>
          <p:nvPr>
            <p:custDataLst>
              <p:tags r:id="rId5"/>
            </p:custDataLst>
          </p:nvPr>
        </p:nvSpPr>
        <p:spPr>
          <a:xfrm>
            <a:off x="6268569" y="4700071"/>
            <a:ext cx="2051885" cy="12613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0">
                <a:latin typeface="+mn-ea"/>
                <a:ea typeface="+mn-ea"/>
                <a:sym typeface="+mn-ea"/>
              </a:rPr>
              <a:t>行政后勤管理：负责公司行政后勤事务，包括办公用品采购、设施维护、环境管理等。</a:t>
            </a:r>
            <a:endParaRPr lang="zh-CN" altLang="en-US" sz="1100" b="0">
              <a:latin typeface="+mn-ea"/>
              <a:ea typeface="+mn-ea"/>
              <a:sym typeface="+mn-ea"/>
            </a:endParaRPr>
          </a:p>
        </p:txBody>
      </p:sp>
      <p:sp>
        <p:nvSpPr>
          <p:cNvPr id="1049078" name="文本框 18"/>
          <p:cNvSpPr txBox="1"/>
          <p:nvPr>
            <p:custDataLst>
              <p:tags r:id="rId6"/>
            </p:custDataLst>
          </p:nvPr>
        </p:nvSpPr>
        <p:spPr>
          <a:xfrm>
            <a:off x="1897662" y="1773936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80" name="文本框 23"/>
          <p:cNvSpPr txBox="1"/>
          <p:nvPr>
            <p:custDataLst>
              <p:tags r:id="rId7"/>
            </p:custDataLst>
          </p:nvPr>
        </p:nvSpPr>
        <p:spPr>
          <a:xfrm>
            <a:off x="1897662" y="3923084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49082" name="文本框 176"/>
          <p:cNvSpPr txBox="1"/>
          <p:nvPr>
            <p:custDataLst>
              <p:tags r:id="rId8"/>
            </p:custDataLst>
          </p:nvPr>
        </p:nvSpPr>
        <p:spPr>
          <a:xfrm>
            <a:off x="1470005" y="2534342"/>
            <a:ext cx="2050301" cy="12613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0">
                <a:latin typeface="+mn-ea"/>
                <a:ea typeface="+mn-ea"/>
                <a:sym typeface="+mn-ea"/>
              </a:rPr>
              <a:t>制定工作计划：根据公司战略和目标，制定行政部的工作计划和目标。</a:t>
            </a:r>
            <a:endParaRPr lang="zh-CN" altLang="en-US" sz="1100" b="0">
              <a:latin typeface="+mn-ea"/>
              <a:ea typeface="+mn-ea"/>
              <a:sym typeface="+mn-ea"/>
            </a:endParaRPr>
          </a:p>
        </p:txBody>
      </p:sp>
      <p:sp>
        <p:nvSpPr>
          <p:cNvPr id="1049084" name="文本框 181"/>
          <p:cNvSpPr txBox="1"/>
          <p:nvPr>
            <p:custDataLst>
              <p:tags r:id="rId9"/>
            </p:custDataLst>
          </p:nvPr>
        </p:nvSpPr>
        <p:spPr>
          <a:xfrm>
            <a:off x="1469433" y="4700071"/>
            <a:ext cx="2051885" cy="1261362"/>
          </a:xfrm>
          <a:prstGeom prst="rect">
            <a:avLst/>
          </a:prstGeom>
          <a:noFill/>
        </p:spPr>
        <p:txBody>
          <a:bodyPr wrap="square" rtlCol="0">
            <a:normAutofit fontScale="65556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薪酬福利管理：制定薪酬福利制度，协助各部门制定薪酬计划，进行薪酬核算和发放，提供福利支持和服务。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86" name="文本框 19"/>
          <p:cNvSpPr txBox="1"/>
          <p:nvPr>
            <p:custDataLst>
              <p:tags r:id="rId10"/>
            </p:custDataLst>
          </p:nvPr>
        </p:nvSpPr>
        <p:spPr>
          <a:xfrm>
            <a:off x="4297802" y="1773936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88" name="文本框 24"/>
          <p:cNvSpPr txBox="1"/>
          <p:nvPr>
            <p:custDataLst>
              <p:tags r:id="rId11"/>
            </p:custDataLst>
          </p:nvPr>
        </p:nvSpPr>
        <p:spPr>
          <a:xfrm>
            <a:off x="4297802" y="3923084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90" name="文本框 177"/>
          <p:cNvSpPr txBox="1"/>
          <p:nvPr>
            <p:custDataLst>
              <p:tags r:id="rId12"/>
            </p:custDataLst>
          </p:nvPr>
        </p:nvSpPr>
        <p:spPr>
          <a:xfrm>
            <a:off x="3869573" y="2534342"/>
            <a:ext cx="2050301" cy="12613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0">
                <a:latin typeface="+mn-ea"/>
                <a:ea typeface="+mn-ea"/>
                <a:sym typeface="+mn-ea"/>
              </a:rPr>
              <a:t>招聘和选拔：负责招聘、选拔和录用新员工，制定招聘计划，筛选简历，安排面试，进行背景调查。</a:t>
            </a:r>
            <a:endParaRPr lang="zh-CN" altLang="en-US" sz="1100" b="0">
              <a:latin typeface="+mn-ea"/>
              <a:ea typeface="+mn-ea"/>
              <a:sym typeface="+mn-ea"/>
            </a:endParaRPr>
          </a:p>
        </p:txBody>
      </p:sp>
      <p:sp>
        <p:nvSpPr>
          <p:cNvPr id="1049092" name="文本框 182"/>
          <p:cNvSpPr txBox="1"/>
          <p:nvPr>
            <p:custDataLst>
              <p:tags r:id="rId13"/>
            </p:custDataLst>
          </p:nvPr>
        </p:nvSpPr>
        <p:spPr>
          <a:xfrm>
            <a:off x="3869001" y="4687493"/>
            <a:ext cx="2051885" cy="12613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0">
                <a:latin typeface="+mn-ea"/>
                <a:ea typeface="+mn-ea"/>
                <a:sym typeface="+mn-ea"/>
              </a:rPr>
              <a:t>员工关系管理：处理员工关系问题，协调员工矛盾，提供员工关怀和支持，维护员工权益。</a:t>
            </a:r>
            <a:endParaRPr lang="zh-CN" altLang="en-US" sz="1100" b="0">
              <a:latin typeface="+mn-ea"/>
              <a:ea typeface="+mn-ea"/>
              <a:sym typeface="+mn-ea"/>
            </a:endParaRPr>
          </a:p>
        </p:txBody>
      </p:sp>
      <p:sp>
        <p:nvSpPr>
          <p:cNvPr id="1049094" name="文本框 21"/>
          <p:cNvSpPr txBox="1"/>
          <p:nvPr>
            <p:custDataLst>
              <p:tags r:id="rId14"/>
            </p:custDataLst>
          </p:nvPr>
        </p:nvSpPr>
        <p:spPr>
          <a:xfrm>
            <a:off x="9096937" y="1773936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096" name="文本框 26"/>
          <p:cNvSpPr txBox="1"/>
          <p:nvPr>
            <p:custDataLst>
              <p:tags r:id="rId15"/>
            </p:custDataLst>
          </p:nvPr>
        </p:nvSpPr>
        <p:spPr>
          <a:xfrm>
            <a:off x="9096937" y="3923084"/>
            <a:ext cx="1194630" cy="1046119"/>
          </a:xfrm>
          <a:prstGeom prst="rect">
            <a:avLst/>
          </a:prstGeom>
          <a:noFill/>
        </p:spPr>
        <p:txBody>
          <a:bodyPr wrap="square" rtlCol="0" anchor="ctr">
            <a:normAutofit fontScale="9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98" name="文本框 179"/>
          <p:cNvSpPr txBox="1"/>
          <p:nvPr>
            <p:custDataLst>
              <p:tags r:id="rId16"/>
            </p:custDataLst>
          </p:nvPr>
        </p:nvSpPr>
        <p:spPr>
          <a:xfrm>
            <a:off x="8669280" y="2467449"/>
            <a:ext cx="2050301" cy="12613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0">
                <a:latin typeface="+mn-ea"/>
                <a:ea typeface="+mn-ea"/>
                <a:sym typeface="+mn-ea"/>
              </a:rPr>
              <a:t>绩效管理：制定绩效管理制度，协助各部门制定绩效计划，进行绩效考核，提供绩效反馈和改进建议。</a:t>
            </a:r>
            <a:endParaRPr lang="zh-CN" altLang="en-US" sz="1100" b="0">
              <a:latin typeface="+mn-ea"/>
              <a:ea typeface="+mn-ea"/>
              <a:sym typeface="+mn-ea"/>
            </a:endParaRPr>
          </a:p>
        </p:txBody>
      </p:sp>
      <p:sp>
        <p:nvSpPr>
          <p:cNvPr id="1049100" name="文本框 183"/>
          <p:cNvSpPr txBox="1"/>
          <p:nvPr>
            <p:custDataLst>
              <p:tags r:id="rId17"/>
            </p:custDataLst>
          </p:nvPr>
        </p:nvSpPr>
        <p:spPr>
          <a:xfrm>
            <a:off x="8668137" y="4700643"/>
            <a:ext cx="2051885" cy="1261362"/>
          </a:xfrm>
          <a:prstGeom prst="rect">
            <a:avLst/>
          </a:prstGeom>
          <a:noFill/>
        </p:spPr>
        <p:txBody>
          <a:bodyPr wrap="square" rtlCol="0">
            <a:normAutofit fontScale="65556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企业文化建设：制定企业文化建设计划，组织员工参加文化活动，推广企业文化，提高员工凝聚力和归属感。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行政部人员培训</a:t>
            </a:r>
            <a:endParaRPr lang="zh-CN" altLang="en-US"/>
          </a:p>
        </p:txBody>
      </p:sp>
      <p:sp>
        <p:nvSpPr>
          <p:cNvPr id="10491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培训需求分析</a:t>
            </a:r>
            <a:endParaRPr lang="zh-CN" altLang="en-US"/>
          </a:p>
        </p:txBody>
      </p:sp>
      <p:sp>
        <p:nvSpPr>
          <p:cNvPr id="1049180" name="矩形: 圆角 23"/>
          <p:cNvSpPr/>
          <p:nvPr>
            <p:custDataLst>
              <p:tags r:id="rId2"/>
            </p:custDataLst>
          </p:nvPr>
        </p:nvSpPr>
        <p:spPr>
          <a:xfrm>
            <a:off x="1242799" y="1773936"/>
            <a:ext cx="4460408" cy="1333628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82" name="矩形: 圆角 24"/>
          <p:cNvSpPr/>
          <p:nvPr>
            <p:custDataLst>
              <p:tags r:id="rId3"/>
            </p:custDataLst>
          </p:nvPr>
        </p:nvSpPr>
        <p:spPr>
          <a:xfrm>
            <a:off x="1361332" y="1893030"/>
            <a:ext cx="1518136" cy="4140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4"/>
            </p:custDataLst>
          </p:nvPr>
        </p:nvSpPr>
        <p:spPr>
          <a:xfrm>
            <a:off x="1361332" y="2268288"/>
            <a:ext cx="4648840" cy="839506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确定培训目标：提高工作效率、增强团队协作、提升员工素质等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6" name="矩形: 圆角 31"/>
          <p:cNvSpPr/>
          <p:nvPr>
            <p:custDataLst>
              <p:tags r:id="rId5"/>
            </p:custDataLst>
          </p:nvPr>
        </p:nvSpPr>
        <p:spPr>
          <a:xfrm>
            <a:off x="1242799" y="3200817"/>
            <a:ext cx="4460408" cy="1333628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88" name="矩形: 圆角 32"/>
          <p:cNvSpPr/>
          <p:nvPr>
            <p:custDataLst>
              <p:tags r:id="rId6"/>
            </p:custDataLst>
          </p:nvPr>
        </p:nvSpPr>
        <p:spPr>
          <a:xfrm>
            <a:off x="1361332" y="3319911"/>
            <a:ext cx="1518136" cy="4140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7"/>
            </p:custDataLst>
          </p:nvPr>
        </p:nvSpPr>
        <p:spPr>
          <a:xfrm>
            <a:off x="1361332" y="3695169"/>
            <a:ext cx="4648840" cy="839506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确定培训内容：根据培训目标和员工现状，确定培训的具体内容和方式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2" name="矩形: 圆角 35"/>
          <p:cNvSpPr/>
          <p:nvPr>
            <p:custDataLst>
              <p:tags r:id="rId8"/>
            </p:custDataLst>
          </p:nvPr>
        </p:nvSpPr>
        <p:spPr>
          <a:xfrm>
            <a:off x="1242799" y="4628260"/>
            <a:ext cx="4460408" cy="1333628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94" name="矩形: 圆角 36"/>
          <p:cNvSpPr/>
          <p:nvPr>
            <p:custDataLst>
              <p:tags r:id="rId9"/>
            </p:custDataLst>
          </p:nvPr>
        </p:nvSpPr>
        <p:spPr>
          <a:xfrm>
            <a:off x="1361332" y="4747354"/>
            <a:ext cx="1517887" cy="4140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10"/>
            </p:custDataLst>
          </p:nvPr>
        </p:nvSpPr>
        <p:spPr>
          <a:xfrm>
            <a:off x="1361332" y="5122612"/>
            <a:ext cx="4648599" cy="839276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实施培训：按照培训计划，组织员工参加培训活动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8" name="矩形: 圆角 48"/>
          <p:cNvSpPr/>
          <p:nvPr>
            <p:custDataLst>
              <p:tags r:id="rId11"/>
            </p:custDataLst>
          </p:nvPr>
        </p:nvSpPr>
        <p:spPr>
          <a:xfrm>
            <a:off x="6179583" y="1773936"/>
            <a:ext cx="4460408" cy="1333628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00" name="矩形: 圆角 49"/>
          <p:cNvSpPr/>
          <p:nvPr>
            <p:custDataLst>
              <p:tags r:id="rId12"/>
            </p:custDataLst>
          </p:nvPr>
        </p:nvSpPr>
        <p:spPr>
          <a:xfrm>
            <a:off x="6298115" y="1893030"/>
            <a:ext cx="1518136" cy="41402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13"/>
            </p:custDataLst>
          </p:nvPr>
        </p:nvSpPr>
        <p:spPr>
          <a:xfrm>
            <a:off x="6298115" y="2268288"/>
            <a:ext cx="4648840" cy="839506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分析员工现状：了解员工的知识、技能、态度等方面存在的问题和需求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4" name="矩形: 圆角 45"/>
          <p:cNvSpPr/>
          <p:nvPr>
            <p:custDataLst>
              <p:tags r:id="rId14"/>
            </p:custDataLst>
          </p:nvPr>
        </p:nvSpPr>
        <p:spPr>
          <a:xfrm>
            <a:off x="6179583" y="3200817"/>
            <a:ext cx="4460408" cy="1333628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06" name="矩形: 圆角 46"/>
          <p:cNvSpPr/>
          <p:nvPr>
            <p:custDataLst>
              <p:tags r:id="rId15"/>
            </p:custDataLst>
          </p:nvPr>
        </p:nvSpPr>
        <p:spPr>
          <a:xfrm>
            <a:off x="6298115" y="3319911"/>
            <a:ext cx="1517887" cy="4140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16"/>
            </p:custDataLst>
          </p:nvPr>
        </p:nvSpPr>
        <p:spPr>
          <a:xfrm>
            <a:off x="6298115" y="3695169"/>
            <a:ext cx="4648599" cy="839276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制定培训计划：包括培训时间、地点、师资、教材、考核方式等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矩形: 圆角 35"/>
          <p:cNvSpPr/>
          <p:nvPr>
            <p:custDataLst>
              <p:tags r:id="rId17"/>
            </p:custDataLst>
          </p:nvPr>
        </p:nvSpPr>
        <p:spPr>
          <a:xfrm>
            <a:off x="6179583" y="4628260"/>
            <a:ext cx="4460408" cy="1333628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12" name="矩形: 圆角 36"/>
          <p:cNvSpPr/>
          <p:nvPr>
            <p:custDataLst>
              <p:tags r:id="rId18"/>
            </p:custDataLst>
          </p:nvPr>
        </p:nvSpPr>
        <p:spPr>
          <a:xfrm>
            <a:off x="6298115" y="4747354"/>
            <a:ext cx="1517887" cy="4140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19"/>
            </p:custDataLst>
          </p:nvPr>
        </p:nvSpPr>
        <p:spPr>
          <a:xfrm>
            <a:off x="6298115" y="5122612"/>
            <a:ext cx="4648599" cy="839276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评估培训效果：通过问卷调查、考试、实际工作表现等方式，评估培训的效果，以便改进未来的培训工作。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培训计划制定</a:t>
            </a:r>
            <a:endParaRPr lang="zh-CN" altLang="en-US"/>
          </a:p>
        </p:txBody>
      </p:sp>
      <p:sp>
        <p:nvSpPr>
          <p:cNvPr id="104925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培训方式：采用线上和线下相结合的方式，包括讲座、案例分析、实操演练等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培训目标：提高行政部人员的工作效率和综合素质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培训内容：包括公文写作、会议组织、档案管理等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培训时间：根据实际情况安排，确保培训效果最大化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培训实施与效果评估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培训计划制定：明确培训目标、内容、时间、地点等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培训方式选择：面授课程、在线课程、实践操作等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培训效果评估：通过考试、问卷调查、实际工作表现等方式进行评估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培训反馈与改进：根据评估结果，对培训内容和方式进行改进，提高培训效果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行政部工作技能提升</a:t>
            </a:r>
            <a:endParaRPr lang="zh-CN" altLang="en-US"/>
          </a:p>
        </p:txBody>
      </p:sp>
      <p:sp>
        <p:nvSpPr>
          <p:cNvPr id="10493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沟通协调能力提升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协调方法：如何处理冲突、达成共识、推动合作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沟通的重要性：提高工作效率，增强团队协作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沟通技巧：倾听、表达、反馈、说服等技巧的运用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实际案例分析：通过案例分析，提高沟通协调能力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文书处理能力提升</a:t>
            </a:r>
            <a:endParaRPr lang="zh-CN" altLang="en-US"/>
          </a:p>
        </p:txBody>
      </p:sp>
      <p:sp>
        <p:nvSpPr>
          <p:cNvPr id="1049474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8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6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学习高级功能，如邮件合并、条件格式等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2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提高文档整理、归档能力，保持文件条理清晰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4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熟悉常用办公软件，如Word、Excel、PPT等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6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掌握文档编辑、排版、打印等基本操作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会议组织能力提升</a:t>
            </a:r>
            <a:endParaRPr lang="zh-CN" altLang="en-US"/>
          </a:p>
        </p:txBody>
      </p:sp>
      <p:cxnSp>
        <p:nvCxnSpPr>
          <p:cNvPr id="3145729" name="直接连接符 91"/>
          <p:cNvCxnSpPr/>
          <p:nvPr>
            <p:custDataLst>
              <p:tags r:id="rId2"/>
            </p:custDataLst>
          </p:nvPr>
        </p:nvCxnSpPr>
        <p:spPr>
          <a:xfrm flipV="1">
            <a:off x="2211770" y="3881612"/>
            <a:ext cx="548" cy="1589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4" name="正文"/>
          <p:cNvSpPr txBox="1"/>
          <p:nvPr>
            <p:custDataLst>
              <p:tags r:id="rId3"/>
            </p:custDataLst>
          </p:nvPr>
        </p:nvSpPr>
        <p:spPr>
          <a:xfrm>
            <a:off x="1280139" y="4236180"/>
            <a:ext cx="1864357" cy="6362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确定会议目标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1" name="直接连接符 84"/>
          <p:cNvCxnSpPr/>
          <p:nvPr>
            <p:custDataLst>
              <p:tags r:id="rId4"/>
            </p:custDataLst>
          </p:nvPr>
        </p:nvCxnSpPr>
        <p:spPr>
          <a:xfrm flipV="1">
            <a:off x="4151753" y="3863528"/>
            <a:ext cx="3288" cy="9667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6" name="正文"/>
          <p:cNvSpPr txBox="1"/>
          <p:nvPr>
            <p:custDataLst>
              <p:tags r:id="rId5"/>
            </p:custDataLst>
          </p:nvPr>
        </p:nvSpPr>
        <p:spPr>
          <a:xfrm>
            <a:off x="3221218" y="5029162"/>
            <a:ext cx="1864357" cy="6362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安排会议时间和地点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4476" y="3904629"/>
            <a:ext cx="0" cy="4833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8" name="正文"/>
          <p:cNvSpPr txBox="1"/>
          <p:nvPr>
            <p:custDataLst>
              <p:tags r:id="rId7"/>
            </p:custDataLst>
          </p:nvPr>
        </p:nvSpPr>
        <p:spPr>
          <a:xfrm>
            <a:off x="5162298" y="4587459"/>
            <a:ext cx="1864357" cy="6362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准备会议材料和设备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034459" y="3863528"/>
            <a:ext cx="1644" cy="126975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0" name="正文"/>
          <p:cNvSpPr txBox="1"/>
          <p:nvPr>
            <p:custDataLst>
              <p:tags r:id="rId9"/>
            </p:custDataLst>
          </p:nvPr>
        </p:nvSpPr>
        <p:spPr>
          <a:xfrm>
            <a:off x="7103377" y="5326187"/>
            <a:ext cx="1864357" cy="6362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记录会议内容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9976634" y="3919426"/>
            <a:ext cx="0" cy="29483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2" name="正文"/>
          <p:cNvSpPr txBox="1"/>
          <p:nvPr>
            <p:custDataLst>
              <p:tags r:id="rId11"/>
            </p:custDataLst>
          </p:nvPr>
        </p:nvSpPr>
        <p:spPr>
          <a:xfrm>
            <a:off x="9044456" y="4431822"/>
            <a:ext cx="1864357" cy="6362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评估会议效果，持续改进会议组织能力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3182857" y="3009168"/>
            <a:ext cx="0" cy="8066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4" name="正文"/>
          <p:cNvSpPr txBox="1"/>
          <p:nvPr>
            <p:custDataLst>
              <p:tags r:id="rId13"/>
            </p:custDataLst>
          </p:nvPr>
        </p:nvSpPr>
        <p:spPr>
          <a:xfrm>
            <a:off x="2250679" y="2113707"/>
            <a:ext cx="1864357" cy="65597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制定会议议程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14"/>
            </p:custDataLst>
          </p:nvPr>
        </p:nvSpPr>
        <p:spPr>
          <a:xfrm>
            <a:off x="4191758" y="2695702"/>
            <a:ext cx="1864357" cy="65597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通知与会人员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063371" y="2661177"/>
            <a:ext cx="3288" cy="11497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8" name="正文"/>
          <p:cNvSpPr txBox="1"/>
          <p:nvPr>
            <p:custDataLst>
              <p:tags r:id="rId16"/>
            </p:custDataLst>
          </p:nvPr>
        </p:nvSpPr>
        <p:spPr>
          <a:xfrm>
            <a:off x="6132837" y="1773936"/>
            <a:ext cx="1864357" cy="65597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主持会议，确保会议顺利进行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004450" y="3427306"/>
            <a:ext cx="3288" cy="4543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0" name="正文"/>
          <p:cNvSpPr txBox="1"/>
          <p:nvPr>
            <p:custDataLst>
              <p:tags r:id="rId18"/>
            </p:custDataLst>
          </p:nvPr>
        </p:nvSpPr>
        <p:spPr>
          <a:xfrm>
            <a:off x="8073916" y="2536777"/>
            <a:ext cx="1864357" cy="65597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跟进会议决议和行动计划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箭头连接符 183"/>
          <p:cNvCxnSpPr/>
          <p:nvPr>
            <p:custDataLst>
              <p:tags r:id="rId19"/>
            </p:custDataLst>
          </p:nvPr>
        </p:nvCxnSpPr>
        <p:spPr>
          <a:xfrm>
            <a:off x="1303704" y="3867912"/>
            <a:ext cx="946043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2" name="椭圆 19"/>
          <p:cNvSpPr/>
          <p:nvPr>
            <p:custDataLst>
              <p:tags r:id="rId20"/>
            </p:custDataLst>
          </p:nvPr>
        </p:nvSpPr>
        <p:spPr>
          <a:xfrm>
            <a:off x="2154228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4" name="椭圆 17"/>
          <p:cNvSpPr/>
          <p:nvPr>
            <p:custDataLst>
              <p:tags r:id="rId21"/>
            </p:custDataLst>
          </p:nvPr>
        </p:nvSpPr>
        <p:spPr>
          <a:xfrm>
            <a:off x="4095307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6" name="椭圆 14"/>
          <p:cNvSpPr/>
          <p:nvPr>
            <p:custDataLst>
              <p:tags r:id="rId22"/>
            </p:custDataLst>
          </p:nvPr>
        </p:nvSpPr>
        <p:spPr>
          <a:xfrm>
            <a:off x="6036386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8" name="椭圆 21"/>
          <p:cNvSpPr/>
          <p:nvPr>
            <p:custDataLst>
              <p:tags r:id="rId23"/>
            </p:custDataLst>
          </p:nvPr>
        </p:nvSpPr>
        <p:spPr>
          <a:xfrm>
            <a:off x="7977465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0" name="椭圆 22"/>
          <p:cNvSpPr/>
          <p:nvPr>
            <p:custDataLst>
              <p:tags r:id="rId24"/>
            </p:custDataLst>
          </p:nvPr>
        </p:nvSpPr>
        <p:spPr>
          <a:xfrm>
            <a:off x="9918544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2" name="椭圆 18"/>
          <p:cNvSpPr/>
          <p:nvPr>
            <p:custDataLst>
              <p:tags r:id="rId25"/>
            </p:custDataLst>
          </p:nvPr>
        </p:nvSpPr>
        <p:spPr>
          <a:xfrm>
            <a:off x="3124767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4" name="椭圆 15"/>
          <p:cNvSpPr/>
          <p:nvPr>
            <p:custDataLst>
              <p:tags r:id="rId26"/>
            </p:custDataLst>
          </p:nvPr>
        </p:nvSpPr>
        <p:spPr>
          <a:xfrm>
            <a:off x="5065846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7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122292" y="3583491"/>
            <a:ext cx="3288" cy="23071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6" name="椭圆 13"/>
          <p:cNvSpPr/>
          <p:nvPr>
            <p:custDataLst>
              <p:tags r:id="rId28"/>
            </p:custDataLst>
          </p:nvPr>
        </p:nvSpPr>
        <p:spPr>
          <a:xfrm>
            <a:off x="7006926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8" name="椭圆 20"/>
          <p:cNvSpPr/>
          <p:nvPr>
            <p:custDataLst>
              <p:tags r:id="rId29"/>
            </p:custDataLst>
          </p:nvPr>
        </p:nvSpPr>
        <p:spPr>
          <a:xfrm>
            <a:off x="8948005" y="3809822"/>
            <a:ext cx="116180" cy="11618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https://d.book118.com/728045005033006032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6_1"/>
  <p:tag name="KSO_WM_UNIT_INDEX" val="1_6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6_1"/>
  <p:tag name="KSO_WM_UNIT_INDEX" val="1_6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微软雅黑</vt:lpstr>
      <vt:lpstr>Wingdings</vt:lpstr>
      <vt:lpstr>Office Theme</vt:lpstr>
      <vt:lpstr>行政部培训课件大纲</vt:lpstr>
      <vt:lpstr>目录</vt:lpstr>
      <vt:lpstr>添加章节标题</vt:lpstr>
      <vt:lpstr>行政部概述</vt:lpstr>
      <vt:lpstr>行政部的职责和功能</vt:lpstr>
      <vt:lpstr>行政部与其他部门的关系</vt:lpstr>
      <vt:lpstr>行政部的工作流程</vt:lpstr>
      <vt:lpstr>行政部人员培训</vt:lpstr>
      <vt:lpstr>培训需求分析</vt:lpstr>
      <vt:lpstr>培训计划制定</vt:lpstr>
      <vt:lpstr>培训实施与效果评估</vt:lpstr>
      <vt:lpstr>行政部工作技能提升</vt:lpstr>
      <vt:lpstr>沟通协调能力提升</vt:lpstr>
      <vt:lpstr>文书处理能力提升</vt:lpstr>
      <vt:lpstr>会议组织能力提升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2024-09-09T14:06:42.961</cp:lastPrinted>
  <dcterms:created xsi:type="dcterms:W3CDTF">2024-09-09T06:06:42Z</dcterms:created>
  <dcterms:modified xsi:type="dcterms:W3CDTF">2024-09-09T06:06:45Z</dcterms:modified>
</cp:coreProperties>
</file>