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046A2-AF2F-48D8-8FBE-5587573C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9BA11-8F55-428D-B9E3-C751D5EB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BA32-BB9A-4855-B635-550D84CB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17FA2-88B3-4578-BF7B-0CB6E2F0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1AFDE-D976-45DF-B526-0BEFA7CBE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76C12-56E9-43D4-ABBE-B3368F69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0902B-9239-4D7A-9444-61049800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4895D-8EB0-4E87-BCA8-9E8591C8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CC455-E36F-4872-A874-FB8ABD2D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A4BBE-B8EF-42DF-9765-AF442290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5318F-6370-43B4-A841-2F0CA391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1123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6" title=""/>
          <p:cNvSpPr txBox="1"/>
          <p:nvPr/>
        </p:nvSpPr>
        <p:spPr>
          <a:xfrm>
            <a:off x="1517650" y="2322513"/>
            <a:ext cx="6157913" cy="92089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ts val="7075"/>
              </a:lnSpc>
            </a:pPr>
            <a:r>
              <a:rPr lang="zh-CN" altLang="en-US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第</a:t>
            </a:r>
            <a:r>
              <a:rPr lang="en-US" altLang="zh-CN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16</a:t>
            </a:r>
            <a:r>
              <a:rPr lang="zh-CN" altLang="en-US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讲 　</a:t>
            </a:r>
            <a:r>
              <a:rPr lang="en-US" altLang="zh-CN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Units 1~2</a:t>
            </a:r>
            <a:endParaRPr lang="en-US" altLang="zh-CN" sz="4000" smtClean="0">
              <a:solidFill>
                <a:srgbClr val="FF0000"/>
              </a:solidFill>
              <a:latin typeface="方正大黑简体" panose="02010601030101010101" pitchFamily="34" charset="-128"/>
              <a:ea typeface="方正大黑简体" panose="02010601030101010101" pitchFamily="34" charset="-128"/>
              <a:sym typeface="Times New Roman" panose="02020603050405020304" pitchFamily="18" charset="0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2916238" y="1492250"/>
            <a:ext cx="3384550" cy="70788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九年级</a:t>
            </a:r>
            <a:r>
              <a:rPr lang="en-US" altLang="zh-CN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(</a:t>
            </a:r>
            <a:r>
              <a:rPr lang="zh-CN" altLang="en-US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全</a:t>
            </a:r>
            <a:r>
              <a:rPr lang="en-US" altLang="zh-CN" sz="4000" b="1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)</a:t>
            </a:r>
            <a:endParaRPr lang="zh-CN" altLang="en-US" sz="4000" b="1">
              <a:solidFill>
                <a:srgbClr val="00554D"/>
              </a:solidFill>
              <a:latin typeface="黑体" panose="02010609060101010101" charset="-122"/>
              <a:ea typeface="黑体" panose="02010609060101010101" charset="-122"/>
              <a:sym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780365" y="268228"/>
            <a:ext cx="73920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spc="60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第一篇 </a:t>
            </a:r>
            <a:r>
              <a:rPr lang="zh-CN" altLang="en-US" sz="5400" b="1" spc="600" smtClean="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教材</a:t>
            </a:r>
            <a:r>
              <a:rPr lang="zh-CN" altLang="en-US" sz="5400" b="1" spc="60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词句篇</a:t>
            </a:r>
            <a:endParaRPr lang="zh-CN" altLang="en-US" sz="5400" b="1" spc="600">
              <a:ln>
                <a:solidFill>
                  <a:schemeClr val="bg1"/>
                </a:solidFill>
              </a:ln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黑体" panose="02010609060101010101" charset="-122"/>
              <a:ea typeface="黑体" panose="02010609060101010101" charset="-122"/>
              <a:cs typeface="字魂58号-创中黑" panose="00000500000000000000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36300" y="11684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207025" y="554428"/>
            <a:ext cx="4896544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重点单词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1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大脑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能力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；才能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交谈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；谈话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句子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语法</a:t>
            </a:r>
            <a:endParaRPr lang="zh-CN" altLang="en-US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物理；物理学</a:t>
            </a:r>
            <a:endParaRPr lang="zh-CN" altLang="en-US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307740" y="1634548"/>
            <a:ext cx="84350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brain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3111372" y="2134665"/>
            <a:ext cx="95410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ability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869318" y="2681962"/>
            <a:ext cx="172034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conversation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3086395" y="3169294"/>
            <a:ext cx="120257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sentence</a:t>
            </a:r>
            <a:endParaRPr lang="en-US" altLang="zh-CN" sz="2200" b="1" kern="100" smtClean="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3054210" y="3639443"/>
            <a:ext cx="1329210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grammar</a:t>
            </a:r>
            <a:endParaRPr lang="zh-CN" altLang="en-US" sz="2400"/>
          </a:p>
        </p:txBody>
      </p:sp>
      <p:sp>
        <p:nvSpPr>
          <p:cNvPr id="9" name="矩形 8" title=""/>
          <p:cNvSpPr/>
          <p:nvPr/>
        </p:nvSpPr>
        <p:spPr>
          <a:xfrm>
            <a:off x="3161740" y="4155989"/>
            <a:ext cx="106150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physics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671381" y="748972"/>
            <a:ext cx="7899200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速度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注意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；关注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________________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笔记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；记录；短笺；便条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；单音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；音符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2235200">
              <a:lnSpc>
                <a:spcPct val="150000"/>
              </a:lnSpc>
            </a:pP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注意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；指出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重复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；重做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增加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增长</a:t>
            </a:r>
            <a:endParaRPr lang="zh-CN" altLang="en-US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创造；创建</a:t>
            </a:r>
            <a:endParaRPr lang="zh-CN" altLang="en-US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880006" y="822141"/>
            <a:ext cx="85792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speed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1674821" y="1364338"/>
            <a:ext cx="126829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attention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1891481" y="1862959"/>
            <a:ext cx="70243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note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862502" y="2838364"/>
            <a:ext cx="94743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repeat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1753497" y="3375707"/>
            <a:ext cx="116544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increase</a:t>
            </a:r>
            <a:endParaRPr lang="zh-CN" altLang="en-US" sz="2400"/>
          </a:p>
        </p:txBody>
      </p:sp>
      <p:sp>
        <p:nvSpPr>
          <p:cNvPr id="8" name="矩形 7" title=""/>
          <p:cNvSpPr/>
          <p:nvPr/>
        </p:nvSpPr>
        <p:spPr>
          <a:xfrm>
            <a:off x="1828681" y="3890472"/>
            <a:ext cx="91537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create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885126" y="1248757"/>
            <a:ext cx="5677804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大声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地；出声地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秘密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；秘诀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2324100">
              <a:lnSpc>
                <a:spcPct val="150000"/>
              </a:lnSpc>
            </a:pP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秘密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的；保密的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&amp;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回顾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；复习；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出生  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天生的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109510" y="1339873"/>
            <a:ext cx="85953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aloud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3109510" y="1852473"/>
            <a:ext cx="88331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secret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062221" y="2861746"/>
            <a:ext cx="97789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review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3185792" y="3387219"/>
            <a:ext cx="76495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born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960063" y="915566"/>
            <a:ext cx="7345064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2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陌生人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亲属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；亲戚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磅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重量单位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；英镑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英国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货币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花园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；园子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圣诞节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945845" y="1497865"/>
            <a:ext cx="120257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stranger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1968423" y="2054339"/>
            <a:ext cx="108850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relative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035620" y="2493237"/>
            <a:ext cx="95410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pound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1991001" y="2998744"/>
            <a:ext cx="103105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garden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758619" y="3519815"/>
            <a:ext cx="143821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Christmas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392359" y="554428"/>
            <a:ext cx="7129040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长篇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小说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生意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；商业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存在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；平躺；处于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警告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；告诫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的；失去生命的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款待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；招待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2324100">
              <a:lnSpc>
                <a:spcPct val="150000"/>
              </a:lnSpc>
            </a:pP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招待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请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客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治疗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；医治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礼物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544487" y="690026"/>
            <a:ext cx="82747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novel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364950" y="1194082"/>
            <a:ext cx="118654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business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724825" y="1696977"/>
            <a:ext cx="46679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lie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544487" y="2179616"/>
            <a:ext cx="81144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warn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2643630" y="2706250"/>
            <a:ext cx="76495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dead</a:t>
            </a:r>
            <a:endParaRPr lang="zh-CN" altLang="en-US" sz="2400"/>
          </a:p>
        </p:txBody>
      </p:sp>
      <p:sp>
        <p:nvSpPr>
          <p:cNvPr id="8" name="矩形 7" title=""/>
          <p:cNvSpPr/>
          <p:nvPr/>
        </p:nvSpPr>
        <p:spPr>
          <a:xfrm>
            <a:off x="2715071" y="3210306"/>
            <a:ext cx="759888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treat</a:t>
            </a:r>
            <a:endParaRPr lang="zh-CN" altLang="en-US" sz="2400"/>
          </a:p>
        </p:txBody>
      </p:sp>
      <p:sp>
        <p:nvSpPr>
          <p:cNvPr id="9" name="矩形 8" title=""/>
          <p:cNvSpPr/>
          <p:nvPr/>
        </p:nvSpPr>
        <p:spPr>
          <a:xfrm>
            <a:off x="2535025" y="4145249"/>
            <a:ext cx="107247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present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755576" y="589393"/>
            <a:ext cx="7993136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词汇拓展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1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knowledge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知识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；学问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博学的；有见识的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；知识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渊博的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chemistry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化学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化学的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；与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化学有关的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pronounce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发音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 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发音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；读音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592121" y="2173569"/>
            <a:ext cx="197201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knowledgeable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1809417" y="3232272"/>
            <a:ext cx="125066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chemical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1541404" y="4162941"/>
            <a:ext cx="189000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pronunciation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960311" y="532948"/>
            <a:ext cx="7694900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express 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；表达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表情；表示；表达方式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discover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发现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；发觉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发现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；发觉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connect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使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连接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有联系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连接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；关联；联系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wise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明智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的；聪明的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明智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地；聪明地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智慧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明智</a:t>
            </a:r>
            <a:endParaRPr lang="en-US" altLang="zh-CN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952860" y="1104738"/>
            <a:ext cx="144757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expression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4756560" y="1635646"/>
            <a:ext cx="1327608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discovery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1933568" y="2666336"/>
            <a:ext cx="148630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connection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216497" y="3619164"/>
            <a:ext cx="92044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wisely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2166257" y="4157087"/>
            <a:ext cx="110959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wisdom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347203" y="775824"/>
            <a:ext cx="6624984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active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活跃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的；积极的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活跃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地；积极地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活动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 patient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有耐心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反义词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不耐烦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有耐心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耐性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；忍耐力；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耐心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病人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499579" y="1379540"/>
            <a:ext cx="110959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actively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427571" y="1884757"/>
            <a:ext cx="107914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activity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436239" y="2864856"/>
            <a:ext cx="1346844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impatient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399441" y="3327198"/>
            <a:ext cx="125226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patiently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2440983" y="3855825"/>
            <a:ext cx="118814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patience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126780" y="529535"/>
            <a:ext cx="5393274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2</a:t>
            </a:r>
            <a:endParaRPr lang="en-US" altLang="zh-CN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lay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放置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；安放；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产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卵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；下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蛋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steal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偷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；窃取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过去式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altLang="zh-CN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punish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处罚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；惩罚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处罚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惩罚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514458" y="1680802"/>
            <a:ext cx="63991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laid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3425363" y="2663472"/>
            <a:ext cx="73289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stole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3355840" y="3137686"/>
            <a:ext cx="88998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stolen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985338" y="4106496"/>
            <a:ext cx="1612942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punishment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324377" y="525933"/>
            <a:ext cx="7129040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tie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捆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动名词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领带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spread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传播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；展开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22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蔓延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；传播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warm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温暖→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温暖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90805">
              <a:lnSpc>
                <a:spcPct val="150000"/>
              </a:lnSpc>
            </a:pP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温暖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；暖和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699792" y="1137025"/>
            <a:ext cx="71045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tied 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607296" y="1620083"/>
            <a:ext cx="79701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tying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660234" y="2169261"/>
            <a:ext cx="59182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ties</a:t>
            </a:r>
            <a:endParaRPr lang="zh-CN" altLang="en-US" sz="2400"/>
          </a:p>
        </p:txBody>
      </p:sp>
      <p:sp>
        <p:nvSpPr>
          <p:cNvPr id="6" name="矩形 5" title=""/>
          <p:cNvSpPr/>
          <p:nvPr/>
        </p:nvSpPr>
        <p:spPr>
          <a:xfrm>
            <a:off x="2521909" y="3103819"/>
            <a:ext cx="99392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spread</a:t>
            </a:r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4234538" y="3628211"/>
            <a:ext cx="118013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warmly </a:t>
            </a:r>
            <a:endParaRPr lang="zh-CN" altLang="en-US" sz="2400"/>
          </a:p>
        </p:txBody>
      </p:sp>
      <p:sp>
        <p:nvSpPr>
          <p:cNvPr id="8" name="矩形 7" title=""/>
          <p:cNvSpPr/>
          <p:nvPr/>
        </p:nvSpPr>
        <p:spPr>
          <a:xfrm>
            <a:off x="2411760" y="4167215"/>
            <a:ext cx="114165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warmth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047634" y="919840"/>
            <a:ext cx="7129040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课标短语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____________________(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词典、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参考书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中或通过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电脑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查阅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；抬头看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天生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具有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注意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；关注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连接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或联系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起来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2272018" y="1451548"/>
            <a:ext cx="108715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look up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1983986" y="2531668"/>
            <a:ext cx="172194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be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born 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with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1825424" y="2997583"/>
            <a:ext cx="2084225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pay attention to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775324" y="3544054"/>
            <a:ext cx="2066591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connect. . . with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1691680" y="1319380"/>
            <a:ext cx="5976912" cy="161582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增加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体重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；发胖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摆开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；布置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最终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成为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；最后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处于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106069" y="1378538"/>
            <a:ext cx="962123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put on</a:t>
            </a:r>
            <a:endParaRPr lang="zh-CN" altLang="en-US" sz="2400"/>
          </a:p>
        </p:txBody>
      </p:sp>
      <p:sp>
        <p:nvSpPr>
          <p:cNvPr id="4" name="矩形 3" title=""/>
          <p:cNvSpPr/>
          <p:nvPr/>
        </p:nvSpPr>
        <p:spPr>
          <a:xfrm>
            <a:off x="2988072" y="1911849"/>
            <a:ext cx="100860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lay out</a:t>
            </a:r>
            <a:endParaRPr lang="zh-CN" altLang="en-US" sz="2400"/>
          </a:p>
        </p:txBody>
      </p:sp>
      <p:sp>
        <p:nvSpPr>
          <p:cNvPr id="5" name="矩形 4" title=""/>
          <p:cNvSpPr/>
          <p:nvPr/>
        </p:nvSpPr>
        <p:spPr>
          <a:xfrm>
            <a:off x="2916064" y="2427152"/>
            <a:ext cx="1008609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end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up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089861" y="775824"/>
            <a:ext cx="5112816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补充短语</a:t>
            </a:r>
            <a:endParaRPr lang="en-US" altLang="zh-CN" sz="2200" b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have conversations with.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会话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give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report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做报告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word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word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逐词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it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takes time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慢慢来；别着急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the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secret to / of 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的秘诀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as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也；还；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而且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335478" y="787113"/>
            <a:ext cx="4752776" cy="364715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a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piece of cake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小菜一碟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take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notes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记笔记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 keep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diary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记日记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whether. . . or.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还是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11. get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bored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感到厌烦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 draw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 maps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画思维导图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13. throw. . . at.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向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扔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8" title=""/>
          <p:cNvSpPr>
            <a:spLocks noChangeArrowheads="1"/>
          </p:cNvSpPr>
          <p:nvPr/>
        </p:nvSpPr>
        <p:spPr bwMode="auto">
          <a:xfrm>
            <a:off x="2483520" y="1103938"/>
            <a:ext cx="4536752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14. in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shape of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形状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15. shoot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down 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射下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16. fly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飞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17. play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trick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捉弄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18. treat. . . with. . . </a:t>
            </a:r>
            <a:r>
              <a:rPr lang="zh-CN" altLang="en-US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……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矩形 8" title=""/>
          <p:cNvSpPr>
            <a:spLocks noChangeArrowheads="1"/>
          </p:cNvSpPr>
          <p:nvPr/>
        </p:nvSpPr>
        <p:spPr bwMode="auto">
          <a:xfrm>
            <a:off x="744039" y="865433"/>
            <a:ext cx="7705104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>
              <a:lnSpc>
                <a:spcPct val="150000"/>
              </a:lnSpc>
            </a:pP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一、根据句意填单词或用括号中所给单词的正确形式填空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1950" indent="-361950" algn="ctr">
              <a:lnSpc>
                <a:spcPct val="150000"/>
              </a:lnSpc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2263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I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still remember the surprised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 (express)on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Dan’s face when I showed up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his party.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22630" indent="-361950">
              <a:lnSpc>
                <a:spcPct val="150000"/>
              </a:lnSpc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Sarah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 good leader, as she has the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 (able)to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people pull </a:t>
            </a: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together. 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4992511" y="1950089"/>
            <a:ext cx="1447576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expression</a:t>
            </a:r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6050053" y="2940338"/>
            <a:ext cx="954107" cy="4308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ability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https://d.book118.com/728051123071006037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宋体</vt:lpstr>
      <vt:lpstr>方正大黑简体</vt:lpstr>
      <vt:lpstr>Times New Roman</vt:lpstr>
      <vt:lpstr>黑体</vt:lpstr>
      <vt:lpstr>微软雅黑</vt:lpstr>
      <vt:lpstr>字魂58号-创中黑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2024-09-17T09:35:40.527</cp:lastPrinted>
  <dcterms:created xsi:type="dcterms:W3CDTF">2024-09-17T01:35:40Z</dcterms:created>
  <dcterms:modified xsi:type="dcterms:W3CDTF">2024-09-17T01:35:41Z</dcterms:modified>
</cp:coreProperties>
</file>