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8FE2B-F7C9-4840-B8D0-CF1B33B6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72074-A53E-45E3-B012-4A8EB4D31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F3859-A95D-4745-8648-88047FCC0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2E873-B93C-49D5-8854-A31F69310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8C63A-8742-4BAF-BEEF-8DD6A7E0E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1C1E5-BB4D-4C00-95DB-A209D50B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BAD54-AAB3-498B-863F-6BD705A5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0EFD1-E563-4EC2-9CB6-0DE6951A8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AAA18-A445-4D97-9FA5-91917ADD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7229A-7261-4066-BED8-5145A977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C793C-882A-4A28-836A-EFD5B2FF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213206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748805" y="2110253"/>
            <a:ext cx="5501640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6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5400" spc="-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苯丙哌林行业报告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604499" y="3070840"/>
            <a:ext cx="4479925" cy="1330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4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概述与发展背景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链结构及上下游关系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9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5476367" y="526023"/>
            <a:ext cx="1318260" cy="751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6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400" spc="-3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400" spc="-3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2604499" y="3069316"/>
            <a:ext cx="4175125" cy="1331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8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创新进展及挑战应对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场需求变化趋势预测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7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法规环境及行业标准解读</a:t>
            </a:r>
            <a:endParaRPr lang="Microsoft YaHei" altLang="Microsoft YaHei" sz="2400"/>
          </a:p>
        </p:txBody>
      </p:sp>
      <p:sp>
        <p:nvSpPr>
          <p:cNvPr id="8" name="textbox 8"/>
          <p:cNvSpPr/>
          <p:nvPr/>
        </p:nvSpPr>
        <p:spPr>
          <a:xfrm>
            <a:off x="5476367" y="526023"/>
            <a:ext cx="1318260" cy="751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6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400" spc="-3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400" spc="-3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031843" y="2212307"/>
            <a:ext cx="4134484" cy="2000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579091" algn="l" rtl="0" eaLnBrk="0">
              <a:lnSpc>
                <a:spcPct val="85000"/>
              </a:lnSpc>
              <a:spcBef>
                <a:spcPts val="1"/>
              </a:spcBef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6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发展背景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12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0B6B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0B6B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" name="textbox 15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3490F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16" name="textbox 16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08478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17" name="textbox 17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3490F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18" name="textbox 18"/>
          <p:cNvSpPr/>
          <p:nvPr/>
        </p:nvSpPr>
        <p:spPr>
          <a:xfrm>
            <a:off x="5888037" y="3901073"/>
            <a:ext cx="4291329" cy="518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35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2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哌林通过抑制咳嗽中枢和支气管平滑肌收缩，达到缓解咳嗽</a:t>
            </a:r>
            <a:endParaRPr lang="Microsoft YaHei" altLang="Microsoft YaHei" sz="1200"/>
          </a:p>
          <a:p>
            <a:pPr marL="1460499" algn="l" rtl="0" eaLnBrk="0">
              <a:lnSpc>
                <a:spcPts val="2690"/>
              </a:lnSpc>
            </a:pPr>
            <a:r>
              <a:rPr sz="12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和呼吸困难的目的</a:t>
            </a:r>
            <a:r>
              <a:rPr sz="12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苯丙哌林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定义及作用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5811837" y="5560843"/>
            <a:ext cx="4414520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苯丙哌林在临床上广泛应用于感冒、支气管炎等引起的咳嗽症</a:t>
            </a:r>
            <a:r>
              <a:rPr sz="12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1" name="textbox 41"/>
          <p:cNvSpPr/>
          <p:nvPr/>
        </p:nvSpPr>
        <p:spPr>
          <a:xfrm>
            <a:off x="5964237" y="2619423"/>
            <a:ext cx="4109720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苯丙哌林是一种具有镇咳、平喘作用的药物，</a:t>
            </a:r>
            <a:r>
              <a:rPr sz="12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于非处方药。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43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B6B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6" name="textbox 46"/>
          <p:cNvSpPr/>
          <p:nvPr/>
        </p:nvSpPr>
        <p:spPr>
          <a:xfrm>
            <a:off x="1176315" y="3195619"/>
            <a:ext cx="4312284" cy="715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8833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90年代至200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0年初，随着市场需求增加，苯丙哌林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1175972" y="5241045"/>
            <a:ext cx="427990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13"/>
              </a:lnSpc>
            </a:pPr>
            <a:endParaRPr lang="Arial" altLang="Arial" sz="100"/>
          </a:p>
          <a:p>
            <a:pPr marL="12700" indent="8191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2000年至今，苯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丙哌林行业进入稳定发展期，市场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竞争加剧，企业注重品牌建设和产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品创新。</a:t>
            </a:r>
            <a:endParaRPr lang="Microsoft YaHei" altLang="Microsoft YaHei" sz="1500"/>
          </a:p>
        </p:txBody>
      </p:sp>
      <p:sp>
        <p:nvSpPr>
          <p:cNvPr id="48" name="textbox 48"/>
          <p:cNvSpPr/>
          <p:nvPr/>
        </p:nvSpPr>
        <p:spPr>
          <a:xfrm>
            <a:off x="1175972" y="2133224"/>
            <a:ext cx="427990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854"/>
              </a:lnSpc>
            </a:pPr>
            <a:endParaRPr lang="Arial" altLang="Arial" sz="100"/>
          </a:p>
          <a:p>
            <a:pPr marL="12700" indent="8191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国内开始研发和生产苯丙哌林，市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场规模较小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9" name="textbox 49"/>
          <p:cNvSpPr/>
          <p:nvPr/>
        </p:nvSpPr>
        <p:spPr>
          <a:xfrm>
            <a:off x="1210920" y="378647"/>
            <a:ext cx="3068954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81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历程回顾</a:t>
            </a:r>
            <a:endParaRPr lang="Microsoft YaHei" altLang="Microsoft YaHei" sz="3000"/>
          </a:p>
        </p:txBody>
      </p:sp>
      <p:sp>
        <p:nvSpPr>
          <p:cNvPr id="50" name="textbox 50"/>
          <p:cNvSpPr/>
          <p:nvPr/>
        </p:nvSpPr>
        <p:spPr>
          <a:xfrm>
            <a:off x="1176162" y="3951024"/>
            <a:ext cx="3605529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行业快速发展，企业数量和产能不断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大。</a:t>
            </a:r>
            <a:endParaRPr lang="Microsoft YaHei" altLang="Microsoft YaHei" sz="1500"/>
          </a:p>
        </p:txBody>
      </p:sp>
      <p:sp>
        <p:nvSpPr>
          <p:cNvPr id="51" name="textbox 51"/>
          <p:cNvSpPr/>
          <p:nvPr/>
        </p:nvSpPr>
        <p:spPr>
          <a:xfrm>
            <a:off x="1176315" y="4758170"/>
            <a:ext cx="936625" cy="27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5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</p:txBody>
      </p:sp>
      <p:sp>
        <p:nvSpPr>
          <p:cNvPr id="52" name="textbox 52"/>
          <p:cNvSpPr/>
          <p:nvPr/>
        </p:nvSpPr>
        <p:spPr>
          <a:xfrm>
            <a:off x="1176315" y="1651034"/>
            <a:ext cx="936625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5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5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3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21600000">
            <a:off x="1127472" y="2107786"/>
            <a:ext cx="2600897" cy="3237736"/>
            <a:chExt cx="2600897" cy="3237736"/>
          </a:xfrm>
        </p:grpSpPr>
        <p:sp>
          <p:nvSpPr>
            <p:cNvPr id="77" name="path"/>
            <p:cNvSpPr/>
            <p:nvPr/>
          </p:nvSpPr>
          <p:spPr>
            <a:xfrm>
              <a:off x="0" y="522922"/>
              <a:ext cx="2600897" cy="2714814"/>
            </a:xfrm>
            <a:custGeom>
              <a:rect l="0" t="0" r="0" b="0"/>
              <a:pathLst>
                <a:path w="4095" h="4275">
                  <a:moveTo>
                    <a:pt x="0" y="1752"/>
                  </a:moveTo>
                  <a:cubicBezTo>
                    <a:pt x="0" y="784"/>
                    <a:pt x="784" y="0"/>
                    <a:pt x="1752" y="0"/>
                  </a:cubicBezTo>
                  <a:lnTo>
                    <a:pt x="1752" y="0"/>
                  </a:lnTo>
                  <a:lnTo>
                    <a:pt x="1752" y="0"/>
                  </a:lnTo>
                  <a:lnTo>
                    <a:pt x="1752" y="0"/>
                  </a:lnTo>
                  <a:cubicBezTo>
                    <a:pt x="2721" y="0"/>
                    <a:pt x="3505" y="784"/>
                    <a:pt x="3505" y="1752"/>
                  </a:cubicBezTo>
                  <a:lnTo>
                    <a:pt x="3505" y="1752"/>
                  </a:lnTo>
                  <a:cubicBezTo>
                    <a:pt x="3505" y="1752"/>
                    <a:pt x="3505" y="1752"/>
                    <a:pt x="3505" y="1752"/>
                  </a:cubicBezTo>
                  <a:lnTo>
                    <a:pt x="3505" y="1752"/>
                  </a:lnTo>
                  <a:lnTo>
                    <a:pt x="3505" y="1752"/>
                  </a:lnTo>
                  <a:lnTo>
                    <a:pt x="3505" y="1752"/>
                  </a:lnTo>
                  <a:cubicBezTo>
                    <a:pt x="3505" y="2721"/>
                    <a:pt x="2721" y="3505"/>
                    <a:pt x="1752" y="3505"/>
                  </a:cubicBezTo>
                  <a:lnTo>
                    <a:pt x="1752" y="3505"/>
                  </a:lnTo>
                  <a:lnTo>
                    <a:pt x="1752" y="3505"/>
                  </a:lnTo>
                  <a:lnTo>
                    <a:pt x="1752" y="3505"/>
                  </a:lnTo>
                  <a:cubicBezTo>
                    <a:pt x="784" y="3505"/>
                    <a:pt x="0" y="2721"/>
                    <a:pt x="0" y="1752"/>
                  </a:cubicBezTo>
                  <a:lnTo>
                    <a:pt x="0" y="1752"/>
                  </a:lnTo>
                  <a:close/>
                </a:path>
                <a:path w="4095" h="4275">
                  <a:moveTo>
                    <a:pt x="3103" y="3779"/>
                  </a:moveTo>
                  <a:cubicBezTo>
                    <a:pt x="3103" y="3504"/>
                    <a:pt x="3325" y="3282"/>
                    <a:pt x="3599" y="3282"/>
                  </a:cubicBezTo>
                  <a:lnTo>
                    <a:pt x="3599" y="3282"/>
                  </a:lnTo>
                  <a:lnTo>
                    <a:pt x="3599" y="3282"/>
                  </a:lnTo>
                  <a:lnTo>
                    <a:pt x="3599" y="3282"/>
                  </a:lnTo>
                  <a:cubicBezTo>
                    <a:pt x="3873" y="3282"/>
                    <a:pt x="4095" y="3504"/>
                    <a:pt x="4095" y="3779"/>
                  </a:cubicBezTo>
                  <a:lnTo>
                    <a:pt x="4095" y="3779"/>
                  </a:lnTo>
                  <a:cubicBezTo>
                    <a:pt x="4095" y="3779"/>
                    <a:pt x="4095" y="3779"/>
                    <a:pt x="4095" y="3779"/>
                  </a:cubicBezTo>
                  <a:lnTo>
                    <a:pt x="4095" y="3779"/>
                  </a:lnTo>
                  <a:lnTo>
                    <a:pt x="4095" y="3779"/>
                  </a:lnTo>
                  <a:lnTo>
                    <a:pt x="4095" y="3779"/>
                  </a:lnTo>
                  <a:cubicBezTo>
                    <a:pt x="4095" y="4053"/>
                    <a:pt x="3873" y="4275"/>
                    <a:pt x="3599" y="4275"/>
                  </a:cubicBezTo>
                  <a:lnTo>
                    <a:pt x="3599" y="4275"/>
                  </a:lnTo>
                  <a:lnTo>
                    <a:pt x="3599" y="4275"/>
                  </a:lnTo>
                  <a:lnTo>
                    <a:pt x="3599" y="4275"/>
                  </a:lnTo>
                  <a:cubicBezTo>
                    <a:pt x="3325" y="4275"/>
                    <a:pt x="3103" y="4053"/>
                    <a:pt x="3103" y="3779"/>
                  </a:cubicBezTo>
                  <a:lnTo>
                    <a:pt x="3103" y="3779"/>
                  </a:lnTo>
                  <a:cubicBezTo>
                    <a:pt x="3103" y="3779"/>
                    <a:pt x="3103" y="3779"/>
                    <a:pt x="3103" y="3779"/>
                  </a:cubicBezTo>
                  <a:lnTo>
                    <a:pt x="3103" y="3779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118647" y="2787872"/>
              <a:ext cx="351028" cy="269463"/>
            </a:xfrm>
            <a:custGeom>
              <a:rect l="0" t="0" r="0" b="0"/>
              <a:pathLst>
                <a:path w="552" h="422">
                  <a:moveTo>
                    <a:pt x="285" y="300"/>
                  </a:moveTo>
                  <a:cubicBezTo>
                    <a:pt x="327" y="291"/>
                    <a:pt x="365" y="275"/>
                    <a:pt x="393" y="243"/>
                  </a:cubicBezTo>
                  <a:lnTo>
                    <a:pt x="393" y="243"/>
                  </a:lnTo>
                  <a:cubicBezTo>
                    <a:pt x="428" y="208"/>
                    <a:pt x="441" y="167"/>
                    <a:pt x="425" y="120"/>
                  </a:cubicBezTo>
                  <a:lnTo>
                    <a:pt x="425" y="120"/>
                  </a:lnTo>
                  <a:cubicBezTo>
                    <a:pt x="412" y="79"/>
                    <a:pt x="384" y="53"/>
                    <a:pt x="346" y="31"/>
                  </a:cubicBezTo>
                  <a:lnTo>
                    <a:pt x="346" y="31"/>
                  </a:lnTo>
                  <a:cubicBezTo>
                    <a:pt x="311" y="12"/>
                    <a:pt x="269" y="3"/>
                    <a:pt x="231" y="3"/>
                  </a:cubicBezTo>
                  <a:lnTo>
                    <a:pt x="231" y="3"/>
                  </a:lnTo>
                  <a:cubicBezTo>
                    <a:pt x="165" y="0"/>
                    <a:pt x="105" y="15"/>
                    <a:pt x="57" y="60"/>
                  </a:cubicBezTo>
                  <a:lnTo>
                    <a:pt x="57" y="60"/>
                  </a:lnTo>
                  <a:cubicBezTo>
                    <a:pt x="-2" y="110"/>
                    <a:pt x="-5" y="186"/>
                    <a:pt x="48" y="243"/>
                  </a:cubicBezTo>
                  <a:lnTo>
                    <a:pt x="48" y="243"/>
                  </a:lnTo>
                  <a:cubicBezTo>
                    <a:pt x="57" y="256"/>
                    <a:pt x="73" y="265"/>
                    <a:pt x="89" y="278"/>
                  </a:cubicBezTo>
                  <a:lnTo>
                    <a:pt x="89" y="278"/>
                  </a:lnTo>
                  <a:cubicBezTo>
                    <a:pt x="89" y="278"/>
                    <a:pt x="89" y="278"/>
                    <a:pt x="86" y="278"/>
                  </a:cubicBezTo>
                  <a:lnTo>
                    <a:pt x="86" y="278"/>
                  </a:lnTo>
                  <a:cubicBezTo>
                    <a:pt x="79" y="297"/>
                    <a:pt x="67" y="313"/>
                    <a:pt x="54" y="325"/>
                  </a:cubicBezTo>
                  <a:lnTo>
                    <a:pt x="54" y="325"/>
                  </a:lnTo>
                  <a:cubicBezTo>
                    <a:pt x="48" y="332"/>
                    <a:pt x="44" y="335"/>
                    <a:pt x="48" y="341"/>
                  </a:cubicBezTo>
                  <a:lnTo>
                    <a:pt x="48" y="341"/>
                  </a:lnTo>
                  <a:cubicBezTo>
                    <a:pt x="51" y="347"/>
                    <a:pt x="57" y="347"/>
                    <a:pt x="63" y="347"/>
                  </a:cubicBezTo>
                  <a:lnTo>
                    <a:pt x="63" y="347"/>
                  </a:lnTo>
                  <a:cubicBezTo>
                    <a:pt x="98" y="341"/>
                    <a:pt x="130" y="329"/>
                    <a:pt x="162" y="310"/>
                  </a:cubicBezTo>
                  <a:lnTo>
                    <a:pt x="162" y="310"/>
                  </a:lnTo>
                  <a:cubicBezTo>
                    <a:pt x="165" y="306"/>
                    <a:pt x="171" y="303"/>
                    <a:pt x="178" y="306"/>
                  </a:cubicBezTo>
                  <a:lnTo>
                    <a:pt x="178" y="306"/>
                  </a:lnTo>
                  <a:cubicBezTo>
                    <a:pt x="212" y="310"/>
                    <a:pt x="250" y="310"/>
                    <a:pt x="285" y="300"/>
                  </a:cubicBezTo>
                  <a:moveTo>
                    <a:pt x="168" y="265"/>
                  </a:moveTo>
                  <a:cubicBezTo>
                    <a:pt x="162" y="265"/>
                    <a:pt x="155" y="265"/>
                    <a:pt x="152" y="268"/>
                  </a:cubicBezTo>
                  <a:lnTo>
                    <a:pt x="152" y="268"/>
                  </a:lnTo>
                  <a:cubicBezTo>
                    <a:pt x="143" y="275"/>
                    <a:pt x="136" y="278"/>
                    <a:pt x="130" y="284"/>
                  </a:cubicBezTo>
                  <a:lnTo>
                    <a:pt x="130" y="284"/>
                  </a:lnTo>
                  <a:cubicBezTo>
                    <a:pt x="130" y="281"/>
                    <a:pt x="127" y="281"/>
                    <a:pt x="127" y="281"/>
                  </a:cubicBezTo>
                  <a:lnTo>
                    <a:pt x="127" y="281"/>
                  </a:lnTo>
                  <a:cubicBezTo>
                    <a:pt x="130" y="275"/>
                    <a:pt x="133" y="268"/>
                    <a:pt x="136" y="259"/>
                  </a:cubicBezTo>
                  <a:lnTo>
                    <a:pt x="136" y="259"/>
                  </a:lnTo>
                  <a:cubicBezTo>
                    <a:pt x="127" y="253"/>
                    <a:pt x="120" y="249"/>
                    <a:pt x="111" y="243"/>
                  </a:cubicBezTo>
                  <a:lnTo>
                    <a:pt x="111" y="243"/>
                  </a:lnTo>
                  <a:cubicBezTo>
                    <a:pt x="92" y="234"/>
                    <a:pt x="76" y="221"/>
                    <a:pt x="63" y="202"/>
                  </a:cubicBezTo>
                  <a:lnTo>
                    <a:pt x="63" y="202"/>
                  </a:lnTo>
                  <a:cubicBezTo>
                    <a:pt x="38" y="167"/>
                    <a:pt x="44" y="126"/>
                    <a:pt x="73" y="94"/>
                  </a:cubicBezTo>
                  <a:lnTo>
                    <a:pt x="73" y="94"/>
                  </a:lnTo>
                  <a:cubicBezTo>
                    <a:pt x="105" y="63"/>
                    <a:pt x="146" y="47"/>
                    <a:pt x="190" y="44"/>
                  </a:cubicBezTo>
                  <a:lnTo>
                    <a:pt x="190" y="44"/>
                  </a:lnTo>
                  <a:cubicBezTo>
                    <a:pt x="235" y="37"/>
                    <a:pt x="279" y="44"/>
                    <a:pt x="320" y="63"/>
                  </a:cubicBezTo>
                  <a:lnTo>
                    <a:pt x="320" y="63"/>
                  </a:lnTo>
                  <a:cubicBezTo>
                    <a:pt x="349" y="75"/>
                    <a:pt x="371" y="94"/>
                    <a:pt x="384" y="120"/>
                  </a:cubicBezTo>
                  <a:lnTo>
                    <a:pt x="384" y="120"/>
                  </a:lnTo>
                  <a:cubicBezTo>
                    <a:pt x="399" y="148"/>
                    <a:pt x="396" y="177"/>
                    <a:pt x="377" y="202"/>
                  </a:cubicBezTo>
                  <a:lnTo>
                    <a:pt x="377" y="202"/>
                  </a:lnTo>
                  <a:cubicBezTo>
                    <a:pt x="352" y="237"/>
                    <a:pt x="317" y="256"/>
                    <a:pt x="276" y="265"/>
                  </a:cubicBezTo>
                  <a:lnTo>
                    <a:pt x="276" y="265"/>
                  </a:lnTo>
                  <a:cubicBezTo>
                    <a:pt x="241" y="272"/>
                    <a:pt x="203" y="272"/>
                    <a:pt x="168" y="265"/>
                  </a:cubicBezTo>
                </a:path>
                <a:path w="552" h="422">
                  <a:moveTo>
                    <a:pt x="498" y="395"/>
                  </a:moveTo>
                  <a:cubicBezTo>
                    <a:pt x="488" y="383"/>
                    <a:pt x="475" y="370"/>
                    <a:pt x="469" y="354"/>
                  </a:cubicBezTo>
                  <a:lnTo>
                    <a:pt x="469" y="354"/>
                  </a:lnTo>
                  <a:cubicBezTo>
                    <a:pt x="517" y="326"/>
                    <a:pt x="552" y="288"/>
                    <a:pt x="549" y="231"/>
                  </a:cubicBezTo>
                  <a:lnTo>
                    <a:pt x="549" y="231"/>
                  </a:lnTo>
                  <a:cubicBezTo>
                    <a:pt x="549" y="174"/>
                    <a:pt x="514" y="139"/>
                    <a:pt x="466" y="111"/>
                  </a:cubicBezTo>
                  <a:lnTo>
                    <a:pt x="466" y="111"/>
                  </a:lnTo>
                  <a:cubicBezTo>
                    <a:pt x="469" y="114"/>
                    <a:pt x="469" y="117"/>
                    <a:pt x="469" y="120"/>
                  </a:cubicBezTo>
                  <a:lnTo>
                    <a:pt x="469" y="120"/>
                  </a:lnTo>
                  <a:cubicBezTo>
                    <a:pt x="472" y="139"/>
                    <a:pt x="475" y="158"/>
                    <a:pt x="472" y="177"/>
                  </a:cubicBezTo>
                  <a:lnTo>
                    <a:pt x="472" y="177"/>
                  </a:lnTo>
                  <a:cubicBezTo>
                    <a:pt x="466" y="221"/>
                    <a:pt x="443" y="256"/>
                    <a:pt x="408" y="285"/>
                  </a:cubicBezTo>
                  <a:lnTo>
                    <a:pt x="408" y="285"/>
                  </a:lnTo>
                  <a:cubicBezTo>
                    <a:pt x="370" y="319"/>
                    <a:pt x="322" y="335"/>
                    <a:pt x="271" y="345"/>
                  </a:cubicBezTo>
                  <a:lnTo>
                    <a:pt x="271" y="345"/>
                  </a:lnTo>
                  <a:cubicBezTo>
                    <a:pt x="248" y="348"/>
                    <a:pt x="223" y="348"/>
                    <a:pt x="197" y="348"/>
                  </a:cubicBezTo>
                  <a:lnTo>
                    <a:pt x="197" y="348"/>
                  </a:lnTo>
                  <a:cubicBezTo>
                    <a:pt x="207" y="354"/>
                    <a:pt x="219" y="361"/>
                    <a:pt x="229" y="367"/>
                  </a:cubicBezTo>
                  <a:lnTo>
                    <a:pt x="229" y="367"/>
                  </a:lnTo>
                  <a:cubicBezTo>
                    <a:pt x="280" y="386"/>
                    <a:pt x="331" y="389"/>
                    <a:pt x="383" y="383"/>
                  </a:cubicBezTo>
                  <a:lnTo>
                    <a:pt x="383" y="383"/>
                  </a:lnTo>
                  <a:cubicBezTo>
                    <a:pt x="389" y="383"/>
                    <a:pt x="392" y="383"/>
                    <a:pt x="395" y="386"/>
                  </a:cubicBezTo>
                  <a:lnTo>
                    <a:pt x="395" y="386"/>
                  </a:lnTo>
                  <a:cubicBezTo>
                    <a:pt x="427" y="405"/>
                    <a:pt x="459" y="418"/>
                    <a:pt x="498" y="424"/>
                  </a:cubicBezTo>
                  <a:lnTo>
                    <a:pt x="498" y="424"/>
                  </a:lnTo>
                  <a:cubicBezTo>
                    <a:pt x="501" y="424"/>
                    <a:pt x="507" y="421"/>
                    <a:pt x="511" y="418"/>
                  </a:cubicBezTo>
                  <a:lnTo>
                    <a:pt x="511" y="418"/>
                  </a:lnTo>
                  <a:cubicBezTo>
                    <a:pt x="511" y="418"/>
                    <a:pt x="511" y="411"/>
                    <a:pt x="507" y="405"/>
                  </a:cubicBezTo>
                  <a:lnTo>
                    <a:pt x="507" y="405"/>
                  </a:lnTo>
                  <a:cubicBezTo>
                    <a:pt x="507" y="402"/>
                    <a:pt x="501" y="399"/>
                    <a:pt x="498" y="39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970532" y="0"/>
              <a:ext cx="630365" cy="630269"/>
            </a:xfrm>
            <a:custGeom>
              <a:rect l="0" t="0" r="0" b="0"/>
              <a:pathLst>
                <a:path w="992" h="992">
                  <a:moveTo>
                    <a:pt x="0" y="496"/>
                  </a:moveTo>
                  <a:cubicBezTo>
                    <a:pt x="0" y="222"/>
                    <a:pt x="222" y="0"/>
                    <a:pt x="496" y="0"/>
                  </a:cubicBezTo>
                  <a:lnTo>
                    <a:pt x="496" y="0"/>
                  </a:lnTo>
                  <a:lnTo>
                    <a:pt x="496" y="0"/>
                  </a:lnTo>
                  <a:lnTo>
                    <a:pt x="496" y="0"/>
                  </a:lnTo>
                  <a:cubicBezTo>
                    <a:pt x="770" y="0"/>
                    <a:pt x="992" y="222"/>
                    <a:pt x="992" y="496"/>
                  </a:cubicBezTo>
                  <a:lnTo>
                    <a:pt x="992" y="496"/>
                  </a:lnTo>
                  <a:cubicBezTo>
                    <a:pt x="992" y="496"/>
                    <a:pt x="992" y="496"/>
                    <a:pt x="992" y="496"/>
                  </a:cubicBezTo>
                  <a:lnTo>
                    <a:pt x="992" y="496"/>
                  </a:lnTo>
                  <a:lnTo>
                    <a:pt x="992" y="496"/>
                  </a:lnTo>
                  <a:lnTo>
                    <a:pt x="992" y="496"/>
                  </a:lnTo>
                  <a:cubicBezTo>
                    <a:pt x="992" y="770"/>
                    <a:pt x="770" y="992"/>
                    <a:pt x="496" y="992"/>
                  </a:cubicBezTo>
                  <a:lnTo>
                    <a:pt x="496" y="992"/>
                  </a:lnTo>
                  <a:cubicBezTo>
                    <a:pt x="222" y="992"/>
                    <a:pt x="0" y="770"/>
                    <a:pt x="0" y="496"/>
                  </a:cubicBezTo>
                  <a:lnTo>
                    <a:pt x="0" y="496"/>
                  </a:lnTo>
                  <a:cubicBezTo>
                    <a:pt x="0" y="496"/>
                    <a:pt x="0" y="496"/>
                    <a:pt x="0" y="496"/>
                  </a:cubicBezTo>
                  <a:lnTo>
                    <a:pt x="0" y="49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182560" y="147542"/>
              <a:ext cx="234600" cy="304228"/>
            </a:xfrm>
            <a:custGeom>
              <a:rect l="0" t="0" r="0" b="0"/>
              <a:pathLst>
                <a:path w="369" h="479">
                  <a:moveTo>
                    <a:pt x="290" y="269"/>
                  </a:moveTo>
                  <a:cubicBezTo>
                    <a:pt x="331" y="263"/>
                    <a:pt x="366" y="292"/>
                    <a:pt x="369" y="336"/>
                  </a:cubicBezTo>
                  <a:lnTo>
                    <a:pt x="369" y="336"/>
                  </a:lnTo>
                  <a:cubicBezTo>
                    <a:pt x="369" y="336"/>
                    <a:pt x="369" y="339"/>
                    <a:pt x="369" y="342"/>
                  </a:cubicBezTo>
                  <a:lnTo>
                    <a:pt x="369" y="342"/>
                  </a:lnTo>
                  <a:cubicBezTo>
                    <a:pt x="369" y="380"/>
                    <a:pt x="369" y="418"/>
                    <a:pt x="369" y="459"/>
                  </a:cubicBezTo>
                  <a:lnTo>
                    <a:pt x="369" y="459"/>
                  </a:lnTo>
                  <a:cubicBezTo>
                    <a:pt x="369" y="459"/>
                    <a:pt x="369" y="459"/>
                    <a:pt x="369" y="463"/>
                  </a:cubicBezTo>
                  <a:lnTo>
                    <a:pt x="369" y="463"/>
                  </a:lnTo>
                  <a:cubicBezTo>
                    <a:pt x="369" y="463"/>
                    <a:pt x="369" y="463"/>
                    <a:pt x="239" y="463"/>
                  </a:cubicBezTo>
                  <a:lnTo>
                    <a:pt x="239" y="463"/>
                  </a:lnTo>
                  <a:cubicBezTo>
                    <a:pt x="239" y="463"/>
                    <a:pt x="239" y="459"/>
                    <a:pt x="239" y="459"/>
                  </a:cubicBezTo>
                  <a:lnTo>
                    <a:pt x="239" y="459"/>
                  </a:lnTo>
                  <a:cubicBezTo>
                    <a:pt x="239" y="418"/>
                    <a:pt x="239" y="380"/>
                    <a:pt x="239" y="339"/>
                  </a:cubicBezTo>
                  <a:lnTo>
                    <a:pt x="239" y="339"/>
                  </a:lnTo>
                  <a:cubicBezTo>
                    <a:pt x="239" y="304"/>
                    <a:pt x="261" y="276"/>
                    <a:pt x="290" y="269"/>
                  </a:cubicBezTo>
                  <a:moveTo>
                    <a:pt x="297" y="168"/>
                  </a:moveTo>
                  <a:cubicBezTo>
                    <a:pt x="297" y="168"/>
                    <a:pt x="297" y="168"/>
                    <a:pt x="300" y="168"/>
                  </a:cubicBezTo>
                  <a:lnTo>
                    <a:pt x="300" y="168"/>
                  </a:lnTo>
                  <a:cubicBezTo>
                    <a:pt x="300" y="168"/>
                    <a:pt x="300" y="168"/>
                    <a:pt x="310" y="168"/>
                  </a:cubicBezTo>
                  <a:lnTo>
                    <a:pt x="310" y="168"/>
                  </a:lnTo>
                  <a:cubicBezTo>
                    <a:pt x="313" y="168"/>
                    <a:pt x="316" y="171"/>
                    <a:pt x="319" y="171"/>
                  </a:cubicBezTo>
                  <a:lnTo>
                    <a:pt x="319" y="171"/>
                  </a:lnTo>
                  <a:cubicBezTo>
                    <a:pt x="338" y="178"/>
                    <a:pt x="348" y="200"/>
                    <a:pt x="344" y="222"/>
                  </a:cubicBezTo>
                  <a:lnTo>
                    <a:pt x="344" y="222"/>
                  </a:lnTo>
                  <a:cubicBezTo>
                    <a:pt x="341" y="241"/>
                    <a:pt x="325" y="256"/>
                    <a:pt x="303" y="256"/>
                  </a:cubicBezTo>
                  <a:lnTo>
                    <a:pt x="303" y="256"/>
                  </a:lnTo>
                  <a:cubicBezTo>
                    <a:pt x="284" y="256"/>
                    <a:pt x="269" y="241"/>
                    <a:pt x="262" y="222"/>
                  </a:cubicBezTo>
                  <a:lnTo>
                    <a:pt x="262" y="222"/>
                  </a:lnTo>
                  <a:cubicBezTo>
                    <a:pt x="259" y="197"/>
                    <a:pt x="275" y="174"/>
                    <a:pt x="297" y="168"/>
                  </a:cubicBezTo>
                  <a:moveTo>
                    <a:pt x="85" y="165"/>
                  </a:moveTo>
                  <a:cubicBezTo>
                    <a:pt x="148" y="152"/>
                    <a:pt x="207" y="203"/>
                    <a:pt x="214" y="269"/>
                  </a:cubicBezTo>
                  <a:lnTo>
                    <a:pt x="214" y="269"/>
                  </a:lnTo>
                  <a:cubicBezTo>
                    <a:pt x="214" y="273"/>
                    <a:pt x="214" y="276"/>
                    <a:pt x="214" y="279"/>
                  </a:cubicBezTo>
                  <a:lnTo>
                    <a:pt x="214" y="279"/>
                  </a:lnTo>
                  <a:cubicBezTo>
                    <a:pt x="214" y="342"/>
                    <a:pt x="214" y="406"/>
                    <a:pt x="214" y="469"/>
                  </a:cubicBezTo>
                  <a:lnTo>
                    <a:pt x="214" y="469"/>
                  </a:lnTo>
                  <a:cubicBezTo>
                    <a:pt x="214" y="469"/>
                    <a:pt x="214" y="469"/>
                    <a:pt x="214" y="479"/>
                  </a:cubicBezTo>
                  <a:lnTo>
                    <a:pt x="214" y="479"/>
                  </a:lnTo>
                  <a:cubicBezTo>
                    <a:pt x="214" y="479"/>
                    <a:pt x="214" y="479"/>
                    <a:pt x="0" y="479"/>
                  </a:cubicBezTo>
                  <a:lnTo>
                    <a:pt x="0" y="479"/>
                  </a:lnTo>
                  <a:cubicBezTo>
                    <a:pt x="0" y="475"/>
                    <a:pt x="0" y="475"/>
                    <a:pt x="0" y="472"/>
                  </a:cubicBezTo>
                  <a:lnTo>
                    <a:pt x="0" y="472"/>
                  </a:lnTo>
                  <a:cubicBezTo>
                    <a:pt x="0" y="409"/>
                    <a:pt x="0" y="342"/>
                    <a:pt x="0" y="276"/>
                  </a:cubicBezTo>
                  <a:lnTo>
                    <a:pt x="0" y="276"/>
                  </a:lnTo>
                  <a:cubicBezTo>
                    <a:pt x="0" y="222"/>
                    <a:pt x="37" y="177"/>
                    <a:pt x="85" y="165"/>
                  </a:cubicBezTo>
                  <a:moveTo>
                    <a:pt x="94" y="0"/>
                  </a:moveTo>
                  <a:cubicBezTo>
                    <a:pt x="97" y="0"/>
                    <a:pt x="97" y="0"/>
                    <a:pt x="97" y="0"/>
                  </a:cubicBezTo>
                  <a:lnTo>
                    <a:pt x="97" y="0"/>
                  </a:lnTo>
                  <a:cubicBezTo>
                    <a:pt x="97" y="0"/>
                    <a:pt x="97" y="0"/>
                    <a:pt x="116" y="0"/>
                  </a:cubicBezTo>
                  <a:lnTo>
                    <a:pt x="116" y="0"/>
                  </a:lnTo>
                  <a:cubicBezTo>
                    <a:pt x="119" y="0"/>
                    <a:pt x="125" y="3"/>
                    <a:pt x="129" y="3"/>
                  </a:cubicBezTo>
                  <a:lnTo>
                    <a:pt x="129" y="3"/>
                  </a:lnTo>
                  <a:cubicBezTo>
                    <a:pt x="160" y="15"/>
                    <a:pt x="179" y="50"/>
                    <a:pt x="173" y="85"/>
                  </a:cubicBezTo>
                  <a:lnTo>
                    <a:pt x="173" y="85"/>
                  </a:lnTo>
                  <a:cubicBezTo>
                    <a:pt x="166" y="117"/>
                    <a:pt x="138" y="142"/>
                    <a:pt x="107" y="142"/>
                  </a:cubicBezTo>
                  <a:lnTo>
                    <a:pt x="107" y="142"/>
                  </a:lnTo>
                  <a:cubicBezTo>
                    <a:pt x="75" y="145"/>
                    <a:pt x="47" y="120"/>
                    <a:pt x="41" y="85"/>
                  </a:cubicBezTo>
                  <a:lnTo>
                    <a:pt x="41" y="85"/>
                  </a:lnTo>
                  <a:cubicBezTo>
                    <a:pt x="34" y="44"/>
                    <a:pt x="59" y="6"/>
                    <a:pt x="94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750238" y="1321214"/>
              <a:ext cx="725805" cy="724174"/>
            </a:xfrm>
            <a:custGeom>
              <a:rect l="0" t="0" r="0" b="0"/>
              <a:pathLst>
                <a:path w="1143" h="1140">
                  <a:moveTo>
                    <a:pt x="180" y="1027"/>
                  </a:moveTo>
                  <a:lnTo>
                    <a:pt x="180" y="1027"/>
                  </a:lnTo>
                  <a:lnTo>
                    <a:pt x="180" y="1027"/>
                  </a:lnTo>
                  <a:cubicBezTo>
                    <a:pt x="180" y="1094"/>
                    <a:pt x="252" y="1140"/>
                    <a:pt x="319" y="1140"/>
                  </a:cubicBezTo>
                  <a:lnTo>
                    <a:pt x="319" y="1140"/>
                  </a:lnTo>
                  <a:cubicBezTo>
                    <a:pt x="389" y="1140"/>
                    <a:pt x="433" y="1094"/>
                    <a:pt x="433" y="1027"/>
                  </a:cubicBezTo>
                  <a:lnTo>
                    <a:pt x="433" y="1027"/>
                  </a:lnTo>
                  <a:cubicBezTo>
                    <a:pt x="433" y="958"/>
                    <a:pt x="389" y="888"/>
                    <a:pt x="319" y="888"/>
                  </a:cubicBezTo>
                  <a:lnTo>
                    <a:pt x="319" y="888"/>
                  </a:lnTo>
                  <a:cubicBezTo>
                    <a:pt x="252" y="888"/>
                    <a:pt x="180" y="958"/>
                    <a:pt x="180" y="1027"/>
                  </a:cubicBezTo>
                  <a:moveTo>
                    <a:pt x="823" y="1027"/>
                  </a:moveTo>
                  <a:lnTo>
                    <a:pt x="823" y="1027"/>
                  </a:lnTo>
                  <a:lnTo>
                    <a:pt x="823" y="1027"/>
                  </a:lnTo>
                  <a:cubicBezTo>
                    <a:pt x="823" y="1094"/>
                    <a:pt x="890" y="1140"/>
                    <a:pt x="959" y="1140"/>
                  </a:cubicBezTo>
                  <a:lnTo>
                    <a:pt x="959" y="1140"/>
                  </a:lnTo>
                  <a:cubicBezTo>
                    <a:pt x="1029" y="1140"/>
                    <a:pt x="1075" y="1094"/>
                    <a:pt x="1075" y="1027"/>
                  </a:cubicBezTo>
                  <a:lnTo>
                    <a:pt x="1075" y="1027"/>
                  </a:lnTo>
                  <a:cubicBezTo>
                    <a:pt x="1075" y="958"/>
                    <a:pt x="1029" y="888"/>
                    <a:pt x="959" y="888"/>
                  </a:cubicBezTo>
                  <a:lnTo>
                    <a:pt x="959" y="888"/>
                  </a:lnTo>
                  <a:cubicBezTo>
                    <a:pt x="890" y="888"/>
                    <a:pt x="823" y="958"/>
                    <a:pt x="823" y="1027"/>
                  </a:cubicBezTo>
                  <a:moveTo>
                    <a:pt x="410" y="729"/>
                  </a:moveTo>
                  <a:lnTo>
                    <a:pt x="410" y="729"/>
                  </a:lnTo>
                  <a:lnTo>
                    <a:pt x="410" y="729"/>
                  </a:lnTo>
                  <a:cubicBezTo>
                    <a:pt x="1119" y="523"/>
                    <a:pt x="1119" y="523"/>
                    <a:pt x="1119" y="523"/>
                  </a:cubicBezTo>
                  <a:lnTo>
                    <a:pt x="1119" y="523"/>
                  </a:lnTo>
                  <a:cubicBezTo>
                    <a:pt x="1143" y="523"/>
                    <a:pt x="1143" y="500"/>
                    <a:pt x="1143" y="480"/>
                  </a:cubicBezTo>
                  <a:lnTo>
                    <a:pt x="1143" y="480"/>
                  </a:lnTo>
                  <a:cubicBezTo>
                    <a:pt x="1143" y="138"/>
                    <a:pt x="1143" y="138"/>
                    <a:pt x="1143" y="138"/>
                  </a:cubicBezTo>
                  <a:lnTo>
                    <a:pt x="1143" y="138"/>
                  </a:lnTo>
                  <a:cubicBezTo>
                    <a:pt x="252" y="138"/>
                    <a:pt x="252" y="138"/>
                    <a:pt x="252" y="138"/>
                  </a:cubicBezTo>
                  <a:lnTo>
                    <a:pt x="252" y="138"/>
                  </a:lnTo>
                  <a:cubicBezTo>
                    <a:pt x="252" y="25"/>
                    <a:pt x="252" y="25"/>
                    <a:pt x="252" y="25"/>
                  </a:cubicBezTo>
                  <a:lnTo>
                    <a:pt x="252" y="25"/>
                  </a:lnTo>
                  <a:lnTo>
                    <a:pt x="229" y="0"/>
                  </a:lnTo>
                  <a:lnTo>
                    <a:pt x="229" y="0"/>
                  </a:lnTo>
                  <a:cubicBezTo>
                    <a:pt x="23" y="0"/>
                    <a:pt x="23" y="0"/>
                    <a:pt x="23" y="0"/>
                  </a:cubicBezTo>
                  <a:lnTo>
                    <a:pt x="23" y="0"/>
                  </a:lnTo>
                  <a:cubicBezTo>
                    <a:pt x="0" y="0"/>
                    <a:pt x="0" y="25"/>
                    <a:pt x="0" y="25"/>
                  </a:cubicBezTo>
                  <a:lnTo>
                    <a:pt x="0" y="25"/>
                  </a:lnTo>
                  <a:cubicBezTo>
                    <a:pt x="0" y="138"/>
                    <a:pt x="0" y="138"/>
                    <a:pt x="0" y="138"/>
                  </a:cubicBezTo>
                  <a:lnTo>
                    <a:pt x="0" y="138"/>
                  </a:lnTo>
                  <a:cubicBezTo>
                    <a:pt x="116" y="138"/>
                    <a:pt x="116" y="138"/>
                    <a:pt x="116" y="138"/>
                  </a:cubicBezTo>
                  <a:lnTo>
                    <a:pt x="116" y="138"/>
                  </a:lnTo>
                  <a:cubicBezTo>
                    <a:pt x="252" y="706"/>
                    <a:pt x="252" y="706"/>
                    <a:pt x="252" y="706"/>
                  </a:cubicBezTo>
                  <a:lnTo>
                    <a:pt x="252" y="706"/>
                  </a:lnTo>
                  <a:cubicBezTo>
                    <a:pt x="252" y="775"/>
                    <a:pt x="252" y="775"/>
                    <a:pt x="252" y="775"/>
                  </a:cubicBezTo>
                  <a:lnTo>
                    <a:pt x="252" y="775"/>
                  </a:lnTo>
                  <a:cubicBezTo>
                    <a:pt x="252" y="868"/>
                    <a:pt x="252" y="868"/>
                    <a:pt x="252" y="868"/>
                  </a:cubicBezTo>
                  <a:lnTo>
                    <a:pt x="252" y="868"/>
                  </a:lnTo>
                  <a:cubicBezTo>
                    <a:pt x="252" y="888"/>
                    <a:pt x="273" y="888"/>
                    <a:pt x="273" y="888"/>
                  </a:cubicBezTo>
                  <a:lnTo>
                    <a:pt x="273" y="888"/>
                  </a:lnTo>
                  <a:cubicBezTo>
                    <a:pt x="319" y="888"/>
                    <a:pt x="319" y="888"/>
                    <a:pt x="319" y="888"/>
                  </a:cubicBezTo>
                  <a:lnTo>
                    <a:pt x="319" y="888"/>
                  </a:lnTo>
                  <a:cubicBezTo>
                    <a:pt x="959" y="888"/>
                    <a:pt x="959" y="888"/>
                    <a:pt x="959" y="888"/>
                  </a:cubicBezTo>
                  <a:lnTo>
                    <a:pt x="959" y="888"/>
                  </a:lnTo>
                  <a:cubicBezTo>
                    <a:pt x="1119" y="888"/>
                    <a:pt x="1119" y="888"/>
                    <a:pt x="1119" y="888"/>
                  </a:cubicBezTo>
                  <a:lnTo>
                    <a:pt x="1119" y="888"/>
                  </a:lnTo>
                  <a:cubicBezTo>
                    <a:pt x="1143" y="888"/>
                    <a:pt x="1143" y="888"/>
                    <a:pt x="1143" y="868"/>
                  </a:cubicBezTo>
                  <a:lnTo>
                    <a:pt x="1143" y="868"/>
                  </a:lnTo>
                  <a:cubicBezTo>
                    <a:pt x="1143" y="775"/>
                    <a:pt x="1143" y="775"/>
                    <a:pt x="1143" y="775"/>
                  </a:cubicBezTo>
                  <a:lnTo>
                    <a:pt x="1143" y="775"/>
                  </a:lnTo>
                  <a:cubicBezTo>
                    <a:pt x="433" y="775"/>
                    <a:pt x="433" y="775"/>
                    <a:pt x="433" y="775"/>
                  </a:cubicBezTo>
                  <a:lnTo>
                    <a:pt x="433" y="775"/>
                  </a:lnTo>
                  <a:cubicBezTo>
                    <a:pt x="343" y="775"/>
                    <a:pt x="343" y="729"/>
                    <a:pt x="410" y="729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5106733" y="3124961"/>
            <a:ext cx="5919311" cy="1203294"/>
            <a:chExt cx="5919311" cy="1203294"/>
          </a:xfrm>
        </p:grpSpPr>
        <p:sp>
          <p:nvSpPr>
            <p:cNvPr id="82" name="path"/>
            <p:cNvSpPr/>
            <p:nvPr/>
          </p:nvSpPr>
          <p:spPr>
            <a:xfrm>
              <a:off x="0" y="1"/>
              <a:ext cx="5919311" cy="1203293"/>
            </a:xfrm>
            <a:custGeom>
              <a:rect l="0" t="0" r="0" b="0"/>
              <a:pathLst>
                <a:path w="9321" h="1893">
                  <a:moveTo>
                    <a:pt x="9037" y="1894"/>
                  </a:moveTo>
                  <a:lnTo>
                    <a:pt x="284" y="1894"/>
                  </a:lnTo>
                  <a:lnTo>
                    <a:pt x="0" y="947"/>
                  </a:lnTo>
                  <a:lnTo>
                    <a:pt x="284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9037" y="0"/>
                  </a:lnTo>
                  <a:lnTo>
                    <a:pt x="9321" y="947"/>
                  </a:lnTo>
                  <a:lnTo>
                    <a:pt x="9037" y="1894"/>
                  </a:lnTo>
                  <a:lnTo>
                    <a:pt x="9037" y="1894"/>
                  </a:lnTo>
                  <a:close/>
                </a:path>
              </a:pathLst>
            </a:custGeom>
            <a:solidFill>
              <a:srgbClr val="DEF1E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74150" y="0"/>
              <a:ext cx="5571008" cy="1203293"/>
            </a:xfrm>
            <a:custGeom>
              <a:rect l="0" t="0" r="0" b="0"/>
              <a:pathLst>
                <a:path w="8773" h="1893">
                  <a:moveTo>
                    <a:pt x="479" y="1894"/>
                  </a:moveTo>
                  <a:moveTo>
                    <a:pt x="479" y="1894"/>
                  </a:moveTo>
                  <a:lnTo>
                    <a:pt x="10" y="1894"/>
                  </a:lnTo>
                  <a:lnTo>
                    <a:pt x="10" y="0"/>
                  </a:lnTo>
                  <a:lnTo>
                    <a:pt x="479" y="0"/>
                  </a:lnTo>
                  <a:lnTo>
                    <a:pt x="194" y="947"/>
                  </a:lnTo>
                  <a:lnTo>
                    <a:pt x="479" y="1894"/>
                  </a:lnTo>
                  <a:close/>
                </a:path>
                <a:path w="8773" h="1893">
                  <a:moveTo>
                    <a:pt x="8294" y="1894"/>
                  </a:moveTo>
                  <a:moveTo>
                    <a:pt x="8294" y="1894"/>
                  </a:moveTo>
                  <a:lnTo>
                    <a:pt x="8763" y="1894"/>
                  </a:lnTo>
                  <a:lnTo>
                    <a:pt x="8763" y="0"/>
                  </a:lnTo>
                  <a:lnTo>
                    <a:pt x="8294" y="0"/>
                  </a:lnTo>
                  <a:lnTo>
                    <a:pt x="8578" y="947"/>
                  </a:lnTo>
                  <a:lnTo>
                    <a:pt x="8294" y="1894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5106733" y="4428743"/>
            <a:ext cx="5919311" cy="1203293"/>
            <a:chExt cx="5919311" cy="1203293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5919311" cy="1203293"/>
            </a:xfrm>
            <a:custGeom>
              <a:rect l="0" t="0" r="0" b="0"/>
              <a:pathLst>
                <a:path w="9321" h="1893">
                  <a:moveTo>
                    <a:pt x="9037" y="1894"/>
                  </a:moveTo>
                  <a:lnTo>
                    <a:pt x="284" y="1894"/>
                  </a:lnTo>
                  <a:lnTo>
                    <a:pt x="0" y="947"/>
                  </a:lnTo>
                  <a:lnTo>
                    <a:pt x="284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9037" y="0"/>
                  </a:lnTo>
                  <a:lnTo>
                    <a:pt x="9321" y="947"/>
                  </a:lnTo>
                  <a:lnTo>
                    <a:pt x="9037" y="1894"/>
                  </a:lnTo>
                  <a:lnTo>
                    <a:pt x="9037" y="1894"/>
                  </a:lnTo>
                  <a:close/>
                </a:path>
              </a:pathLst>
            </a:custGeom>
            <a:solidFill>
              <a:srgbClr val="D6E9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74150" y="0"/>
              <a:ext cx="5571012" cy="1203293"/>
            </a:xfrm>
            <a:custGeom>
              <a:rect l="0" t="0" r="0" b="0"/>
              <a:pathLst>
                <a:path w="8773" h="1893">
                  <a:moveTo>
                    <a:pt x="479" y="1894"/>
                  </a:moveTo>
                  <a:moveTo>
                    <a:pt x="479" y="1894"/>
                  </a:moveTo>
                  <a:lnTo>
                    <a:pt x="10" y="1894"/>
                  </a:lnTo>
                  <a:lnTo>
                    <a:pt x="10" y="0"/>
                  </a:lnTo>
                  <a:lnTo>
                    <a:pt x="479" y="0"/>
                  </a:lnTo>
                  <a:lnTo>
                    <a:pt x="194" y="947"/>
                  </a:lnTo>
                  <a:lnTo>
                    <a:pt x="479" y="1894"/>
                  </a:lnTo>
                  <a:close/>
                </a:path>
                <a:path w="8773" h="1893">
                  <a:moveTo>
                    <a:pt x="8294" y="1894"/>
                  </a:moveTo>
                  <a:moveTo>
                    <a:pt x="8294" y="1894"/>
                  </a:moveTo>
                  <a:lnTo>
                    <a:pt x="8763" y="1894"/>
                  </a:lnTo>
                  <a:lnTo>
                    <a:pt x="8763" y="0"/>
                  </a:lnTo>
                  <a:lnTo>
                    <a:pt x="8294" y="0"/>
                  </a:lnTo>
                  <a:lnTo>
                    <a:pt x="8578" y="947"/>
                  </a:lnTo>
                  <a:lnTo>
                    <a:pt x="8294" y="1894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5106732" y="1821275"/>
            <a:ext cx="5919310" cy="1203293"/>
            <a:chExt cx="5919310" cy="1203293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5919310" cy="1203293"/>
            </a:xfrm>
            <a:custGeom>
              <a:rect l="0" t="0" r="0" b="0"/>
              <a:pathLst>
                <a:path w="9321" h="1893">
                  <a:moveTo>
                    <a:pt x="9037" y="1894"/>
                  </a:moveTo>
                  <a:lnTo>
                    <a:pt x="284" y="1894"/>
                  </a:lnTo>
                  <a:lnTo>
                    <a:pt x="0" y="947"/>
                  </a:lnTo>
                  <a:lnTo>
                    <a:pt x="284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9037" y="0"/>
                  </a:lnTo>
                  <a:lnTo>
                    <a:pt x="9321" y="947"/>
                  </a:lnTo>
                  <a:lnTo>
                    <a:pt x="9037" y="1894"/>
                  </a:lnTo>
                  <a:lnTo>
                    <a:pt x="9037" y="1894"/>
                  </a:lnTo>
                  <a:close/>
                </a:path>
              </a:pathLst>
            </a:custGeom>
            <a:solidFill>
              <a:srgbClr val="D6E9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74150" y="0"/>
              <a:ext cx="5571012" cy="1203293"/>
            </a:xfrm>
            <a:custGeom>
              <a:rect l="0" t="0" r="0" b="0"/>
              <a:pathLst>
                <a:path w="8773" h="1893">
                  <a:moveTo>
                    <a:pt x="479" y="1894"/>
                  </a:moveTo>
                  <a:moveTo>
                    <a:pt x="479" y="1894"/>
                  </a:moveTo>
                  <a:lnTo>
                    <a:pt x="10" y="1894"/>
                  </a:lnTo>
                  <a:lnTo>
                    <a:pt x="10" y="0"/>
                  </a:lnTo>
                  <a:lnTo>
                    <a:pt x="479" y="0"/>
                  </a:lnTo>
                  <a:lnTo>
                    <a:pt x="194" y="947"/>
                  </a:lnTo>
                  <a:lnTo>
                    <a:pt x="479" y="1894"/>
                  </a:lnTo>
                  <a:close/>
                </a:path>
                <a:path w="8773" h="1893">
                  <a:moveTo>
                    <a:pt x="8294" y="1894"/>
                  </a:moveTo>
                  <a:moveTo>
                    <a:pt x="8294" y="1894"/>
                  </a:moveTo>
                  <a:lnTo>
                    <a:pt x="8763" y="1894"/>
                  </a:lnTo>
                  <a:lnTo>
                    <a:pt x="8763" y="0"/>
                  </a:lnTo>
                  <a:lnTo>
                    <a:pt x="8294" y="0"/>
                  </a:lnTo>
                  <a:lnTo>
                    <a:pt x="8578" y="947"/>
                  </a:lnTo>
                  <a:lnTo>
                    <a:pt x="8294" y="1894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8" name="textbox 88"/>
          <p:cNvSpPr/>
          <p:nvPr/>
        </p:nvSpPr>
        <p:spPr>
          <a:xfrm>
            <a:off x="6450429" y="2168703"/>
            <a:ext cx="4023995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24320" algn="l" rtl="0" eaLnBrk="0">
              <a:lnSpc>
                <a:spcPct val="83000"/>
              </a:lnSpc>
            </a:pPr>
            <a:r>
              <a:rPr sz="1500" spc="-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国家药品监管政策对苯丙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哌林行业的生产、销售</a:t>
            </a:r>
            <a:endParaRPr lang="Microsoft YaHei" altLang="Microsoft YaHei" sz="1500"/>
          </a:p>
          <a:p>
            <a:pPr marL="12700" algn="l" rtl="0" eaLnBrk="0">
              <a:lnSpc>
                <a:spcPts val="2705"/>
              </a:lnSpc>
            </a:pPr>
            <a:r>
              <a:rPr sz="1500" spc="-1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和使用具有重要影响</a:t>
            </a:r>
            <a:r>
              <a:rPr sz="1500" spc="-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9" name="textbox 89"/>
          <p:cNvSpPr/>
          <p:nvPr/>
        </p:nvSpPr>
        <p:spPr>
          <a:xfrm>
            <a:off x="6437733" y="3490012"/>
            <a:ext cx="40233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27368" algn="l" rtl="0" eaLnBrk="0">
              <a:lnSpc>
                <a:spcPct val="83000"/>
              </a:lnSpc>
            </a:pPr>
            <a:r>
              <a:rPr sz="1500" spc="-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医保政策调整直接影响苯丙哌林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的市场需求和价</a:t>
            </a:r>
            <a:endParaRPr lang="Microsoft YaHei" altLang="Microsoft YaHei" sz="1500"/>
          </a:p>
          <a:p>
            <a:pPr marL="12700" algn="l" rtl="0" eaLnBrk="0">
              <a:lnSpc>
                <a:spcPts val="2695"/>
              </a:lnSpc>
            </a:pPr>
            <a:r>
              <a:rPr sz="1300" spc="-7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1300" spc="-6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0" name="textbox 90"/>
          <p:cNvSpPr/>
          <p:nvPr/>
        </p:nvSpPr>
        <p:spPr>
          <a:xfrm>
            <a:off x="6437924" y="4777696"/>
            <a:ext cx="402335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spc="-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策对苯丙哌林生产企业的环保设施建设和</a:t>
            </a:r>
            <a:endParaRPr lang="Microsoft YaHei" altLang="Microsoft YaHei" sz="1500"/>
          </a:p>
          <a:p>
            <a:pPr marL="12890" algn="l" rtl="0" eaLnBrk="0">
              <a:lnSpc>
                <a:spcPts val="2703"/>
              </a:lnSpc>
            </a:pPr>
            <a:r>
              <a:rPr sz="1500" spc="-7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运行提出更高要求，增加企业成</a:t>
            </a:r>
            <a:r>
              <a:rPr sz="1500" spc="-2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1" name="textbox 91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规影响因素分析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12" name="picture 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78840" y="3411473"/>
            <a:ext cx="1333699" cy="630268"/>
          </a:xfrm>
          <a:prstGeom prst="rect">
            <a:avLst/>
          </a:prstGeom>
        </p:spPr>
      </p:pic>
      <p:sp>
        <p:nvSpPr>
          <p:cNvPr id="113" name="path"/>
          <p:cNvSpPr/>
          <p:nvPr/>
        </p:nvSpPr>
        <p:spPr>
          <a:xfrm>
            <a:off x="10839192" y="3124961"/>
            <a:ext cx="186850" cy="1203293"/>
          </a:xfrm>
          <a:custGeom>
            <a:rect l="0" t="0" r="0" b="0"/>
            <a:pathLst>
              <a:path w="294" h="1893">
                <a:moveTo>
                  <a:pt x="10" y="1894"/>
                </a:moveTo>
                <a:moveTo>
                  <a:pt x="10" y="1894"/>
                </a:moveTo>
                <a:lnTo>
                  <a:pt x="294" y="947"/>
                </a:lnTo>
                <a:lnTo>
                  <a:pt x="10" y="0"/>
                </a:lnTo>
                <a:lnTo>
                  <a:pt x="10" y="1894"/>
                </a:lnTo>
                <a:close/>
              </a:path>
            </a:pathLst>
          </a:custGeom>
          <a:solidFill>
            <a:srgbClr val="5CB88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" name="path"/>
          <p:cNvSpPr/>
          <p:nvPr/>
        </p:nvSpPr>
        <p:spPr>
          <a:xfrm>
            <a:off x="10839195" y="1821275"/>
            <a:ext cx="186849" cy="1203293"/>
          </a:xfrm>
          <a:custGeom>
            <a:rect l="0" t="0" r="0" b="0"/>
            <a:pathLst>
              <a:path w="294" h="1893">
                <a:moveTo>
                  <a:pt x="10" y="1894"/>
                </a:moveTo>
                <a:moveTo>
                  <a:pt x="10" y="1894"/>
                </a:moveTo>
                <a:lnTo>
                  <a:pt x="294" y="947"/>
                </a:lnTo>
                <a:lnTo>
                  <a:pt x="10" y="0"/>
                </a:lnTo>
                <a:lnTo>
                  <a:pt x="10" y="1894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" name="path"/>
          <p:cNvSpPr/>
          <p:nvPr/>
        </p:nvSpPr>
        <p:spPr>
          <a:xfrm>
            <a:off x="5106733" y="3124961"/>
            <a:ext cx="186849" cy="1203292"/>
          </a:xfrm>
          <a:custGeom>
            <a:rect l="0" t="0" r="0" b="0"/>
            <a:pathLst>
              <a:path w="294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</a:path>
            </a:pathLst>
          </a:custGeom>
          <a:solidFill>
            <a:srgbClr val="5CB88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path"/>
          <p:cNvSpPr/>
          <p:nvPr/>
        </p:nvSpPr>
        <p:spPr>
          <a:xfrm>
            <a:off x="5106732" y="4428743"/>
            <a:ext cx="186849" cy="1203292"/>
          </a:xfrm>
          <a:custGeom>
            <a:rect l="0" t="0" r="0" b="0"/>
            <a:pathLst>
              <a:path w="294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path"/>
          <p:cNvSpPr/>
          <p:nvPr/>
        </p:nvSpPr>
        <p:spPr>
          <a:xfrm>
            <a:off x="10839197" y="4428744"/>
            <a:ext cx="186849" cy="1203293"/>
          </a:xfrm>
          <a:custGeom>
            <a:rect l="0" t="0" r="0" b="0"/>
            <a:pathLst>
              <a:path w="294" h="1893">
                <a:moveTo>
                  <a:pt x="10" y="1894"/>
                </a:moveTo>
                <a:moveTo>
                  <a:pt x="10" y="1894"/>
                </a:moveTo>
                <a:lnTo>
                  <a:pt x="294" y="947"/>
                </a:lnTo>
                <a:lnTo>
                  <a:pt x="10" y="0"/>
                </a:lnTo>
                <a:lnTo>
                  <a:pt x="10" y="1894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path"/>
          <p:cNvSpPr/>
          <p:nvPr/>
        </p:nvSpPr>
        <p:spPr>
          <a:xfrm>
            <a:off x="5106733" y="1821275"/>
            <a:ext cx="186849" cy="1203292"/>
          </a:xfrm>
          <a:custGeom>
            <a:rect l="0" t="0" r="0" b="0"/>
            <a:pathLst>
              <a:path w="294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textbox 119"/>
          <p:cNvSpPr/>
          <p:nvPr/>
        </p:nvSpPr>
        <p:spPr>
          <a:xfrm>
            <a:off x="5656304" y="2142948"/>
            <a:ext cx="552450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9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600" spc="-2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Microsoft YaHei" altLang="Microsoft YaHei" sz="3600"/>
          </a:p>
        </p:txBody>
      </p:sp>
      <p:sp>
        <p:nvSpPr>
          <p:cNvPr id="120" name="textbox 120"/>
          <p:cNvSpPr/>
          <p:nvPr/>
        </p:nvSpPr>
        <p:spPr>
          <a:xfrm>
            <a:off x="5656304" y="3464439"/>
            <a:ext cx="552450" cy="499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4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600" spc="-2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Microsoft YaHei" altLang="Microsoft YaHei" sz="3600"/>
          </a:p>
        </p:txBody>
      </p:sp>
      <p:sp>
        <p:nvSpPr>
          <p:cNvPr id="121" name="textbox 121"/>
          <p:cNvSpPr/>
          <p:nvPr/>
        </p:nvSpPr>
        <p:spPr>
          <a:xfrm>
            <a:off x="5656304" y="4794652"/>
            <a:ext cx="552450" cy="499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4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600" spc="-2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Microsoft YaHei" altLang="Microsoft YaHei" sz="3600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728312" y="2384831"/>
            <a:ext cx="1284233" cy="76200"/>
          </a:xfrm>
          <a:prstGeom prst="rect">
            <a:avLst/>
          </a:prstGeom>
        </p:spPr>
      </p:pic>
      <p:pic>
        <p:nvPicPr>
          <p:cNvPr id="123" name="picture 1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728312" y="4992287"/>
            <a:ext cx="1284233" cy="76200"/>
          </a:xfrm>
          <a:prstGeom prst="rect">
            <a:avLst/>
          </a:prstGeom>
        </p:spPr>
      </p:pic>
      <p:sp>
        <p:nvSpPr>
          <p:cNvPr id="124" name="rect"/>
          <p:cNvSpPr/>
          <p:nvPr/>
        </p:nvSpPr>
        <p:spPr>
          <a:xfrm>
            <a:off x="4309186" y="3726658"/>
            <a:ext cx="665253" cy="0"/>
          </a:xfrm>
          <a:prstGeom prst="rect">
            <a:avLst/>
          </a:prstGeom>
          <a:solidFill>
            <a:srgbClr val="5CB88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2079754" y="1600151"/>
            <a:ext cx="8282842" cy="4436693"/>
            <a:chExt cx="8282842" cy="4436693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8282842" cy="4436693"/>
              <a:chExt cx="8282842" cy="4436693"/>
            </a:xfrm>
          </p:grpSpPr>
          <p:sp>
            <p:nvSpPr>
              <p:cNvPr id="126" name="path"/>
              <p:cNvSpPr/>
              <p:nvPr/>
            </p:nvSpPr>
            <p:spPr>
              <a:xfrm>
                <a:off x="1364246" y="0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6E9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7" name="path"/>
              <p:cNvSpPr/>
              <p:nvPr/>
            </p:nvSpPr>
            <p:spPr>
              <a:xfrm>
                <a:off x="0" y="0"/>
                <a:ext cx="1922775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490F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8" name="path"/>
              <p:cNvSpPr/>
              <p:nvPr/>
            </p:nvSpPr>
            <p:spPr>
              <a:xfrm>
                <a:off x="0" y="1612598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6E9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9" name="path"/>
              <p:cNvSpPr/>
              <p:nvPr/>
            </p:nvSpPr>
            <p:spPr>
              <a:xfrm>
                <a:off x="6360064" y="1412050"/>
                <a:ext cx="1922777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490F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0" name="path"/>
              <p:cNvSpPr/>
              <p:nvPr/>
            </p:nvSpPr>
            <p:spPr>
              <a:xfrm>
                <a:off x="1364246" y="3225192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6E9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1" name="path"/>
              <p:cNvSpPr/>
              <p:nvPr/>
            </p:nvSpPr>
            <p:spPr>
              <a:xfrm>
                <a:off x="0" y="2824096"/>
                <a:ext cx="1922775" cy="1612594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490F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2" name="textbox 132"/>
            <p:cNvSpPr/>
            <p:nvPr/>
          </p:nvSpPr>
          <p:spPr>
            <a:xfrm>
              <a:off x="112391" y="352107"/>
              <a:ext cx="8084184" cy="38017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59"/>
                </a:lnSpc>
              </a:pPr>
              <a:endParaRPr lang="Arial" altLang="Arial" sz="100"/>
            </a:p>
            <a:p>
              <a:pPr algn="r" rtl="0" eaLnBrk="0">
                <a:lnSpc>
                  <a:spcPct val="83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随着人口老龄化加剧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，呼吸系统疾病的发病率上升，对苯丙哌林等止咳平</a:t>
              </a:r>
              <a:endParaRPr lang="Microsoft YaHei" altLang="Microsoft YaHei" sz="1500"/>
            </a:p>
            <a:p>
              <a:pPr marL="1987061" algn="l" rtl="0" eaLnBrk="0">
                <a:lnSpc>
                  <a:spcPts val="2695"/>
                </a:lnSpc>
              </a:pPr>
              <a:r>
                <a:rPr sz="1500" spc="-1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喘药物的需求增加</a:t>
              </a: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83000"/>
                </a:lnSpc>
                <a:spcBef>
                  <a:spcPts val="458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染、吸烟等环境因素导致呼吸系统疾病增多，进一步推动苯丙哌林</a:t>
              </a:r>
              <a:endParaRPr lang="Microsoft YaHei" altLang="Microsoft YaHei" sz="1500"/>
            </a:p>
            <a:p>
              <a:pPr marL="15366" algn="l" rtl="0" eaLnBrk="0">
                <a:lnSpc>
                  <a:spcPts val="2689"/>
                </a:lnSpc>
              </a:pPr>
              <a:r>
                <a:rPr sz="1500" spc="-1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市场需求增长</a:t>
              </a:r>
              <a:r>
                <a:rPr sz="1500" spc="-9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937952" indent="-2667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健康意识的提高和对高品质生活的追求，使得苯丙哌林等止咳平喘 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药物的市场需求不断扩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33" name="path"/>
            <p:cNvSpPr/>
            <p:nvPr/>
          </p:nvSpPr>
          <p:spPr>
            <a:xfrm>
              <a:off x="566767" y="3216257"/>
              <a:ext cx="858831" cy="857519"/>
            </a:xfrm>
            <a:custGeom>
              <a:rect l="0" t="0" r="0" b="0"/>
              <a:pathLst>
                <a:path w="1352" h="1350">
                  <a:moveTo>
                    <a:pt x="363" y="862"/>
                  </a:moveTo>
                  <a:cubicBezTo>
                    <a:pt x="335" y="872"/>
                    <a:pt x="303" y="878"/>
                    <a:pt x="270" y="878"/>
                  </a:cubicBezTo>
                  <a:lnTo>
                    <a:pt x="270" y="878"/>
                  </a:lnTo>
                  <a:cubicBezTo>
                    <a:pt x="120" y="878"/>
                    <a:pt x="0" y="758"/>
                    <a:pt x="0" y="608"/>
                  </a:cubicBezTo>
                  <a:lnTo>
                    <a:pt x="0" y="608"/>
                  </a:lnTo>
                  <a:cubicBezTo>
                    <a:pt x="0" y="482"/>
                    <a:pt x="86" y="376"/>
                    <a:pt x="203" y="347"/>
                  </a:cubicBezTo>
                  <a:lnTo>
                    <a:pt x="203" y="347"/>
                  </a:lnTo>
                  <a:lnTo>
                    <a:pt x="205" y="346"/>
                  </a:lnTo>
                  <a:lnTo>
                    <a:pt x="205" y="337"/>
                  </a:lnTo>
                  <a:lnTo>
                    <a:pt x="205" y="337"/>
                  </a:lnTo>
                  <a:cubicBezTo>
                    <a:pt x="205" y="337"/>
                    <a:pt x="205" y="337"/>
                    <a:pt x="205" y="337"/>
                  </a:cubicBezTo>
                  <a:lnTo>
                    <a:pt x="205" y="337"/>
                  </a:lnTo>
                  <a:cubicBezTo>
                    <a:pt x="205" y="188"/>
                    <a:pt x="326" y="67"/>
                    <a:pt x="475" y="67"/>
                  </a:cubicBezTo>
                  <a:lnTo>
                    <a:pt x="475" y="67"/>
                  </a:lnTo>
                  <a:cubicBezTo>
                    <a:pt x="517" y="67"/>
                    <a:pt x="557" y="77"/>
                    <a:pt x="592" y="94"/>
                  </a:cubicBezTo>
                  <a:lnTo>
                    <a:pt x="592" y="94"/>
                  </a:lnTo>
                  <a:lnTo>
                    <a:pt x="591" y="93"/>
                  </a:lnTo>
                  <a:lnTo>
                    <a:pt x="591" y="93"/>
                  </a:lnTo>
                  <a:cubicBezTo>
                    <a:pt x="634" y="36"/>
                    <a:pt x="702" y="0"/>
                    <a:pt x="779" y="0"/>
                  </a:cubicBezTo>
                  <a:lnTo>
                    <a:pt x="779" y="0"/>
                  </a:lnTo>
                  <a:cubicBezTo>
                    <a:pt x="899" y="0"/>
                    <a:pt x="998" y="88"/>
                    <a:pt x="1013" y="204"/>
                  </a:cubicBezTo>
                  <a:lnTo>
                    <a:pt x="1013" y="204"/>
                  </a:lnTo>
                  <a:lnTo>
                    <a:pt x="1013" y="205"/>
                  </a:lnTo>
                  <a:lnTo>
                    <a:pt x="1013" y="205"/>
                  </a:lnTo>
                  <a:cubicBezTo>
                    <a:pt x="1083" y="219"/>
                    <a:pt x="1137" y="275"/>
                    <a:pt x="1148" y="345"/>
                  </a:cubicBezTo>
                  <a:lnTo>
                    <a:pt x="1148" y="345"/>
                  </a:lnTo>
                  <a:lnTo>
                    <a:pt x="1148" y="346"/>
                  </a:lnTo>
                  <a:lnTo>
                    <a:pt x="1148" y="346"/>
                  </a:lnTo>
                  <a:cubicBezTo>
                    <a:pt x="1266" y="376"/>
                    <a:pt x="1352" y="482"/>
                    <a:pt x="1352" y="607"/>
                  </a:cubicBezTo>
                  <a:lnTo>
                    <a:pt x="1352" y="607"/>
                  </a:lnTo>
                  <a:cubicBezTo>
                    <a:pt x="1352" y="756"/>
                    <a:pt x="1231" y="877"/>
                    <a:pt x="1082" y="877"/>
                  </a:cubicBezTo>
                  <a:lnTo>
                    <a:pt x="1082" y="877"/>
                  </a:lnTo>
                  <a:cubicBezTo>
                    <a:pt x="1040" y="877"/>
                    <a:pt x="1000" y="868"/>
                    <a:pt x="964" y="850"/>
                  </a:cubicBezTo>
                  <a:lnTo>
                    <a:pt x="964" y="850"/>
                  </a:lnTo>
                  <a:lnTo>
                    <a:pt x="966" y="851"/>
                  </a:lnTo>
                  <a:lnTo>
                    <a:pt x="966" y="851"/>
                  </a:lnTo>
                  <a:cubicBezTo>
                    <a:pt x="930" y="910"/>
                    <a:pt x="877" y="956"/>
                    <a:pt x="815" y="983"/>
                  </a:cubicBezTo>
                  <a:lnTo>
                    <a:pt x="815" y="983"/>
                  </a:lnTo>
                  <a:lnTo>
                    <a:pt x="813" y="984"/>
                  </a:lnTo>
                  <a:lnTo>
                    <a:pt x="813" y="1215"/>
                  </a:lnTo>
                  <a:lnTo>
                    <a:pt x="948" y="1282"/>
                  </a:lnTo>
                  <a:lnTo>
                    <a:pt x="948" y="1350"/>
                  </a:lnTo>
                  <a:lnTo>
                    <a:pt x="408" y="1350"/>
                  </a:lnTo>
                  <a:lnTo>
                    <a:pt x="408" y="1282"/>
                  </a:lnTo>
                  <a:lnTo>
                    <a:pt x="543" y="1215"/>
                  </a:lnTo>
                  <a:lnTo>
                    <a:pt x="543" y="1012"/>
                  </a:lnTo>
                  <a:lnTo>
                    <a:pt x="363" y="862"/>
                  </a:lnTo>
                  <a:lnTo>
                    <a:pt x="363" y="862"/>
                  </a:lnTo>
                  <a:close/>
                  <a:moveTo>
                    <a:pt x="340" y="675"/>
                  </a:moveTo>
                  <a:lnTo>
                    <a:pt x="543" y="877"/>
                  </a:lnTo>
                  <a:lnTo>
                    <a:pt x="543" y="675"/>
                  </a:lnTo>
                  <a:lnTo>
                    <a:pt x="340" y="67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6918594" y="1704373"/>
              <a:ext cx="857250" cy="857250"/>
            </a:xfrm>
            <a:custGeom>
              <a:rect l="0" t="0" r="0" b="0"/>
              <a:pathLst>
                <a:path w="1350" h="1350">
                  <a:moveTo>
                    <a:pt x="675" y="843"/>
                  </a:moveTo>
                  <a:cubicBezTo>
                    <a:pt x="675" y="750"/>
                    <a:pt x="750" y="675"/>
                    <a:pt x="843" y="675"/>
                  </a:cubicBezTo>
                  <a:lnTo>
                    <a:pt x="843" y="675"/>
                  </a:lnTo>
                  <a:cubicBezTo>
                    <a:pt x="936" y="675"/>
                    <a:pt x="1012" y="750"/>
                    <a:pt x="1012" y="843"/>
                  </a:cubicBezTo>
                  <a:lnTo>
                    <a:pt x="1012" y="843"/>
                  </a:lnTo>
                  <a:cubicBezTo>
                    <a:pt x="1012" y="936"/>
                    <a:pt x="936" y="1012"/>
                    <a:pt x="843" y="1012"/>
                  </a:cubicBezTo>
                  <a:lnTo>
                    <a:pt x="843" y="1012"/>
                  </a:lnTo>
                  <a:cubicBezTo>
                    <a:pt x="750" y="1012"/>
                    <a:pt x="675" y="936"/>
                    <a:pt x="675" y="843"/>
                  </a:cubicBezTo>
                  <a:moveTo>
                    <a:pt x="1181" y="337"/>
                  </a:moveTo>
                  <a:lnTo>
                    <a:pt x="1042" y="57"/>
                  </a:lnTo>
                  <a:lnTo>
                    <a:pt x="1042" y="57"/>
                  </a:lnTo>
                  <a:cubicBezTo>
                    <a:pt x="1031" y="23"/>
                    <a:pt x="999" y="0"/>
                    <a:pt x="962" y="0"/>
                  </a:cubicBezTo>
                  <a:lnTo>
                    <a:pt x="962" y="0"/>
                  </a:lnTo>
                  <a:lnTo>
                    <a:pt x="730" y="0"/>
                  </a:lnTo>
                  <a:lnTo>
                    <a:pt x="730" y="0"/>
                  </a:lnTo>
                  <a:cubicBezTo>
                    <a:pt x="693" y="0"/>
                    <a:pt x="661" y="24"/>
                    <a:pt x="650" y="58"/>
                  </a:cubicBezTo>
                  <a:lnTo>
                    <a:pt x="650" y="58"/>
                  </a:lnTo>
                  <a:lnTo>
                    <a:pt x="506" y="337"/>
                  </a:lnTo>
                  <a:lnTo>
                    <a:pt x="168" y="337"/>
                  </a:lnTo>
                  <a:lnTo>
                    <a:pt x="168" y="337"/>
                  </a:lnTo>
                  <a:cubicBezTo>
                    <a:pt x="75" y="337"/>
                    <a:pt x="0" y="413"/>
                    <a:pt x="0" y="506"/>
                  </a:cubicBezTo>
                  <a:lnTo>
                    <a:pt x="0" y="506"/>
                  </a:lnTo>
                  <a:lnTo>
                    <a:pt x="0" y="1350"/>
                  </a:lnTo>
                  <a:lnTo>
                    <a:pt x="1350" y="1350"/>
                  </a:lnTo>
                  <a:lnTo>
                    <a:pt x="1350" y="506"/>
                  </a:lnTo>
                  <a:lnTo>
                    <a:pt x="1350" y="506"/>
                  </a:lnTo>
                  <a:cubicBezTo>
                    <a:pt x="1350" y="413"/>
                    <a:pt x="1274" y="337"/>
                    <a:pt x="1181" y="337"/>
                  </a:cubicBezTo>
                  <a:moveTo>
                    <a:pt x="253" y="675"/>
                  </a:moveTo>
                  <a:cubicBezTo>
                    <a:pt x="206" y="675"/>
                    <a:pt x="168" y="637"/>
                    <a:pt x="168" y="590"/>
                  </a:cubicBezTo>
                  <a:lnTo>
                    <a:pt x="168" y="590"/>
                  </a:lnTo>
                  <a:cubicBezTo>
                    <a:pt x="168" y="544"/>
                    <a:pt x="206" y="506"/>
                    <a:pt x="253" y="506"/>
                  </a:cubicBezTo>
                  <a:lnTo>
                    <a:pt x="253" y="506"/>
                  </a:lnTo>
                  <a:cubicBezTo>
                    <a:pt x="299" y="506"/>
                    <a:pt x="337" y="544"/>
                    <a:pt x="337" y="590"/>
                  </a:cubicBezTo>
                  <a:lnTo>
                    <a:pt x="337" y="590"/>
                  </a:lnTo>
                  <a:cubicBezTo>
                    <a:pt x="337" y="637"/>
                    <a:pt x="299" y="675"/>
                    <a:pt x="253" y="675"/>
                  </a:cubicBezTo>
                  <a:moveTo>
                    <a:pt x="843" y="1181"/>
                  </a:moveTo>
                  <a:cubicBezTo>
                    <a:pt x="657" y="1181"/>
                    <a:pt x="506" y="1030"/>
                    <a:pt x="506" y="843"/>
                  </a:cubicBezTo>
                  <a:lnTo>
                    <a:pt x="506" y="843"/>
                  </a:lnTo>
                  <a:cubicBezTo>
                    <a:pt x="506" y="657"/>
                    <a:pt x="657" y="506"/>
                    <a:pt x="843" y="506"/>
                  </a:cubicBezTo>
                  <a:lnTo>
                    <a:pt x="843" y="506"/>
                  </a:lnTo>
                  <a:cubicBezTo>
                    <a:pt x="1030" y="506"/>
                    <a:pt x="1181" y="657"/>
                    <a:pt x="1181" y="843"/>
                  </a:cubicBezTo>
                  <a:lnTo>
                    <a:pt x="1181" y="843"/>
                  </a:lnTo>
                  <a:cubicBezTo>
                    <a:pt x="1181" y="1030"/>
                    <a:pt x="1030" y="1181"/>
                    <a:pt x="843" y="118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520331" y="351394"/>
              <a:ext cx="843914" cy="860107"/>
            </a:xfrm>
            <a:custGeom>
              <a:rect l="0" t="0" r="0" b="0"/>
              <a:pathLst>
                <a:path w="1328" h="1354">
                  <a:moveTo>
                    <a:pt x="1270" y="569"/>
                  </a:moveTo>
                  <a:cubicBezTo>
                    <a:pt x="1309" y="588"/>
                    <a:pt x="1328" y="628"/>
                    <a:pt x="1328" y="667"/>
                  </a:cubicBezTo>
                  <a:lnTo>
                    <a:pt x="1328" y="667"/>
                  </a:lnTo>
                  <a:cubicBezTo>
                    <a:pt x="1328" y="1236"/>
                    <a:pt x="1328" y="1236"/>
                    <a:pt x="1328" y="1236"/>
                  </a:cubicBezTo>
                  <a:lnTo>
                    <a:pt x="1328" y="1236"/>
                  </a:lnTo>
                  <a:cubicBezTo>
                    <a:pt x="1328" y="1295"/>
                    <a:pt x="1270" y="1354"/>
                    <a:pt x="1192" y="1354"/>
                  </a:cubicBezTo>
                  <a:lnTo>
                    <a:pt x="1192" y="1354"/>
                  </a:lnTo>
                  <a:cubicBezTo>
                    <a:pt x="136" y="1354"/>
                    <a:pt x="136" y="1354"/>
                    <a:pt x="136" y="1354"/>
                  </a:cubicBezTo>
                  <a:lnTo>
                    <a:pt x="136" y="1354"/>
                  </a:lnTo>
                  <a:cubicBezTo>
                    <a:pt x="58" y="1354"/>
                    <a:pt x="0" y="1295"/>
                    <a:pt x="0" y="1236"/>
                  </a:cubicBezTo>
                  <a:lnTo>
                    <a:pt x="0" y="1236"/>
                  </a:lnTo>
                  <a:cubicBezTo>
                    <a:pt x="0" y="667"/>
                    <a:pt x="0" y="667"/>
                    <a:pt x="0" y="667"/>
                  </a:cubicBezTo>
                  <a:lnTo>
                    <a:pt x="0" y="667"/>
                  </a:lnTo>
                  <a:cubicBezTo>
                    <a:pt x="0" y="647"/>
                    <a:pt x="19" y="60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69"/>
                    <a:pt x="39" y="569"/>
                    <a:pt x="39" y="569"/>
                  </a:cubicBezTo>
                  <a:lnTo>
                    <a:pt x="39" y="569"/>
                  </a:lnTo>
                  <a:cubicBezTo>
                    <a:pt x="586" y="39"/>
                    <a:pt x="586" y="39"/>
                    <a:pt x="586" y="39"/>
                  </a:cubicBezTo>
                  <a:lnTo>
                    <a:pt x="586" y="39"/>
                  </a:lnTo>
                  <a:cubicBezTo>
                    <a:pt x="644" y="0"/>
                    <a:pt x="684" y="0"/>
                    <a:pt x="742" y="39"/>
                  </a:cubicBezTo>
                  <a:lnTo>
                    <a:pt x="742" y="39"/>
                  </a:lnTo>
                  <a:cubicBezTo>
                    <a:pt x="1270" y="569"/>
                    <a:pt x="1270" y="569"/>
                    <a:pt x="1270" y="569"/>
                  </a:cubicBezTo>
                  <a:moveTo>
                    <a:pt x="234" y="431"/>
                  </a:moveTo>
                  <a:cubicBezTo>
                    <a:pt x="234" y="765"/>
                    <a:pt x="234" y="765"/>
                    <a:pt x="234" y="765"/>
                  </a:cubicBezTo>
                  <a:lnTo>
                    <a:pt x="234" y="765"/>
                  </a:lnTo>
                  <a:cubicBezTo>
                    <a:pt x="664" y="1099"/>
                    <a:pt x="664" y="1099"/>
                    <a:pt x="664" y="1099"/>
                  </a:cubicBezTo>
                  <a:lnTo>
                    <a:pt x="664" y="1099"/>
                  </a:lnTo>
                  <a:cubicBezTo>
                    <a:pt x="1074" y="785"/>
                    <a:pt x="1074" y="785"/>
                    <a:pt x="1074" y="785"/>
                  </a:cubicBezTo>
                  <a:lnTo>
                    <a:pt x="1074" y="785"/>
                  </a:lnTo>
                  <a:cubicBezTo>
                    <a:pt x="1074" y="431"/>
                    <a:pt x="1074" y="431"/>
                    <a:pt x="1074" y="431"/>
                  </a:cubicBezTo>
                  <a:lnTo>
                    <a:pt x="1074" y="431"/>
                  </a:lnTo>
                  <a:cubicBezTo>
                    <a:pt x="234" y="431"/>
                    <a:pt x="234" y="431"/>
                    <a:pt x="234" y="431"/>
                  </a:cubicBezTo>
                  <a:moveTo>
                    <a:pt x="371" y="510"/>
                  </a:moveTo>
                  <a:cubicBezTo>
                    <a:pt x="371" y="569"/>
                    <a:pt x="371" y="569"/>
                    <a:pt x="371" y="569"/>
                  </a:cubicBezTo>
                  <a:lnTo>
                    <a:pt x="371" y="569"/>
                  </a:lnTo>
                  <a:cubicBezTo>
                    <a:pt x="938" y="569"/>
                    <a:pt x="938" y="569"/>
                    <a:pt x="938" y="569"/>
                  </a:cubicBezTo>
                  <a:lnTo>
                    <a:pt x="938" y="569"/>
                  </a:lnTo>
                  <a:cubicBezTo>
                    <a:pt x="938" y="510"/>
                    <a:pt x="938" y="510"/>
                    <a:pt x="938" y="510"/>
                  </a:cubicBezTo>
                  <a:lnTo>
                    <a:pt x="938" y="510"/>
                  </a:lnTo>
                  <a:cubicBezTo>
                    <a:pt x="371" y="510"/>
                    <a:pt x="371" y="510"/>
                    <a:pt x="371" y="510"/>
                  </a:cubicBezTo>
                  <a:moveTo>
                    <a:pt x="371" y="745"/>
                  </a:moveTo>
                  <a:cubicBezTo>
                    <a:pt x="371" y="804"/>
                    <a:pt x="371" y="804"/>
                    <a:pt x="371" y="804"/>
                  </a:cubicBezTo>
                  <a:lnTo>
                    <a:pt x="371" y="804"/>
                  </a:lnTo>
                  <a:cubicBezTo>
                    <a:pt x="938" y="804"/>
                    <a:pt x="938" y="804"/>
                    <a:pt x="938" y="804"/>
                  </a:cubicBezTo>
                  <a:lnTo>
                    <a:pt x="938" y="804"/>
                  </a:lnTo>
                  <a:cubicBezTo>
                    <a:pt x="938" y="745"/>
                    <a:pt x="938" y="745"/>
                    <a:pt x="938" y="745"/>
                  </a:cubicBezTo>
                  <a:lnTo>
                    <a:pt x="938" y="745"/>
                  </a:lnTo>
                  <a:cubicBezTo>
                    <a:pt x="371" y="745"/>
                    <a:pt x="371" y="745"/>
                    <a:pt x="371" y="745"/>
                  </a:cubicBezTo>
                  <a:moveTo>
                    <a:pt x="371" y="628"/>
                  </a:moveTo>
                  <a:cubicBezTo>
                    <a:pt x="371" y="687"/>
                    <a:pt x="371" y="687"/>
                    <a:pt x="371" y="687"/>
                  </a:cubicBezTo>
                  <a:lnTo>
                    <a:pt x="371" y="687"/>
                  </a:lnTo>
                  <a:cubicBezTo>
                    <a:pt x="938" y="687"/>
                    <a:pt x="938" y="687"/>
                    <a:pt x="938" y="687"/>
                  </a:cubicBezTo>
                  <a:lnTo>
                    <a:pt x="938" y="687"/>
                  </a:lnTo>
                  <a:cubicBezTo>
                    <a:pt x="938" y="628"/>
                    <a:pt x="938" y="628"/>
                    <a:pt x="938" y="628"/>
                  </a:cubicBezTo>
                  <a:lnTo>
                    <a:pt x="938" y="628"/>
                  </a:lnTo>
                  <a:cubicBezTo>
                    <a:pt x="371" y="628"/>
                    <a:pt x="371" y="628"/>
                    <a:pt x="371" y="628"/>
                  </a:cubicBezTo>
                  <a:moveTo>
                    <a:pt x="156" y="1275"/>
                  </a:moveTo>
                  <a:cubicBezTo>
                    <a:pt x="410" y="1020"/>
                    <a:pt x="410" y="1020"/>
                    <a:pt x="410" y="1020"/>
                  </a:cubicBezTo>
                  <a:lnTo>
                    <a:pt x="410" y="1020"/>
                  </a:lnTo>
                  <a:cubicBezTo>
                    <a:pt x="429" y="1020"/>
                    <a:pt x="429" y="1001"/>
                    <a:pt x="410" y="981"/>
                  </a:cubicBezTo>
                  <a:lnTo>
                    <a:pt x="410" y="981"/>
                  </a:lnTo>
                  <a:cubicBezTo>
                    <a:pt x="410" y="961"/>
                    <a:pt x="390" y="961"/>
                    <a:pt x="371" y="981"/>
                  </a:cubicBezTo>
                  <a:lnTo>
                    <a:pt x="371" y="981"/>
                  </a:lnTo>
                  <a:cubicBezTo>
                    <a:pt x="117" y="1236"/>
                    <a:pt x="117" y="1236"/>
                    <a:pt x="117" y="1236"/>
                  </a:cubicBezTo>
                  <a:lnTo>
                    <a:pt x="117" y="1236"/>
                  </a:lnTo>
                  <a:cubicBezTo>
                    <a:pt x="97" y="1256"/>
                    <a:pt x="97" y="1256"/>
                    <a:pt x="117" y="1275"/>
                  </a:cubicBezTo>
                  <a:lnTo>
                    <a:pt x="117" y="1275"/>
                  </a:lnTo>
                  <a:cubicBezTo>
                    <a:pt x="117" y="1295"/>
                    <a:pt x="136" y="1295"/>
                    <a:pt x="156" y="1275"/>
                  </a:cubicBezTo>
                  <a:moveTo>
                    <a:pt x="1231" y="1236"/>
                  </a:moveTo>
                  <a:cubicBezTo>
                    <a:pt x="977" y="981"/>
                    <a:pt x="977" y="981"/>
                    <a:pt x="977" y="981"/>
                  </a:cubicBezTo>
                  <a:lnTo>
                    <a:pt x="977" y="981"/>
                  </a:lnTo>
                  <a:cubicBezTo>
                    <a:pt x="957" y="961"/>
                    <a:pt x="938" y="961"/>
                    <a:pt x="938" y="981"/>
                  </a:cubicBezTo>
                  <a:lnTo>
                    <a:pt x="938" y="981"/>
                  </a:lnTo>
                  <a:cubicBezTo>
                    <a:pt x="918" y="1001"/>
                    <a:pt x="918" y="1020"/>
                    <a:pt x="938" y="1020"/>
                  </a:cubicBezTo>
                  <a:lnTo>
                    <a:pt x="938" y="1020"/>
                  </a:lnTo>
                  <a:cubicBezTo>
                    <a:pt x="1192" y="1275"/>
                    <a:pt x="1192" y="1275"/>
                    <a:pt x="1192" y="1275"/>
                  </a:cubicBezTo>
                  <a:lnTo>
                    <a:pt x="1192" y="1275"/>
                  </a:lnTo>
                  <a:cubicBezTo>
                    <a:pt x="1211" y="1295"/>
                    <a:pt x="1231" y="1295"/>
                    <a:pt x="1250" y="1275"/>
                  </a:cubicBezTo>
                  <a:lnTo>
                    <a:pt x="1250" y="1275"/>
                  </a:lnTo>
                  <a:cubicBezTo>
                    <a:pt x="1250" y="1256"/>
                    <a:pt x="1250" y="1256"/>
                    <a:pt x="1231" y="123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6" name="textbox 136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994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驱动力量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3573728" y="2215660"/>
            <a:ext cx="5050154" cy="1998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2037205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6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构及上下游关系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B6BD3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6482"/>
              </a:lnSpc>
            </a:pPr>
            <a:endParaRPr lang="Arial" altLang="Arial" sz="100"/>
          </a:p>
          <a:p>
            <a:pPr marL="2294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500"/>
          </a:p>
          <a:p>
            <a:pPr marL="228725" algn="l" rtl="0" eaLnBrk="0">
              <a:lnSpc>
                <a:spcPct val="86000"/>
              </a:lnSpc>
              <a:spcBef>
                <a:spcPts val="150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通过精细化管理、技术创新等手段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endParaRPr lang="Microsoft YaHei" altLang="Microsoft YaHei" sz="1300"/>
          </a:p>
          <a:p>
            <a:pPr marL="227696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低原料消耗，提高生产效率，从而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endParaRPr lang="Microsoft YaHei" altLang="Microsoft YaHei" sz="1300"/>
          </a:p>
          <a:p>
            <a:pPr marL="229754" algn="l" rtl="0" eaLnBrk="0">
              <a:lnSpc>
                <a:spcPts val="2424"/>
              </a:lnSpc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制成本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61" name="textbox 161"/>
          <p:cNvSpPr/>
          <p:nvPr/>
        </p:nvSpPr>
        <p:spPr>
          <a:xfrm>
            <a:off x="643221" y="1461340"/>
            <a:ext cx="2734310" cy="1317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54"/>
              </a:lnSpc>
            </a:pPr>
            <a:endParaRPr lang="Arial" altLang="Arial" sz="100"/>
          </a:p>
          <a:p>
            <a:pPr marL="14042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3900" algn="l" rtl="0" eaLnBrk="0">
              <a:lnSpc>
                <a:spcPct val="94000"/>
              </a:lnSpc>
              <a:spcBef>
                <a:spcPts val="402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苯丙哌林的主要原料包括苯丙氨酸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2127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哌啶等，原料采购需关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市场动态，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确保稳定供应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2" name="textbox 162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应与成本控制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4" name="group 3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84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0" name="textbox 190"/>
          <p:cNvSpPr/>
          <p:nvPr/>
        </p:nvSpPr>
        <p:spPr>
          <a:xfrm>
            <a:off x="7866415" y="1527228"/>
            <a:ext cx="3123564" cy="425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28"/>
              </a:lnSpc>
            </a:pPr>
            <a:endParaRPr lang="Arial" altLang="Arial" sz="100"/>
          </a:p>
          <a:p>
            <a:pPr marL="13795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</a:t>
            </a:r>
            <a:endParaRPr lang="Microsoft YaHei" altLang="Microsoft YaHei" sz="17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64827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哌林的生产工艺包括合成、精制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4827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骤，需不断优化工艺参数，提高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5018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产品质量和收率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512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7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65018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设备对产品质量和产量具有重要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5018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，需加强设备维护和更新，确保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65018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生产顺利进行。</a:t>
            </a:r>
            <a:endParaRPr lang="Microsoft YaHei" altLang="Microsoft YaHei" sz="1500"/>
          </a:p>
        </p:txBody>
      </p:sp>
      <p:sp>
        <p:nvSpPr>
          <p:cNvPr id="191" name="textbox 191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生产加工环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节分析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" name="picture 2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13" name="picture 2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214" name="textbox 214"/>
          <p:cNvSpPr/>
          <p:nvPr/>
        </p:nvSpPr>
        <p:spPr>
          <a:xfrm>
            <a:off x="875906" y="1744206"/>
            <a:ext cx="6654800" cy="1139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6"/>
              </a:lnSpc>
            </a:pPr>
            <a:endParaRPr lang="Arial" altLang="Arial" sz="100"/>
          </a:p>
          <a:p>
            <a:pPr marL="1558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indent="1333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苯丙哌林的销售渠道包括医药批发、零售药店等，需建立稳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的销售渠道网络，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确保产品顺畅流通。</a:t>
            </a:r>
            <a:endParaRPr lang="Microsoft YaHei" altLang="Microsoft YaHei" sz="1500"/>
          </a:p>
        </p:txBody>
      </p:sp>
      <p:sp>
        <p:nvSpPr>
          <p:cNvPr id="215" name="textbox 215"/>
          <p:cNvSpPr/>
          <p:nvPr/>
        </p:nvSpPr>
        <p:spPr>
          <a:xfrm>
            <a:off x="803003" y="4280013"/>
            <a:ext cx="6500495" cy="1155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96"/>
              </a:lnSpc>
            </a:pPr>
            <a:endParaRPr lang="Arial" altLang="Arial" sz="100"/>
          </a:p>
          <a:p>
            <a:pPr marL="21043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场拓展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algn="l" rtl="0" eaLnBrk="0">
              <a:lnSpc>
                <a:spcPct val="6943"/>
              </a:lnSpc>
            </a:pPr>
            <a:endParaRPr lang="Arial" altLang="Arial" sz="100"/>
          </a:p>
          <a:p>
            <a:pPr marL="12700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市场调研和分析，了解患者需求和竞争对手情况，制定针对性的市场拓展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策略。</a:t>
            </a:r>
            <a:endParaRPr lang="Microsoft YaHei" altLang="Microsoft YaHei" sz="1500"/>
          </a:p>
        </p:txBody>
      </p:sp>
      <p:sp>
        <p:nvSpPr>
          <p:cNvPr id="216" name="textbox 216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售渠道和市场拓展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7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3490F4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9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1" name="picture 2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242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E3E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4CC8E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6" name="textbox 246"/>
          <p:cNvSpPr/>
          <p:nvPr/>
        </p:nvSpPr>
        <p:spPr>
          <a:xfrm>
            <a:off x="1198768" y="3134434"/>
            <a:ext cx="5492115" cy="1542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6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建立完善的客户服务体系，提供产品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</a:t>
            </a:r>
            <a:endParaRPr lang="Microsoft YaHei" altLang="Microsoft YaHei" sz="1300"/>
          </a:p>
          <a:p>
            <a:pPr marL="12871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询、用药指导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等服务，提高客户满意度。</a:t>
            </a:r>
            <a:endParaRPr lang="Microsoft YaHei" altLang="Microsoft YaHei" sz="1300"/>
          </a:p>
          <a:p>
            <a:pPr algn="r" rtl="0" eaLnBrk="0">
              <a:lnSpc>
                <a:spcPct val="85000"/>
              </a:lnSpc>
              <a:spcBef>
                <a:spcPts val="290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247" name="textbox 247"/>
          <p:cNvSpPr/>
          <p:nvPr/>
        </p:nvSpPr>
        <p:spPr>
          <a:xfrm>
            <a:off x="7931036" y="3134434"/>
            <a:ext cx="31095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6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定期与客户保持沟通联系，了解客户需</a:t>
            </a:r>
            <a:r>
              <a:rPr sz="1300" spc="3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300"/>
          </a:p>
          <a:p>
            <a:pPr marL="13386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变化，及时调整产品和服务策略，维护</a:t>
            </a:r>
            <a:r>
              <a:rPr sz="1300" spc="2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557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好客户关系</a:t>
            </a:r>
            <a:r>
              <a:rPr sz="1300" spc="-5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48" name="textbox 248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管理与维护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9" name="textbox 269"/>
          <p:cNvSpPr/>
          <p:nvPr/>
        </p:nvSpPr>
        <p:spPr>
          <a:xfrm>
            <a:off x="1199778" y="2314091"/>
            <a:ext cx="1045210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Microsoft YaHei" altLang="Microsoft YaHei" sz="2000"/>
          </a:p>
        </p:txBody>
      </p:sp>
      <p:sp>
        <p:nvSpPr>
          <p:cNvPr id="270" name="textbox 270"/>
          <p:cNvSpPr/>
          <p:nvPr/>
        </p:nvSpPr>
        <p:spPr>
          <a:xfrm>
            <a:off x="10014725" y="2314091"/>
            <a:ext cx="1045210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</a:t>
            </a:r>
            <a:endParaRPr lang="Microsoft YaHei" altLang="Microsoft YaHei" sz="2000"/>
          </a:p>
        </p:txBody>
      </p:sp>
      <p:pic>
        <p:nvPicPr>
          <p:cNvPr id="271" name="picture 2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272" name="picture 2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74" name="textbox 274"/>
          <p:cNvSpPr/>
          <p:nvPr/>
        </p:nvSpPr>
        <p:spPr>
          <a:xfrm>
            <a:off x="3585158" y="2215660"/>
            <a:ext cx="5038725" cy="2541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2025775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6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831899" indent="-1819199" algn="l" rtl="0" eaLnBrk="0">
              <a:lnSpc>
                <a:spcPct val="103000"/>
              </a:lnSpc>
              <a:spcBef>
                <a:spcPts val="6"/>
              </a:spcBef>
            </a:pPr>
            <a:r>
              <a:rPr sz="36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</a:t>
            </a:r>
            <a:r>
              <a:rPr sz="36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6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者分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5" name="picture 2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4" name="group 4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27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textbox 277"/>
            <p:cNvSpPr/>
            <p:nvPr/>
          </p:nvSpPr>
          <p:spPr>
            <a:xfrm>
              <a:off x="372030" y="384938"/>
              <a:ext cx="2690495" cy="2263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518"/>
                </a:lnSpc>
              </a:pPr>
              <a:endParaRPr lang="Arial" altLang="Arial" sz="100"/>
            </a:p>
            <a:p>
              <a:pPr marL="536998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1429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国内外政策法规对苯丙哌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林行业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产、销售和使用均有严格规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对企业的市场布局和竞争策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略产生重要影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78" name="picture 27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6" name="group 4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27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71A6E6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textbox 280"/>
            <p:cNvSpPr/>
            <p:nvPr/>
          </p:nvSpPr>
          <p:spPr>
            <a:xfrm>
              <a:off x="371457" y="386119"/>
              <a:ext cx="2691129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062"/>
                </a:lnSpc>
              </a:pPr>
              <a:endParaRPr lang="Arial" altLang="Arial" sz="100"/>
            </a:p>
            <a:p>
              <a:pPr marL="550857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际企业竞争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2001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国际大型制药公司在苯丙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哌林领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有较强的研发实力和市场份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额，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通过技术创新和品牌建设维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护其竞争优势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81" name="picture 28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8" name="group 4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82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71A6E6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textbox 283"/>
            <p:cNvSpPr/>
            <p:nvPr/>
          </p:nvSpPr>
          <p:spPr>
            <a:xfrm>
              <a:off x="370695" y="385824"/>
              <a:ext cx="2845435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000"/>
                </a:lnSpc>
              </a:pPr>
              <a:endParaRPr lang="Arial" altLang="Arial" sz="100"/>
            </a:p>
            <a:p>
              <a:pPr marL="551618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内企业竞争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2763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国内苯丙哌林生产企业数量众多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多数为中小型企业，市场竞争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激烈，价格战成为主要竞争手段。</a:t>
              </a:r>
              <a:endParaRPr lang="Microsoft YaHei" altLang="Microsoft YaHei" sz="1500"/>
            </a:p>
          </p:txBody>
        </p:sp>
        <p:pic>
          <p:nvPicPr>
            <p:cNvPr id="284" name="picture 28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85" name="textbox 285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755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国内外企业竞争格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局概述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6" name="picture 3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 rot="21600000">
            <a:off x="1104132" y="1348301"/>
            <a:ext cx="10266446" cy="1333500"/>
            <a:chExt cx="10266446" cy="1333500"/>
          </a:xfrm>
        </p:grpSpPr>
        <p:grpSp>
          <p:nvGrpSpPr>
            <p:cNvPr id="54" name="group 54"/>
            <p:cNvGrpSpPr/>
            <p:nvPr/>
          </p:nvGrpSpPr>
          <p:grpSpPr>
            <a:xfrm rot="21600000">
              <a:off x="0" y="0"/>
              <a:ext cx="10266446" cy="1333500"/>
              <a:chExt cx="10266446" cy="1333500"/>
            </a:xfrm>
          </p:grpSpPr>
          <p:sp>
            <p:nvSpPr>
              <p:cNvPr id="307" name="path"/>
              <p:cNvSpPr/>
              <p:nvPr/>
            </p:nvSpPr>
            <p:spPr>
              <a:xfrm>
                <a:off x="1273072" y="0"/>
                <a:ext cx="8305834" cy="1333500"/>
              </a:xfrm>
              <a:custGeom>
                <a:rect l="0" t="0" r="0" b="0"/>
                <a:pathLst>
                  <a:path w="13079" h="2100">
                    <a:moveTo>
                      <a:pt x="0" y="0"/>
                    </a:moveTo>
                    <a:lnTo>
                      <a:pt x="13080" y="0"/>
                    </a:lnTo>
                    <a:lnTo>
                      <a:pt x="13080" y="2100"/>
                    </a:lnTo>
                    <a:lnTo>
                      <a:pt x="0" y="21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6E9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path"/>
              <p:cNvSpPr/>
              <p:nvPr/>
            </p:nvSpPr>
            <p:spPr>
              <a:xfrm>
                <a:off x="0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3490F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path"/>
              <p:cNvSpPr/>
              <p:nvPr/>
            </p:nvSpPr>
            <p:spPr>
              <a:xfrm>
                <a:off x="8055878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D6E9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10" name="textbox 310"/>
            <p:cNvSpPr/>
            <p:nvPr/>
          </p:nvSpPr>
          <p:spPr>
            <a:xfrm>
              <a:off x="2408039" y="200390"/>
              <a:ext cx="7148194" cy="9632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877"/>
                </a:lnSpc>
              </a:pPr>
              <a:endParaRPr lang="Arial" altLang="Arial" sz="100"/>
            </a:p>
            <a:p>
              <a:pPr marL="22863" algn="l" rtl="0" eaLnBrk="0">
                <a:lnSpc>
                  <a:spcPct val="92000"/>
                </a:lnSpc>
              </a:pPr>
              <a:r>
                <a:rPr sz="17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国际主</a:t>
              </a:r>
              <a:r>
                <a:rPr sz="17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</a:t>
              </a:r>
              <a:r>
                <a:rPr sz="17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参与者</a:t>
              </a:r>
              <a:endParaRPr lang="Microsoft YaHei" altLang="Microsoft YaHei" sz="1700"/>
            </a:p>
            <a:p>
              <a:pPr marL="12700" algn="l" rtl="0" eaLnBrk="0">
                <a:lnSpc>
                  <a:spcPct val="88000"/>
                </a:lnSpc>
                <a:spcBef>
                  <a:spcPts val="1395"/>
                </a:spcBef>
              </a:pPr>
              <a:r>
                <a:rPr sz="120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如辉瑞、默克等国际知名制药公司，拥有强大的研发实力和品牌优势，但在中国市场可能面临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本土化</a:t>
              </a:r>
              <a:endParaRPr lang="Microsoft YaHei" altLang="Microsoft YaHei" sz="1200"/>
            </a:p>
            <a:p>
              <a:pPr marL="12862" algn="l" rtl="0" eaLnBrk="0">
                <a:lnSpc>
                  <a:spcPts val="2840"/>
                </a:lnSpc>
              </a:pPr>
              <a:r>
                <a:rPr sz="11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挑战。</a:t>
              </a:r>
              <a:endParaRPr lang="Microsoft YaHei" altLang="Microsoft YaHei" sz="1100"/>
            </a:p>
          </p:txBody>
        </p:sp>
        <p:sp>
          <p:nvSpPr>
            <p:cNvPr id="311" name="path"/>
            <p:cNvSpPr/>
            <p:nvPr/>
          </p:nvSpPr>
          <p:spPr>
            <a:xfrm>
              <a:off x="831346" y="298132"/>
              <a:ext cx="719895" cy="555402"/>
            </a:xfrm>
            <a:custGeom>
              <a:rect l="0" t="0" r="0" b="0"/>
              <a:pathLst>
                <a:path w="1133" h="874">
                  <a:moveTo>
                    <a:pt x="896" y="29"/>
                  </a:moveTo>
                  <a:cubicBezTo>
                    <a:pt x="896" y="14"/>
                    <a:pt x="879" y="0"/>
                    <a:pt x="862" y="0"/>
                  </a:cubicBezTo>
                  <a:lnTo>
                    <a:pt x="862" y="0"/>
                  </a:lnTo>
                  <a:cubicBezTo>
                    <a:pt x="778" y="0"/>
                    <a:pt x="778" y="0"/>
                    <a:pt x="778" y="0"/>
                  </a:cubicBezTo>
                  <a:lnTo>
                    <a:pt x="778" y="0"/>
                  </a:lnTo>
                  <a:cubicBezTo>
                    <a:pt x="761" y="0"/>
                    <a:pt x="744" y="14"/>
                    <a:pt x="744" y="29"/>
                  </a:cubicBezTo>
                  <a:lnTo>
                    <a:pt x="744" y="29"/>
                  </a:lnTo>
                  <a:cubicBezTo>
                    <a:pt x="744" y="72"/>
                    <a:pt x="744" y="72"/>
                    <a:pt x="744" y="72"/>
                  </a:cubicBezTo>
                  <a:lnTo>
                    <a:pt x="744" y="72"/>
                  </a:lnTo>
                  <a:cubicBezTo>
                    <a:pt x="896" y="204"/>
                    <a:pt x="896" y="204"/>
                    <a:pt x="896" y="204"/>
                  </a:cubicBezTo>
                  <a:lnTo>
                    <a:pt x="896" y="204"/>
                  </a:lnTo>
                  <a:lnTo>
                    <a:pt x="896" y="29"/>
                  </a:lnTo>
                  <a:close/>
                  <a:moveTo>
                    <a:pt x="1116" y="451"/>
                  </a:moveTo>
                  <a:cubicBezTo>
                    <a:pt x="609" y="29"/>
                    <a:pt x="609" y="29"/>
                    <a:pt x="609" y="29"/>
                  </a:cubicBezTo>
                  <a:lnTo>
                    <a:pt x="609" y="29"/>
                  </a:lnTo>
                  <a:cubicBezTo>
                    <a:pt x="592" y="0"/>
                    <a:pt x="558" y="0"/>
                    <a:pt x="524" y="29"/>
                  </a:cubicBezTo>
                  <a:lnTo>
                    <a:pt x="524" y="29"/>
                  </a:lnTo>
                  <a:cubicBezTo>
                    <a:pt x="33" y="451"/>
                    <a:pt x="33" y="451"/>
                    <a:pt x="33" y="451"/>
                  </a:cubicBezTo>
                  <a:lnTo>
                    <a:pt x="33" y="451"/>
                  </a:lnTo>
                  <a:cubicBezTo>
                    <a:pt x="0" y="481"/>
                    <a:pt x="0" y="510"/>
                    <a:pt x="33" y="524"/>
                  </a:cubicBezTo>
                  <a:lnTo>
                    <a:pt x="33" y="524"/>
                  </a:lnTo>
                  <a:cubicBezTo>
                    <a:pt x="33" y="539"/>
                    <a:pt x="50" y="539"/>
                    <a:pt x="67" y="539"/>
                  </a:cubicBezTo>
                  <a:lnTo>
                    <a:pt x="67" y="539"/>
                  </a:lnTo>
                  <a:cubicBezTo>
                    <a:pt x="84" y="539"/>
                    <a:pt x="101" y="539"/>
                    <a:pt x="118" y="524"/>
                  </a:cubicBezTo>
                  <a:lnTo>
                    <a:pt x="118" y="524"/>
                  </a:lnTo>
                  <a:cubicBezTo>
                    <a:pt x="575" y="131"/>
                    <a:pt x="575" y="131"/>
                    <a:pt x="575" y="131"/>
                  </a:cubicBezTo>
                  <a:lnTo>
                    <a:pt x="575" y="131"/>
                  </a:lnTo>
                  <a:cubicBezTo>
                    <a:pt x="1032" y="524"/>
                    <a:pt x="1032" y="524"/>
                    <a:pt x="1032" y="524"/>
                  </a:cubicBezTo>
                  <a:lnTo>
                    <a:pt x="1032" y="524"/>
                  </a:lnTo>
                  <a:cubicBezTo>
                    <a:pt x="1049" y="553"/>
                    <a:pt x="1099" y="553"/>
                    <a:pt x="1116" y="524"/>
                  </a:cubicBezTo>
                  <a:lnTo>
                    <a:pt x="1116" y="524"/>
                  </a:lnTo>
                  <a:cubicBezTo>
                    <a:pt x="1133" y="510"/>
                    <a:pt x="1133" y="481"/>
                    <a:pt x="1116" y="451"/>
                  </a:cubicBezTo>
                  <a:moveTo>
                    <a:pt x="152" y="539"/>
                  </a:moveTo>
                  <a:cubicBezTo>
                    <a:pt x="152" y="830"/>
                    <a:pt x="152" y="830"/>
                    <a:pt x="152" y="830"/>
                  </a:cubicBezTo>
                  <a:lnTo>
                    <a:pt x="152" y="830"/>
                  </a:lnTo>
                  <a:cubicBezTo>
                    <a:pt x="152" y="860"/>
                    <a:pt x="186" y="874"/>
                    <a:pt x="219" y="874"/>
                  </a:cubicBezTo>
                  <a:lnTo>
                    <a:pt x="219" y="874"/>
                  </a:lnTo>
                  <a:cubicBezTo>
                    <a:pt x="473" y="874"/>
                    <a:pt x="473" y="874"/>
                    <a:pt x="473" y="874"/>
                  </a:cubicBezTo>
                  <a:lnTo>
                    <a:pt x="473" y="874"/>
                  </a:lnTo>
                  <a:cubicBezTo>
                    <a:pt x="473" y="612"/>
                    <a:pt x="473" y="612"/>
                    <a:pt x="473" y="612"/>
                  </a:cubicBezTo>
                  <a:lnTo>
                    <a:pt x="473" y="612"/>
                  </a:lnTo>
                  <a:cubicBezTo>
                    <a:pt x="473" y="612"/>
                    <a:pt x="490" y="597"/>
                    <a:pt x="490" y="597"/>
                  </a:cubicBezTo>
                  <a:lnTo>
                    <a:pt x="490" y="597"/>
                  </a:lnTo>
                  <a:cubicBezTo>
                    <a:pt x="642" y="597"/>
                    <a:pt x="642" y="597"/>
                    <a:pt x="642" y="597"/>
                  </a:cubicBezTo>
                  <a:lnTo>
                    <a:pt x="642" y="597"/>
                  </a:lnTo>
                  <a:cubicBezTo>
                    <a:pt x="659" y="597"/>
                    <a:pt x="659" y="612"/>
                    <a:pt x="659" y="612"/>
                  </a:cubicBezTo>
                  <a:lnTo>
                    <a:pt x="659" y="612"/>
                  </a:lnTo>
                  <a:cubicBezTo>
                    <a:pt x="659" y="874"/>
                    <a:pt x="659" y="874"/>
                    <a:pt x="659" y="874"/>
                  </a:cubicBezTo>
                  <a:lnTo>
                    <a:pt x="659" y="874"/>
                  </a:lnTo>
                  <a:cubicBezTo>
                    <a:pt x="930" y="874"/>
                    <a:pt x="930" y="874"/>
                    <a:pt x="930" y="874"/>
                  </a:cubicBezTo>
                  <a:lnTo>
                    <a:pt x="930" y="874"/>
                  </a:lnTo>
                  <a:cubicBezTo>
                    <a:pt x="964" y="874"/>
                    <a:pt x="981" y="860"/>
                    <a:pt x="981" y="830"/>
                  </a:cubicBezTo>
                  <a:lnTo>
                    <a:pt x="981" y="830"/>
                  </a:lnTo>
                  <a:cubicBezTo>
                    <a:pt x="981" y="553"/>
                    <a:pt x="981" y="553"/>
                    <a:pt x="981" y="553"/>
                  </a:cubicBezTo>
                  <a:lnTo>
                    <a:pt x="981" y="553"/>
                  </a:lnTo>
                  <a:cubicBezTo>
                    <a:pt x="575" y="189"/>
                    <a:pt x="575" y="189"/>
                    <a:pt x="575" y="189"/>
                  </a:cubicBezTo>
                  <a:lnTo>
                    <a:pt x="575" y="189"/>
                  </a:lnTo>
                  <a:lnTo>
                    <a:pt x="152" y="5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1104132" y="4838782"/>
            <a:ext cx="10266446" cy="1333500"/>
            <a:chExt cx="10266446" cy="1333500"/>
          </a:xfrm>
        </p:grpSpPr>
        <p:grpSp>
          <p:nvGrpSpPr>
            <p:cNvPr id="58" name="group 58"/>
            <p:cNvGrpSpPr/>
            <p:nvPr/>
          </p:nvGrpSpPr>
          <p:grpSpPr>
            <a:xfrm rot="21600000">
              <a:off x="0" y="0"/>
              <a:ext cx="10266446" cy="1333500"/>
              <a:chExt cx="10266446" cy="1333500"/>
            </a:xfrm>
          </p:grpSpPr>
          <p:sp>
            <p:nvSpPr>
              <p:cNvPr id="312" name="path"/>
              <p:cNvSpPr/>
              <p:nvPr/>
            </p:nvSpPr>
            <p:spPr>
              <a:xfrm>
                <a:off x="1273072" y="0"/>
                <a:ext cx="8305834" cy="1333500"/>
              </a:xfrm>
              <a:custGeom>
                <a:rect l="0" t="0" r="0" b="0"/>
                <a:pathLst>
                  <a:path w="13079" h="2100">
                    <a:moveTo>
                      <a:pt x="0" y="0"/>
                    </a:moveTo>
                    <a:lnTo>
                      <a:pt x="13080" y="0"/>
                    </a:lnTo>
                    <a:lnTo>
                      <a:pt x="13080" y="2100"/>
                    </a:lnTo>
                    <a:lnTo>
                      <a:pt x="0" y="21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6E9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3" name="path"/>
              <p:cNvSpPr/>
              <p:nvPr/>
            </p:nvSpPr>
            <p:spPr>
              <a:xfrm>
                <a:off x="0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3490F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4" name="path"/>
              <p:cNvSpPr/>
              <p:nvPr/>
            </p:nvSpPr>
            <p:spPr>
              <a:xfrm>
                <a:off x="8055878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D6E9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15" name="textbox 315"/>
            <p:cNvSpPr/>
            <p:nvPr/>
          </p:nvSpPr>
          <p:spPr>
            <a:xfrm>
              <a:off x="2265979" y="169245"/>
              <a:ext cx="7115809" cy="10528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428"/>
                </a:lnSpc>
              </a:pPr>
              <a:endParaRPr lang="Arial" altLang="Arial" sz="100"/>
            </a:p>
            <a:p>
              <a:pPr marL="13442" algn="l" rtl="0" eaLnBrk="0">
                <a:lnSpc>
                  <a:spcPct val="92000"/>
                </a:lnSpc>
              </a:pPr>
              <a:r>
                <a:rPr sz="17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优劣势</a:t>
              </a:r>
              <a:r>
                <a:rPr sz="17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</a:t>
              </a:r>
              <a:r>
                <a:rPr sz="17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估</a:t>
              </a:r>
              <a:endParaRPr lang="Microsoft YaHei" altLang="Microsoft YaHei" sz="1700"/>
            </a:p>
            <a:p>
              <a:pPr algn="l" rtl="0" eaLnBrk="0">
                <a:lnSpc>
                  <a:spcPct val="116000"/>
                </a:lnSpc>
              </a:pPr>
              <a:endParaRPr lang="Arial" altLang="Arial" sz="400"/>
            </a:p>
            <a:p>
              <a:pPr marL="12700" indent="9715" algn="l" rtl="0" eaLnBrk="0">
                <a:lnSpc>
                  <a:spcPct val="196000"/>
                </a:lnSpc>
                <a:spcBef>
                  <a:spcPts val="1"/>
                </a:spcBef>
              </a:pPr>
              <a:r>
                <a:rPr sz="120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国际企业在技术创新和品牌建设方面具有优势，而国内企业在本土化生产和市场渠道方</a:t>
              </a:r>
              <a:r>
                <a:rPr sz="120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具有优势。  </a:t>
              </a:r>
              <a:r>
                <a:rPr sz="12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未来，企业需要加强技术研发和品牌建设，提高核心竞</a:t>
              </a:r>
              <a:r>
                <a:rPr sz="1200" spc="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争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力。</a:t>
              </a:r>
              <a:endParaRPr lang="Microsoft YaHei" altLang="Microsoft YaHei" sz="1200"/>
            </a:p>
          </p:txBody>
        </p:sp>
        <p:sp>
          <p:nvSpPr>
            <p:cNvPr id="316" name="path"/>
            <p:cNvSpPr/>
            <p:nvPr/>
          </p:nvSpPr>
          <p:spPr>
            <a:xfrm>
              <a:off x="871280" y="422579"/>
              <a:ext cx="613870" cy="613870"/>
            </a:xfrm>
            <a:custGeom>
              <a:rect l="0" t="0" r="0" b="0"/>
              <a:pathLst>
                <a:path w="964" h="964">
                  <a:moveTo>
                    <a:pt x="0" y="290"/>
                  </a:moveTo>
                  <a:lnTo>
                    <a:pt x="483" y="0"/>
                  </a:lnTo>
                  <a:lnTo>
                    <a:pt x="966" y="290"/>
                  </a:lnTo>
                  <a:lnTo>
                    <a:pt x="966" y="386"/>
                  </a:lnTo>
                  <a:lnTo>
                    <a:pt x="0" y="386"/>
                  </a:lnTo>
                  <a:lnTo>
                    <a:pt x="0" y="290"/>
                  </a:lnTo>
                  <a:close/>
                  <a:moveTo>
                    <a:pt x="0" y="870"/>
                  </a:moveTo>
                  <a:lnTo>
                    <a:pt x="966" y="870"/>
                  </a:lnTo>
                  <a:lnTo>
                    <a:pt x="966" y="966"/>
                  </a:lnTo>
                  <a:lnTo>
                    <a:pt x="0" y="966"/>
                  </a:lnTo>
                  <a:lnTo>
                    <a:pt x="0" y="870"/>
                  </a:lnTo>
                  <a:close/>
                  <a:moveTo>
                    <a:pt x="96" y="773"/>
                  </a:moveTo>
                  <a:lnTo>
                    <a:pt x="870" y="773"/>
                  </a:lnTo>
                  <a:lnTo>
                    <a:pt x="870" y="870"/>
                  </a:lnTo>
                  <a:lnTo>
                    <a:pt x="96" y="870"/>
                  </a:lnTo>
                  <a:lnTo>
                    <a:pt x="96" y="773"/>
                  </a:lnTo>
                  <a:close/>
                  <a:moveTo>
                    <a:pt x="96" y="386"/>
                  </a:moveTo>
                  <a:lnTo>
                    <a:pt x="290" y="386"/>
                  </a:lnTo>
                  <a:lnTo>
                    <a:pt x="290" y="773"/>
                  </a:lnTo>
                  <a:lnTo>
                    <a:pt x="96" y="773"/>
                  </a:lnTo>
                  <a:lnTo>
                    <a:pt x="96" y="386"/>
                  </a:lnTo>
                  <a:close/>
                  <a:moveTo>
                    <a:pt x="386" y="386"/>
                  </a:moveTo>
                  <a:lnTo>
                    <a:pt x="580" y="386"/>
                  </a:lnTo>
                  <a:lnTo>
                    <a:pt x="580" y="773"/>
                  </a:lnTo>
                  <a:lnTo>
                    <a:pt x="386" y="773"/>
                  </a:lnTo>
                  <a:lnTo>
                    <a:pt x="386" y="386"/>
                  </a:lnTo>
                  <a:close/>
                  <a:moveTo>
                    <a:pt x="676" y="386"/>
                  </a:moveTo>
                  <a:lnTo>
                    <a:pt x="870" y="386"/>
                  </a:lnTo>
                  <a:lnTo>
                    <a:pt x="870" y="773"/>
                  </a:lnTo>
                  <a:lnTo>
                    <a:pt x="676" y="773"/>
                  </a:lnTo>
                  <a:lnTo>
                    <a:pt x="676" y="38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1032010" y="3081146"/>
            <a:ext cx="10266444" cy="1333500"/>
            <a:chExt cx="10266444" cy="1333500"/>
          </a:xfrm>
        </p:grpSpPr>
        <p:grpSp>
          <p:nvGrpSpPr>
            <p:cNvPr id="62" name="group 62"/>
            <p:cNvGrpSpPr/>
            <p:nvPr/>
          </p:nvGrpSpPr>
          <p:grpSpPr>
            <a:xfrm rot="21600000">
              <a:off x="0" y="0"/>
              <a:ext cx="10266444" cy="1333500"/>
              <a:chExt cx="10266444" cy="1333500"/>
            </a:xfrm>
          </p:grpSpPr>
          <p:sp>
            <p:nvSpPr>
              <p:cNvPr id="317" name="path"/>
              <p:cNvSpPr/>
              <p:nvPr/>
            </p:nvSpPr>
            <p:spPr>
              <a:xfrm>
                <a:off x="0" y="0"/>
                <a:ext cx="9578906" cy="1333500"/>
              </a:xfrm>
              <a:custGeom>
                <a:rect l="0" t="0" r="0" b="0"/>
                <a:pathLst>
                  <a:path w="15083" h="2100">
                    <a:moveTo>
                      <a:pt x="2004" y="0"/>
                    </a:moveTo>
                    <a:lnTo>
                      <a:pt x="15084" y="0"/>
                    </a:lnTo>
                    <a:lnTo>
                      <a:pt x="15084" y="2100"/>
                    </a:lnTo>
                    <a:lnTo>
                      <a:pt x="2004" y="2100"/>
                    </a:lnTo>
                    <a:lnTo>
                      <a:pt x="2004" y="0"/>
                    </a:lnTo>
                    <a:close/>
                  </a:path>
                  <a:path w="15083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D6E9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8" name="path"/>
              <p:cNvSpPr/>
              <p:nvPr/>
            </p:nvSpPr>
            <p:spPr>
              <a:xfrm>
                <a:off x="8055876" y="0"/>
                <a:ext cx="2210568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3490F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19" name="textbox 319"/>
            <p:cNvSpPr/>
            <p:nvPr/>
          </p:nvSpPr>
          <p:spPr>
            <a:xfrm>
              <a:off x="728158" y="167712"/>
              <a:ext cx="7148194" cy="10541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877"/>
                </a:lnSpc>
              </a:pPr>
              <a:endParaRPr lang="Arial" altLang="Arial" sz="100"/>
            </a:p>
            <a:p>
              <a:pPr marL="23025" algn="l" rtl="0" eaLnBrk="0">
                <a:lnSpc>
                  <a:spcPct val="92000"/>
                </a:lnSpc>
              </a:pPr>
              <a:r>
                <a:rPr sz="17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国内主</a:t>
              </a:r>
              <a:r>
                <a:rPr sz="17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</a:t>
              </a:r>
              <a:r>
                <a:rPr sz="17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90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参与者</a:t>
              </a:r>
              <a:endParaRPr lang="Microsoft YaHei" altLang="Microsoft YaHei" sz="1700"/>
            </a:p>
            <a:p>
              <a:pPr algn="l" rtl="0" eaLnBrk="0">
                <a:lnSpc>
                  <a:spcPct val="119000"/>
                </a:lnSpc>
              </a:pPr>
              <a:endParaRPr lang="Arial" altLang="Arial" sz="400"/>
            </a:p>
            <a:p>
              <a:pPr marL="12700" indent="162" algn="l" rtl="0" eaLnBrk="0">
                <a:lnSpc>
                  <a:spcPct val="196000"/>
                </a:lnSpc>
                <a:spcBef>
                  <a:spcPts val="1"/>
                </a:spcBef>
              </a:pPr>
              <a:r>
                <a:rPr sz="120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如华海药业、恒瑞医药等国内大型制药企业，在苯丙哌林领域具有较高的市场份额和品牌影响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力，但 </a:t>
              </a:r>
              <a:r>
                <a:rPr sz="120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在国际竞争中可能受限于技术创新和品牌</a:t>
              </a:r>
              <a:r>
                <a:rPr sz="120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设。</a:t>
              </a:r>
              <a:endParaRPr lang="Microsoft YaHei" altLang="Microsoft YaHei" sz="1200"/>
            </a:p>
          </p:txBody>
        </p:sp>
        <p:sp>
          <p:nvSpPr>
            <p:cNvPr id="320" name="path"/>
            <p:cNvSpPr/>
            <p:nvPr/>
          </p:nvSpPr>
          <p:spPr>
            <a:xfrm>
              <a:off x="8965321" y="318896"/>
              <a:ext cx="684967" cy="694950"/>
            </a:xfrm>
            <a:custGeom>
              <a:rect l="0" t="0" r="0" b="0"/>
              <a:pathLst>
                <a:path w="1078" h="1094">
                  <a:moveTo>
                    <a:pt x="58" y="919"/>
                  </a:moveTo>
                  <a:cubicBezTo>
                    <a:pt x="58" y="939"/>
                    <a:pt x="67" y="959"/>
                    <a:pt x="87" y="959"/>
                  </a:cubicBezTo>
                  <a:lnTo>
                    <a:pt x="87" y="959"/>
                  </a:lnTo>
                  <a:cubicBezTo>
                    <a:pt x="156" y="959"/>
                    <a:pt x="156" y="959"/>
                    <a:pt x="156" y="959"/>
                  </a:cubicBezTo>
                  <a:lnTo>
                    <a:pt x="156" y="959"/>
                  </a:lnTo>
                  <a:cubicBezTo>
                    <a:pt x="175" y="959"/>
                    <a:pt x="195" y="939"/>
                    <a:pt x="195" y="919"/>
                  </a:cubicBezTo>
                  <a:lnTo>
                    <a:pt x="195" y="919"/>
                  </a:lnTo>
                  <a:cubicBezTo>
                    <a:pt x="195" y="704"/>
                    <a:pt x="195" y="704"/>
                    <a:pt x="195" y="704"/>
                  </a:cubicBezTo>
                  <a:lnTo>
                    <a:pt x="195" y="704"/>
                  </a:lnTo>
                  <a:cubicBezTo>
                    <a:pt x="78" y="811"/>
                    <a:pt x="78" y="811"/>
                    <a:pt x="78" y="811"/>
                  </a:cubicBezTo>
                  <a:lnTo>
                    <a:pt x="78" y="811"/>
                  </a:lnTo>
                  <a:cubicBezTo>
                    <a:pt x="58" y="792"/>
                    <a:pt x="58" y="792"/>
                    <a:pt x="58" y="792"/>
                  </a:cubicBezTo>
                  <a:lnTo>
                    <a:pt x="58" y="792"/>
                  </a:lnTo>
                  <a:lnTo>
                    <a:pt x="58" y="919"/>
                  </a:lnTo>
                  <a:close/>
                  <a:moveTo>
                    <a:pt x="58" y="919"/>
                  </a:moveTo>
                  <a:lnTo>
                    <a:pt x="58" y="919"/>
                  </a:lnTo>
                  <a:close/>
                </a:path>
                <a:path w="1078" h="1094">
                  <a:moveTo>
                    <a:pt x="283" y="919"/>
                  </a:moveTo>
                  <a:cubicBezTo>
                    <a:pt x="283" y="939"/>
                    <a:pt x="303" y="960"/>
                    <a:pt x="323" y="960"/>
                  </a:cubicBezTo>
                  <a:lnTo>
                    <a:pt x="323" y="960"/>
                  </a:lnTo>
                  <a:cubicBezTo>
                    <a:pt x="381" y="960"/>
                    <a:pt x="381" y="960"/>
                    <a:pt x="381" y="960"/>
                  </a:cubicBezTo>
                  <a:lnTo>
                    <a:pt x="381" y="960"/>
                  </a:lnTo>
                  <a:cubicBezTo>
                    <a:pt x="401" y="960"/>
                    <a:pt x="420" y="939"/>
                    <a:pt x="420" y="919"/>
                  </a:cubicBezTo>
                  <a:lnTo>
                    <a:pt x="420" y="919"/>
                  </a:lnTo>
                  <a:cubicBezTo>
                    <a:pt x="420" y="652"/>
                    <a:pt x="420" y="652"/>
                    <a:pt x="420" y="652"/>
                  </a:cubicBezTo>
                  <a:lnTo>
                    <a:pt x="420" y="652"/>
                  </a:lnTo>
                  <a:cubicBezTo>
                    <a:pt x="332" y="562"/>
                    <a:pt x="332" y="562"/>
                    <a:pt x="332" y="562"/>
                  </a:cubicBezTo>
                  <a:lnTo>
                    <a:pt x="332" y="562"/>
                  </a:lnTo>
                  <a:cubicBezTo>
                    <a:pt x="283" y="612"/>
                    <a:pt x="283" y="612"/>
                    <a:pt x="283" y="612"/>
                  </a:cubicBezTo>
                  <a:lnTo>
                    <a:pt x="283" y="612"/>
                  </a:lnTo>
                  <a:lnTo>
                    <a:pt x="283" y="919"/>
                  </a:lnTo>
                  <a:close/>
                  <a:moveTo>
                    <a:pt x="283" y="919"/>
                  </a:moveTo>
                  <a:lnTo>
                    <a:pt x="283" y="919"/>
                  </a:lnTo>
                  <a:close/>
                </a:path>
                <a:path w="1078" h="1094">
                  <a:moveTo>
                    <a:pt x="616" y="960"/>
                  </a:moveTo>
                  <a:cubicBezTo>
                    <a:pt x="634" y="960"/>
                    <a:pt x="645" y="939"/>
                    <a:pt x="645" y="919"/>
                  </a:cubicBezTo>
                  <a:lnTo>
                    <a:pt x="645" y="919"/>
                  </a:lnTo>
                  <a:cubicBezTo>
                    <a:pt x="645" y="562"/>
                    <a:pt x="645" y="562"/>
                    <a:pt x="645" y="562"/>
                  </a:cubicBezTo>
                  <a:lnTo>
                    <a:pt x="645" y="562"/>
                  </a:lnTo>
                  <a:cubicBezTo>
                    <a:pt x="508" y="702"/>
                    <a:pt x="508" y="702"/>
                    <a:pt x="508" y="702"/>
                  </a:cubicBezTo>
                  <a:lnTo>
                    <a:pt x="508" y="702"/>
                  </a:lnTo>
                  <a:cubicBezTo>
                    <a:pt x="508" y="919"/>
                    <a:pt x="508" y="919"/>
                    <a:pt x="508" y="919"/>
                  </a:cubicBezTo>
                  <a:lnTo>
                    <a:pt x="508" y="919"/>
                  </a:lnTo>
                  <a:cubicBezTo>
                    <a:pt x="508" y="939"/>
                    <a:pt x="527" y="960"/>
                    <a:pt x="547" y="960"/>
                  </a:cubicBezTo>
                  <a:lnTo>
                    <a:pt x="547" y="960"/>
                  </a:lnTo>
                  <a:lnTo>
                    <a:pt x="616" y="960"/>
                  </a:lnTo>
                  <a:close/>
                  <a:moveTo>
                    <a:pt x="616" y="960"/>
                  </a:moveTo>
                  <a:lnTo>
                    <a:pt x="616" y="960"/>
                  </a:lnTo>
                  <a:close/>
                </a:path>
                <a:path w="1078" h="1094">
                  <a:moveTo>
                    <a:pt x="728" y="475"/>
                  </a:moveTo>
                  <a:cubicBezTo>
                    <a:pt x="728" y="924"/>
                    <a:pt x="728" y="924"/>
                    <a:pt x="728" y="924"/>
                  </a:cubicBezTo>
                  <a:lnTo>
                    <a:pt x="728" y="924"/>
                  </a:lnTo>
                  <a:cubicBezTo>
                    <a:pt x="728" y="944"/>
                    <a:pt x="748" y="965"/>
                    <a:pt x="767" y="965"/>
                  </a:cubicBezTo>
                  <a:lnTo>
                    <a:pt x="767" y="965"/>
                  </a:lnTo>
                  <a:cubicBezTo>
                    <a:pt x="837" y="965"/>
                    <a:pt x="837" y="965"/>
                    <a:pt x="837" y="965"/>
                  </a:cubicBezTo>
                  <a:lnTo>
                    <a:pt x="837" y="965"/>
                  </a:lnTo>
                  <a:cubicBezTo>
                    <a:pt x="857" y="965"/>
                    <a:pt x="876" y="944"/>
                    <a:pt x="876" y="924"/>
                  </a:cubicBezTo>
                  <a:lnTo>
                    <a:pt x="876" y="924"/>
                  </a:lnTo>
                  <a:cubicBezTo>
                    <a:pt x="876" y="505"/>
                    <a:pt x="876" y="505"/>
                    <a:pt x="876" y="505"/>
                  </a:cubicBezTo>
                  <a:lnTo>
                    <a:pt x="876" y="505"/>
                  </a:lnTo>
                  <a:cubicBezTo>
                    <a:pt x="787" y="426"/>
                    <a:pt x="787" y="426"/>
                    <a:pt x="787" y="426"/>
                  </a:cubicBezTo>
                  <a:lnTo>
                    <a:pt x="787" y="426"/>
                  </a:lnTo>
                  <a:lnTo>
                    <a:pt x="728" y="475"/>
                  </a:lnTo>
                  <a:close/>
                  <a:moveTo>
                    <a:pt x="728" y="475"/>
                  </a:moveTo>
                  <a:lnTo>
                    <a:pt x="728" y="475"/>
                  </a:lnTo>
                  <a:close/>
                </a:path>
                <a:path w="1078" h="1094">
                  <a:moveTo>
                    <a:pt x="293" y="524"/>
                  </a:moveTo>
                  <a:cubicBezTo>
                    <a:pt x="312" y="504"/>
                    <a:pt x="342" y="504"/>
                    <a:pt x="361" y="524"/>
                  </a:cubicBezTo>
                  <a:lnTo>
                    <a:pt x="361" y="524"/>
                  </a:lnTo>
                  <a:cubicBezTo>
                    <a:pt x="438" y="604"/>
                    <a:pt x="438" y="604"/>
                    <a:pt x="438" y="604"/>
                  </a:cubicBezTo>
                  <a:lnTo>
                    <a:pt x="438" y="604"/>
                  </a:lnTo>
                  <a:cubicBezTo>
                    <a:pt x="458" y="624"/>
                    <a:pt x="467" y="624"/>
                    <a:pt x="487" y="624"/>
                  </a:cubicBezTo>
                  <a:lnTo>
                    <a:pt x="487" y="624"/>
                  </a:lnTo>
                  <a:cubicBezTo>
                    <a:pt x="507" y="624"/>
                    <a:pt x="516" y="624"/>
                    <a:pt x="525" y="604"/>
                  </a:cubicBezTo>
                  <a:lnTo>
                    <a:pt x="525" y="604"/>
                  </a:lnTo>
                  <a:cubicBezTo>
                    <a:pt x="787" y="345"/>
                    <a:pt x="787" y="345"/>
                    <a:pt x="787" y="345"/>
                  </a:cubicBezTo>
                  <a:lnTo>
                    <a:pt x="787" y="345"/>
                  </a:lnTo>
                  <a:cubicBezTo>
                    <a:pt x="827" y="384"/>
                    <a:pt x="827" y="384"/>
                    <a:pt x="827" y="384"/>
                  </a:cubicBezTo>
                  <a:lnTo>
                    <a:pt x="827" y="384"/>
                  </a:lnTo>
                  <a:cubicBezTo>
                    <a:pt x="836" y="394"/>
                    <a:pt x="845" y="394"/>
                    <a:pt x="845" y="394"/>
                  </a:cubicBezTo>
                  <a:lnTo>
                    <a:pt x="845" y="394"/>
                  </a:lnTo>
                  <a:cubicBezTo>
                    <a:pt x="856" y="394"/>
                    <a:pt x="865" y="384"/>
                    <a:pt x="865" y="375"/>
                  </a:cubicBezTo>
                  <a:lnTo>
                    <a:pt x="865" y="375"/>
                  </a:lnTo>
                  <a:cubicBezTo>
                    <a:pt x="865" y="224"/>
                    <a:pt x="865" y="224"/>
                    <a:pt x="865" y="224"/>
                  </a:cubicBezTo>
                  <a:lnTo>
                    <a:pt x="865" y="224"/>
                  </a:lnTo>
                  <a:cubicBezTo>
                    <a:pt x="865" y="215"/>
                    <a:pt x="865" y="204"/>
                    <a:pt x="856" y="194"/>
                  </a:cubicBezTo>
                  <a:lnTo>
                    <a:pt x="856" y="194"/>
                  </a:lnTo>
                  <a:cubicBezTo>
                    <a:pt x="845" y="185"/>
                    <a:pt x="836" y="185"/>
                    <a:pt x="827" y="185"/>
                  </a:cubicBezTo>
                  <a:lnTo>
                    <a:pt x="827" y="185"/>
                  </a:lnTo>
                  <a:cubicBezTo>
                    <a:pt x="681" y="185"/>
                    <a:pt x="681" y="185"/>
                    <a:pt x="681" y="185"/>
                  </a:cubicBezTo>
                  <a:lnTo>
                    <a:pt x="681" y="185"/>
                  </a:lnTo>
                  <a:cubicBezTo>
                    <a:pt x="671" y="185"/>
                    <a:pt x="661" y="185"/>
                    <a:pt x="661" y="194"/>
                  </a:cubicBezTo>
                  <a:lnTo>
                    <a:pt x="661" y="194"/>
                  </a:lnTo>
                  <a:cubicBezTo>
                    <a:pt x="652" y="204"/>
                    <a:pt x="661" y="215"/>
                    <a:pt x="661" y="224"/>
                  </a:cubicBezTo>
                  <a:lnTo>
                    <a:pt x="661" y="224"/>
                  </a:lnTo>
                  <a:cubicBezTo>
                    <a:pt x="700" y="254"/>
                    <a:pt x="700" y="254"/>
                    <a:pt x="700" y="254"/>
                  </a:cubicBezTo>
                  <a:lnTo>
                    <a:pt x="700" y="254"/>
                  </a:lnTo>
                  <a:cubicBezTo>
                    <a:pt x="516" y="444"/>
                    <a:pt x="516" y="444"/>
                    <a:pt x="516" y="444"/>
                  </a:cubicBezTo>
                  <a:lnTo>
                    <a:pt x="516" y="444"/>
                  </a:lnTo>
                  <a:cubicBezTo>
                    <a:pt x="516" y="453"/>
                    <a:pt x="496" y="453"/>
                    <a:pt x="487" y="453"/>
                  </a:cubicBezTo>
                  <a:lnTo>
                    <a:pt x="487" y="453"/>
                  </a:lnTo>
                  <a:cubicBezTo>
                    <a:pt x="478" y="453"/>
                    <a:pt x="458" y="453"/>
                    <a:pt x="449" y="444"/>
                  </a:cubicBezTo>
                  <a:lnTo>
                    <a:pt x="449" y="444"/>
                  </a:lnTo>
                  <a:cubicBezTo>
                    <a:pt x="361" y="354"/>
                    <a:pt x="361" y="354"/>
                    <a:pt x="361" y="354"/>
                  </a:cubicBezTo>
                  <a:lnTo>
                    <a:pt x="361" y="354"/>
                  </a:lnTo>
                  <a:cubicBezTo>
                    <a:pt x="342" y="334"/>
                    <a:pt x="312" y="334"/>
                    <a:pt x="293" y="354"/>
                  </a:cubicBezTo>
                  <a:lnTo>
                    <a:pt x="293" y="354"/>
                  </a:lnTo>
                  <a:cubicBezTo>
                    <a:pt x="31" y="614"/>
                    <a:pt x="31" y="614"/>
                    <a:pt x="31" y="614"/>
                  </a:cubicBezTo>
                  <a:lnTo>
                    <a:pt x="31" y="614"/>
                  </a:lnTo>
                  <a:cubicBezTo>
                    <a:pt x="22" y="624"/>
                    <a:pt x="22" y="643"/>
                    <a:pt x="22" y="654"/>
                  </a:cubicBezTo>
                  <a:lnTo>
                    <a:pt x="22" y="654"/>
                  </a:lnTo>
                  <a:cubicBezTo>
                    <a:pt x="22" y="674"/>
                    <a:pt x="22" y="684"/>
                    <a:pt x="31" y="694"/>
                  </a:cubicBezTo>
                  <a:lnTo>
                    <a:pt x="31" y="694"/>
                  </a:lnTo>
                  <a:cubicBezTo>
                    <a:pt x="51" y="704"/>
                    <a:pt x="51" y="704"/>
                    <a:pt x="51" y="704"/>
                  </a:cubicBezTo>
                  <a:lnTo>
                    <a:pt x="51" y="704"/>
                  </a:lnTo>
                  <a:cubicBezTo>
                    <a:pt x="69" y="723"/>
                    <a:pt x="100" y="723"/>
                    <a:pt x="118" y="704"/>
                  </a:cubicBezTo>
                  <a:lnTo>
                    <a:pt x="118" y="704"/>
                  </a:lnTo>
                  <a:lnTo>
                    <a:pt x="293" y="524"/>
                  </a:lnTo>
                  <a:close/>
                  <a:moveTo>
                    <a:pt x="293" y="524"/>
                  </a:moveTo>
                  <a:lnTo>
                    <a:pt x="293" y="524"/>
                  </a:lnTo>
                  <a:close/>
                </a:path>
                <a:path w="1078" h="1094">
                  <a:moveTo>
                    <a:pt x="1031" y="0"/>
                  </a:moveTo>
                  <a:cubicBezTo>
                    <a:pt x="1001" y="0"/>
                    <a:pt x="971" y="30"/>
                    <a:pt x="971" y="59"/>
                  </a:cubicBezTo>
                  <a:lnTo>
                    <a:pt x="971" y="59"/>
                  </a:lnTo>
                  <a:cubicBezTo>
                    <a:pt x="971" y="995"/>
                    <a:pt x="971" y="995"/>
                    <a:pt x="971" y="995"/>
                  </a:cubicBezTo>
                  <a:lnTo>
                    <a:pt x="971" y="995"/>
                  </a:lnTo>
                  <a:cubicBezTo>
                    <a:pt x="59" y="995"/>
                    <a:pt x="59" y="995"/>
                    <a:pt x="59" y="995"/>
                  </a:cubicBezTo>
                  <a:lnTo>
                    <a:pt x="59" y="995"/>
                  </a:lnTo>
                  <a:cubicBezTo>
                    <a:pt x="30" y="995"/>
                    <a:pt x="0" y="1014"/>
                    <a:pt x="0" y="1044"/>
                  </a:cubicBezTo>
                  <a:lnTo>
                    <a:pt x="0" y="1044"/>
                  </a:lnTo>
                  <a:cubicBezTo>
                    <a:pt x="0" y="1074"/>
                    <a:pt x="30" y="1094"/>
                    <a:pt x="59" y="1094"/>
                  </a:cubicBezTo>
                  <a:lnTo>
                    <a:pt x="59" y="1094"/>
                  </a:lnTo>
                  <a:cubicBezTo>
                    <a:pt x="1031" y="1094"/>
                    <a:pt x="1031" y="1094"/>
                    <a:pt x="1031" y="1094"/>
                  </a:cubicBezTo>
                  <a:lnTo>
                    <a:pt x="1031" y="1094"/>
                  </a:lnTo>
                  <a:cubicBezTo>
                    <a:pt x="1060" y="1094"/>
                    <a:pt x="1078" y="1074"/>
                    <a:pt x="1078" y="1044"/>
                  </a:cubicBezTo>
                  <a:lnTo>
                    <a:pt x="1078" y="1044"/>
                  </a:lnTo>
                  <a:cubicBezTo>
                    <a:pt x="1078" y="59"/>
                    <a:pt x="1078" y="59"/>
                    <a:pt x="1078" y="59"/>
                  </a:cubicBezTo>
                  <a:lnTo>
                    <a:pt x="1078" y="59"/>
                  </a:lnTo>
                  <a:cubicBezTo>
                    <a:pt x="1078" y="30"/>
                    <a:pt x="1049" y="0"/>
                    <a:pt x="1031" y="0"/>
                  </a:cubicBezTo>
                  <a:moveTo>
                    <a:pt x="1031" y="0"/>
                  </a:moveTo>
                  <a:lnTo>
                    <a:pt x="1031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1" name="textbox 321"/>
          <p:cNvSpPr/>
          <p:nvPr/>
        </p:nvSpPr>
        <p:spPr>
          <a:xfrm>
            <a:off x="442263" y="318468"/>
            <a:ext cx="5742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422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绍及优劣势评估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2" name="picture 3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6" name="group 66"/>
          <p:cNvGrpSpPr/>
          <p:nvPr/>
        </p:nvGrpSpPr>
        <p:grpSpPr>
          <a:xfrm rot="21600000">
            <a:off x="1752142" y="2015068"/>
            <a:ext cx="3166497" cy="3414341"/>
            <a:chExt cx="3166497" cy="3414341"/>
          </a:xfrm>
        </p:grpSpPr>
        <p:sp>
          <p:nvSpPr>
            <p:cNvPr id="343" name="path"/>
            <p:cNvSpPr/>
            <p:nvPr/>
          </p:nvSpPr>
          <p:spPr>
            <a:xfrm>
              <a:off x="255057" y="241298"/>
              <a:ext cx="2185795" cy="2931719"/>
            </a:xfrm>
            <a:custGeom>
              <a:rect l="0" t="0" r="0" b="0"/>
              <a:pathLst>
                <a:path w="3442" h="4616">
                  <a:moveTo>
                    <a:pt x="3254" y="3986"/>
                  </a:moveTo>
                  <a:cubicBezTo>
                    <a:pt x="2965" y="4149"/>
                    <a:pt x="2639" y="4234"/>
                    <a:pt x="2308" y="4234"/>
                  </a:cubicBezTo>
                  <a:lnTo>
                    <a:pt x="2308" y="4234"/>
                  </a:lnTo>
                  <a:cubicBezTo>
                    <a:pt x="1244" y="4234"/>
                    <a:pt x="382" y="3372"/>
                    <a:pt x="382" y="2308"/>
                  </a:cubicBezTo>
                  <a:lnTo>
                    <a:pt x="382" y="2308"/>
                  </a:lnTo>
                  <a:cubicBezTo>
                    <a:pt x="382" y="1244"/>
                    <a:pt x="1244" y="382"/>
                    <a:pt x="2308" y="382"/>
                  </a:cubicBezTo>
                  <a:lnTo>
                    <a:pt x="2308" y="382"/>
                  </a:lnTo>
                  <a:cubicBezTo>
                    <a:pt x="2639" y="382"/>
                    <a:pt x="2965" y="467"/>
                    <a:pt x="3254" y="630"/>
                  </a:cubicBezTo>
                  <a:lnTo>
                    <a:pt x="3254" y="630"/>
                  </a:lnTo>
                  <a:lnTo>
                    <a:pt x="3442" y="297"/>
                  </a:lnTo>
                  <a:lnTo>
                    <a:pt x="3442" y="297"/>
                  </a:lnTo>
                  <a:cubicBezTo>
                    <a:pt x="3096" y="102"/>
                    <a:pt x="2705" y="0"/>
                    <a:pt x="2308" y="0"/>
                  </a:cubicBezTo>
                  <a:lnTo>
                    <a:pt x="2308" y="0"/>
                  </a:lnTo>
                  <a:cubicBezTo>
                    <a:pt x="1033" y="0"/>
                    <a:pt x="0" y="1033"/>
                    <a:pt x="0" y="2308"/>
                  </a:cubicBezTo>
                  <a:lnTo>
                    <a:pt x="0" y="2308"/>
                  </a:lnTo>
                  <a:cubicBezTo>
                    <a:pt x="0" y="3583"/>
                    <a:pt x="1033" y="4616"/>
                    <a:pt x="2308" y="4616"/>
                  </a:cubicBezTo>
                  <a:lnTo>
                    <a:pt x="2308" y="4616"/>
                  </a:lnTo>
                  <a:cubicBezTo>
                    <a:pt x="2705" y="4616"/>
                    <a:pt x="3096" y="4514"/>
                    <a:pt x="3442" y="4319"/>
                  </a:cubicBezTo>
                  <a:lnTo>
                    <a:pt x="3254" y="398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417747" y="481621"/>
              <a:ext cx="1017214" cy="2327000"/>
            </a:xfrm>
            <a:custGeom>
              <a:rect l="0" t="0" r="0" b="0"/>
              <a:pathLst>
                <a:path w="1601" h="3664">
                  <a:moveTo>
                    <a:pt x="1389" y="3320"/>
                  </a:moveTo>
                  <a:cubicBezTo>
                    <a:pt x="803" y="3053"/>
                    <a:pt x="443" y="2453"/>
                    <a:pt x="486" y="1811"/>
                  </a:cubicBezTo>
                  <a:lnTo>
                    <a:pt x="486" y="1811"/>
                  </a:lnTo>
                  <a:cubicBezTo>
                    <a:pt x="528" y="1169"/>
                    <a:pt x="963" y="621"/>
                    <a:pt x="1579" y="434"/>
                  </a:cubicBezTo>
                  <a:lnTo>
                    <a:pt x="1579" y="434"/>
                  </a:lnTo>
                  <a:lnTo>
                    <a:pt x="1471" y="81"/>
                  </a:lnTo>
                  <a:lnTo>
                    <a:pt x="1471" y="81"/>
                  </a:lnTo>
                  <a:cubicBezTo>
                    <a:pt x="709" y="313"/>
                    <a:pt x="170" y="992"/>
                    <a:pt x="117" y="1787"/>
                  </a:cubicBezTo>
                  <a:lnTo>
                    <a:pt x="117" y="1787"/>
                  </a:lnTo>
                  <a:cubicBezTo>
                    <a:pt x="65" y="2581"/>
                    <a:pt x="510" y="3326"/>
                    <a:pt x="1236" y="3655"/>
                  </a:cubicBezTo>
                  <a:lnTo>
                    <a:pt x="1389" y="3320"/>
                  </a:lnTo>
                  <a:close/>
                </a:path>
              </a:pathLst>
            </a:custGeom>
            <a:solidFill>
              <a:srgbClr val="85BCF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0" y="0"/>
              <a:ext cx="3166497" cy="3414341"/>
            </a:xfrm>
            <a:custGeom>
              <a:rect l="0" t="0" r="0" b="0"/>
              <a:pathLst>
                <a:path w="4986" h="5376">
                  <a:moveTo>
                    <a:pt x="4613" y="3856"/>
                  </a:moveTo>
                  <a:cubicBezTo>
                    <a:pt x="4205" y="4529"/>
                    <a:pt x="3475" y="4940"/>
                    <a:pt x="2688" y="4940"/>
                  </a:cubicBezTo>
                  <a:lnTo>
                    <a:pt x="2688" y="4940"/>
                  </a:lnTo>
                  <a:cubicBezTo>
                    <a:pt x="1444" y="4940"/>
                    <a:pt x="435" y="3932"/>
                    <a:pt x="435" y="2688"/>
                  </a:cubicBezTo>
                  <a:lnTo>
                    <a:pt x="435" y="2688"/>
                  </a:lnTo>
                  <a:cubicBezTo>
                    <a:pt x="435" y="1444"/>
                    <a:pt x="1444" y="435"/>
                    <a:pt x="2688" y="435"/>
                  </a:cubicBezTo>
                  <a:lnTo>
                    <a:pt x="2688" y="435"/>
                  </a:lnTo>
                  <a:cubicBezTo>
                    <a:pt x="3475" y="436"/>
                    <a:pt x="4205" y="847"/>
                    <a:pt x="4613" y="1520"/>
                  </a:cubicBezTo>
                  <a:lnTo>
                    <a:pt x="4613" y="1520"/>
                  </a:lnTo>
                  <a:lnTo>
                    <a:pt x="4986" y="1294"/>
                  </a:lnTo>
                  <a:lnTo>
                    <a:pt x="4986" y="1294"/>
                  </a:lnTo>
                  <a:cubicBezTo>
                    <a:pt x="4499" y="490"/>
                    <a:pt x="3627" y="0"/>
                    <a:pt x="2688" y="0"/>
                  </a:cubicBezTo>
                  <a:lnTo>
                    <a:pt x="2688" y="0"/>
                  </a:lnTo>
                  <a:cubicBezTo>
                    <a:pt x="1203" y="0"/>
                    <a:pt x="0" y="1203"/>
                    <a:pt x="0" y="2688"/>
                  </a:cubicBezTo>
                  <a:lnTo>
                    <a:pt x="0" y="2688"/>
                  </a:lnTo>
                  <a:cubicBezTo>
                    <a:pt x="0" y="4173"/>
                    <a:pt x="1203" y="5376"/>
                    <a:pt x="2688" y="5376"/>
                  </a:cubicBezTo>
                  <a:lnTo>
                    <a:pt x="2688" y="5376"/>
                  </a:lnTo>
                  <a:cubicBezTo>
                    <a:pt x="3627" y="5376"/>
                    <a:pt x="4499" y="4886"/>
                    <a:pt x="4986" y="4082"/>
                  </a:cubicBezTo>
                  <a:lnTo>
                    <a:pt x="4986" y="4082"/>
                  </a:lnTo>
                  <a:lnTo>
                    <a:pt x="4613" y="3856"/>
                  </a:lnTo>
                  <a:close/>
                </a:path>
              </a:pathLst>
            </a:custGeom>
            <a:solidFill>
              <a:srgbClr val="0B6B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1050855" y="856522"/>
              <a:ext cx="1701137" cy="1701136"/>
            </a:xfrm>
            <a:custGeom>
              <a:rect l="0" t="0" r="0" b="0"/>
              <a:pathLst>
                <a:path w="2678" h="2678">
                  <a:moveTo>
                    <a:pt x="2678" y="1504"/>
                  </a:moveTo>
                  <a:lnTo>
                    <a:pt x="2678" y="1169"/>
                  </a:lnTo>
                  <a:lnTo>
                    <a:pt x="2278" y="1002"/>
                  </a:lnTo>
                  <a:lnTo>
                    <a:pt x="2278" y="1002"/>
                  </a:lnTo>
                  <a:cubicBezTo>
                    <a:pt x="2267" y="971"/>
                    <a:pt x="2255" y="940"/>
                    <a:pt x="2241" y="911"/>
                  </a:cubicBezTo>
                  <a:lnTo>
                    <a:pt x="2241" y="911"/>
                  </a:lnTo>
                  <a:lnTo>
                    <a:pt x="2403" y="508"/>
                  </a:lnTo>
                  <a:lnTo>
                    <a:pt x="2166" y="272"/>
                  </a:lnTo>
                  <a:lnTo>
                    <a:pt x="1767" y="436"/>
                  </a:lnTo>
                  <a:lnTo>
                    <a:pt x="1767" y="436"/>
                  </a:lnTo>
                  <a:cubicBezTo>
                    <a:pt x="1737" y="421"/>
                    <a:pt x="1706" y="409"/>
                    <a:pt x="1674" y="397"/>
                  </a:cubicBezTo>
                  <a:lnTo>
                    <a:pt x="1674" y="397"/>
                  </a:lnTo>
                  <a:lnTo>
                    <a:pt x="1504" y="0"/>
                  </a:lnTo>
                  <a:lnTo>
                    <a:pt x="1169" y="0"/>
                  </a:lnTo>
                  <a:lnTo>
                    <a:pt x="1003" y="396"/>
                  </a:lnTo>
                  <a:lnTo>
                    <a:pt x="1003" y="396"/>
                  </a:lnTo>
                  <a:cubicBezTo>
                    <a:pt x="970" y="408"/>
                    <a:pt x="938" y="420"/>
                    <a:pt x="906" y="435"/>
                  </a:cubicBezTo>
                  <a:lnTo>
                    <a:pt x="906" y="435"/>
                  </a:lnTo>
                  <a:lnTo>
                    <a:pt x="508" y="275"/>
                  </a:lnTo>
                  <a:lnTo>
                    <a:pt x="272" y="512"/>
                  </a:lnTo>
                  <a:lnTo>
                    <a:pt x="434" y="906"/>
                  </a:lnTo>
                  <a:lnTo>
                    <a:pt x="434" y="906"/>
                  </a:lnTo>
                  <a:cubicBezTo>
                    <a:pt x="418" y="939"/>
                    <a:pt x="405" y="972"/>
                    <a:pt x="393" y="1006"/>
                  </a:cubicBezTo>
                  <a:lnTo>
                    <a:pt x="393" y="1006"/>
                  </a:lnTo>
                  <a:lnTo>
                    <a:pt x="0" y="1174"/>
                  </a:lnTo>
                  <a:lnTo>
                    <a:pt x="0" y="1509"/>
                  </a:lnTo>
                  <a:lnTo>
                    <a:pt x="394" y="1673"/>
                  </a:lnTo>
                  <a:lnTo>
                    <a:pt x="394" y="1673"/>
                  </a:lnTo>
                  <a:cubicBezTo>
                    <a:pt x="406" y="1707"/>
                    <a:pt x="419" y="1740"/>
                    <a:pt x="434" y="1773"/>
                  </a:cubicBezTo>
                  <a:lnTo>
                    <a:pt x="434" y="1773"/>
                  </a:lnTo>
                  <a:lnTo>
                    <a:pt x="275" y="2170"/>
                  </a:lnTo>
                  <a:lnTo>
                    <a:pt x="512" y="2406"/>
                  </a:lnTo>
                  <a:lnTo>
                    <a:pt x="907" y="2244"/>
                  </a:lnTo>
                  <a:lnTo>
                    <a:pt x="907" y="2244"/>
                  </a:lnTo>
                  <a:cubicBezTo>
                    <a:pt x="939" y="2259"/>
                    <a:pt x="971" y="2271"/>
                    <a:pt x="1005" y="2282"/>
                  </a:cubicBezTo>
                  <a:lnTo>
                    <a:pt x="1005" y="2282"/>
                  </a:lnTo>
                  <a:lnTo>
                    <a:pt x="1174" y="2678"/>
                  </a:lnTo>
                  <a:lnTo>
                    <a:pt x="1509" y="2678"/>
                  </a:lnTo>
                  <a:lnTo>
                    <a:pt x="1675" y="2280"/>
                  </a:lnTo>
                  <a:lnTo>
                    <a:pt x="1675" y="2280"/>
                  </a:lnTo>
                  <a:cubicBezTo>
                    <a:pt x="1706" y="2268"/>
                    <a:pt x="1738" y="2256"/>
                    <a:pt x="1768" y="2242"/>
                  </a:cubicBezTo>
                  <a:lnTo>
                    <a:pt x="1768" y="2242"/>
                  </a:lnTo>
                  <a:lnTo>
                    <a:pt x="2170" y="2402"/>
                  </a:lnTo>
                  <a:lnTo>
                    <a:pt x="2406" y="2166"/>
                  </a:lnTo>
                  <a:lnTo>
                    <a:pt x="2241" y="1766"/>
                  </a:lnTo>
                  <a:lnTo>
                    <a:pt x="2241" y="1766"/>
                  </a:lnTo>
                  <a:cubicBezTo>
                    <a:pt x="2256" y="1736"/>
                    <a:pt x="2267" y="1706"/>
                    <a:pt x="2278" y="1675"/>
                  </a:cubicBezTo>
                  <a:lnTo>
                    <a:pt x="2278" y="1675"/>
                  </a:lnTo>
                  <a:lnTo>
                    <a:pt x="2678" y="1504"/>
                  </a:lnTo>
                  <a:close/>
                  <a:moveTo>
                    <a:pt x="1336" y="1841"/>
                  </a:moveTo>
                  <a:cubicBezTo>
                    <a:pt x="1059" y="1841"/>
                    <a:pt x="834" y="1616"/>
                    <a:pt x="834" y="1339"/>
                  </a:cubicBezTo>
                  <a:lnTo>
                    <a:pt x="834" y="1339"/>
                  </a:lnTo>
                  <a:cubicBezTo>
                    <a:pt x="834" y="1062"/>
                    <a:pt x="1059" y="837"/>
                    <a:pt x="1336" y="837"/>
                  </a:cubicBezTo>
                  <a:lnTo>
                    <a:pt x="1336" y="837"/>
                  </a:lnTo>
                  <a:cubicBezTo>
                    <a:pt x="1614" y="837"/>
                    <a:pt x="1839" y="1062"/>
                    <a:pt x="1839" y="1339"/>
                  </a:cubicBezTo>
                  <a:lnTo>
                    <a:pt x="1839" y="1339"/>
                  </a:lnTo>
                  <a:cubicBezTo>
                    <a:pt x="1839" y="1616"/>
                    <a:pt x="1614" y="1841"/>
                    <a:pt x="1336" y="1841"/>
                  </a:cubicBezTo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7" name="textbox 347"/>
          <p:cNvSpPr/>
          <p:nvPr/>
        </p:nvSpPr>
        <p:spPr>
          <a:xfrm>
            <a:off x="6440296" y="1529595"/>
            <a:ext cx="4785995" cy="1329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550291" algn="l" rtl="0" eaLnBrk="0">
              <a:lnSpc>
                <a:spcPct val="92000"/>
              </a:lnSpc>
              <a:spcBef>
                <a:spcPts val="1"/>
              </a:spcBef>
              <a:tabLst>
                <a:tab pos="754380"/>
              </a:tabLst>
            </a:pPr>
            <a:r>
              <a:rPr sz="17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  <a:endParaRPr lang="Microsoft YaHei" altLang="Microsoft YaHei" sz="17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indent="11429" algn="l" rtl="0" eaLnBrk="0">
              <a:lnSpc>
                <a:spcPct val="186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国际制药企业之间在苯丙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哌林领域的合作日益紧密，通过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联合研发、生产协作等方式共同开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拓市场、降低成本。</a:t>
            </a:r>
            <a:endParaRPr lang="Microsoft YaHei" altLang="Microsoft YaHei" sz="1500"/>
          </a:p>
        </p:txBody>
      </p:sp>
      <p:sp>
        <p:nvSpPr>
          <p:cNvPr id="348" name="path"/>
          <p:cNvSpPr/>
          <p:nvPr/>
        </p:nvSpPr>
        <p:spPr>
          <a:xfrm>
            <a:off x="6510527" y="1542295"/>
            <a:ext cx="480060" cy="382734"/>
          </a:xfrm>
          <a:custGeom>
            <a:rect l="0" t="0" r="0" b="0"/>
            <a:pathLst>
              <a:path w="756" h="602">
                <a:moveTo>
                  <a:pt x="0" y="0"/>
                </a:moveTo>
                <a:lnTo>
                  <a:pt x="756" y="0"/>
                </a:lnTo>
                <a:lnTo>
                  <a:pt x="756" y="602"/>
                </a:lnTo>
                <a:lnTo>
                  <a:pt x="0" y="602"/>
                </a:lnTo>
                <a:lnTo>
                  <a:pt x="0" y="0"/>
                </a:lnTo>
                <a:close/>
              </a:path>
            </a:pathLst>
          </a:custGeom>
          <a:solidFill>
            <a:srgbClr val="0B6BD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9" name="textbox 349"/>
          <p:cNvSpPr/>
          <p:nvPr/>
        </p:nvSpPr>
        <p:spPr>
          <a:xfrm>
            <a:off x="6498780" y="3211060"/>
            <a:ext cx="4853304" cy="1285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491045" algn="l" rtl="0" eaLnBrk="0">
              <a:lnSpc>
                <a:spcPct val="92000"/>
              </a:lnSpc>
              <a:spcBef>
                <a:spcPts val="6"/>
              </a:spcBef>
              <a:tabLst>
                <a:tab pos="695959"/>
              </a:tabLst>
            </a:pPr>
            <a:r>
              <a:rPr sz="17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国内合作</a:t>
            </a:r>
            <a:endParaRPr lang="Microsoft YaHei" altLang="Microsoft YaHei" sz="1700"/>
          </a:p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80232" indent="11429" algn="l" rtl="0" eaLnBrk="0">
              <a:lnSpc>
                <a:spcPct val="18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国内苯丙哌林企业之间的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合作也在不断加强，通过资源整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合、优势互补等方式提高企业整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竞争力。</a:t>
            </a:r>
            <a:endParaRPr lang="Microsoft YaHei" altLang="Microsoft YaHei" sz="1500"/>
          </a:p>
        </p:txBody>
      </p:sp>
      <p:sp>
        <p:nvSpPr>
          <p:cNvPr id="350" name="path"/>
          <p:cNvSpPr/>
          <p:nvPr/>
        </p:nvSpPr>
        <p:spPr>
          <a:xfrm>
            <a:off x="6511480" y="3223760"/>
            <a:ext cx="478345" cy="399409"/>
          </a:xfrm>
          <a:custGeom>
            <a:rect l="0" t="0" r="0" b="0"/>
            <a:pathLst>
              <a:path w="753" h="628">
                <a:moveTo>
                  <a:pt x="0" y="0"/>
                </a:moveTo>
                <a:lnTo>
                  <a:pt x="753" y="0"/>
                </a:lnTo>
                <a:lnTo>
                  <a:pt x="753" y="628"/>
                </a:lnTo>
                <a:lnTo>
                  <a:pt x="0" y="628"/>
                </a:lnTo>
                <a:lnTo>
                  <a:pt x="0" y="0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1" name="textbox 351"/>
          <p:cNvSpPr/>
          <p:nvPr/>
        </p:nvSpPr>
        <p:spPr>
          <a:xfrm>
            <a:off x="6498780" y="4792968"/>
            <a:ext cx="4967604" cy="1131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491045" algn="l" rtl="0" eaLnBrk="0">
              <a:lnSpc>
                <a:spcPct val="92000"/>
              </a:lnSpc>
              <a:tabLst>
                <a:tab pos="685800"/>
              </a:tabLst>
            </a:pPr>
            <a:r>
              <a:rPr sz="17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兼并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</a:t>
            </a:r>
            <a:endParaRPr lang="Microsoft YaHei" altLang="Microsoft YaHei" sz="17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80651" indent="6400" algn="l" rtl="0" eaLnBrk="0">
              <a:lnSpc>
                <a:spcPct val="186000"/>
              </a:lnSpc>
              <a:spcBef>
                <a:spcPts val="3"/>
              </a:spcBef>
            </a:pPr>
            <a:r>
              <a:rPr sz="12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剧，苯丙哌林领域的兼并收购活动也日益频繁。优势企 </a:t>
            </a:r>
            <a:r>
              <a:rPr sz="12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业通过兼并收购扩大市场份额、提高品牌影响力，实现快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速发展。</a:t>
            </a:r>
            <a:endParaRPr lang="Microsoft YaHei" altLang="Microsoft YaHei" sz="1200"/>
          </a:p>
        </p:txBody>
      </p:sp>
      <p:sp>
        <p:nvSpPr>
          <p:cNvPr id="352" name="path"/>
          <p:cNvSpPr/>
          <p:nvPr/>
        </p:nvSpPr>
        <p:spPr>
          <a:xfrm>
            <a:off x="6511480" y="4805668"/>
            <a:ext cx="478345" cy="413650"/>
          </a:xfrm>
          <a:custGeom>
            <a:rect l="0" t="0" r="0" b="0"/>
            <a:pathLst>
              <a:path w="753" h="651">
                <a:moveTo>
                  <a:pt x="0" y="0"/>
                </a:moveTo>
                <a:lnTo>
                  <a:pt x="753" y="0"/>
                </a:lnTo>
                <a:lnTo>
                  <a:pt x="753" y="651"/>
                </a:lnTo>
                <a:lnTo>
                  <a:pt x="0" y="651"/>
                </a:lnTo>
                <a:lnTo>
                  <a:pt x="0" y="0"/>
                </a:lnTo>
                <a:close/>
              </a:path>
            </a:pathLst>
          </a:custGeom>
          <a:solidFill>
            <a:srgbClr val="85BCF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3" name="textbox 353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并收购动态观察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https://d.book118.com/728052132067006044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2024-09-24T16:12:56.056</cp:lastPrinted>
  <dcterms:created xsi:type="dcterms:W3CDTF">2024-09-24T08:12:56Z</dcterms:created>
  <dcterms:modified xsi:type="dcterms:W3CDTF">2024-09-24T08:12:57Z</dcterms:modified>
</cp:coreProperties>
</file>