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525000" cy="53467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583FDF-9E4A-4BC8-856A-EEFF76CD82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51C6E4-6FF2-4A8E-BD59-9F9EDC5473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FE22FD-F8D7-427A-B622-DCCEB06FE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6F5655-69FD-4BEC-9F03-4449FA8B8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50D938-23F0-4C01-9E3F-EB2A31370B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4AF685-CEAB-447A-BF32-5226CC3F37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DFAE13-9F43-4A7D-BE54-97429008E7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7D5A8D-5DB1-4D36-8CD5-24107FAD6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39F37D-8F50-48E7-AD27-E94ED39FA6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82215-2AA2-4C7C-8D66-9BF81A04C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5FFEAE-A86E-44CD-BF3D-F9C26BC40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621101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833899"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9169123"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8864356" y="259556"/>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833899"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9169123"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8864356" y="397305"/>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8833899"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169123"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8864356" y="535054"/>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3391386" y="2907506"/>
            <a:ext cx="181255" cy="181255"/>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3655554" y="2913980"/>
            <a:ext cx="168309" cy="168309"/>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3906776" y="2920453"/>
            <a:ext cx="155362" cy="155362"/>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135329" y="2926927"/>
            <a:ext cx="142415" cy="142415"/>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360657" y="2933400"/>
            <a:ext cx="129468" cy="129468"/>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TextBox 18"/>
          <p:cNvSpPr txBox="1"/>
          <p:nvPr/>
        </p:nvSpPr>
        <p:spPr>
          <a:xfrm>
            <a:off x="997751" y="1139680"/>
            <a:ext cx="6793492" cy="833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050" b="1">
                <a:solidFill>
                  <a:schemeClr val="accent1"/>
                </a:solidFill>
                <a:latin typeface="Microsoft Yahei"/>
                <a:ea typeface="Microsoft Yahei"/>
                <a:cs typeface="Microsoft Yahei"/>
              </a:rPr>
              <a:t>生猪交易行业市场分析</a:t>
            </a:r>
          </a:p>
        </p:txBody>
      </p:sp>
      <p:sp>
        <p:nvSpPr>
          <p:cNvPr id="19" name="AutoShape 19"/>
          <p:cNvSpPr/>
          <p:nvPr/>
        </p:nvSpPr>
        <p:spPr>
          <a:xfrm>
            <a:off x="303308" y="262258"/>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303308" y="37014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303308" y="47803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303308" y="58592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1089456" y="2993753"/>
            <a:ext cx="2369127" cy="19050"/>
          </a:xfrm>
          <a:prstGeom prst="rect">
            <a:avLst/>
          </a:prstGeom>
          <a:gradFill>
            <a:gsLst>
              <a:gs pos="0">
                <a:schemeClr val="accent3">
                  <a:alpha val="100000"/>
                </a:schemeClr>
              </a:gs>
              <a:gs pos="100000">
                <a:schemeClr val="accent2">
                  <a:alpha val="100000"/>
                </a:schemeClr>
              </a:gs>
            </a:gsLst>
            <a:lin ang="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138604" y="3359818"/>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Freeform 43"/>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997751" y="3439581"/>
            <a:ext cx="6222254" cy="65543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375"/>
              </a:spcBef>
            </a:pPr>
            <a:endParaRPr lang="en-US" sz="1575">
              <a:solidFill>
                <a:schemeClr val="accent1"/>
              </a:solidFill>
              <a:latin typeface="Microsoft Yahei"/>
              <a:ea typeface="Microsoft Yahei"/>
              <a:cs typeface="Microsoft Yahei"/>
            </a:endParaRPr>
          </a:p>
        </p:txBody>
      </p:sp>
      <p:sp>
        <p:nvSpPr>
          <p:cNvPr id="45" name="TextBox 45"/>
          <p:cNvSpPr txBox="1"/>
          <p:nvPr/>
        </p:nvSpPr>
        <p:spPr>
          <a:xfrm>
            <a:off x="997751" y="3915071"/>
            <a:ext cx="5715000" cy="65543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375"/>
              </a:spcBef>
            </a:pPr>
            <a:endParaRPr lang="en-US" sz="1575">
              <a:solidFill>
                <a:schemeClr val="accent1"/>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1261" y="0"/>
            <a:ext cx="3078497" cy="5357813"/>
          </a:xfrm>
          <a:prstGeom prst="rect">
            <a:avLst/>
          </a:prstGeom>
          <a:solidFill>
            <a:schemeClr val="accent3"/>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1945863" y="-2054816"/>
            <a:ext cx="4305017" cy="4305017"/>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1070470" y="-1193497"/>
            <a:ext cx="2554230" cy="2554230"/>
          </a:xfrm>
          <a:prstGeom prst="ellipse">
            <a:avLst/>
          </a:prstGeom>
          <a:solidFill>
            <a:schemeClr val="accent3">
              <a:alpha val="67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TextBox 7"/>
          <p:cNvSpPr txBox="1"/>
          <p:nvPr/>
        </p:nvSpPr>
        <p:spPr>
          <a:xfrm>
            <a:off x="3754141" y="890588"/>
            <a:ext cx="5127370" cy="286940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市场规模与增长趋势</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市场前景预测</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商业模式与盈利能力</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挑战与机遇</a:t>
            </a:r>
          </a:p>
        </p:txBody>
      </p:sp>
      <p:sp>
        <p:nvSpPr>
          <p:cNvPr id="8" name="TextBox 8"/>
          <p:cNvSpPr txBox="1"/>
          <p:nvPr/>
        </p:nvSpPr>
        <p:spPr>
          <a:xfrm>
            <a:off x="6811833" y="4652963"/>
            <a:ext cx="3444166" cy="9906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375"/>
              </a:spcBef>
            </a:pPr>
            <a:r>
              <a:rPr lang="en-US" sz="4500" b="1">
                <a:solidFill>
                  <a:schemeClr val="accent3">
                    <a:lumMod val="40000"/>
                    <a:lumOff val="60000"/>
                    <a:alpha val="34000"/>
                  </a:schemeClr>
                </a:solidFill>
                <a:latin typeface="Microsoft Yahei"/>
                <a:ea typeface="Microsoft Yahei"/>
                <a:cs typeface="Microsoft Yahei"/>
              </a:rPr>
              <a:t>contents</a:t>
            </a:r>
          </a:p>
        </p:txBody>
      </p:sp>
      <p:sp>
        <p:nvSpPr>
          <p:cNvPr id="9" name="TextBox 9"/>
          <p:cNvSpPr txBox="1"/>
          <p:nvPr/>
        </p:nvSpPr>
        <p:spPr>
          <a:xfrm>
            <a:off x="-212036" y="2782468"/>
            <a:ext cx="2833586" cy="2571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6000" b="1">
                <a:solidFill>
                  <a:srgbClr val="FFFFFF"/>
                </a:solidFill>
                <a:latin typeface="Microsoft Yahei"/>
                <a:ea typeface="Microsoft Yahei"/>
                <a:cs typeface="Microsoft Yahei"/>
              </a:rPr>
              <a:t>目</a:t>
            </a:r>
          </a:p>
          <a:p>
            <a:pPr algn="ctr">
              <a:lnSpc>
                <a:spcPct val="125000"/>
              </a:lnSpc>
            </a:pPr>
            <a:r>
              <a:rPr lang="en-US" sz="600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01</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3">
            <a:alphaModFix amt="70000"/>
          </a:blip>
          <a:srcRect l="14167" r="14167"/>
          <a:stretch>
            <a:fillRect/>
          </a:stretch>
        </p:blipFill>
        <p:spPr>
          <a:xfrm>
            <a:off x="733971" y="1105724"/>
            <a:ext cx="3783824" cy="3783825"/>
          </a:xfrm>
          <a:prstGeom prst="roundRect">
            <a:avLst/>
          </a:prstGeom>
        </p:spPr>
      </p:pic>
      <p:sp>
        <p:nvSpPr>
          <p:cNvPr id="5" name="TextBox 5"/>
          <p:cNvSpPr txBox="1"/>
          <p:nvPr/>
        </p:nvSpPr>
        <p:spPr>
          <a:xfrm>
            <a:off x="4891990" y="1567100"/>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早在公元前3000年，中国已有关于生猪养殖的记载。随着时间的推移，生猪养殖技术不断发展，逐渐形成了现代化的生猪养殖体系。</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古代生猪养殖</a:t>
            </a: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20世纪80年代以来，中国生猪交易市场逐渐形成，并逐渐发展成为全球最大的生猪交易市场之一。近年来，随着市场需求的不断变化，生猪交易行业也不断发展和创新。</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现代生猪交易市场发展</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生猪养殖与交易的历史发展</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2835654" y="1120993"/>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2940923" y="1226262"/>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6" name="Connector 6"/>
          <p:cNvCxnSpPr/>
          <p:nvPr/>
        </p:nvCxnSpPr>
        <p:spPr>
          <a:xfrm flipH="1">
            <a:off x="3084924" y="1619533"/>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442804" y="953528"/>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生猪养殖环节</a:t>
            </a:r>
          </a:p>
        </p:txBody>
      </p:sp>
      <p:sp>
        <p:nvSpPr>
          <p:cNvPr id="8" name="TextBox 8"/>
          <p:cNvSpPr txBox="1"/>
          <p:nvPr/>
        </p:nvSpPr>
        <p:spPr>
          <a:xfrm>
            <a:off x="3442804" y="1382153"/>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生猪交易行业的上游为生猪养殖环节，主要企业包括大型养殖企业和家庭农场。这些企业和农场负责生猪的育种、繁殖和饲料供应等。</a:t>
            </a:r>
          </a:p>
        </p:txBody>
      </p:sp>
      <p:sp>
        <p:nvSpPr>
          <p:cNvPr id="9" name="AutoShape 9"/>
          <p:cNvSpPr/>
          <p:nvPr/>
        </p:nvSpPr>
        <p:spPr>
          <a:xfrm>
            <a:off x="-1433790" y="1646844"/>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20167" r="20167"/>
          <a:stretch>
            <a:fillRect/>
          </a:stretch>
        </p:blipFill>
        <p:spPr>
          <a:xfrm>
            <a:off x="-1226579" y="1854055"/>
            <a:ext cx="3574963" cy="3574962"/>
          </a:xfrm>
          <a:prstGeom prst="ellipse">
            <a:avLst/>
          </a:prstGeom>
        </p:spPr>
      </p:pic>
      <p:sp>
        <p:nvSpPr>
          <p:cNvPr id="11" name="AutoShape 11"/>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生猪交易行业的产业链结构</a:t>
            </a:r>
          </a:p>
        </p:txBody>
      </p:sp>
      <p:sp>
        <p:nvSpPr>
          <p:cNvPr id="32" name="AutoShape 32"/>
          <p:cNvSpPr/>
          <p:nvPr/>
        </p:nvSpPr>
        <p:spPr>
          <a:xfrm>
            <a:off x="2835654" y="2464997"/>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2940923" y="2570266"/>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4" name="Connector 34"/>
          <p:cNvCxnSpPr/>
          <p:nvPr/>
        </p:nvCxnSpPr>
        <p:spPr>
          <a:xfrm flipH="1">
            <a:off x="3084924" y="2963536"/>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TextBox 35"/>
          <p:cNvSpPr txBox="1"/>
          <p:nvPr/>
        </p:nvSpPr>
        <p:spPr>
          <a:xfrm>
            <a:off x="3442804" y="2297532"/>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交易与流通环节</a:t>
            </a:r>
          </a:p>
        </p:txBody>
      </p:sp>
      <p:sp>
        <p:nvSpPr>
          <p:cNvPr id="36" name="TextBox 36"/>
          <p:cNvSpPr txBox="1"/>
          <p:nvPr/>
        </p:nvSpPr>
        <p:spPr>
          <a:xfrm>
            <a:off x="3442804" y="2726157"/>
            <a:ext cx="5383822"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中游为生猪交易和流通环节，主要包括生猪经纪人、屠宰企业、批发市场和零售商等。这些企业和组织负责生猪的交易、屠宰、分拣、包装和运输等环节，将生猪从生产地输送到消费地。</a:t>
            </a:r>
          </a:p>
        </p:txBody>
      </p:sp>
      <p:sp>
        <p:nvSpPr>
          <p:cNvPr id="37" name="AutoShape 37"/>
          <p:cNvSpPr/>
          <p:nvPr/>
        </p:nvSpPr>
        <p:spPr>
          <a:xfrm>
            <a:off x="2835654" y="3809001"/>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2940923" y="3914270"/>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9" name="Connector 39"/>
          <p:cNvCxnSpPr/>
          <p:nvPr/>
        </p:nvCxnSpPr>
        <p:spPr>
          <a:xfrm flipH="1">
            <a:off x="3084924" y="430754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0" name="TextBox 40"/>
          <p:cNvSpPr txBox="1"/>
          <p:nvPr/>
        </p:nvSpPr>
        <p:spPr>
          <a:xfrm>
            <a:off x="3442804" y="3641536"/>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消费环节</a:t>
            </a:r>
          </a:p>
        </p:txBody>
      </p:sp>
      <p:sp>
        <p:nvSpPr>
          <p:cNvPr id="41" name="TextBox 41"/>
          <p:cNvSpPr txBox="1"/>
          <p:nvPr/>
        </p:nvSpPr>
        <p:spPr>
          <a:xfrm>
            <a:off x="3442804" y="4070161"/>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下游为消费环节，主要包括餐饮企业、食品加工企业和居民消费者等。这些企业和个人需要用到生猪作为原料或者食材，用于生产或者加工各种食品。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季节性特征</a:t>
            </a:r>
          </a:p>
        </p:txBody>
      </p:sp>
      <p:sp>
        <p:nvSpPr>
          <p:cNvPr id="5" name="TextBox 5"/>
          <p:cNvSpPr txBox="1"/>
          <p:nvPr/>
        </p:nvSpPr>
        <p:spPr>
          <a:xfrm>
            <a:off x="596741" y="1635662"/>
            <a:ext cx="5262477"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由于生猪的繁殖和生长周期具有一定的季节性特征，因此生猪交易市场也具有一定的季节性波动。一般来说，春季和秋季是生猪交易的旺季，而夏季和冬季则是淡季。</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区域性特征</a:t>
            </a: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生猪交易行业具有一定的区域性特征，主要受到消费需求的影响。在猪肉消费量较大的地区，如长三角、珠三角等地，生猪交易量也相对较大。</a:t>
            </a:r>
          </a:p>
        </p:txBody>
      </p:sp>
      <p:sp>
        <p:nvSpPr>
          <p:cNvPr id="8" name="AutoShape 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生猪交易行业的市场特征</a:t>
            </a:r>
          </a:p>
        </p:txBody>
      </p:sp>
      <p:sp>
        <p:nvSpPr>
          <p:cNvPr id="29" name="AutoShape 29"/>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12500" r="12500"/>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02</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市场规模与增长趋势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TextBox 24"/>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总体市场规模及增长情况</a:t>
            </a:r>
          </a:p>
        </p:txBody>
      </p:sp>
      <p:sp>
        <p:nvSpPr>
          <p:cNvPr id="25" name="AutoShape 25"/>
          <p:cNvSpPr/>
          <p:nvPr/>
        </p:nvSpPr>
        <p:spPr>
          <a:xfrm>
            <a:off x="7871079" y="-1095442"/>
            <a:ext cx="1953818" cy="1953818"/>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77012" y="976909"/>
            <a:ext cx="8170977" cy="1905000"/>
          </a:xfrm>
          <a:prstGeom prst="round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15683" y="1699833"/>
            <a:ext cx="7486645"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生猪交易行业的总体市场规模不断扩大。由于生猪肉是国人主要消费的肉类之一，因此市场规模庞大。</a:t>
            </a:r>
          </a:p>
        </p:txBody>
      </p:sp>
      <p:sp>
        <p:nvSpPr>
          <p:cNvPr id="28" name="TextBox 28"/>
          <p:cNvSpPr txBox="1"/>
          <p:nvPr/>
        </p:nvSpPr>
        <p:spPr>
          <a:xfrm>
            <a:off x="1015683" y="1078568"/>
            <a:ext cx="7357045"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总体市场规模</a:t>
            </a:r>
          </a:p>
        </p:txBody>
      </p:sp>
      <p:sp>
        <p:nvSpPr>
          <p:cNvPr id="29" name="AutoShape 29"/>
          <p:cNvSpPr/>
          <p:nvPr/>
        </p:nvSpPr>
        <p:spPr>
          <a:xfrm>
            <a:off x="677012" y="3087895"/>
            <a:ext cx="8170977" cy="1905000"/>
          </a:xfrm>
          <a:prstGeom prst="roundRect">
            <a:avLst/>
          </a:prstGeom>
          <a:solidFill>
            <a:srgbClr val="FFFFFF"/>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06158" y="3804858"/>
            <a:ext cx="7486645"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随着国内经济的不断增长，人们对肉类产品的需求也在增加，而生猪交易行业市场的增长与国内肉类消费市场的增长基本保持同步。预计未来几年，生猪交易行业的市场规模将继续保持增长态势。</a:t>
            </a:r>
          </a:p>
        </p:txBody>
      </p:sp>
      <p:sp>
        <p:nvSpPr>
          <p:cNvPr id="31" name="TextBox 31"/>
          <p:cNvSpPr txBox="1"/>
          <p:nvPr/>
        </p:nvSpPr>
        <p:spPr>
          <a:xfrm>
            <a:off x="1006158" y="3202643"/>
            <a:ext cx="7562946"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增长情况</a:t>
            </a:r>
          </a:p>
        </p:txBody>
      </p:sp>
      <p:cxnSp>
        <p:nvCxnSpPr>
          <p:cNvPr id="32" name="Connector 32"/>
          <p:cNvCxnSpPr/>
          <p:nvPr/>
        </p:nvCxnSpPr>
        <p:spPr>
          <a:xfrm>
            <a:off x="1151296" y="3773010"/>
            <a:ext cx="7203357" cy="0"/>
          </a:xfrm>
          <a:prstGeom prst="line">
            <a:avLst/>
          </a:prstGeom>
          <a:ln w="9525">
            <a:solidFill>
              <a:srgbClr val="031A3E"/>
            </a:solidFill>
            <a:headEnd type="oval"/>
          </a:ln>
        </p:spPr>
      </p:cxnSp>
      <p:sp>
        <p:nvSpPr>
          <p:cNvPr id="33" name="AutoShape 33"/>
          <p:cNvSpPr/>
          <p:nvPr/>
        </p:nvSpPr>
        <p:spPr>
          <a:xfrm>
            <a:off x="-618470" y="4506684"/>
            <a:ext cx="973910" cy="973910"/>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4" name="Connector 34"/>
          <p:cNvCxnSpPr/>
          <p:nvPr/>
        </p:nvCxnSpPr>
        <p:spPr>
          <a:xfrm>
            <a:off x="1157326" y="1699833"/>
            <a:ext cx="7203357" cy="0"/>
          </a:xfrm>
          <a:prstGeom prst="line">
            <a:avLst/>
          </a:prstGeom>
          <a:ln w="9525">
            <a:solidFill>
              <a:srgbClr val="031A3E"/>
            </a:solidFill>
            <a:headEnd type="oval"/>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733971" y="1105724"/>
            <a:ext cx="3783824" cy="3783825"/>
          </a:xfrm>
          <a:prstGeom prst="roundRect">
            <a:avLst/>
          </a:prstGeom>
        </p:spPr>
      </p:pic>
      <p:sp>
        <p:nvSpPr>
          <p:cNvPr id="5" name="TextBox 5"/>
          <p:cNvSpPr txBox="1"/>
          <p:nvPr/>
        </p:nvSpPr>
        <p:spPr>
          <a:xfrm>
            <a:off x="4891990" y="1567100"/>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生猪交易行业的不同地区市场规模存在较大差异。在北方地区，由于人口众多且消费量大，市场规模相对较大。在南方地区，由于人口相对较少，市场规模相对较小。</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不同地区市场规模</a:t>
            </a: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随着国内经济的不断增长，不同地区的生猪交易行业市场都将获得发展机遇。一些地区的生猪交易行业市场增长速度可能会快于其他地区。</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不同地区增长情况</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不同地区市场规模及增长情况</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4832629" y="1368193"/>
            <a:ext cx="4095831" cy="3308171"/>
          </a:xfrm>
          <a:prstGeom prst="roundRect">
            <a:avLst/>
          </a:prstGeom>
          <a:solidFill>
            <a:schemeClr val="accent2">
              <a:lumMod val="20000"/>
              <a:lumOff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596540" y="1368193"/>
            <a:ext cx="4095831" cy="3308171"/>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88708" y="2047958"/>
            <a:ext cx="2147584" cy="214758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3811921" y="2312125"/>
            <a:ext cx="1760899" cy="1619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9" name="Connector 9"/>
          <p:cNvCxnSpPr/>
          <p:nvPr/>
        </p:nvCxnSpPr>
        <p:spPr>
          <a:xfrm>
            <a:off x="948840" y="2230618"/>
            <a:ext cx="2231294" cy="0"/>
          </a:xfrm>
          <a:prstGeom prst="line">
            <a:avLst/>
          </a:prstGeom>
          <a:ln w="9525">
            <a:solidFill>
              <a:srgbClr val="FFFFFF"/>
            </a:solidFill>
            <a:headEnd type="oval"/>
          </a:ln>
        </p:spPr>
      </p:cxnSp>
      <p:sp>
        <p:nvSpPr>
          <p:cNvPr id="10" name="TextBox 10"/>
          <p:cNvSpPr txBox="1"/>
          <p:nvPr/>
        </p:nvSpPr>
        <p:spPr>
          <a:xfrm>
            <a:off x="847712" y="2290542"/>
            <a:ext cx="2549233" cy="1190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生猪交易行业的不同类型市场规模存在较大差异。其中，活猪交易市场规模最大，生猪肉交易市场规模次之，而仔猪交易市场规模相对较小。</a:t>
            </a:r>
          </a:p>
        </p:txBody>
      </p:sp>
      <p:sp>
        <p:nvSpPr>
          <p:cNvPr id="11" name="TextBox 11"/>
          <p:cNvSpPr txBox="1"/>
          <p:nvPr/>
        </p:nvSpPr>
        <p:spPr>
          <a:xfrm>
            <a:off x="4991588" y="1613123"/>
            <a:ext cx="3685699"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不同类型增长情况</a:t>
            </a:r>
          </a:p>
        </p:txBody>
      </p:sp>
      <p:cxnSp>
        <p:nvCxnSpPr>
          <p:cNvPr id="12" name="Connector 12"/>
          <p:cNvCxnSpPr/>
          <p:nvPr/>
        </p:nvCxnSpPr>
        <p:spPr>
          <a:xfrm>
            <a:off x="6341922" y="2230618"/>
            <a:ext cx="2231294" cy="0"/>
          </a:xfrm>
          <a:prstGeom prst="line">
            <a:avLst/>
          </a:prstGeom>
          <a:ln w="9525">
            <a:solidFill>
              <a:srgbClr val="031A3E"/>
            </a:solidFill>
            <a:tailEnd type="oval"/>
          </a:ln>
        </p:spPr>
      </p:cxnSp>
      <p:sp>
        <p:nvSpPr>
          <p:cNvPr id="13" name="TextBox 13"/>
          <p:cNvSpPr txBox="1"/>
          <p:nvPr/>
        </p:nvSpPr>
        <p:spPr>
          <a:xfrm>
            <a:off x="6107564" y="2290542"/>
            <a:ext cx="2569723" cy="169068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随着国内经济的不断增长，不同类型的生猪交易行业市场都将获得发展机遇。其中，活猪交易市场和生猪肉交易市场的增长速度可能会快于仔猪交易市场。同时，不同类型的生猪交易市场的发展也将受到当地消费习惯和市场环境的影响。</a:t>
            </a:r>
          </a:p>
        </p:txBody>
      </p:sp>
      <p:sp>
        <p:nvSpPr>
          <p:cNvPr id="14" name="TextBox 14"/>
          <p:cNvSpPr txBox="1"/>
          <p:nvPr/>
        </p:nvSpPr>
        <p:spPr>
          <a:xfrm>
            <a:off x="847712" y="1613123"/>
            <a:ext cx="3242802" cy="666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不同类型市场规模</a:t>
            </a:r>
          </a:p>
        </p:txBody>
      </p:sp>
      <p:sp>
        <p:nvSpPr>
          <p:cNvPr id="15" name="AutoShape 15"/>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不同类型市场规模及增长情况</a:t>
            </a:r>
          </a:p>
        </p:txBody>
      </p:sp>
      <p:sp>
        <p:nvSpPr>
          <p:cNvPr id="36" name="AutoShape 36"/>
          <p:cNvSpPr/>
          <p:nvPr/>
        </p:nvSpPr>
        <p:spPr>
          <a:xfrm>
            <a:off x="7268148" y="-1705956"/>
            <a:ext cx="2796500" cy="279650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618470" y="4506684"/>
            <a:ext cx="973910" cy="97391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03</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行业分析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2792877" y="910427"/>
            <a:ext cx="3919068" cy="4479316"/>
          </a:xfrm>
          <a:prstGeom prst="parallelogram">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5" name="Picture 5"/>
          <p:cNvPicPr>
            <a:picLocks noChangeAspect="1"/>
          </p:cNvPicPr>
          <p:nvPr/>
        </p:nvPicPr>
        <p:blipFill>
          <a:blip r:embed="rId3">
            <a:alphaModFix amt="70000"/>
          </a:blip>
          <a:srcRect l="24875" r="24875"/>
          <a:stretch>
            <a:fillRect/>
          </a:stretch>
        </p:blipFill>
        <p:spPr>
          <a:xfrm>
            <a:off x="126559" y="910427"/>
            <a:ext cx="3359487" cy="4479316"/>
          </a:xfrm>
          <a:prstGeom prst="parallelogram">
            <a:avLst/>
          </a:prstGeom>
        </p:spPr>
      </p:pic>
      <p:sp>
        <p:nvSpPr>
          <p:cNvPr id="6" name="TextBox 6"/>
          <p:cNvSpPr txBox="1"/>
          <p:nvPr/>
        </p:nvSpPr>
        <p:spPr>
          <a:xfrm>
            <a:off x="4118922" y="910427"/>
            <a:ext cx="4912911"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大型养殖企业</a:t>
            </a:r>
          </a:p>
        </p:txBody>
      </p:sp>
      <p:sp>
        <p:nvSpPr>
          <p:cNvPr id="7" name="AutoShape 7"/>
          <p:cNvSpPr/>
          <p:nvPr/>
        </p:nvSpPr>
        <p:spPr>
          <a:xfrm>
            <a:off x="3053803" y="1062827"/>
            <a:ext cx="548022" cy="429769"/>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3399703" y="1062827"/>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2838918" y="1062827"/>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TextBox 10"/>
          <p:cNvSpPr txBox="1"/>
          <p:nvPr/>
        </p:nvSpPr>
        <p:spPr>
          <a:xfrm>
            <a:off x="2977060" y="963386"/>
            <a:ext cx="624764"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11" name="TextBox 11"/>
          <p:cNvSpPr txBox="1"/>
          <p:nvPr/>
        </p:nvSpPr>
        <p:spPr>
          <a:xfrm>
            <a:off x="4118922" y="1321964"/>
            <a:ext cx="4784560"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如温氏、新希望、正大等，这些企业在生猪养殖方面具有较强的实力和品牌影响力，同时也参与生猪交易业务。</a:t>
            </a:r>
          </a:p>
        </p:txBody>
      </p:sp>
      <p:sp>
        <p:nvSpPr>
          <p:cNvPr id="12" name="AutoShape 12"/>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行业主要参与者及竞争情况</a:t>
            </a:r>
          </a:p>
        </p:txBody>
      </p:sp>
      <p:sp>
        <p:nvSpPr>
          <p:cNvPr id="33" name="TextBox 33"/>
          <p:cNvSpPr txBox="1"/>
          <p:nvPr/>
        </p:nvSpPr>
        <p:spPr>
          <a:xfrm>
            <a:off x="3775497" y="2268856"/>
            <a:ext cx="4912911"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中小型养殖户</a:t>
            </a:r>
          </a:p>
        </p:txBody>
      </p:sp>
      <p:sp>
        <p:nvSpPr>
          <p:cNvPr id="34" name="AutoShape 34"/>
          <p:cNvSpPr/>
          <p:nvPr/>
        </p:nvSpPr>
        <p:spPr>
          <a:xfrm>
            <a:off x="2710377" y="2421256"/>
            <a:ext cx="548022" cy="429769"/>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3056277" y="2421256"/>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2495493" y="2421256"/>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2538314" y="2321815"/>
            <a:ext cx="86138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8" name="TextBox 38"/>
          <p:cNvSpPr txBox="1"/>
          <p:nvPr/>
        </p:nvSpPr>
        <p:spPr>
          <a:xfrm>
            <a:off x="3775497" y="2680393"/>
            <a:ext cx="4784560"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数量众多，但在资金、技术、管理等方面相对较弱，对市场价格波动较为敏感。</a:t>
            </a:r>
          </a:p>
        </p:txBody>
      </p:sp>
      <p:sp>
        <p:nvSpPr>
          <p:cNvPr id="39" name="TextBox 39"/>
          <p:cNvSpPr txBox="1"/>
          <p:nvPr/>
        </p:nvSpPr>
        <p:spPr>
          <a:xfrm>
            <a:off x="3462158" y="3627284"/>
            <a:ext cx="4912911"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外资企业</a:t>
            </a:r>
          </a:p>
        </p:txBody>
      </p:sp>
      <p:sp>
        <p:nvSpPr>
          <p:cNvPr id="40" name="AutoShape 40"/>
          <p:cNvSpPr/>
          <p:nvPr/>
        </p:nvSpPr>
        <p:spPr>
          <a:xfrm>
            <a:off x="2397038" y="3779684"/>
            <a:ext cx="548022" cy="429769"/>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2742938" y="3779684"/>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2182153" y="3779684"/>
            <a:ext cx="429769" cy="429769"/>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TextBox 43"/>
          <p:cNvSpPr txBox="1"/>
          <p:nvPr/>
        </p:nvSpPr>
        <p:spPr>
          <a:xfrm>
            <a:off x="2248828" y="3680244"/>
            <a:ext cx="87164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4" name="TextBox 44"/>
          <p:cNvSpPr txBox="1"/>
          <p:nvPr/>
        </p:nvSpPr>
        <p:spPr>
          <a:xfrm>
            <a:off x="3462158" y="4038822"/>
            <a:ext cx="4784560"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近年来，外资企业不断进入中国生猪养殖和交易市场，如丹麦的皇冠集团、美国的Smithfield等。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3">
            <a:alphaModFix/>
          </a:blip>
          <a:srcRect l="14208" r="14208"/>
          <a:stretch>
            <a:fillRect/>
          </a:stretch>
        </p:blipFill>
        <p:spPr>
          <a:xfrm>
            <a:off x="5541059" y="1218194"/>
            <a:ext cx="3510022" cy="3510022"/>
          </a:xfrm>
          <a:prstGeom prst="roundRect">
            <a:avLst/>
          </a:prstGeom>
        </p:spPr>
      </p:pic>
      <p:sp>
        <p:nvSpPr>
          <p:cNvPr id="5" name="Freeform 5"/>
          <p:cNvSpPr/>
          <p:nvPr/>
        </p:nvSpPr>
        <p:spPr>
          <a:xfrm>
            <a:off x="435218" y="1162794"/>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91755" y="10708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行业产品与服务差异化程度</a:t>
            </a:r>
          </a:p>
        </p:txBody>
      </p:sp>
      <p:sp>
        <p:nvSpPr>
          <p:cNvPr id="28" name="Freeform 28"/>
          <p:cNvSpPr/>
          <p:nvPr/>
        </p:nvSpPr>
        <p:spPr>
          <a:xfrm>
            <a:off x="421180" y="250456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77717" y="2412598"/>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9396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05794" y="3801997"/>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339967"/>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不同养殖企业生产的生猪产品质量存在差异，如药物残留、瘦肉率、口感等。</a:t>
            </a:r>
          </a:p>
        </p:txBody>
      </p:sp>
      <p:sp>
        <p:nvSpPr>
          <p:cNvPr id="33" name="TextBox 33"/>
          <p:cNvSpPr txBox="1"/>
          <p:nvPr/>
        </p:nvSpPr>
        <p:spPr>
          <a:xfrm>
            <a:off x="1756668" y="976963"/>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产品质量差异</a:t>
            </a:r>
          </a:p>
        </p:txBody>
      </p:sp>
      <p:sp>
        <p:nvSpPr>
          <p:cNvPr id="34" name="TextBox 34"/>
          <p:cNvSpPr txBox="1"/>
          <p:nvPr/>
        </p:nvSpPr>
        <p:spPr>
          <a:xfrm>
            <a:off x="1756668" y="2631822"/>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不同企业提供的服务水平不尽相同，如售后服务、物流配送等。</a:t>
            </a:r>
          </a:p>
        </p:txBody>
      </p:sp>
      <p:sp>
        <p:nvSpPr>
          <p:cNvPr id="35" name="TextBox 35"/>
          <p:cNvSpPr txBox="1"/>
          <p:nvPr/>
        </p:nvSpPr>
        <p:spPr>
          <a:xfrm>
            <a:off x="1756668" y="2287868"/>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服务水平差异</a:t>
            </a:r>
          </a:p>
        </p:txBody>
      </p:sp>
      <p:sp>
        <p:nvSpPr>
          <p:cNvPr id="36" name="TextBox 36"/>
          <p:cNvSpPr txBox="1"/>
          <p:nvPr/>
        </p:nvSpPr>
        <p:spPr>
          <a:xfrm>
            <a:off x="1756668" y="4011395"/>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不同企业的品牌形象和信誉度也存在着差异，对市场交易有一定影响。</a:t>
            </a:r>
          </a:p>
        </p:txBody>
      </p:sp>
      <p:sp>
        <p:nvSpPr>
          <p:cNvPr id="37" name="TextBox 37"/>
          <p:cNvSpPr txBox="1"/>
          <p:nvPr/>
        </p:nvSpPr>
        <p:spPr>
          <a:xfrm>
            <a:off x="1756668" y="3667441"/>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品牌形象差异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https://d.book118.com/728062110142006027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2024-09-06T02:11:24.406</cp:lastPrinted>
  <dcterms:created xsi:type="dcterms:W3CDTF">2024-09-05T18:11:24Z</dcterms:created>
  <dcterms:modified xsi:type="dcterms:W3CDTF">2024-09-05T18:11:26Z</dcterms:modified>
</cp:coreProperties>
</file>