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058C8E-C634-4000-87EC-7C22FCE75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17231C-A26F-4806-ABD6-EB9B61999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E1F0EB-CEEA-4348-9041-E4ACDAD0E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E87516-2B6D-4D0B-BC8D-DE7E8CA19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458739-4783-488C-85C3-F1B850AADE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EC483A-3F64-424B-904B-5EC1BDEC10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A88BEC-DF6B-4A53-BA9E-62BC7CBA1C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3296A5-A637-4CEC-B23D-EFB6B6955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0D78CD-BCA3-476B-BDC3-CA427A03A3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0803E6-C589-4229-A866-61C40216D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C46024-3518-413B-B961-8D911896C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640440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《电子商务法》要点解读</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电子商务经营者</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电子商务合同</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消费者权益保护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电子商务争议解决</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监督管理及法律责任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8" r="14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通过制定《电子商务法》，为电子商务的发展提供法律保障，推动其持续健康发展。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促进电子商务持续健康发展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规范电子商务行为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保护消费者权益</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推动经济转型升级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明确电子商务活动中各方主体的权利和义务，规范电子商务行为，维护市场秩序。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加强电子商务活动中的消费者权益保护，提高消费者满意度和信心。</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通过电子商务的发展，推动传统产业的转型升级，促进经济高质量发展。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定义与适用范围</a:t>
            </a:r>
            <a:endParaRPr lang="en-US" sz="1100"/>
          </a:p>
        </p:txBody>
      </p:sp>
      <p:sp>
        <p:nvSpPr>
          <p:cNvPr id="11" name="AutoShape 11"/>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明确电子商务的定义和适用范围，包括通过互联网等信息网络销售商品或者提供服务的经营活动。</a:t>
            </a:r>
            <a:endParaRPr lang="en-US" sz="1100"/>
          </a:p>
        </p:txBody>
      </p:sp>
      <p:pic>
        <p:nvPicPr>
          <p:cNvPr id="12" name="Picture 12"/>
          <p:cNvPicPr>
            <a:picLocks noChangeAspect="1"/>
          </p:cNvPicPr>
          <p:nvPr/>
        </p:nvPicPr>
        <p:blipFill>
          <a:blip r:embed="rId2"/>
          <a:stretch>
            <a:fillRect/>
          </a:stretch>
        </p:blipFill>
        <p:spPr>
          <a:xfrm>
            <a:off x="2097609" y="2090166"/>
            <a:ext cx="454080" cy="511393"/>
          </a:xfrm>
          <a:prstGeom prst="rect">
            <a:avLst/>
          </a:prstGeom>
        </p:spPr>
      </p:pic>
      <p:pic>
        <p:nvPicPr>
          <p:cNvPr id="13" name="Picture 13"/>
          <p:cNvPicPr>
            <a:picLocks noChangeAspect="1"/>
          </p:cNvPicPr>
          <p:nvPr/>
        </p:nvPicPr>
        <p:blipFill>
          <a:blip r:embed="rId3"/>
          <a:stretch>
            <a:fillRect/>
          </a:stretch>
        </p:blipFill>
        <p:spPr>
          <a:xfrm>
            <a:off x="4542449" y="2130947"/>
            <a:ext cx="631897" cy="492528"/>
          </a:xfrm>
          <a:prstGeom prst="rect">
            <a:avLst/>
          </a:prstGeom>
        </p:spPr>
      </p:pic>
      <p:pic>
        <p:nvPicPr>
          <p:cNvPr id="14" name="Picture 14"/>
          <p:cNvPicPr>
            <a:picLocks noChangeAspect="1"/>
          </p:cNvPicPr>
          <p:nvPr/>
        </p:nvPicPr>
        <p:blipFill>
          <a:blip r:embed="rId4"/>
          <a:stretch>
            <a:fillRect/>
          </a:stretch>
        </p:blipFill>
        <p:spPr>
          <a:xfrm>
            <a:off x="7122968" y="2113811"/>
            <a:ext cx="468345" cy="464103"/>
          </a:xfrm>
          <a:prstGeom prst="rect">
            <a:avLst/>
          </a:prstGeom>
        </p:spPr>
      </p:pic>
      <p:pic>
        <p:nvPicPr>
          <p:cNvPr id="15" name="Picture 15"/>
          <p:cNvPicPr>
            <a:picLocks noChangeAspect="1"/>
          </p:cNvPicPr>
          <p:nvPr/>
        </p:nvPicPr>
        <p:blipFill>
          <a:blip r:embed="rId5"/>
          <a:stretch>
            <a:fillRect/>
          </a:stretch>
        </p:blipFill>
        <p:spPr>
          <a:xfrm>
            <a:off x="9587742" y="2159730"/>
            <a:ext cx="571411" cy="445417"/>
          </a:xfrm>
          <a:prstGeom prst="rect">
            <a:avLst/>
          </a:prstGeom>
        </p:spPr>
      </p:pic>
      <p:sp>
        <p:nvSpPr>
          <p:cNvPr id="16" name="AutoShape 16"/>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基本原则</a:t>
            </a:r>
            <a:endParaRPr lang="en-US" sz="1100"/>
          </a:p>
        </p:txBody>
      </p:sp>
      <p:sp>
        <p:nvSpPr>
          <p:cNvPr id="17" name="AutoShape 17"/>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确立电子商务活动应当遵循的基本原则，如自愿、平等、公平、诚信等。</a:t>
            </a:r>
            <a:endParaRPr lang="en-US" sz="1100"/>
          </a:p>
        </p:txBody>
      </p:sp>
      <p:sp>
        <p:nvSpPr>
          <p:cNvPr id="18" name="AutoShape 18"/>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主体与客体</a:t>
            </a:r>
            <a:endParaRPr lang="en-US" sz="1100"/>
          </a:p>
        </p:txBody>
      </p:sp>
      <p:sp>
        <p:nvSpPr>
          <p:cNvPr id="19" name="AutoShape 19"/>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明确电子商务活动中的主体和客体，包括电子商务经营者、消费者、电子商务平台经营者等。</a:t>
            </a:r>
            <a:endParaRPr lang="en-US" sz="1100"/>
          </a:p>
        </p:txBody>
      </p:sp>
      <p:sp>
        <p:nvSpPr>
          <p:cNvPr id="20" name="AutoShape 20"/>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监管与管理</a:t>
            </a:r>
            <a:endParaRPr lang="en-US" sz="1100"/>
          </a:p>
        </p:txBody>
      </p:sp>
      <p:sp>
        <p:nvSpPr>
          <p:cNvPr id="21" name="AutoShape 21"/>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规定电子商务活动的监管和管理措施，包括政府部门的职责、行业协会的作用等。</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电子商务法概述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电子商务经营者</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697" b="19697"/>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电子商务经营者包括电子商务平台经营者、平台内经营者以及通过自建网站、其他网络服务销售商品或者提供服务的电子商务经营者。</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电子商务经营者是指通过互联网等信息网络从事销售商品或者提供服务的经营活动的自然人、法人和非法人组织。</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电子商务经营者应当依法办理市场主体登记，并在其首页显著位置持续公示营业执照信息、与其经营业务有关的行政许可信息。</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电子商务经营者终止从事电子商务的，应当提前三十日在首页显著位置持续公示有关信息，并采取必要措施保障消费者的合法权益和相关资料的完整性。</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准入机制</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退出机制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准入与退出机制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958" r="1195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电子商务经营者享有独立经营、自主决策、公平竞争等权利，同时享有知识产权、商业秘密等合法权益的保护。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权利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电子商务经营者应当履行消费者权益保护、商品和服务质量保障、网络安全与个人信息保护等方面的义务，遵守国家有关法律、法规和政策，接受政府和社会公众的监督。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义务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权利与义务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电子商务合同</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要约与承诺</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电子商务合同的订立需要经过要约和承诺两个阶段，其中要约可以通过电子方式发出，承诺也可以通过电子方式作出。</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合同成立时间</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电子商务合同的成立时间以承诺到达要约人时为准，双方可以采用数据电文形式订立合同，合同自双方签字、盖章或者按指印时成立。</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合同履行方式</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电子商务合同的履行方式应当符合法律、行政法规的规定和双方的约定，可以通过在线履行、线下履行等方式进行。</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合同订立与履行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569" r="95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电子支付概念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电子支付是指通过计算机、手机等设备发起，依托银行或第三方支付机构提供的服务，将资金从付款人账户转移到收款人账户的过程。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电子支付安全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电子支付应当采用安全可靠的方式，确保交易信息的真实性、完整性和不可篡改性。同时，支付机构应当建立健全风险管理制度，保障客户资金安全。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电子支付责任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在电子支付过程中，因支付机构原因导致客户资金损失的，支付机构应当承担相应的赔偿责任。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电子支付规定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协商解决</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电子商务合同纠纷应当首先通过协商方式解决，双方可以就争议问题进行沟通、协商并达成和解协议。</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调解解决</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如果协商无果，双方可以向相关调解机构申请调解，调解机构将根据双方意愿和法律规定进行调解。</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仲裁解决</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当事人也可以约定通过仲裁方式解决电子商务合同纠纷，仲裁裁决具有法律约束力。</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诉讼解决</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如果无法通过协商、调解或仲裁方式解决纠纷，当事人可以向人民法院提起诉讼，通过司法程序解决争议。</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合同纠纷解决机制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消费者权益保护</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知情权</a:t>
            </a:r>
            <a:endParaRPr lang="en-US" sz="1100"/>
          </a:p>
        </p:txBody>
      </p:sp>
      <p:sp>
        <p:nvSpPr>
          <p:cNvPr id="3" name="AutoShape 3"/>
          <p:cNvSpPr/>
          <p:nvPr/>
        </p:nvSpPr>
        <p:spPr>
          <a:xfrm>
            <a:off x="1150029"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消费者有权了解其购买、使用的商品或接受的服务的真实情况。</a:t>
            </a:r>
            <a:endParaRPr lang="en-US" sz="1100"/>
          </a:p>
        </p:txBody>
      </p:sp>
      <p:sp>
        <p:nvSpPr>
          <p:cNvPr id="4" name="AutoShape 4"/>
          <p:cNvSpPr/>
          <p:nvPr/>
        </p:nvSpPr>
        <p:spPr>
          <a:xfrm>
            <a:off x="7793308" y="159340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选择权</a:t>
            </a:r>
            <a:endParaRPr lang="en-US" sz="1100"/>
          </a:p>
        </p:txBody>
      </p:sp>
      <p:sp>
        <p:nvSpPr>
          <p:cNvPr id="5" name="AutoShape 5"/>
          <p:cNvSpPr/>
          <p:nvPr/>
        </p:nvSpPr>
        <p:spPr>
          <a:xfrm>
            <a:off x="7793308"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消费者有权自主选择商品或服务，包括自主选择经营者、商品品种或服务方式等。</a:t>
            </a:r>
            <a:endParaRPr lang="en-US" sz="1100"/>
          </a:p>
        </p:txBody>
      </p:sp>
      <p:sp>
        <p:nvSpPr>
          <p:cNvPr id="6" name="AutoShape 6"/>
          <p:cNvSpPr/>
          <p:nvPr/>
        </p:nvSpPr>
        <p:spPr>
          <a:xfrm>
            <a:off x="1150029" y="379014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公平交易权</a:t>
            </a:r>
            <a:endParaRPr lang="en-US" sz="1100"/>
          </a:p>
        </p:txBody>
      </p:sp>
      <p:sp>
        <p:nvSpPr>
          <p:cNvPr id="7" name="AutoShape 7"/>
          <p:cNvSpPr/>
          <p:nvPr/>
        </p:nvSpPr>
        <p:spPr>
          <a:xfrm>
            <a:off x="1150029"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消费者在购买商品或接受服务时，有权获得质量保障、价格合理、计量正确等公平交易条件。</a:t>
            </a:r>
            <a:endParaRPr lang="en-US" sz="1100"/>
          </a:p>
        </p:txBody>
      </p:sp>
      <p:sp>
        <p:nvSpPr>
          <p:cNvPr id="8" name="AutoShape 8"/>
          <p:cNvSpPr/>
          <p:nvPr/>
        </p:nvSpPr>
        <p:spPr>
          <a:xfrm>
            <a:off x="7793308" y="3790147"/>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安全权</a:t>
            </a:r>
            <a:endParaRPr lang="en-US" sz="1100"/>
          </a:p>
        </p:txBody>
      </p:sp>
      <p:sp>
        <p:nvSpPr>
          <p:cNvPr id="9" name="AutoShape 9"/>
          <p:cNvSpPr/>
          <p:nvPr/>
        </p:nvSpPr>
        <p:spPr>
          <a:xfrm>
            <a:off x="7793308"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消费者在购买、使用商品和接受服务时享有人身、财产安全不受损害的权利。</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消费者权益内容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https://d.book118.com/728064044041006034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2024-09-12T15:30:19.718</cp:lastPrinted>
  <dcterms:created xsi:type="dcterms:W3CDTF">2024-09-12T07:30:19Z</dcterms:created>
  <dcterms:modified xsi:type="dcterms:W3CDTF">2024-09-12T07:30:21Z</dcterms:modified>
</cp:coreProperties>
</file>