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BUKOQS+MS-UIGothic"/>
      <p:regular r:id="rId19"/>
    </p:embeddedFont>
    <p:embeddedFont>
      <p:font typeface="HNBBLD+MCMGMK+MicrosoftYaHei-Bold"/>
      <p:regular r:id="rId20"/>
    </p:embeddedFont>
    <p:embeddedFont>
      <p:font typeface="WRJHQV+VNHPBA+MicrosoftYaHei"/>
      <p:regular r:id="rId21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53476B-E158-4F36-BFE1-317FAC29A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78AB1C-E1A8-4BB7-8688-46E9327BD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816C8-A221-4AEA-ACBE-2A4303EEA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55246D-7A99-441B-B519-C2AB658F4B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30538B-B9DF-4382-998E-27B45C33F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C8D963-7B66-4BAD-93AD-93D4C1AC4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556C13-CE5E-4275-B2F3-CFCCC8E35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624777-A46F-49C3-BEDB-FFC0FE247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16B696-1D47-4D84-A221-105008188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EED126-03A2-42F9-B453-918818CDB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4858A6-ACF6-45A6-B315-76ED52779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7005707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41069" y="1896629"/>
            <a:ext cx="6972921" cy="24771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2C4A1E"/>
                </a:solidFill>
                <a:latin typeface="BUKOQS+MS-UIGothic"/>
                <a:cs typeface="BUKOQS+MS-UIGothic"/>
              </a:rPr>
              <a:t>宝利来金店促</a:t>
            </a:r>
            <a:r>
              <a:rPr sz="4950">
                <a:solidFill>
                  <a:srgbClr val="2C4A1E"/>
                </a:solidFill>
                <a:latin typeface="SimSun"/>
                <a:cs typeface="SimSun"/>
              </a:rPr>
              <a:t>销</a:t>
            </a:r>
            <a:r>
              <a:rPr sz="4950">
                <a:solidFill>
                  <a:srgbClr val="2C4A1E"/>
                </a:solidFill>
                <a:latin typeface="BUKOQS+MS-UIGothic"/>
                <a:cs typeface="BUKOQS+MS-UIGothic"/>
              </a:rPr>
              <a:t>方案</a:t>
            </a:r>
            <a:r>
              <a:rPr sz="4950">
                <a:solidFill>
                  <a:srgbClr val="2C4A1E"/>
                </a:solidFill>
                <a:latin typeface="HNBBLD+MCMGMK+MicrosoftYaHei-Bold"/>
                <a:cs typeface="HNBBLD+MCMGMK+MicrosoftYaHei-Bold"/>
              </a:rPr>
              <a:t>li</a:t>
            </a:r>
          </a:p>
          <a:p>
            <a:pPr marL="0" marR="0">
              <a:lnSpc>
                <a:spcPts val="4950"/>
              </a:lnSpc>
              <a:spcBef>
                <a:spcPts val="2130"/>
              </a:spcBef>
              <a:spcAft>
                <a:spcPct val="0"/>
              </a:spcAft>
            </a:pPr>
            <a:r>
              <a:rPr sz="4950">
                <a:solidFill>
                  <a:srgbClr val="2C4A1E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2C4A1E"/>
                </a:solidFill>
                <a:latin typeface="BUKOQS+MS-UIGothic"/>
                <a:cs typeface="BUKOQS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651490" y="1046003"/>
            <a:ext cx="1736445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2C4A1E"/>
                </a:solidFill>
                <a:latin typeface="BUKOQS+MS-UIGothic"/>
                <a:cs typeface="BUKOQS+MS-UIGothic"/>
              </a:rPr>
              <a:t>目</a:t>
            </a:r>
            <a:r>
              <a:rPr sz="3600" spc="173">
                <a:solidFill>
                  <a:srgbClr val="2C4A1E"/>
                </a:solidFill>
                <a:latin typeface="Times New Roman"/>
                <a:cs typeface="Times New Roman"/>
              </a:rPr>
              <a:t> </a:t>
            </a:r>
            <a:r>
              <a:rPr sz="3600">
                <a:solidFill>
                  <a:srgbClr val="2C4A1E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7105" y="1734434"/>
            <a:ext cx="2568957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2C4A1E"/>
                </a:solidFill>
                <a:latin typeface="HNBBLD+MCMGMK+MicrosoftYaHei-Bold"/>
                <a:cs typeface="HNBBLD+MCMGMK+MicrosoftYaHei-Bold"/>
              </a:rPr>
              <a:t>PART</a:t>
            </a:r>
            <a:r>
              <a:rPr sz="3300" spc="1364">
                <a:solidFill>
                  <a:srgbClr val="2C4A1E"/>
                </a:solidFill>
                <a:latin typeface="HNBBLD+MCMGMK+MicrosoftYaHei-Bold"/>
                <a:cs typeface="HNBBLD+MCMGMK+MicrosoftYaHei-Bold"/>
              </a:rPr>
              <a:t> </a:t>
            </a:r>
            <a:r>
              <a:rPr sz="3300">
                <a:solidFill>
                  <a:srgbClr val="2C4A1E"/>
                </a:solidFill>
                <a:latin typeface="HNBBLD+MCMGMK+MicrosoftYaHei-Bold"/>
                <a:cs typeface="HNBBLD+MCMGMK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69085" y="2562836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2C4A1E"/>
                </a:solidFill>
                <a:latin typeface="BUKOQS+MS-UIGothic"/>
                <a:cs typeface="BUKOQS+MS-UIGothic"/>
              </a:rPr>
              <a:t>促</a:t>
            </a: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销</a:t>
            </a:r>
            <a:r>
              <a:rPr sz="4500">
                <a:solidFill>
                  <a:srgbClr val="2C4A1E"/>
                </a:solidFill>
                <a:latin typeface="BUKOQS+MS-UIGothic"/>
                <a:cs typeface="BUKOQS+MS-UIGothic"/>
              </a:rPr>
              <a:t>方案背景与目</a:t>
            </a: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BUKOQS+MS-UIGothic"/>
                <a:cs typeface="BUKOQS+MS-UIGothic"/>
              </a:rPr>
              <a:t>宝利来金店市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场现</a:t>
            </a:r>
            <a:r>
              <a:rPr sz="3000">
                <a:solidFill>
                  <a:srgbClr val="2C4A1E"/>
                </a:solidFill>
                <a:latin typeface="BUKOQS+MS-UIGothic"/>
                <a:cs typeface="BUKOQS+MS-UIGothic"/>
              </a:rPr>
              <a:t>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NBBLD+MCMGMK+MicrosoftYaHei-Bold"/>
                <a:cs typeface="HNBBLD+MCMGMK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NBBLD+MCMGMK+MicrosoftYaHei-Bold"/>
                <a:cs typeface="HNBBLD+MCMGMK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HNBBLD+MCMGMK+MicrosoftYaHei-Bold"/>
                <a:cs typeface="HNBBLD+MCMGMK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2C4A1E"/>
                </a:solidFill>
                <a:latin typeface="BUKOQS+MS-UIGothic"/>
                <a:cs typeface="BUKOQS+MS-UIGothic"/>
              </a:rPr>
              <a:t>市</a:t>
            </a:r>
            <a:r>
              <a:rPr sz="2000" spc="25">
                <a:solidFill>
                  <a:srgbClr val="2C4A1E"/>
                </a:solidFill>
                <a:latin typeface="SimSun"/>
                <a:cs typeface="SimSun"/>
              </a:rPr>
              <a:t>场竞</a:t>
            </a:r>
            <a:r>
              <a:rPr sz="2000" spc="25">
                <a:solidFill>
                  <a:srgbClr val="2C4A1E"/>
                </a:solidFill>
                <a:latin typeface="BUKOQS+MS-UIGothic"/>
                <a:cs typeface="BUKOQS+MS-UIGothic"/>
              </a:rPr>
              <a:t>争激烈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2C4A1E"/>
                </a:solidFill>
                <a:latin typeface="BUKOQS+MS-UIGothic"/>
                <a:cs typeface="BUKOQS+MS-UIGothic"/>
              </a:rPr>
              <a:t>消</a:t>
            </a:r>
            <a:r>
              <a:rPr sz="2000" spc="25">
                <a:solidFill>
                  <a:srgbClr val="2C4A1E"/>
                </a:solidFill>
                <a:latin typeface="SimSun"/>
                <a:cs typeface="SimSun"/>
              </a:rPr>
              <a:t>费趋势变</a:t>
            </a:r>
            <a:r>
              <a:rPr sz="2000">
                <a:solidFill>
                  <a:srgbClr val="2C4A1E"/>
                </a:solidFill>
                <a:latin typeface="BUKOQS+MS-UIGothic"/>
                <a:cs typeface="BUKOQS+MS-UIGothic"/>
              </a:rPr>
              <a:t>化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2C4A1E"/>
                </a:solidFill>
                <a:latin typeface="SimSun"/>
                <a:cs typeface="SimSun"/>
              </a:rPr>
              <a:t>电</a:t>
            </a:r>
            <a:r>
              <a:rPr sz="2000" spc="25">
                <a:solidFill>
                  <a:srgbClr val="2C4A1E"/>
                </a:solidFill>
                <a:latin typeface="BUKOQS+MS-UIGothic"/>
                <a:cs typeface="BUKOQS+MS-UIGothic"/>
              </a:rPr>
              <a:t>子商</a:t>
            </a:r>
            <a:r>
              <a:rPr sz="2000" spc="23">
                <a:solidFill>
                  <a:srgbClr val="2C4A1E"/>
                </a:solidFill>
                <a:latin typeface="SimSun"/>
                <a:cs typeface="SimSun"/>
              </a:rPr>
              <a:t>务</a:t>
            </a:r>
            <a:r>
              <a:rPr sz="2000" spc="25">
                <a:solidFill>
                  <a:srgbClr val="2C4A1E"/>
                </a:solidFill>
                <a:latin typeface="BUKOQS+MS-UIGothic"/>
                <a:cs typeface="BUKOQS+MS-UIGothic"/>
              </a:rPr>
              <a:t>冲</a:t>
            </a:r>
            <a:r>
              <a:rPr sz="2000">
                <a:solidFill>
                  <a:srgbClr val="2C4A1E"/>
                </a:solidFill>
                <a:latin typeface="SimSun"/>
                <a:cs typeface="SimSun"/>
              </a:rPr>
              <a:t>击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珠宝行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业竞</a:t>
            </a: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争激烈，市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场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上存在众多品牌，消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者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多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化。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随着消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者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珠宝品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的要求提高，市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场对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高品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、有特色的珠宝需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求增加。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子商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的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展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对传统实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体店造成一定冲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击</a:t>
            </a: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，需要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采取措施吸引消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者。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BUKOQS+MS-UIGothic"/>
                <a:cs typeface="BUKOQS+MS-UIGothic"/>
              </a:rPr>
              <a:t>促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销</a:t>
            </a:r>
            <a:r>
              <a:rPr sz="3000">
                <a:solidFill>
                  <a:srgbClr val="2C4A1E"/>
                </a:solidFill>
                <a:latin typeface="BUKOQS+MS-UIGothic"/>
                <a:cs typeface="BUKOQS+MS-UIGothic"/>
              </a:rPr>
              <a:t>目的与目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2C4A1E"/>
                </a:solidFill>
                <a:latin typeface="BUKOQS+MS-UIGothic"/>
                <a:cs typeface="BUKOQS+MS-UIGothic"/>
              </a:rPr>
              <a:t>群体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C4A1E"/>
                </a:solidFill>
                <a:latin typeface="BUKOQS+MS-UIGothic"/>
                <a:cs typeface="BUKOQS+MS-UIGothic"/>
              </a:rPr>
              <a:t>促</a:t>
            </a:r>
            <a:r>
              <a:rPr sz="1550" spc="25">
                <a:solidFill>
                  <a:srgbClr val="2C4A1E"/>
                </a:solidFill>
                <a:latin typeface="SimSun"/>
                <a:cs typeface="SimSun"/>
              </a:rPr>
              <a:t>销</a:t>
            </a:r>
            <a:r>
              <a:rPr sz="1550" spc="25">
                <a:solidFill>
                  <a:srgbClr val="2C4A1E"/>
                </a:solidFill>
                <a:latin typeface="BUKOQS+MS-UIGothic"/>
                <a:cs typeface="BUKOQS+MS-UIGothic"/>
              </a:rPr>
              <a:t>目的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BUKOQS+MS-UIGothic"/>
                <a:cs typeface="BUKOQS+MS-UIGothic"/>
              </a:rPr>
              <a:t>提高宝利来金店品牌知名度，促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97569" y="2866878"/>
            <a:ext cx="2430705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进销</a:t>
            </a:r>
            <a:r>
              <a:rPr sz="1350">
                <a:solidFill>
                  <a:srgbClr val="041400"/>
                </a:solidFill>
                <a:latin typeface="BUKOQS+MS-UIGothic"/>
                <a:cs typeface="BUKOQS+MS-UIGothic"/>
              </a:rPr>
              <a:t>售，增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41400"/>
                </a:solidFill>
                <a:latin typeface="BUKOQS+MS-UIGothic"/>
                <a:cs typeface="BUKOQS+MS-UIGothic"/>
              </a:rPr>
              <a:t>消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41400"/>
                </a:solidFill>
                <a:latin typeface="BUKOQS+MS-UIGothic"/>
                <a:cs typeface="BUKOQS+MS-UIGothic"/>
              </a:rPr>
              <a:t>者忠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诚</a:t>
            </a:r>
            <a:r>
              <a:rPr sz="1350">
                <a:solidFill>
                  <a:srgbClr val="041400"/>
                </a:solidFill>
                <a:latin typeface="BUKOQS+MS-UIGothic"/>
                <a:cs typeface="BUKOQS+MS-UIGothic"/>
              </a:rPr>
              <a:t>度。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2C4A1E"/>
                </a:solidFill>
                <a:latin typeface="BUKOQS+MS-UIGothic"/>
                <a:cs typeface="BUKOQS+MS-UIGothic"/>
              </a:rPr>
              <a:t>目</a:t>
            </a:r>
            <a:r>
              <a:rPr sz="1550" spc="25">
                <a:solidFill>
                  <a:srgbClr val="2C4A1E"/>
                </a:solidFill>
                <a:latin typeface="SimSun"/>
                <a:cs typeface="SimSun"/>
              </a:rPr>
              <a:t>标</a:t>
            </a:r>
            <a:r>
              <a:rPr sz="1550" spc="25">
                <a:solidFill>
                  <a:srgbClr val="2C4A1E"/>
                </a:solidFill>
                <a:latin typeface="BUKOQS+MS-UIGothic"/>
                <a:cs typeface="BUKOQS+MS-UIGothic"/>
              </a:rPr>
              <a:t>群体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497569" y="4661388"/>
            <a:ext cx="2847568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BUKOQS+MS-UIGothic"/>
                <a:cs typeface="BUKOQS+MS-UIGothic"/>
              </a:rPr>
              <a:t>以</a:t>
            </a:r>
            <a:r>
              <a:rPr sz="1350">
                <a:solidFill>
                  <a:srgbClr val="041400"/>
                </a:solidFill>
                <a:latin typeface="WRJHQV+VNHPBA+MicrosoftYaHei"/>
                <a:cs typeface="WRJHQV+VNHPBA+MicrosoftYaHei"/>
              </a:rPr>
              <a:t>25-45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岁</a:t>
            </a:r>
            <a:r>
              <a:rPr sz="1350">
                <a:solidFill>
                  <a:srgbClr val="041400"/>
                </a:solidFill>
                <a:latin typeface="BUKOQS+MS-UIGothic"/>
                <a:cs typeface="BUKOQS+MS-UIGothic"/>
              </a:rPr>
              <a:t>女性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41400"/>
                </a:solidFill>
                <a:latin typeface="BUKOQS+MS-UIGothic"/>
                <a:cs typeface="BUKOQS+MS-UIGothic"/>
              </a:rPr>
              <a:t>主要目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41400"/>
                </a:solidFill>
                <a:latin typeface="BUKOQS+MS-UIGothic"/>
                <a:cs typeface="BUKOQS+MS-UIGothic"/>
              </a:rPr>
              <a:t>群体，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BUKOQS+MS-UIGothic"/>
                <a:cs typeface="BUKOQS+MS-UIGothic"/>
              </a:rPr>
              <a:t>关注珠宝品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41400"/>
                </a:solidFill>
                <a:latin typeface="BUKOQS+MS-UIGothic"/>
                <a:cs typeface="BUKOQS+MS-UIGothic"/>
              </a:rPr>
              <a:t>和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设计</a:t>
            </a:r>
            <a:r>
              <a:rPr sz="1350">
                <a:solidFill>
                  <a:srgbClr val="041400"/>
                </a:solidFill>
                <a:latin typeface="BUKOQS+MS-UIGothic"/>
                <a:cs typeface="BUKOQS+MS-UIGothic"/>
              </a:rPr>
              <a:t>，有一定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购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买</a:t>
            </a:r>
            <a:r>
              <a:rPr sz="1350">
                <a:solidFill>
                  <a:srgbClr val="041400"/>
                </a:solidFill>
                <a:latin typeface="BUKOQS+MS-UIGothic"/>
                <a:cs typeface="BUKOQS+MS-UIGothic"/>
              </a:rPr>
              <a:t>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BUKOQS+MS-UIGothic"/>
                <a:cs typeface="BUKOQS+MS-UIGothic"/>
              </a:rPr>
              <a:t>促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销</a:t>
            </a:r>
            <a:r>
              <a:rPr sz="3000">
                <a:solidFill>
                  <a:srgbClr val="2C4A1E"/>
                </a:solidFill>
                <a:latin typeface="BUKOQS+MS-UIGothic"/>
                <a:cs typeface="BUKOQS+MS-UIGothic"/>
              </a:rPr>
              <a:t>策略制定依据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BUKOQS+MS-UIGothic"/>
                <a:cs typeface="BUKOQS+MS-UIGothic"/>
              </a:rPr>
              <a:t>市</a:t>
            </a:r>
            <a:r>
              <a:rPr sz="2300" spc="25">
                <a:solidFill>
                  <a:srgbClr val="2C4A1E"/>
                </a:solidFill>
                <a:latin typeface="SimSun"/>
                <a:cs typeface="SimSun"/>
              </a:rPr>
              <a:t>场</a:t>
            </a:r>
            <a:r>
              <a:rPr sz="2300" spc="25">
                <a:solidFill>
                  <a:srgbClr val="2C4A1E"/>
                </a:solidFill>
                <a:latin typeface="BUKOQS+MS-UIGothic"/>
                <a:cs typeface="BUKOQS+MS-UIGothic"/>
              </a:rPr>
              <a:t>需求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SimSun"/>
                <a:cs typeface="SimSun"/>
              </a:rPr>
              <a:t>竞</a:t>
            </a:r>
            <a:r>
              <a:rPr sz="2300" spc="25">
                <a:solidFill>
                  <a:srgbClr val="2C4A1E"/>
                </a:solidFill>
                <a:latin typeface="BUKOQS+MS-UIGothic"/>
                <a:cs typeface="BUKOQS+MS-UIGothic"/>
              </a:rPr>
              <a:t>争状况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BUKOQS+MS-UIGothic"/>
                <a:cs typeface="BUKOQS+MS-UIGothic"/>
              </a:rPr>
              <a:t>品牌形象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根据市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需求和消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者偏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好，制定符合市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需求的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促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策略。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分析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争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手的促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策略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和效果，采取有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针对</a:t>
            </a: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性的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措施。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合宝利来金店的品牌形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象和定位，制定符合品牌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形象的促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策略。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7105" y="1734434"/>
            <a:ext cx="2568957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2C4A1E"/>
                </a:solidFill>
                <a:latin typeface="HNBBLD+MCMGMK+MicrosoftYaHei-Bold"/>
                <a:cs typeface="HNBBLD+MCMGMK+MicrosoftYaHei-Bold"/>
              </a:rPr>
              <a:t>PART</a:t>
            </a:r>
            <a:r>
              <a:rPr sz="3300" spc="1364">
                <a:solidFill>
                  <a:srgbClr val="2C4A1E"/>
                </a:solidFill>
                <a:latin typeface="HNBBLD+MCMGMK+MicrosoftYaHei-Bold"/>
                <a:cs typeface="HNBBLD+MCMGMK+MicrosoftYaHei-Bold"/>
              </a:rPr>
              <a:t> </a:t>
            </a:r>
            <a:r>
              <a:rPr sz="3300">
                <a:solidFill>
                  <a:srgbClr val="2C4A1E"/>
                </a:solidFill>
                <a:latin typeface="HNBBLD+MCMGMK+MicrosoftYaHei-Bold"/>
                <a:cs typeface="HNBBLD+MCMGMK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69085" y="2562836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2C4A1E"/>
                </a:solidFill>
                <a:latin typeface="BUKOQS+MS-UIGothic"/>
                <a:cs typeface="BUKOQS+MS-UIGothic"/>
              </a:rPr>
              <a:t>促</a:t>
            </a: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销</a:t>
            </a:r>
            <a:r>
              <a:rPr sz="4500">
                <a:solidFill>
                  <a:srgbClr val="2C4A1E"/>
                </a:solidFill>
                <a:latin typeface="BUKOQS+MS-UIGothic"/>
                <a:cs typeface="BUKOQS+MS-UIGothic"/>
              </a:rPr>
              <a:t>活</a:t>
            </a: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动</a:t>
            </a:r>
            <a:r>
              <a:rPr sz="4500">
                <a:solidFill>
                  <a:srgbClr val="2C4A1E"/>
                </a:solidFill>
                <a:latin typeface="BUKOQS+MS-UIGothic"/>
                <a:cs typeface="BUKOQS+MS-UIGothic"/>
              </a:rPr>
              <a:t>内容与形式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BUKOQS+MS-UIGothic"/>
                <a:cs typeface="BUKOQS+MS-UIGothic"/>
              </a:rPr>
              <a:t>限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时</a:t>
            </a:r>
            <a:r>
              <a:rPr sz="3000">
                <a:solidFill>
                  <a:srgbClr val="2C4A1E"/>
                </a:solidFill>
                <a:latin typeface="BUKOQS+MS-UIGothic"/>
                <a:cs typeface="BUKOQS+MS-UIGothic"/>
              </a:rPr>
              <a:t>折扣活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2126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刺激消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，提高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售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额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2C4A1E"/>
                </a:solidFill>
                <a:latin typeface="BUKOQS+MS-UIGothic"/>
                <a:cs typeface="BUKOQS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22776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在特定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段内，如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假日或周末，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消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者提供商品打折促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，吸引更多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顾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客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购买</a:t>
            </a: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满额赠</a:t>
            </a:r>
            <a:r>
              <a:rPr sz="3000">
                <a:solidFill>
                  <a:srgbClr val="2C4A1E"/>
                </a:solidFill>
                <a:latin typeface="BUKOQS+MS-UIGothic"/>
                <a:cs typeface="BUKOQS+MS-UIGothic"/>
              </a:rPr>
              <a:t>品活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229977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UKOQS+MS-UIGothic"/>
                <a:cs typeface="BUKOQS+MS-UIGothic"/>
              </a:rPr>
              <a:t>增加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购买动</a:t>
            </a:r>
            <a:r>
              <a:rPr sz="1350">
                <a:solidFill>
                  <a:srgbClr val="FFFFFF"/>
                </a:solidFill>
                <a:latin typeface="BUKOQS+MS-UIGothic"/>
                <a:cs typeface="BUKOQS+MS-UIGothic"/>
              </a:rPr>
              <a:t>力，提升客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FFFFFF"/>
                </a:solidFill>
                <a:latin typeface="BUKOQS+MS-UIGothic"/>
                <a:cs typeface="BUKOQS+MS-UIGothic"/>
              </a:rPr>
              <a:t>价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BUKOQS+MS-UIGothic"/>
                <a:cs typeface="BUKOQS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8908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UKOQS+MS-UIGothic"/>
                <a:cs typeface="BUKOQS+MS-UIGothic"/>
              </a:rPr>
              <a:t>当消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FFFFFF"/>
                </a:solidFill>
                <a:latin typeface="BUKOQS+MS-UIGothic"/>
                <a:cs typeface="BUKOQS+MS-UIGothic"/>
              </a:rPr>
              <a:t>者在店内消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FFFFFF"/>
                </a:solidFill>
                <a:latin typeface="BUKOQS+MS-UIGothic"/>
                <a:cs typeface="BUKOQS+MS-UIGothic"/>
              </a:rPr>
              <a:t>达到一定金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额时</a:t>
            </a:r>
            <a:r>
              <a:rPr sz="1350">
                <a:solidFill>
                  <a:srgbClr val="FFFFFF"/>
                </a:solidFill>
                <a:latin typeface="BUKOQS+MS-UIGothic"/>
                <a:cs typeface="BUKOQS+MS-UIGothic"/>
              </a:rPr>
              <a:t>，如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FFFFFF"/>
                </a:solidFill>
                <a:latin typeface="WRJHQV+VNHPBA+MicrosoftYaHei"/>
                <a:cs typeface="WRJHQV+VNHPBA+MicrosoftYaHei"/>
              </a:rPr>
              <a:t>1000</a:t>
            </a:r>
            <a:r>
              <a:rPr sz="1350">
                <a:solidFill>
                  <a:srgbClr val="FFFFFF"/>
                </a:solidFill>
                <a:latin typeface="BUKOQS+MS-UIGothic"/>
                <a:cs typeface="BUKOQS+MS-UIGothic"/>
              </a:rPr>
              <a:t>元送价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FFFFFF"/>
                </a:solidFill>
                <a:latin typeface="WRJHQV+VNHPBA+MicrosoftYaHei"/>
                <a:cs typeface="WRJHQV+VNHPBA+MicrosoftYaHei"/>
              </a:rPr>
              <a:t>200</a:t>
            </a:r>
            <a:r>
              <a:rPr sz="1350">
                <a:solidFill>
                  <a:srgbClr val="FFFFFF"/>
                </a:solidFill>
                <a:latin typeface="BUKOQS+MS-UIGothic"/>
                <a:cs typeface="BUKOQS+MS-UIGothic"/>
              </a:rPr>
              <a:t>元的礼品，以此鼓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UKOQS+MS-UIGothic"/>
                <a:cs typeface="BUKOQS+MS-UIGothic"/>
              </a:rPr>
              <a:t>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顾</a:t>
            </a:r>
            <a:r>
              <a:rPr sz="1350">
                <a:solidFill>
                  <a:srgbClr val="FFFFFF"/>
                </a:solidFill>
                <a:latin typeface="BUKOQS+MS-UIGothic"/>
                <a:cs typeface="BUKOQS+MS-UIGothic"/>
              </a:rPr>
              <a:t>客增加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购买</a:t>
            </a:r>
            <a:r>
              <a:rPr sz="1350">
                <a:solidFill>
                  <a:srgbClr val="FFFFFF"/>
                </a:solidFill>
                <a:latin typeface="BUKOQS+MS-UIGothic"/>
                <a:cs typeface="BUKOQS+MS-UIGothic"/>
              </a:rPr>
              <a:t>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BUKOQS+MS-UIGothic"/>
                <a:cs typeface="BUKOQS+MS-UIGothic"/>
              </a:rPr>
              <a:t>会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员专</a:t>
            </a:r>
            <a:r>
              <a:rPr sz="3000">
                <a:solidFill>
                  <a:srgbClr val="2C4A1E"/>
                </a:solidFill>
                <a:latin typeface="BUKOQS+MS-UIGothic"/>
                <a:cs typeface="BUKOQS+MS-UIGothic"/>
              </a:rPr>
              <a:t>享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优</a:t>
            </a:r>
            <a:r>
              <a:rPr sz="3000">
                <a:solidFill>
                  <a:srgbClr val="2C4A1E"/>
                </a:solidFill>
                <a:latin typeface="BUKOQS+MS-UIGothic"/>
                <a:cs typeface="BUKOQS+MS-UIGothic"/>
              </a:rPr>
              <a:t>惠活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277437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UKOQS+MS-UIGothic"/>
                <a:cs typeface="BUKOQS+MS-UIGothic"/>
              </a:rPr>
              <a:t>增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BUKOQS+MS-UIGothic"/>
                <a:cs typeface="BUKOQS+MS-UIGothic"/>
              </a:rPr>
              <a:t>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员归</a:t>
            </a:r>
            <a:r>
              <a:rPr sz="1500">
                <a:solidFill>
                  <a:srgbClr val="FFFFFF"/>
                </a:solidFill>
                <a:latin typeface="BUKOQS+MS-UIGothic"/>
                <a:cs typeface="BUKOQS+MS-UIGothic"/>
              </a:rPr>
              <a:t>属感，提高复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FFFFFF"/>
                </a:solidFill>
                <a:latin typeface="BUKOQS+MS-UIGothic"/>
                <a:cs typeface="BUKOQS+MS-UIGothic"/>
              </a:rPr>
              <a:t>率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2C4A1E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2C4A1E"/>
                </a:solidFill>
                <a:latin typeface="BUKOQS+MS-UIGothic"/>
                <a:cs typeface="BUKOQS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817594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16250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16250F"/>
                </a:solidFill>
                <a:latin typeface="BUKOQS+MS-UIGothic"/>
                <a:cs typeface="BUKOQS+MS-UIGothic"/>
              </a:rPr>
              <a:t>会</a:t>
            </a:r>
            <a:r>
              <a:rPr sz="1500">
                <a:solidFill>
                  <a:srgbClr val="16250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16250F"/>
                </a:solidFill>
                <a:latin typeface="BUKOQS+MS-UIGothic"/>
                <a:cs typeface="BUKOQS+MS-UIGothic"/>
              </a:rPr>
              <a:t>提供</a:t>
            </a:r>
            <a:r>
              <a:rPr sz="1500">
                <a:solidFill>
                  <a:srgbClr val="16250F"/>
                </a:solidFill>
                <a:latin typeface="SimSun"/>
                <a:cs typeface="SimSun"/>
              </a:rPr>
              <a:t>专</a:t>
            </a:r>
            <a:r>
              <a:rPr sz="1500">
                <a:solidFill>
                  <a:srgbClr val="16250F"/>
                </a:solidFill>
                <a:latin typeface="BUKOQS+MS-UIGothic"/>
                <a:cs typeface="BUKOQS+MS-UIGothic"/>
              </a:rPr>
              <a:t>属</a:t>
            </a:r>
            <a:r>
              <a:rPr sz="1500">
                <a:solidFill>
                  <a:srgbClr val="16250F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16250F"/>
                </a:solidFill>
                <a:latin typeface="BUKOQS+MS-UIGothic"/>
                <a:cs typeface="BUKOQS+MS-UIGothic"/>
              </a:rPr>
              <a:t>惠，如会</a:t>
            </a:r>
            <a:r>
              <a:rPr sz="1500">
                <a:solidFill>
                  <a:srgbClr val="16250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16250F"/>
                </a:solidFill>
                <a:latin typeface="BUKOQS+MS-UIGothic"/>
                <a:cs typeface="BUKOQS+MS-UIGothic"/>
              </a:rPr>
              <a:t>日、会</a:t>
            </a:r>
            <a:r>
              <a:rPr sz="1500">
                <a:solidFill>
                  <a:srgbClr val="16250F"/>
                </a:solidFill>
                <a:latin typeface="SimSun"/>
                <a:cs typeface="SimSun"/>
              </a:rPr>
              <a:t>员专场</a:t>
            </a:r>
            <a:r>
              <a:rPr sz="1500">
                <a:solidFill>
                  <a:srgbClr val="16250F"/>
                </a:solidFill>
                <a:latin typeface="BUKOQS+MS-UIGothic"/>
                <a:cs typeface="BUKOQS+MS-UIGothic"/>
              </a:rPr>
              <a:t>等，</a:t>
            </a:r>
            <a:r>
              <a:rPr sz="1500">
                <a:solidFill>
                  <a:srgbClr val="16250F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16250F"/>
                </a:solidFill>
                <a:latin typeface="BUKOQS+MS-UIGothic"/>
                <a:cs typeface="BUKOQS+MS-UIGothic"/>
              </a:rPr>
              <a:t>会</a:t>
            </a:r>
            <a:r>
              <a:rPr sz="1500">
                <a:solidFill>
                  <a:srgbClr val="16250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16250F"/>
                </a:solidFill>
                <a:latin typeface="BUKOQS+MS-UIGothic"/>
                <a:cs typeface="BUKOQS+MS-UIGothic"/>
              </a:rPr>
              <a:t>感受到特殊待遇，增加复</a:t>
            </a:r>
            <a:r>
              <a:rPr sz="1500">
                <a:solidFill>
                  <a:srgbClr val="16250F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16250F"/>
                </a:solidFill>
                <a:latin typeface="BUKOQS+MS-UIGothic"/>
                <a:cs typeface="BUKOQS+MS-UIGothic"/>
              </a:rPr>
              <a:t>意愿。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BUKOQS+MS-UIGothic"/>
                <a:cs typeface="BUKOQS+MS-UIGothic"/>
              </a:rPr>
              <a:t>其他特色活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 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98240" y="2127103"/>
            <a:ext cx="229977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BUKOQS+MS-UIGothic"/>
                <a:cs typeface="BUKOQS+MS-UIGothic"/>
              </a:rPr>
              <a:t>吸引眼球，增加品牌曝光度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2C4A1E"/>
                </a:solidFill>
                <a:latin typeface="BUKOQS+MS-UIGothic"/>
                <a:cs typeface="BUKOQS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20800" y="4675358"/>
            <a:ext cx="7093986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41400"/>
                </a:solidFill>
                <a:latin typeface="BUKOQS+MS-UIGothic"/>
                <a:cs typeface="BUKOQS+MS-UIGothic"/>
              </a:rPr>
              <a:t>开展如抽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奖</a:t>
            </a:r>
            <a:r>
              <a:rPr sz="1350">
                <a:solidFill>
                  <a:srgbClr val="041400"/>
                </a:solidFill>
                <a:latin typeface="BUKOQS+MS-UIGothic"/>
                <a:cs typeface="BUKOQS+MS-UIGothic"/>
              </a:rPr>
              <a:t>、互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41400"/>
                </a:solidFill>
                <a:latin typeface="BUKOQS+MS-UIGothic"/>
                <a:cs typeface="BUKOQS+MS-UIGothic"/>
              </a:rPr>
              <a:t>游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戏</a:t>
            </a:r>
            <a:r>
              <a:rPr sz="1350">
                <a:solidFill>
                  <a:srgbClr val="041400"/>
                </a:solidFill>
                <a:latin typeface="BUKOQS+MS-UIGothic"/>
                <a:cs typeface="BUKOQS+MS-UIGothic"/>
              </a:rPr>
              <a:t>、</a:t>
            </a:r>
            <a:r>
              <a:rPr sz="1350">
                <a:solidFill>
                  <a:srgbClr val="041400"/>
                </a:solidFill>
                <a:latin typeface="WRJHQV+VNHPBA+MicrosoftYaHei"/>
                <a:cs typeface="WRJHQV+VNHPBA+MicrosoftYaHei"/>
              </a:rPr>
              <a:t>DIY</a:t>
            </a:r>
            <a:r>
              <a:rPr sz="1350">
                <a:solidFill>
                  <a:srgbClr val="041400"/>
                </a:solidFill>
                <a:latin typeface="BUKOQS+MS-UIGothic"/>
                <a:cs typeface="BUKOQS+MS-UIGothic"/>
              </a:rPr>
              <a:t>手工制作等特色活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41400"/>
                </a:solidFill>
                <a:latin typeface="BUKOQS+MS-UIGothic"/>
                <a:cs typeface="BUKOQS+MS-UIGothic"/>
              </a:rPr>
              <a:t>，吸引</a:t>
            </a:r>
            <a:r>
              <a:rPr sz="1350">
                <a:solidFill>
                  <a:srgbClr val="041400"/>
                </a:solidFill>
                <a:latin typeface="SimSun"/>
                <a:cs typeface="SimSun"/>
              </a:rPr>
              <a:t>顾</a:t>
            </a:r>
            <a:r>
              <a:rPr sz="1350">
                <a:solidFill>
                  <a:srgbClr val="041400"/>
                </a:solidFill>
                <a:latin typeface="BUKOQS+MS-UIGothic"/>
                <a:cs typeface="BUKOQS+MS-UIGothic"/>
              </a:rPr>
              <a:t>客参与，提升品牌知名度。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7105" y="1734434"/>
            <a:ext cx="2568957" cy="10653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38"/>
              </a:lnSpc>
              <a:spcBef>
                <a:spcPct val="0"/>
              </a:spcBef>
              <a:spcAft>
                <a:spcPct val="0"/>
              </a:spcAft>
            </a:pPr>
            <a:r>
              <a:rPr sz="3300">
                <a:solidFill>
                  <a:srgbClr val="2C4A1E"/>
                </a:solidFill>
                <a:latin typeface="HNBBLD+MCMGMK+MicrosoftYaHei-Bold"/>
                <a:cs typeface="HNBBLD+MCMGMK+MicrosoftYaHei-Bold"/>
              </a:rPr>
              <a:t>PART</a:t>
            </a:r>
            <a:r>
              <a:rPr sz="3300" spc="1364">
                <a:solidFill>
                  <a:srgbClr val="2C4A1E"/>
                </a:solidFill>
                <a:latin typeface="HNBBLD+MCMGMK+MicrosoftYaHei-Bold"/>
                <a:cs typeface="HNBBLD+MCMGMK+MicrosoftYaHei-Bold"/>
              </a:rPr>
              <a:t> </a:t>
            </a:r>
            <a:r>
              <a:rPr sz="3300">
                <a:solidFill>
                  <a:srgbClr val="2C4A1E"/>
                </a:solidFill>
                <a:latin typeface="HNBBLD+MCMGMK+MicrosoftYaHei-Bold"/>
                <a:cs typeface="HNBBLD+MCMGMK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69085" y="2562836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2C4A1E"/>
                </a:solidFill>
                <a:latin typeface="BUKOQS+MS-UIGothic"/>
                <a:cs typeface="BUKOQS+MS-UIGothic"/>
              </a:rPr>
              <a:t>促</a:t>
            </a: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销</a:t>
            </a:r>
            <a:r>
              <a:rPr sz="4500">
                <a:solidFill>
                  <a:srgbClr val="2C4A1E"/>
                </a:solidFill>
                <a:latin typeface="BUKOQS+MS-UIGothic"/>
                <a:cs typeface="BUKOQS+MS-UIGothic"/>
              </a:rPr>
              <a:t>宣</a:t>
            </a:r>
            <a:r>
              <a:rPr sz="4500">
                <a:solidFill>
                  <a:srgbClr val="2C4A1E"/>
                </a:solidFill>
                <a:latin typeface="SimSun"/>
                <a:cs typeface="SimSun"/>
              </a:rPr>
              <a:t>传</a:t>
            </a:r>
            <a:r>
              <a:rPr sz="4500">
                <a:solidFill>
                  <a:srgbClr val="2C4A1E"/>
                </a:solidFill>
                <a:latin typeface="BUKOQS+MS-UIGothic"/>
                <a:cs typeface="BUKOQS+MS-UIGothic"/>
              </a:rPr>
              <a:t>与推广策略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线</a:t>
            </a:r>
            <a:r>
              <a:rPr sz="3000">
                <a:solidFill>
                  <a:srgbClr val="2C4A1E"/>
                </a:solidFill>
                <a:latin typeface="BUKOQS+MS-UIGothic"/>
                <a:cs typeface="BUKOQS+MS-UIGothic"/>
              </a:rPr>
              <a:t>上宣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传</a:t>
            </a:r>
            <a:r>
              <a:rPr sz="3000">
                <a:solidFill>
                  <a:srgbClr val="2C4A1E"/>
                </a:solidFill>
                <a:latin typeface="BUKOQS+MS-UIGothic"/>
                <a:cs typeface="BUKOQS+MS-UIGothic"/>
              </a:rPr>
              <a:t>渠道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BUKOQS+MS-UIGothic"/>
                <a:cs typeface="BUKOQS+MS-UIGothic"/>
              </a:rPr>
              <a:t>社交媒体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13893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利用微博、微信、抖音等社交媒体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平台，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布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品信息和促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活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吸引更多用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关注和参与。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BUKOQS+MS-UIGothic"/>
                <a:cs typeface="BUKOQS+MS-UIGothic"/>
              </a:rPr>
              <a:t>官方网站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建立宝利来金店的官方网站，展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9115" y="309472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示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品信息和促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活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，提供在</a:t>
            </a:r>
          </a:p>
          <a:p>
            <a:pPr marL="1714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线购买</a:t>
            </a: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功能。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2C4A1E"/>
                </a:solidFill>
                <a:latin typeface="BUKOQS+MS-UIGothic"/>
                <a:cs typeface="BUKOQS+MS-UIGothic"/>
              </a:rPr>
              <a:t>网</a:t>
            </a:r>
            <a:r>
              <a:rPr sz="2300" spc="25">
                <a:solidFill>
                  <a:srgbClr val="2C4A1E"/>
                </a:solidFill>
                <a:latin typeface="SimSun"/>
                <a:cs typeface="SimSun"/>
              </a:rPr>
              <a:t>络</a:t>
            </a:r>
            <a:r>
              <a:rPr sz="2300" spc="25">
                <a:solidFill>
                  <a:srgbClr val="2C4A1E"/>
                </a:solidFill>
                <a:latin typeface="BUKOQS+MS-UIGothic"/>
                <a:cs typeface="BUKOQS+MS-UIGothic"/>
              </a:rPr>
              <a:t>广告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4886063"/>
            <a:ext cx="3286125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在各大搜索引擎和</a:t>
            </a:r>
            <a:r>
              <a:rPr sz="1500">
                <a:solidFill>
                  <a:srgbClr val="041400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物网站投放广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41400"/>
                </a:solidFill>
                <a:latin typeface="BUKOQS+MS-UIGothic"/>
                <a:cs typeface="BUKOQS+MS-UIGothic"/>
              </a:rPr>
              <a:t>告，提高品牌曝光度和知名度。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线</a:t>
            </a:r>
            <a:r>
              <a:rPr sz="3000">
                <a:solidFill>
                  <a:srgbClr val="2C4A1E"/>
                </a:solidFill>
                <a:latin typeface="BUKOQS+MS-UIGothic"/>
                <a:cs typeface="BUKOQS+MS-UIGothic"/>
              </a:rPr>
              <a:t>下宣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传</a:t>
            </a:r>
            <a:r>
              <a:rPr sz="3000">
                <a:solidFill>
                  <a:srgbClr val="2C4A1E"/>
                </a:solidFill>
                <a:latin typeface="BUKOQS+MS-UIGothic"/>
                <a:cs typeface="BUKOQS+MS-UIGothic"/>
              </a:rPr>
              <a:t>物料</a:t>
            </a:r>
            <a:r>
              <a:rPr sz="3000">
                <a:solidFill>
                  <a:srgbClr val="2C4A1E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21889" y="1709959"/>
            <a:ext cx="89204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BUKOQS+MS-UIGothic"/>
                <a:cs typeface="BUKOQS+MS-UIGothic"/>
              </a:rPr>
              <a:t>海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11944" y="170995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BUKOQS+MS-UIGothic"/>
                <a:cs typeface="BUKOQS+MS-UIGothic"/>
              </a:rPr>
              <a:t>展板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5770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FFFDFD"/>
                </a:solidFill>
                <a:latin typeface="BUKOQS+MS-UIGothic"/>
                <a:cs typeface="BUKOQS+MS-UIGothic"/>
              </a:rPr>
              <a:t>精美的海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FFFDFD"/>
                </a:solidFill>
                <a:latin typeface="BUKOQS+MS-UIGothic"/>
                <a:cs typeface="BUKOQS+MS-UIGothic"/>
              </a:rPr>
              <a:t>，突出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BUKOQS+MS-UIGothic"/>
                <a:cs typeface="BUKOQS+MS-UIGothic"/>
              </a:rPr>
              <a:t>品特点和促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FFFDFD"/>
                </a:solidFill>
                <a:latin typeface="BUKOQS+MS-UIGothic"/>
                <a:cs typeface="BUKOQS+MS-UIGothic"/>
              </a:rPr>
              <a:t>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BUKOQS+MS-UIGothic"/>
                <a:cs typeface="BUKOQS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张贴</a:t>
            </a:r>
            <a:r>
              <a:rPr sz="1500">
                <a:solidFill>
                  <a:srgbClr val="FFFDFD"/>
                </a:solidFill>
                <a:latin typeface="BUKOQS+MS-UIGothic"/>
                <a:cs typeface="BUKOQS+MS-UIGothic"/>
              </a:rPr>
              <a:t>在店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铺</a:t>
            </a:r>
            <a:r>
              <a:rPr sz="1500">
                <a:solidFill>
                  <a:srgbClr val="FFFDFD"/>
                </a:solidFill>
                <a:latin typeface="BUKOQS+MS-UIGothic"/>
                <a:cs typeface="BUKOQS+MS-UIGothic"/>
              </a:rPr>
              <a:t>内外和公共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BUKOQS+MS-UIGothic"/>
                <a:cs typeface="BUKOQS+MS-UIGothic"/>
              </a:rPr>
              <a:t>所。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04480" y="2624192"/>
            <a:ext cx="35770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设计</a:t>
            </a:r>
            <a:r>
              <a:rPr sz="1500">
                <a:solidFill>
                  <a:srgbClr val="FFFDFD"/>
                </a:solidFill>
                <a:latin typeface="BUKOQS+MS-UIGothic"/>
                <a:cs typeface="BUKOQS+MS-UIGothic"/>
              </a:rPr>
              <a:t>展板，展示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BUKOQS+MS-UIGothic"/>
                <a:cs typeface="BUKOQS+MS-UIGothic"/>
              </a:rPr>
              <a:t>品特点和促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FFFDFD"/>
                </a:solidFill>
                <a:latin typeface="BUKOQS+MS-UIGothic"/>
                <a:cs typeface="BUKOQS+MS-UIGothic"/>
              </a:rPr>
              <a:t>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BUKOQS+MS-UIGothic"/>
                <a:cs typeface="BUKOQS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UKOQS+MS-UIGothic"/>
                <a:cs typeface="BUKOQS+MS-UIGothic"/>
              </a:rPr>
              <a:t>吸引更多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顾</a:t>
            </a:r>
            <a:r>
              <a:rPr sz="1500">
                <a:solidFill>
                  <a:srgbClr val="FFFDFD"/>
                </a:solidFill>
                <a:latin typeface="BUKOQS+MS-UIGothic"/>
                <a:cs typeface="BUKOQS+MS-UIGothic"/>
              </a:rPr>
              <a:t>客的关注和参与。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688329" y="385371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BUKOQS+MS-UIGothic"/>
                <a:cs typeface="BUKOQS+MS-UIGothic"/>
              </a:rPr>
              <a:t>宣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传</a:t>
            </a:r>
            <a:r>
              <a:rPr sz="2000">
                <a:solidFill>
                  <a:srgbClr val="FFFDFD"/>
                </a:solidFill>
                <a:latin typeface="BUKOQS+MS-UIGothic"/>
                <a:cs typeface="BUKOQS+MS-UIGothic"/>
              </a:rPr>
              <a:t>册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UKOQS+MS-UIGothic"/>
                <a:cs typeface="BUKOQS+MS-UIGothic"/>
              </a:rPr>
              <a:t>制作宣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DFD"/>
                </a:solidFill>
                <a:latin typeface="BUKOQS+MS-UIGothic"/>
                <a:cs typeface="BUKOQS+MS-UIGothic"/>
              </a:rPr>
              <a:t>册，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详细</a:t>
            </a:r>
            <a:r>
              <a:rPr sz="1500">
                <a:solidFill>
                  <a:srgbClr val="FFFDFD"/>
                </a:solidFill>
                <a:latin typeface="BUKOQS+MS-UIGothic"/>
                <a:cs typeface="BUKOQS+MS-UIGothic"/>
              </a:rPr>
              <a:t>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绍产</a:t>
            </a:r>
            <a:r>
              <a:rPr sz="1500">
                <a:solidFill>
                  <a:srgbClr val="FFFDFD"/>
                </a:solidFill>
                <a:latin typeface="BUKOQS+MS-UIGothic"/>
                <a:cs typeface="BUKOQS+MS-UIGothic"/>
              </a:rPr>
              <a:t>品信息和促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FFFDFD"/>
                </a:solidFill>
                <a:latin typeface="BUKOQS+MS-UIGothic"/>
                <a:cs typeface="BUKOQS+MS-UIGothic"/>
              </a:rPr>
              <a:t>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BUKOQS+MS-UIGothic"/>
                <a:cs typeface="BUKOQS+MS-UIGothic"/>
              </a:rPr>
              <a:t>，提供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给顾</a:t>
            </a:r>
            <a:r>
              <a:rPr sz="1500">
                <a:solidFill>
                  <a:srgbClr val="FFFDFD"/>
                </a:solidFill>
                <a:latin typeface="BUKOQS+MS-UIGothic"/>
                <a:cs typeface="BUKOQS+MS-UIGothic"/>
              </a:rPr>
              <a:t>客更多的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DFD"/>
                </a:solidFill>
                <a:latin typeface="BUKOQS+MS-UIGothic"/>
                <a:cs typeface="BUKOQS+MS-UIGothic"/>
              </a:rPr>
              <a:t>和参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UKOQS+MS-UIGothic"/>
                <a:cs typeface="BUKOQS+MS-UIGothic"/>
              </a:rPr>
              <a:t>考。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https://d.book118.com/728070057074006030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BUKOQS+MS-UIGothic</vt:lpstr>
      <vt:lpstr>SimSun</vt:lpstr>
      <vt:lpstr>HNBBLD+MCMGMK+MicrosoftYaHei-Bold</vt:lpstr>
      <vt:lpstr>Times New Roman</vt:lpstr>
      <vt:lpstr>WRJHQV+VNHPBA+MicrosoftYaHei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2024-09-07T02:39:39.365</cp:lastPrinted>
  <dcterms:created xsi:type="dcterms:W3CDTF">2024-09-06T18:39:39Z</dcterms:created>
  <dcterms:modified xsi:type="dcterms:W3CDTF">2024-09-06T18:39:40Z</dcterms:modified>
</cp:coreProperties>
</file>