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1C4EE-A9A2-49AD-9DCF-14F6B405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B90F8-606D-466D-9339-F154301C8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0AD9E-F838-4082-9AB8-74A733F0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43A04-0F99-4AF6-9DF7-7A90B68E1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852D3-9100-4A4B-A37F-C7E255662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C910B-CE02-4DE6-9200-8D65331E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69A70-DA04-4789-B519-615AAD2BE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927A0-A401-4D45-8CAC-2C96CB657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421F6-B16D-4288-B64D-BE7295BA3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B8D3D-43B0-49ED-BCC9-EBA84563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32CA4-24F4-4229-B5D4-1A70994F7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432590" y="270988"/>
            <a:ext cx="1058545" cy="528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270988"/>
            <a:ext cx="5740400" cy="53234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0296" y="1558171"/>
            <a:ext cx="6334759" cy="24485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9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0103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8355" y="1798190"/>
            <a:ext cx="50546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10">
                <a:solidFill>
                  <a:srgbClr val="131416"/>
                </a:solidFill>
                <a:latin typeface="微软雅黑"/>
                <a:cs typeface="微软雅黑"/>
              </a:rPr>
              <a:t>选择可行性的方案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595359" y="1204850"/>
            <a:ext cx="4191000" cy="257810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1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方案选择的重要性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131416"/>
                </a:solidFill>
                <a:latin typeface="微软雅黑"/>
                <a:cs typeface="微软雅黑"/>
              </a:rPr>
              <a:t>选择可行性的方案的方法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131416"/>
                </a:solidFill>
                <a:latin typeface="微软雅黑"/>
                <a:cs typeface="微软雅黑"/>
              </a:rPr>
              <a:t>选择可行性的方案的步骤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131416"/>
                </a:solidFill>
                <a:latin typeface="微软雅黑"/>
                <a:cs typeface="微软雅黑"/>
              </a:rPr>
              <a:t>选择可行性的方案的注意事项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131416"/>
                </a:solidFill>
                <a:latin typeface="微软雅黑"/>
                <a:cs typeface="微软雅黑"/>
              </a:rPr>
              <a:t>选择可行性的方案的案例分析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60151" y="2166910"/>
            <a:ext cx="1689100" cy="1320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51865"/>
              </a:tabLst>
            </a:pPr>
            <a:r>
              <a:rPr sz="5700" b="1" spc="-50">
                <a:solidFill>
                  <a:srgbClr val="131416"/>
                </a:solidFill>
                <a:latin typeface="微软雅黑"/>
                <a:cs typeface="微软雅黑"/>
              </a:rPr>
              <a:t>目</a:t>
            </a:r>
            <a:r>
              <a:rPr sz="5700" b="1">
                <a:solidFill>
                  <a:srgbClr val="131416"/>
                </a:solidFill>
                <a:latin typeface="微软雅黑"/>
                <a:cs typeface="微软雅黑"/>
              </a:rPr>
              <a:t>	</a:t>
            </a:r>
            <a:r>
              <a:rPr sz="5700" b="1" spc="-50">
                <a:solidFill>
                  <a:srgbClr val="131416"/>
                </a:solidFill>
                <a:latin typeface="微软雅黑"/>
                <a:cs typeface="微软雅黑"/>
              </a:rPr>
              <a:t>录</a:t>
            </a:r>
            <a:endParaRPr sz="5700">
              <a:latin typeface="微软雅黑"/>
              <a:cs typeface="微软雅黑"/>
            </a:endParaRPr>
          </a:p>
          <a:p>
            <a:pPr marL="427990">
              <a:lnSpc>
                <a:spcPct val="100000"/>
              </a:lnSpc>
              <a:spcBef>
                <a:spcPts val="1730"/>
              </a:spcBef>
            </a:pPr>
            <a:r>
              <a:rPr sz="1350" b="1" spc="-10">
                <a:solidFill>
                  <a:srgbClr val="131416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0296" y="1558171"/>
            <a:ext cx="462026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10">
                <a:solidFill>
                  <a:srgbClr val="131416"/>
                </a:solidFill>
                <a:latin typeface="微软雅黑"/>
                <a:cs typeface="微软雅黑"/>
              </a:rPr>
              <a:t>PART</a:t>
            </a:r>
            <a:r>
              <a:rPr sz="3300" b="1" spc="-225">
                <a:solidFill>
                  <a:srgbClr val="131416"/>
                </a:solidFill>
                <a:latin typeface="微软雅黑"/>
                <a:cs typeface="微软雅黑"/>
              </a:rPr>
              <a:t> </a:t>
            </a:r>
            <a:r>
              <a:rPr sz="3300" b="1" spc="-25">
                <a:solidFill>
                  <a:srgbClr val="131416"/>
                </a:solidFill>
                <a:latin typeface="微软雅黑"/>
                <a:cs typeface="微软雅黑"/>
              </a:rPr>
              <a:t>01</a:t>
            </a:r>
            <a:endParaRPr sz="3300">
              <a:latin typeface="微软雅黑"/>
              <a:cs typeface="微软雅黑"/>
            </a:endParaRP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b="1" spc="-10">
                <a:solidFill>
                  <a:srgbClr val="131416"/>
                </a:solidFill>
                <a:latin typeface="微软雅黑"/>
                <a:cs typeface="微软雅黑"/>
              </a:rPr>
              <a:t>方案选择的重要性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F59D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4283F2"/>
                </a:solidFill>
                <a:latin typeface="微软雅黑"/>
                <a:cs typeface="微软雅黑"/>
              </a:rPr>
              <a:t>决定企业战略方向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正确的方案选择能够使企业抓住市场机遇，实现战略</a:t>
            </a:r>
            <a:r>
              <a:rPr sz="1500" spc="-20">
                <a:latin typeface="微软雅黑"/>
                <a:cs typeface="微软雅黑"/>
              </a:rPr>
              <a:t>目标。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4283F2"/>
                </a:solidFill>
                <a:latin typeface="微软雅黑"/>
                <a:cs typeface="微软雅黑"/>
              </a:rPr>
              <a:t>优化资源配置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合理的方案能够使企业资源得到更有效的利用，提高</a:t>
            </a:r>
            <a:r>
              <a:rPr sz="1500" spc="-10">
                <a:latin typeface="微软雅黑"/>
                <a:cs typeface="微软雅黑"/>
              </a:rPr>
              <a:t>资源利用效率。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4283F2"/>
                </a:solidFill>
                <a:latin typeface="微软雅黑"/>
                <a:cs typeface="微软雅黑"/>
              </a:rPr>
              <a:t>提升企业竞争力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有效的方案能够提升企业的产品和服务质量，增强企</a:t>
            </a:r>
            <a:r>
              <a:rPr sz="1500" spc="-10">
                <a:latin typeface="微软雅黑"/>
                <a:cs typeface="微软雅黑"/>
              </a:rPr>
              <a:t>业的市场竞争力。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方案选择对企业的影响</a:t>
            </a:r>
            <a:endParaRPr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34C1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34C1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34C1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025900" cy="7137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4283F2"/>
                </a:solidFill>
                <a:latin typeface="微软雅黑"/>
                <a:cs typeface="微软雅黑"/>
              </a:rPr>
              <a:t>影响项目进度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89"/>
              </a:spcBef>
            </a:pPr>
            <a:r>
              <a:rPr sz="1500" spc="-5">
                <a:latin typeface="微软雅黑"/>
                <a:cs typeface="微软雅黑"/>
              </a:rPr>
              <a:t>合适的方案能够加快项目进度，降低时间成本。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4025900" cy="6896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4283F2"/>
                </a:solidFill>
                <a:latin typeface="微软雅黑"/>
                <a:cs typeface="微软雅黑"/>
              </a:rPr>
              <a:t>影响项目质量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合理的方案能够提高项目质量，减少项目风险。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025900" cy="6896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4283F2"/>
                </a:solidFill>
                <a:latin typeface="微软雅黑"/>
                <a:cs typeface="微软雅黑"/>
              </a:rPr>
              <a:t>影响项目成本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可行的方案能够控制项目成本，节约项目预算。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方案选择对项目的影响</a:t>
            </a:r>
            <a:endParaRPr sz="3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34C15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34C15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34C15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提升个人能力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通过选择合适的方案，个人能够提升自己的专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业能力和判断力。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D5F4D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27914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增加个人成就感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成功的方案选择能够为个人带来工作上的成就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感和满足感。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5359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提高个人职业发展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正确的方案选择有助于个人在职业生涯中取得更好的发展机会。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方案选择对个人的影响</a:t>
            </a:r>
            <a:endParaRPr sz="3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PART</a:t>
            </a:r>
            <a:r>
              <a:rPr spc="-225"/>
              <a:t> </a:t>
            </a:r>
            <a:r>
              <a:rPr spc="-25"/>
              <a:t>02</a:t>
            </a: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spc="-5"/>
              <a:t>选择可行性的方案的方法</a:t>
            </a:r>
            <a:endParaRPr sz="4500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218873" y="1354847"/>
            <a:ext cx="638810" cy="638810"/>
          </a:xfrm>
          <a:custGeom>
            <a:rect l="l" t="t" r="r" b="b"/>
            <a:pathLst>
              <a:path w="638810" h="638810">
                <a:moveTo>
                  <a:pt x="638766" y="319383"/>
                </a:moveTo>
                <a:lnTo>
                  <a:pt x="0" y="319383"/>
                </a:lnTo>
                <a:lnTo>
                  <a:pt x="3463" y="272186"/>
                </a:lnTo>
                <a:lnTo>
                  <a:pt x="13523" y="227140"/>
                </a:lnTo>
                <a:lnTo>
                  <a:pt x="29685" y="184738"/>
                </a:lnTo>
                <a:lnTo>
                  <a:pt x="51455" y="145475"/>
                </a:lnTo>
                <a:lnTo>
                  <a:pt x="78340" y="109843"/>
                </a:lnTo>
                <a:lnTo>
                  <a:pt x="109845" y="78338"/>
                </a:lnTo>
                <a:lnTo>
                  <a:pt x="145477" y="51454"/>
                </a:lnTo>
                <a:lnTo>
                  <a:pt x="184740" y="29684"/>
                </a:lnTo>
                <a:lnTo>
                  <a:pt x="227143" y="13522"/>
                </a:lnTo>
                <a:lnTo>
                  <a:pt x="272191" y="3462"/>
                </a:lnTo>
                <a:lnTo>
                  <a:pt x="319383" y="0"/>
                </a:lnTo>
                <a:lnTo>
                  <a:pt x="366580" y="3463"/>
                </a:lnTo>
                <a:lnTo>
                  <a:pt x="411625" y="13522"/>
                </a:lnTo>
                <a:lnTo>
                  <a:pt x="454027" y="29684"/>
                </a:lnTo>
                <a:lnTo>
                  <a:pt x="493290" y="51454"/>
                </a:lnTo>
                <a:lnTo>
                  <a:pt x="528922" y="78339"/>
                </a:lnTo>
                <a:lnTo>
                  <a:pt x="560427" y="109844"/>
                </a:lnTo>
                <a:lnTo>
                  <a:pt x="587311" y="145475"/>
                </a:lnTo>
                <a:lnTo>
                  <a:pt x="609081" y="184739"/>
                </a:lnTo>
                <a:lnTo>
                  <a:pt x="625243" y="227141"/>
                </a:lnTo>
                <a:lnTo>
                  <a:pt x="635303" y="272187"/>
                </a:lnTo>
                <a:lnTo>
                  <a:pt x="638766" y="319383"/>
                </a:lnTo>
                <a:close/>
              </a:path>
              <a:path w="638810" h="638810">
                <a:moveTo>
                  <a:pt x="319383" y="638765"/>
                </a:moveTo>
                <a:lnTo>
                  <a:pt x="272187" y="635302"/>
                </a:lnTo>
                <a:lnTo>
                  <a:pt x="227141" y="625242"/>
                </a:lnTo>
                <a:lnTo>
                  <a:pt x="184739" y="609081"/>
                </a:lnTo>
                <a:lnTo>
                  <a:pt x="145475" y="587310"/>
                </a:lnTo>
                <a:lnTo>
                  <a:pt x="109844" y="560426"/>
                </a:lnTo>
                <a:lnTo>
                  <a:pt x="78339" y="528921"/>
                </a:lnTo>
                <a:lnTo>
                  <a:pt x="51454" y="493289"/>
                </a:lnTo>
                <a:lnTo>
                  <a:pt x="29684" y="454026"/>
                </a:lnTo>
                <a:lnTo>
                  <a:pt x="13522" y="411624"/>
                </a:lnTo>
                <a:lnTo>
                  <a:pt x="3462" y="366578"/>
                </a:lnTo>
                <a:lnTo>
                  <a:pt x="0" y="319382"/>
                </a:lnTo>
                <a:lnTo>
                  <a:pt x="638766" y="319383"/>
                </a:lnTo>
                <a:lnTo>
                  <a:pt x="635303" y="366578"/>
                </a:lnTo>
                <a:lnTo>
                  <a:pt x="625243" y="411624"/>
                </a:lnTo>
                <a:lnTo>
                  <a:pt x="609081" y="454026"/>
                </a:lnTo>
                <a:lnTo>
                  <a:pt x="587311" y="493290"/>
                </a:lnTo>
                <a:lnTo>
                  <a:pt x="560426" y="528921"/>
                </a:lnTo>
                <a:lnTo>
                  <a:pt x="528921" y="560426"/>
                </a:lnTo>
                <a:lnTo>
                  <a:pt x="493290" y="587311"/>
                </a:lnTo>
                <a:lnTo>
                  <a:pt x="454026" y="609081"/>
                </a:lnTo>
                <a:lnTo>
                  <a:pt x="411625" y="625243"/>
                </a:lnTo>
                <a:lnTo>
                  <a:pt x="366579" y="635302"/>
                </a:lnTo>
                <a:lnTo>
                  <a:pt x="319383" y="638765"/>
                </a:lnTo>
                <a:close/>
              </a:path>
            </a:pathLst>
          </a:custGeom>
          <a:solidFill>
            <a:srgbClr val="4283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20474" y="2017662"/>
            <a:ext cx="4025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评估每个方案的优点和缺点，明确方案的优势和</a:t>
            </a:r>
            <a:r>
              <a:rPr sz="1500" spc="-10">
                <a:latin typeface="微软雅黑"/>
                <a:cs typeface="微软雅黑"/>
              </a:rPr>
              <a:t>不足之处。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376219" y="1495046"/>
            <a:ext cx="324485" cy="358775"/>
          </a:xfrm>
          <a:custGeom>
            <a:rect l="l" t="t" r="r" b="b"/>
            <a:pathLst>
              <a:path w="324485" h="358775">
                <a:moveTo>
                  <a:pt x="173731" y="42803"/>
                </a:moveTo>
                <a:lnTo>
                  <a:pt x="153852" y="42803"/>
                </a:lnTo>
                <a:lnTo>
                  <a:pt x="153852" y="34535"/>
                </a:lnTo>
                <a:lnTo>
                  <a:pt x="150598" y="28736"/>
                </a:lnTo>
                <a:lnTo>
                  <a:pt x="143438" y="20920"/>
                </a:lnTo>
                <a:lnTo>
                  <a:pt x="136278" y="14055"/>
                </a:lnTo>
                <a:lnTo>
                  <a:pt x="133024" y="11107"/>
                </a:lnTo>
                <a:lnTo>
                  <a:pt x="132716" y="0"/>
                </a:lnTo>
                <a:lnTo>
                  <a:pt x="191536" y="0"/>
                </a:lnTo>
                <a:lnTo>
                  <a:pt x="191141" y="11527"/>
                </a:lnTo>
                <a:lnTo>
                  <a:pt x="187613" y="14478"/>
                </a:lnTo>
                <a:lnTo>
                  <a:pt x="179853" y="21376"/>
                </a:lnTo>
                <a:lnTo>
                  <a:pt x="172093" y="29287"/>
                </a:lnTo>
                <a:lnTo>
                  <a:pt x="168566" y="35277"/>
                </a:lnTo>
                <a:lnTo>
                  <a:pt x="168566" y="42767"/>
                </a:lnTo>
                <a:lnTo>
                  <a:pt x="173215" y="42767"/>
                </a:lnTo>
                <a:lnTo>
                  <a:pt x="173731" y="42803"/>
                </a:lnTo>
                <a:close/>
              </a:path>
              <a:path w="324485" h="358775">
                <a:moveTo>
                  <a:pt x="323582" y="312233"/>
                </a:moveTo>
                <a:lnTo>
                  <a:pt x="493" y="312233"/>
                </a:lnTo>
                <a:lnTo>
                  <a:pt x="493" y="290364"/>
                </a:lnTo>
                <a:lnTo>
                  <a:pt x="0" y="288021"/>
                </a:lnTo>
                <a:lnTo>
                  <a:pt x="1725" y="280693"/>
                </a:lnTo>
                <a:lnTo>
                  <a:pt x="10481" y="267928"/>
                </a:lnTo>
                <a:lnTo>
                  <a:pt x="31077" y="249274"/>
                </a:lnTo>
                <a:lnTo>
                  <a:pt x="51966" y="220014"/>
                </a:lnTo>
                <a:lnTo>
                  <a:pt x="61394" y="180096"/>
                </a:lnTo>
                <a:lnTo>
                  <a:pt x="63796" y="136096"/>
                </a:lnTo>
                <a:lnTo>
                  <a:pt x="63617" y="94594"/>
                </a:lnTo>
                <a:lnTo>
                  <a:pt x="77244" y="65099"/>
                </a:lnTo>
                <a:lnTo>
                  <a:pt x="107236" y="49662"/>
                </a:lnTo>
                <a:lnTo>
                  <a:pt x="137228" y="43741"/>
                </a:lnTo>
                <a:lnTo>
                  <a:pt x="150860" y="42779"/>
                </a:lnTo>
                <a:lnTo>
                  <a:pt x="153852" y="42779"/>
                </a:lnTo>
                <a:lnTo>
                  <a:pt x="173731" y="42803"/>
                </a:lnTo>
                <a:lnTo>
                  <a:pt x="186910" y="43741"/>
                </a:lnTo>
                <a:lnTo>
                  <a:pt x="216863" y="49662"/>
                </a:lnTo>
                <a:lnTo>
                  <a:pt x="246836" y="65099"/>
                </a:lnTo>
                <a:lnTo>
                  <a:pt x="260463" y="94607"/>
                </a:lnTo>
                <a:lnTo>
                  <a:pt x="260279" y="136107"/>
                </a:lnTo>
                <a:lnTo>
                  <a:pt x="262685" y="180101"/>
                </a:lnTo>
                <a:lnTo>
                  <a:pt x="272116" y="220017"/>
                </a:lnTo>
                <a:lnTo>
                  <a:pt x="293013" y="249285"/>
                </a:lnTo>
                <a:lnTo>
                  <a:pt x="313600" y="267938"/>
                </a:lnTo>
                <a:lnTo>
                  <a:pt x="322352" y="280699"/>
                </a:lnTo>
                <a:lnTo>
                  <a:pt x="324076" y="288023"/>
                </a:lnTo>
                <a:lnTo>
                  <a:pt x="323582" y="290364"/>
                </a:lnTo>
                <a:lnTo>
                  <a:pt x="323582" y="312233"/>
                </a:lnTo>
                <a:close/>
              </a:path>
              <a:path w="324485" h="358775">
                <a:moveTo>
                  <a:pt x="198861" y="323924"/>
                </a:moveTo>
                <a:lnTo>
                  <a:pt x="136854" y="323924"/>
                </a:lnTo>
                <a:lnTo>
                  <a:pt x="187398" y="323711"/>
                </a:lnTo>
                <a:lnTo>
                  <a:pt x="198885" y="323821"/>
                </a:lnTo>
                <a:close/>
              </a:path>
              <a:path w="324485" h="358775">
                <a:moveTo>
                  <a:pt x="162125" y="358368"/>
                </a:moveTo>
                <a:lnTo>
                  <a:pt x="147818" y="355304"/>
                </a:lnTo>
                <a:lnTo>
                  <a:pt x="136134" y="347318"/>
                </a:lnTo>
                <a:lnTo>
                  <a:pt x="128256" y="336221"/>
                </a:lnTo>
                <a:lnTo>
                  <a:pt x="125367" y="323821"/>
                </a:lnTo>
                <a:lnTo>
                  <a:pt x="198861" y="323924"/>
                </a:lnTo>
                <a:lnTo>
                  <a:pt x="195996" y="336221"/>
                </a:lnTo>
                <a:lnTo>
                  <a:pt x="188118" y="347318"/>
                </a:lnTo>
                <a:lnTo>
                  <a:pt x="176434" y="355304"/>
                </a:lnTo>
                <a:lnTo>
                  <a:pt x="162125" y="3583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218873" y="3134852"/>
            <a:ext cx="638810" cy="638810"/>
            <a:chOff x="1218873" y="3134852"/>
            <a:chExt cx="638810" cy="638810"/>
          </a:xfrm>
        </p:grpSpPr>
        <p:sp>
          <p:nvSpPr>
            <p:cNvPr id="6" name="object 6"/>
            <p:cNvSpPr/>
            <p:nvPr/>
          </p:nvSpPr>
          <p:spPr>
            <a:xfrm>
              <a:off x="1218873" y="3134852"/>
              <a:ext cx="638810" cy="638810"/>
            </a:xfrm>
            <a:custGeom>
              <a:rect l="l" t="t" r="r" b="b"/>
              <a:pathLst>
                <a:path w="638810" h="638810">
                  <a:moveTo>
                    <a:pt x="638765" y="319383"/>
                  </a:moveTo>
                  <a:lnTo>
                    <a:pt x="0" y="319383"/>
                  </a:lnTo>
                  <a:lnTo>
                    <a:pt x="3463" y="272186"/>
                  </a:lnTo>
                  <a:lnTo>
                    <a:pt x="13523" y="227140"/>
                  </a:lnTo>
                  <a:lnTo>
                    <a:pt x="29685" y="184738"/>
                  </a:lnTo>
                  <a:lnTo>
                    <a:pt x="51455" y="145475"/>
                  </a:lnTo>
                  <a:lnTo>
                    <a:pt x="78340" y="109843"/>
                  </a:lnTo>
                  <a:lnTo>
                    <a:pt x="109845" y="78338"/>
                  </a:lnTo>
                  <a:lnTo>
                    <a:pt x="145477" y="51454"/>
                  </a:lnTo>
                  <a:lnTo>
                    <a:pt x="184741" y="29683"/>
                  </a:lnTo>
                  <a:lnTo>
                    <a:pt x="227144" y="13522"/>
                  </a:lnTo>
                  <a:lnTo>
                    <a:pt x="272194" y="3462"/>
                  </a:lnTo>
                  <a:lnTo>
                    <a:pt x="319383" y="0"/>
                  </a:lnTo>
                  <a:lnTo>
                    <a:pt x="366581" y="3463"/>
                  </a:lnTo>
                  <a:lnTo>
                    <a:pt x="411626" y="13522"/>
                  </a:lnTo>
                  <a:lnTo>
                    <a:pt x="454027" y="29684"/>
                  </a:lnTo>
                  <a:lnTo>
                    <a:pt x="493291" y="51454"/>
                  </a:lnTo>
                  <a:lnTo>
                    <a:pt x="528922" y="78339"/>
                  </a:lnTo>
                  <a:lnTo>
                    <a:pt x="560427" y="109844"/>
                  </a:lnTo>
                  <a:lnTo>
                    <a:pt x="587311" y="145476"/>
                  </a:lnTo>
                  <a:lnTo>
                    <a:pt x="609082" y="184739"/>
                  </a:lnTo>
                  <a:lnTo>
                    <a:pt x="625243" y="227141"/>
                  </a:lnTo>
                  <a:lnTo>
                    <a:pt x="635303" y="272187"/>
                  </a:lnTo>
                  <a:lnTo>
                    <a:pt x="638765" y="319383"/>
                  </a:lnTo>
                  <a:close/>
                </a:path>
                <a:path w="638810" h="638810">
                  <a:moveTo>
                    <a:pt x="319383" y="638765"/>
                  </a:moveTo>
                  <a:lnTo>
                    <a:pt x="272187" y="635302"/>
                  </a:lnTo>
                  <a:lnTo>
                    <a:pt x="227141" y="625242"/>
                  </a:lnTo>
                  <a:lnTo>
                    <a:pt x="184739" y="609080"/>
                  </a:lnTo>
                  <a:lnTo>
                    <a:pt x="145475" y="587310"/>
                  </a:lnTo>
                  <a:lnTo>
                    <a:pt x="109844" y="560425"/>
                  </a:lnTo>
                  <a:lnTo>
                    <a:pt x="78339" y="528920"/>
                  </a:lnTo>
                  <a:lnTo>
                    <a:pt x="51454" y="493289"/>
                  </a:lnTo>
                  <a:lnTo>
                    <a:pt x="29684" y="454026"/>
                  </a:lnTo>
                  <a:lnTo>
                    <a:pt x="13522" y="411624"/>
                  </a:lnTo>
                  <a:lnTo>
                    <a:pt x="3462" y="366578"/>
                  </a:lnTo>
                  <a:lnTo>
                    <a:pt x="0" y="319382"/>
                  </a:lnTo>
                  <a:lnTo>
                    <a:pt x="638765" y="319383"/>
                  </a:lnTo>
                  <a:lnTo>
                    <a:pt x="635303" y="366578"/>
                  </a:lnTo>
                  <a:lnTo>
                    <a:pt x="625243" y="411624"/>
                  </a:lnTo>
                  <a:lnTo>
                    <a:pt x="609081" y="454026"/>
                  </a:lnTo>
                  <a:lnTo>
                    <a:pt x="587311" y="493289"/>
                  </a:lnTo>
                  <a:lnTo>
                    <a:pt x="560426" y="528921"/>
                  </a:lnTo>
                  <a:lnTo>
                    <a:pt x="528921" y="560426"/>
                  </a:lnTo>
                  <a:lnTo>
                    <a:pt x="493290" y="587310"/>
                  </a:lnTo>
                  <a:lnTo>
                    <a:pt x="454026" y="609081"/>
                  </a:lnTo>
                  <a:lnTo>
                    <a:pt x="411625" y="625243"/>
                  </a:lnTo>
                  <a:lnTo>
                    <a:pt x="366579" y="635302"/>
                  </a:lnTo>
                  <a:lnTo>
                    <a:pt x="319383" y="638765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358514" y="3274493"/>
              <a:ext cx="360045" cy="360045"/>
            </a:xfrm>
            <a:custGeom>
              <a:rect l="l" t="t" r="r" b="b"/>
              <a:pathLst>
                <a:path w="360044" h="360045">
                  <a:moveTo>
                    <a:pt x="323536" y="305562"/>
                  </a:moveTo>
                  <a:lnTo>
                    <a:pt x="35948" y="305562"/>
                  </a:lnTo>
                  <a:lnTo>
                    <a:pt x="21957" y="302736"/>
                  </a:lnTo>
                  <a:lnTo>
                    <a:pt x="10530" y="295032"/>
                  </a:lnTo>
                  <a:lnTo>
                    <a:pt x="2825" y="283605"/>
                  </a:lnTo>
                  <a:lnTo>
                    <a:pt x="0" y="269613"/>
                  </a:lnTo>
                  <a:lnTo>
                    <a:pt x="0" y="35948"/>
                  </a:lnTo>
                  <a:lnTo>
                    <a:pt x="2836" y="21990"/>
                  </a:lnTo>
                  <a:lnTo>
                    <a:pt x="10559" y="10559"/>
                  </a:lnTo>
                  <a:lnTo>
                    <a:pt x="21990" y="2836"/>
                  </a:lnTo>
                  <a:lnTo>
                    <a:pt x="35948" y="0"/>
                  </a:lnTo>
                  <a:lnTo>
                    <a:pt x="323536" y="0"/>
                  </a:lnTo>
                  <a:lnTo>
                    <a:pt x="337544" y="2836"/>
                  </a:lnTo>
                  <a:lnTo>
                    <a:pt x="348954" y="10530"/>
                  </a:lnTo>
                  <a:lnTo>
                    <a:pt x="356659" y="21957"/>
                  </a:lnTo>
                  <a:lnTo>
                    <a:pt x="359485" y="35948"/>
                  </a:lnTo>
                  <a:lnTo>
                    <a:pt x="35948" y="35948"/>
                  </a:lnTo>
                  <a:lnTo>
                    <a:pt x="35948" y="233665"/>
                  </a:lnTo>
                  <a:lnTo>
                    <a:pt x="359485" y="233665"/>
                  </a:lnTo>
                  <a:lnTo>
                    <a:pt x="359485" y="269613"/>
                  </a:lnTo>
                  <a:lnTo>
                    <a:pt x="356659" y="283605"/>
                  </a:lnTo>
                  <a:lnTo>
                    <a:pt x="348954" y="295032"/>
                  </a:lnTo>
                  <a:lnTo>
                    <a:pt x="337527" y="302736"/>
                  </a:lnTo>
                  <a:lnTo>
                    <a:pt x="323536" y="305562"/>
                  </a:lnTo>
                  <a:close/>
                </a:path>
                <a:path w="360044" h="360045">
                  <a:moveTo>
                    <a:pt x="359485" y="233665"/>
                  </a:moveTo>
                  <a:lnTo>
                    <a:pt x="323536" y="233665"/>
                  </a:lnTo>
                  <a:lnTo>
                    <a:pt x="323536" y="35948"/>
                  </a:lnTo>
                  <a:lnTo>
                    <a:pt x="359485" y="35948"/>
                  </a:lnTo>
                  <a:lnTo>
                    <a:pt x="359485" y="233665"/>
                  </a:lnTo>
                  <a:close/>
                </a:path>
                <a:path w="360044" h="360045">
                  <a:moveTo>
                    <a:pt x="305562" y="359485"/>
                  </a:moveTo>
                  <a:lnTo>
                    <a:pt x="53922" y="359485"/>
                  </a:lnTo>
                  <a:lnTo>
                    <a:pt x="53922" y="341510"/>
                  </a:lnTo>
                  <a:lnTo>
                    <a:pt x="125819" y="305562"/>
                  </a:lnTo>
                  <a:lnTo>
                    <a:pt x="233665" y="305562"/>
                  </a:lnTo>
                  <a:lnTo>
                    <a:pt x="305562" y="341510"/>
                  </a:lnTo>
                  <a:lnTo>
                    <a:pt x="305562" y="35948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320474" y="3761651"/>
            <a:ext cx="4025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考虑方案是否符合目标要求，以及是否能够解决</a:t>
            </a:r>
            <a:r>
              <a:rPr sz="1500" spc="-10">
                <a:latin typeface="微软雅黑"/>
                <a:cs typeface="微软雅黑"/>
              </a:rPr>
              <a:t>实际问题。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218873" y="4878842"/>
            <a:ext cx="638810" cy="638810"/>
            <a:chOff x="1218873" y="4878842"/>
            <a:chExt cx="638810" cy="638810"/>
          </a:xfrm>
        </p:grpSpPr>
        <p:sp>
          <p:nvSpPr>
            <p:cNvPr id="10" name="object 10"/>
            <p:cNvSpPr/>
            <p:nvPr/>
          </p:nvSpPr>
          <p:spPr>
            <a:xfrm>
              <a:off x="1218873" y="4878842"/>
              <a:ext cx="638810" cy="638810"/>
            </a:xfrm>
            <a:custGeom>
              <a:rect l="l" t="t" r="r" b="b"/>
              <a:pathLst>
                <a:path w="638810" h="638810">
                  <a:moveTo>
                    <a:pt x="638766" y="319383"/>
                  </a:moveTo>
                  <a:lnTo>
                    <a:pt x="0" y="319383"/>
                  </a:lnTo>
                  <a:lnTo>
                    <a:pt x="3463" y="272186"/>
                  </a:lnTo>
                  <a:lnTo>
                    <a:pt x="13523" y="227140"/>
                  </a:lnTo>
                  <a:lnTo>
                    <a:pt x="29685" y="184738"/>
                  </a:lnTo>
                  <a:lnTo>
                    <a:pt x="51455" y="145475"/>
                  </a:lnTo>
                  <a:lnTo>
                    <a:pt x="78340" y="109843"/>
                  </a:lnTo>
                  <a:lnTo>
                    <a:pt x="109845" y="78338"/>
                  </a:lnTo>
                  <a:lnTo>
                    <a:pt x="145477" y="51454"/>
                  </a:lnTo>
                  <a:lnTo>
                    <a:pt x="184741" y="29683"/>
                  </a:lnTo>
                  <a:lnTo>
                    <a:pt x="227144" y="13522"/>
                  </a:lnTo>
                  <a:lnTo>
                    <a:pt x="272194" y="3462"/>
                  </a:lnTo>
                  <a:lnTo>
                    <a:pt x="319383" y="0"/>
                  </a:lnTo>
                  <a:lnTo>
                    <a:pt x="366581" y="3463"/>
                  </a:lnTo>
                  <a:lnTo>
                    <a:pt x="411626" y="13522"/>
                  </a:lnTo>
                  <a:lnTo>
                    <a:pt x="454027" y="29684"/>
                  </a:lnTo>
                  <a:lnTo>
                    <a:pt x="493291" y="51455"/>
                  </a:lnTo>
                  <a:lnTo>
                    <a:pt x="528922" y="78339"/>
                  </a:lnTo>
                  <a:lnTo>
                    <a:pt x="560427" y="109844"/>
                  </a:lnTo>
                  <a:lnTo>
                    <a:pt x="587311" y="145476"/>
                  </a:lnTo>
                  <a:lnTo>
                    <a:pt x="609082" y="184739"/>
                  </a:lnTo>
                  <a:lnTo>
                    <a:pt x="625243" y="227141"/>
                  </a:lnTo>
                  <a:lnTo>
                    <a:pt x="635303" y="272187"/>
                  </a:lnTo>
                  <a:lnTo>
                    <a:pt x="638766" y="319383"/>
                  </a:lnTo>
                  <a:close/>
                </a:path>
                <a:path w="638810" h="638810">
                  <a:moveTo>
                    <a:pt x="319383" y="638766"/>
                  </a:moveTo>
                  <a:lnTo>
                    <a:pt x="272187" y="635303"/>
                  </a:lnTo>
                  <a:lnTo>
                    <a:pt x="227141" y="625243"/>
                  </a:lnTo>
                  <a:lnTo>
                    <a:pt x="184739" y="609081"/>
                  </a:lnTo>
                  <a:lnTo>
                    <a:pt x="145475" y="587311"/>
                  </a:lnTo>
                  <a:lnTo>
                    <a:pt x="109844" y="560426"/>
                  </a:lnTo>
                  <a:lnTo>
                    <a:pt x="78339" y="528921"/>
                  </a:lnTo>
                  <a:lnTo>
                    <a:pt x="51454" y="493290"/>
                  </a:lnTo>
                  <a:lnTo>
                    <a:pt x="29684" y="454026"/>
                  </a:lnTo>
                  <a:lnTo>
                    <a:pt x="13522" y="411624"/>
                  </a:lnTo>
                  <a:lnTo>
                    <a:pt x="3462" y="366578"/>
                  </a:lnTo>
                  <a:lnTo>
                    <a:pt x="0" y="319383"/>
                  </a:lnTo>
                  <a:lnTo>
                    <a:pt x="638766" y="319383"/>
                  </a:lnTo>
                  <a:lnTo>
                    <a:pt x="635303" y="366579"/>
                  </a:lnTo>
                  <a:lnTo>
                    <a:pt x="625243" y="411625"/>
                  </a:lnTo>
                  <a:lnTo>
                    <a:pt x="609081" y="454027"/>
                  </a:lnTo>
                  <a:lnTo>
                    <a:pt x="587311" y="493290"/>
                  </a:lnTo>
                  <a:lnTo>
                    <a:pt x="560426" y="528921"/>
                  </a:lnTo>
                  <a:lnTo>
                    <a:pt x="528921" y="560426"/>
                  </a:lnTo>
                  <a:lnTo>
                    <a:pt x="493290" y="587311"/>
                  </a:lnTo>
                  <a:lnTo>
                    <a:pt x="454026" y="609081"/>
                  </a:lnTo>
                  <a:lnTo>
                    <a:pt x="411624" y="625243"/>
                  </a:lnTo>
                  <a:lnTo>
                    <a:pt x="366579" y="635303"/>
                  </a:lnTo>
                  <a:lnTo>
                    <a:pt x="319383" y="638766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372678" y="5037742"/>
              <a:ext cx="331470" cy="321310"/>
            </a:xfrm>
            <a:custGeom>
              <a:rect l="l" t="t" r="r" b="b"/>
              <a:pathLst>
                <a:path w="331469" h="321310">
                  <a:moveTo>
                    <a:pt x="331157" y="128387"/>
                  </a:moveTo>
                  <a:lnTo>
                    <a:pt x="0" y="128387"/>
                  </a:lnTo>
                  <a:lnTo>
                    <a:pt x="0" y="96290"/>
                  </a:lnTo>
                  <a:lnTo>
                    <a:pt x="165578" y="0"/>
                  </a:lnTo>
                  <a:lnTo>
                    <a:pt x="331157" y="96290"/>
                  </a:lnTo>
                  <a:lnTo>
                    <a:pt x="331157" y="128387"/>
                  </a:lnTo>
                  <a:close/>
                </a:path>
                <a:path w="331469" h="321310">
                  <a:moveTo>
                    <a:pt x="298042" y="288871"/>
                  </a:moveTo>
                  <a:lnTo>
                    <a:pt x="33115" y="288871"/>
                  </a:lnTo>
                  <a:lnTo>
                    <a:pt x="33115" y="128387"/>
                  </a:lnTo>
                  <a:lnTo>
                    <a:pt x="99347" y="128387"/>
                  </a:lnTo>
                  <a:lnTo>
                    <a:pt x="99347" y="256775"/>
                  </a:lnTo>
                  <a:lnTo>
                    <a:pt x="298042" y="256775"/>
                  </a:lnTo>
                  <a:lnTo>
                    <a:pt x="298042" y="288871"/>
                  </a:lnTo>
                  <a:close/>
                </a:path>
                <a:path w="331469" h="321310">
                  <a:moveTo>
                    <a:pt x="198694" y="256775"/>
                  </a:moveTo>
                  <a:lnTo>
                    <a:pt x="132463" y="256775"/>
                  </a:lnTo>
                  <a:lnTo>
                    <a:pt x="132463" y="128387"/>
                  </a:lnTo>
                  <a:lnTo>
                    <a:pt x="198694" y="128387"/>
                  </a:lnTo>
                  <a:lnTo>
                    <a:pt x="198694" y="256775"/>
                  </a:lnTo>
                  <a:close/>
                </a:path>
                <a:path w="331469" h="321310">
                  <a:moveTo>
                    <a:pt x="298042" y="256775"/>
                  </a:moveTo>
                  <a:lnTo>
                    <a:pt x="231810" y="256775"/>
                  </a:lnTo>
                  <a:lnTo>
                    <a:pt x="231810" y="128387"/>
                  </a:lnTo>
                  <a:lnTo>
                    <a:pt x="298042" y="128387"/>
                  </a:lnTo>
                  <a:lnTo>
                    <a:pt x="298042" y="256775"/>
                  </a:lnTo>
                  <a:close/>
                </a:path>
                <a:path w="331469" h="321310">
                  <a:moveTo>
                    <a:pt x="331157" y="320968"/>
                  </a:moveTo>
                  <a:lnTo>
                    <a:pt x="0" y="320968"/>
                  </a:lnTo>
                  <a:lnTo>
                    <a:pt x="0" y="288871"/>
                  </a:lnTo>
                  <a:lnTo>
                    <a:pt x="331157" y="288871"/>
                  </a:lnTo>
                  <a:lnTo>
                    <a:pt x="331157" y="3209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320474" y="5516891"/>
            <a:ext cx="4025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分析方案的风险和不确定性，了解潜在的挑战和</a:t>
            </a:r>
            <a:r>
              <a:rPr sz="1500" spc="-20">
                <a:latin typeface="微软雅黑"/>
                <a:cs typeface="微软雅黑"/>
              </a:rPr>
              <a:t>风险。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6603339" y="779821"/>
            <a:ext cx="4981359" cy="5603949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评估方案的优缺点</a:t>
            </a:r>
            <a:endParaRPr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C1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27449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20508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考虑方案的可持续性和长期效益，选择具有长远价值的方案。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C1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46948" y="213764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890546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对比不同方案的技术可行性、经济可行性、社会可行性和环境</a:t>
            </a:r>
            <a:r>
              <a:rPr sz="1500" spc="-15">
                <a:latin typeface="微软雅黑"/>
                <a:cs typeface="微软雅黑"/>
              </a:rPr>
              <a:t>可行性。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4283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46948" y="377583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07125" y="3707099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评估方案的可操作性和实施难度，确保方案具有实际可行性。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对比不同方案的可行性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0F59D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0F59D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考虑方案的实施难度和成本</a:t>
            </a:r>
            <a:endParaRPr sz="3000"/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4283F2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14783" y="2592594"/>
            <a:ext cx="4235450" cy="219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分析方案的实施难度和所需资源，评估所需的投入和资源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0A3B90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86208" y="3878212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考虑方案的实施时间和进度安排，确保方案能够在合理的时间内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20">
                <a:latin typeface="微软雅黑"/>
                <a:cs typeface="微软雅黑"/>
              </a:rPr>
              <a:t>完成。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62408" y="5538441"/>
            <a:ext cx="414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评估方案的经济成本和效益，分析方案的性价比和经济效益。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4283F2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7472" y="2107786"/>
            <a:ext cx="3885073" cy="323773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106733" y="1821275"/>
            <a:ext cx="5919470" cy="1203325"/>
            <a:chOff x="5106733" y="1821275"/>
            <a:chExt cx="5919470" cy="1203325"/>
          </a:xfrm>
        </p:grpSpPr>
        <p:sp>
          <p:nvSpPr>
            <p:cNvPr id="4" name="object 4"/>
            <p:cNvSpPr/>
            <p:nvPr/>
          </p:nvSpPr>
          <p:spPr>
            <a:xfrm>
              <a:off x="5106733" y="1821275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D9E6F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106721" y="182128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738812" y="0"/>
                  </a:move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738812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25" y="0"/>
                  </a:lnTo>
                  <a:lnTo>
                    <a:pt x="5738825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635768" y="2042603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4283F2"/>
                </a:solidFill>
                <a:latin typeface="微软雅黑"/>
                <a:cs typeface="微软雅黑"/>
              </a:rPr>
              <a:t>01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106733" y="3124961"/>
            <a:ext cx="5919470" cy="1203325"/>
            <a:chOff x="5106733" y="3124961"/>
            <a:chExt cx="5919470" cy="1203325"/>
          </a:xfrm>
        </p:grpSpPr>
        <p:sp>
          <p:nvSpPr>
            <p:cNvPr id="8" name="object 8"/>
            <p:cNvSpPr/>
            <p:nvPr/>
          </p:nvSpPr>
          <p:spPr>
            <a:xfrm>
              <a:off x="5106733" y="3124962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D9EFF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106721" y="312496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0"/>
                  </a:moveTo>
                  <a:lnTo>
                    <a:pt x="5425630" y="1203299"/>
                  </a:lnTo>
                  <a:lnTo>
                    <a:pt x="5425643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0"/>
                  </a:ln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42B0F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635768" y="3362226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4283F2"/>
                </a:solidFill>
                <a:latin typeface="微软雅黑"/>
                <a:cs typeface="微软雅黑"/>
              </a:rPr>
              <a:t>02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106733" y="4428743"/>
            <a:ext cx="5919470" cy="1203325"/>
            <a:chOff x="5106733" y="4428743"/>
            <a:chExt cx="5919470" cy="1203325"/>
          </a:xfrm>
        </p:grpSpPr>
        <p:sp>
          <p:nvSpPr>
            <p:cNvPr id="12" name="object 12"/>
            <p:cNvSpPr/>
            <p:nvPr/>
          </p:nvSpPr>
          <p:spPr>
            <a:xfrm>
              <a:off x="5106733" y="4428744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09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09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D9E6F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6721" y="4428743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12"/>
                  </a:moveTo>
                  <a:lnTo>
                    <a:pt x="5425630" y="1203299"/>
                  </a:lnTo>
                  <a:lnTo>
                    <a:pt x="5425643" y="12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12"/>
                  </a:lnTo>
                  <a:lnTo>
                    <a:pt x="5440985" y="12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635768" y="4692439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4283F2"/>
                </a:solidFill>
                <a:latin typeface="微软雅黑"/>
                <a:cs typeface="微软雅黑"/>
              </a:rPr>
              <a:t>03</a:t>
            </a:r>
            <a:endParaRPr sz="365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877710" y="3429001"/>
            <a:ext cx="725805" cy="724535"/>
          </a:xfrm>
          <a:custGeom>
            <a:rect l="l" t="t" r="r" b="b"/>
            <a:pathLst>
              <a:path w="725805" h="724535">
                <a:moveTo>
                  <a:pt x="160561" y="88075"/>
                </a:moveTo>
                <a:lnTo>
                  <a:pt x="0" y="88075"/>
                </a:lnTo>
                <a:lnTo>
                  <a:pt x="0" y="0"/>
                </a:lnTo>
                <a:lnTo>
                  <a:pt x="145816" y="0"/>
                </a:lnTo>
                <a:lnTo>
                  <a:pt x="160561" y="16310"/>
                </a:lnTo>
                <a:lnTo>
                  <a:pt x="160561" y="88075"/>
                </a:lnTo>
                <a:close/>
              </a:path>
              <a:path w="725805" h="724535">
                <a:moveTo>
                  <a:pt x="725805" y="564333"/>
                </a:moveTo>
                <a:lnTo>
                  <a:pt x="160561" y="564333"/>
                </a:lnTo>
                <a:lnTo>
                  <a:pt x="160561" y="448531"/>
                </a:lnTo>
                <a:lnTo>
                  <a:pt x="73727" y="88075"/>
                </a:lnTo>
                <a:lnTo>
                  <a:pt x="725805" y="88075"/>
                </a:lnTo>
                <a:lnTo>
                  <a:pt x="725805" y="305001"/>
                </a:lnTo>
                <a:lnTo>
                  <a:pt x="260503" y="463210"/>
                </a:lnTo>
                <a:lnTo>
                  <a:pt x="236772" y="467797"/>
                </a:lnTo>
                <a:lnTo>
                  <a:pt x="230398" y="477889"/>
                </a:lnTo>
                <a:lnTo>
                  <a:pt x="242762" y="487981"/>
                </a:lnTo>
                <a:lnTo>
                  <a:pt x="275248" y="492568"/>
                </a:lnTo>
                <a:lnTo>
                  <a:pt x="725805" y="492568"/>
                </a:lnTo>
                <a:lnTo>
                  <a:pt x="725805" y="564333"/>
                </a:lnTo>
                <a:close/>
              </a:path>
              <a:path w="725805" h="724535">
                <a:moveTo>
                  <a:pt x="203159" y="724174"/>
                </a:moveTo>
                <a:lnTo>
                  <a:pt x="171364" y="718924"/>
                </a:lnTo>
                <a:lnTo>
                  <a:pt x="142949" y="704194"/>
                </a:lnTo>
                <a:lnTo>
                  <a:pt x="122520" y="681512"/>
                </a:lnTo>
                <a:lnTo>
                  <a:pt x="114686" y="652409"/>
                </a:lnTo>
                <a:lnTo>
                  <a:pt x="122520" y="620068"/>
                </a:lnTo>
                <a:lnTo>
                  <a:pt x="142949" y="591857"/>
                </a:lnTo>
                <a:lnTo>
                  <a:pt x="171364" y="571902"/>
                </a:lnTo>
                <a:lnTo>
                  <a:pt x="203159" y="564333"/>
                </a:lnTo>
                <a:lnTo>
                  <a:pt x="233086" y="571902"/>
                </a:lnTo>
                <a:lnTo>
                  <a:pt x="255793" y="591857"/>
                </a:lnTo>
                <a:lnTo>
                  <a:pt x="270205" y="620068"/>
                </a:lnTo>
                <a:lnTo>
                  <a:pt x="275248" y="652409"/>
                </a:lnTo>
                <a:lnTo>
                  <a:pt x="270205" y="681512"/>
                </a:lnTo>
                <a:lnTo>
                  <a:pt x="255793" y="704194"/>
                </a:lnTo>
                <a:lnTo>
                  <a:pt x="233086" y="718924"/>
                </a:lnTo>
                <a:lnTo>
                  <a:pt x="203159" y="724174"/>
                </a:lnTo>
                <a:close/>
              </a:path>
              <a:path w="725805" h="724535">
                <a:moveTo>
                  <a:pt x="609479" y="724174"/>
                </a:moveTo>
                <a:lnTo>
                  <a:pt x="577249" y="718924"/>
                </a:lnTo>
                <a:lnTo>
                  <a:pt x="549473" y="704194"/>
                </a:lnTo>
                <a:lnTo>
                  <a:pt x="529992" y="681512"/>
                </a:lnTo>
                <a:lnTo>
                  <a:pt x="522645" y="652409"/>
                </a:lnTo>
                <a:lnTo>
                  <a:pt x="529992" y="620068"/>
                </a:lnTo>
                <a:lnTo>
                  <a:pt x="549473" y="591857"/>
                </a:lnTo>
                <a:lnTo>
                  <a:pt x="577249" y="571902"/>
                </a:lnTo>
                <a:lnTo>
                  <a:pt x="609479" y="564333"/>
                </a:lnTo>
                <a:lnTo>
                  <a:pt x="639661" y="571902"/>
                </a:lnTo>
                <a:lnTo>
                  <a:pt x="662931" y="591857"/>
                </a:lnTo>
                <a:lnTo>
                  <a:pt x="677907" y="620068"/>
                </a:lnTo>
                <a:lnTo>
                  <a:pt x="683206" y="652409"/>
                </a:lnTo>
                <a:lnTo>
                  <a:pt x="677907" y="681512"/>
                </a:lnTo>
                <a:lnTo>
                  <a:pt x="662931" y="704194"/>
                </a:lnTo>
                <a:lnTo>
                  <a:pt x="639661" y="718924"/>
                </a:lnTo>
                <a:lnTo>
                  <a:pt x="609479" y="724174"/>
                </a:lnTo>
                <a:close/>
              </a:path>
            </a:pathLst>
          </a:custGeom>
          <a:solidFill>
            <a:srgbClr val="FFF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448143" y="202716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分析方案对环境、社会和经济的影响，确保方案</a:t>
            </a: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具有可持续性。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35066" y="3348089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考虑方案的长期效益和价值，选择具有长远价值</a:t>
            </a:r>
            <a:r>
              <a:rPr sz="1500" spc="-15">
                <a:solidFill>
                  <a:srgbClr val="000404"/>
                </a:solidFill>
                <a:latin typeface="微软雅黑"/>
                <a:cs typeface="微软雅黑"/>
              </a:rPr>
              <a:t>的方案。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435066" y="4634631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评估方案的适应性和灵活性，确保方案能够应对</a:t>
            </a: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未来变化和挑战。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考虑方案的可持续性和长期效益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PART</a:t>
            </a:r>
            <a:r>
              <a:rPr spc="-225"/>
              <a:t> </a:t>
            </a:r>
            <a:r>
              <a:rPr spc="-25"/>
              <a:t>03</a:t>
            </a: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spc="-5"/>
              <a:t>选择可行性的方案的步骤</a:t>
            </a:r>
            <a:endParaRPr sz="4500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确定目标与需求</a:t>
            </a:r>
            <a:endParaRPr sz="3000"/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F59D8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分析需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求</a:t>
            </a:r>
            <a:endParaRPr sz="1550">
              <a:latin typeface="微软雅黑"/>
              <a:cs typeface="微软雅黑"/>
            </a:endParaRPr>
          </a:p>
          <a:p>
            <a:pPr marL="226060" marR="824865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了解所需方案需要满足的具体需求，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包括功能、性能、成本等方面的要求。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明确问题的定义和目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标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在选择方案之前，需要清晰地定义问题，明确目标，以便有针对性地寻找</a:t>
            </a:r>
            <a:r>
              <a:rPr sz="1350" spc="-10">
                <a:latin typeface="微软雅黑"/>
                <a:cs typeface="微软雅黑"/>
              </a:rPr>
              <a:t>解决方案。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https://d.book118.com/728070103023006044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2023</vt:lpstr>
      <vt:lpstr>2023</vt:lpstr>
      <vt:lpstr>2023</vt:lpstr>
      <vt:lpstr>方案选择对企业的影响</vt:lpstr>
      <vt:lpstr>方案选择对项目的影响</vt:lpstr>
      <vt:lpstr>方案选择对个人的影响</vt:lpstr>
      <vt:lpstr>2023</vt:lpstr>
      <vt:lpstr>评估方案的优缺点</vt:lpstr>
      <vt:lpstr>对比不同方案的可行性</vt:lpstr>
      <vt:lpstr>考虑方案的实施难度和成本</vt:lpstr>
      <vt:lpstr>考虑方案的可持续性和长期效益</vt:lpstr>
      <vt:lpstr>2023</vt:lpstr>
      <vt:lpstr>确定目标与需求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2024-09-24T01:39:27.679</cp:lastPrinted>
  <dcterms:created xsi:type="dcterms:W3CDTF">2024-09-23T17:39:27Z</dcterms:created>
  <dcterms:modified xsi:type="dcterms:W3CDTF">2024-09-23T17:39:29Z</dcterms:modified>
</cp:coreProperties>
</file>