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62A99D-6B5C-4634-8E9A-A28961B8FE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21B692-E35D-4D25-963F-D2195A12E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091690-7E35-401E-A089-0554584A7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7390BB-9127-4F62-BB9D-EA8671252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A9E890-A39A-49ED-9094-7999D86B8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500E01-4DCD-4BD9-9037-831169BB1D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59A14D-753C-498E-B333-D25E7CAB7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1C6409-C18D-4BF7-BD16-3B5924948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B1A9AD-0DF3-42A0-B5FA-9E2F5F161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905FFF-A915-4B0C-A037-84AF78313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A934C9-80C6-4C00-943A-1F27E0CE7F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07200013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有效排痰护理措施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了解排痰困难的原因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排痰护理的重要性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有效排痰护理措施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药物治疗和雾化治疗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排痰效果的评估和监测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了解排痰困难的原因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气道狭窄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由于先天性或后天性疾病导致的气道狭窄，影响痰液的正常排出。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肌肉力量不足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年老体弱或长期卧床的患者，由于肌肉力量不足，难以有效咳痰。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神经功能障碍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神经系统疾病或损伤导致咳痰反射减弱或消失。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生理原因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肺部感染导致痰液增多、黏稠，不易咳出。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COPD患者的气道炎症和黏液高分泌状态导致痰液不易咳出。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慢性阻塞性肺疾病（COPD）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支气管扩张导致气道结构改变，痰液容易滞留。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支气管扩张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病理原因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长期处于空气质量差的环境中，如烟雾、尘埃等，容易刺激呼吸道产生痰液。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空气质量差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不良生活习惯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饮食不当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吸烟、酗酒等不良生活习惯可能导致呼吸道炎症，增加痰液分泌。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过多摄入油腻、辛辣食物可能导致痰液黏稠，不易咳出。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环境和生活习惯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排痰护理的重要性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48839" y="1881235"/>
            <a:ext cx="1897380" cy="739140"/>
            <a:chOff x="1648839" y="1881235"/>
            <a:chExt cx="1897380" cy="739140"/>
          </a:xfrm>
        </p:grpSpPr>
        <p:sp>
          <p:nvSpPr>
            <p:cNvPr id="21" name="TextBox 21"/>
            <p:cNvSpPr txBox="1"/>
            <p:nvPr/>
          </p:nvSpPr>
          <p:spPr>
            <a:xfrm>
              <a:off x="164883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599459" y="1881235"/>
            <a:ext cx="1897380" cy="739140"/>
            <a:chOff x="7599459" y="1881235"/>
            <a:chExt cx="1897380" cy="739140"/>
          </a:xfrm>
        </p:grpSpPr>
        <p:sp>
          <p:nvSpPr>
            <p:cNvPr id="23" name="TextBox 23"/>
            <p:cNvSpPr txBox="1"/>
            <p:nvPr/>
          </p:nvSpPr>
          <p:spPr>
            <a:xfrm>
              <a:off x="759945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5" name="AutoShape 25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1" name="Freeform 31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5" name="AutoShape 35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1" name="Freeform 41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5" name="AutoShape 45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1" name="Freeform 51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4" name="Group 54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5" name="AutoShape 55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1" name="Freeform 61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5" name="AutoShape 65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1" name="Freeform 71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Freeform 72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5" name="AutoShape 75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1" name="Freeform 81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4" name="Group 84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5" name="AutoShape 85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0" name="Group 90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1" name="Freeform 91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5" name="AutoShape 95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1" name="Freeform 101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4" name="Group 104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5" name="AutoShape 105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AutoShape 107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0" name="Group 110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1" name="Freeform 111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4" name="Group 114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5" name="AutoShape 115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AutoShape 116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AutoShape 117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0" name="Group 120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1" name="Freeform 121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4" name="Group 124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5" name="AutoShape 125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0" name="Group 130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1" name="Freeform 131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4" name="Group 134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5" name="AutoShape 135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0" name="Group 140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1" name="Freeform 141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Freeform 143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4" name="Group 144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5" name="AutoShape 145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0" name="Group 150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1" name="Freeform 151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Freeform 152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Freeform 153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5" name="AutoShape 155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AutoShape 156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7" name="AutoShape 157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0" name="Group 160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1" name="Freeform 161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Freeform 162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Freeform 163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4" name="Group 164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5" name="AutoShape 165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0" name="Group 170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1" name="Freeform 171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Freeform 172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Freeform 173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4" name="Group 174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5" name="AutoShape 175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0" name="Group 180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1" name="Freeform 181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Freeform 182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Freeform 183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4" name="Group 184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5" name="AutoShape 185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6" name="AutoShape 186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7" name="AutoShape 187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0" name="Group 190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1" name="Freeform 191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Freeform 192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Freeform 193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4" name="Group 194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5" name="AutoShape 195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6" name="AutoShape 196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7" name="AutoShape 197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0" name="Group 200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1" name="Freeform 201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Freeform 202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Freeform 203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4" name="Group 204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5" name="AutoShape 205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6" name="AutoShape 206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7" name="AutoShape 207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0" name="Group 210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1" name="Freeform 211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Freeform 212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Freeform 213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4" name="Group 214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5" name="AutoShape 215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6" name="AutoShape 216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7" name="AutoShape 217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0" name="Group 220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1" name="Freeform 221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Freeform 222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Freeform 223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4" name="Group 224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5" name="AutoShape 225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AutoShape 226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7" name="AutoShape 227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Freeform 228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9" name="Group 229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0" name="AutoShape 230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1" name="AutoShape 231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2" name="Group 232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3" name="AutoShape 233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AutoShape 234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5" name="AutoShape 235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Freeform 236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7" name="Group 237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8" name="AutoShape 238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9" name="AutoShape 239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0" name="Group 240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1" name="AutoShape 241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AutoShape 242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3" name="AutoShape 243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Freeform 244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5" name="Group 245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6" name="AutoShape 246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7" name="AutoShape 247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8" name="Group 248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9" name="AutoShape 249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AutoShape 250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1" name="AutoShape 251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Freeform 252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3" name="Group 253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4" name="AutoShape 254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5" name="AutoShape 255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6" name="Group 256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7" name="AutoShape 257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AutoShape 258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9" name="AutoShape 259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Freeform 260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1" name="Group 261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2" name="AutoShape 262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3" name="AutoShape 263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4" name="Group 264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5" name="AutoShape 265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AutoShape 266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7" name="AutoShape 267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Freeform 268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9" name="Group 269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0" name="AutoShape 270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1" name="AutoShape 271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2" name="Group 272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3" name="AutoShape 273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AutoShape 274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5" name="AutoShape 275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Freeform 276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7" name="Group 277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8" name="AutoShape 278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9" name="AutoShape 279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0" name="Group 280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1" name="AutoShape 281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AutoShape 282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3" name="AutoShape 283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Freeform 284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5" name="Group 285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6" name="AutoShape 286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7" name="AutoShape 287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8" name="Group 288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9" name="AutoShape 289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AutoShape 290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1" name="AutoShape 291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Freeform 292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3" name="Group 293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4" name="AutoShape 294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5" name="AutoShape 295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6" name="Group 296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7" name="AutoShape 297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AutoShape 298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9" name="AutoShape 299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Freeform 300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1" name="Group 301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2" name="AutoShape 302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3" name="AutoShape 303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4" name="Group 304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5" name="AutoShape 305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AutoShape 306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7" name="AutoShape 307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Freeform 308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9" name="Group 309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0" name="AutoShape 310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1" name="AutoShape 311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2" name="Group 312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3" name="AutoShape 313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AutoShape 314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5" name="AutoShape 315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Freeform 316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7" name="Group 317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8" name="AutoShape 318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9" name="AutoShape 319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0" name="Group 320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1" name="AutoShape 321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AutoShape 322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3" name="AutoShape 323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Freeform 324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5" name="Group 325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6" name="AutoShape 326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7" name="AutoShape 327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8" name="Group 328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9" name="AutoShape 329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AutoShape 330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1" name="AutoShape 331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Freeform 332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3" name="Group 333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4" name="AutoShape 334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5" name="AutoShape 335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6" name="Group 336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7" name="AutoShape 337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AutoShape 338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9" name="AutoShape 339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Freeform 340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1" name="Group 341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2" name="AutoShape 342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3" name="AutoShape 343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4" name="Group 344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5" name="AutoShape 345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AutoShape 346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7" name="AutoShape 347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Freeform 348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9" name="Group 349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0" name="AutoShape 350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1" name="AutoShape 351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2" name="Group 352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3" name="AutoShape 353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AutoShape 354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5" name="AutoShape 355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Freeform 356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7" name="Group 357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8" name="AutoShape 358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9" name="AutoShape 359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0" name="Group 360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1" name="AutoShape 361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AutoShape 362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3" name="AutoShape 363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Freeform 364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5" name="Group 365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6" name="AutoShape 366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7" name="AutoShape 367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8" name="Group 368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9" name="AutoShape 369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AutoShape 370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1" name="AutoShape 371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Freeform 372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3" name="Group 373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4" name="AutoShape 374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5" name="AutoShape 375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6" name="Group 376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7" name="AutoShape 377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AutoShape 378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9" name="AutoShape 379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Freeform 380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1" name="Group 381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2" name="AutoShape 382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3" name="AutoShape 383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4" name="AutoShape 384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痰液阻塞呼吸道可能导致呼吸困难、喘息和缺氧等症状，及时排痰有助于保持呼吸道通畅，改善呼吸状况。</a:t>
            </a:r>
            <a:endParaRPr lang="en-US" sz="1100"/>
          </a:p>
        </p:txBody>
      </p:sp>
      <p:sp>
        <p:nvSpPr>
          <p:cNvPr id="385" name="AutoShape 385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排痰护理可以预防痰液积聚，降低呼吸道感染的风险，有助于维持肺部健康。</a:t>
            </a:r>
            <a:endParaRPr lang="en-US" sz="1100"/>
          </a:p>
        </p:txBody>
      </p:sp>
      <p:grpSp>
        <p:nvGrpSpPr>
          <p:cNvPr id="386" name="Group 38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7" name="AutoShape 38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TextBox 40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保持呼吸道通畅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282" r="3228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381" r="3338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136" r="3413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预防肺部感染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通过排痰护理，可以降低细菌和病毒在呼吸道内的繁殖，从而减少肺部感染的发生。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痰液是细菌、病毒和其他病原体的滋生地，及时排痰有助于减少肺部感染的风险。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922" b="492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提高生活质量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呼吸道通畅和肺部健康对生活质量有重要影响，有效的排痰护理有助于提高患者的生活质量。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对于慢性呼吸道疾病患者，如慢性阻塞性肺疾病（COPD）等，良好的排痰护理有助于减轻症状、改善生活质量。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有效排痰护理措施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通过改变患者的体位，利用重力作用促使肺内痰液引流至大气道，从而排出体外。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痰液潴留部位，选择合适的引流体位。如痰液潴留于支气管，可采用头低、脚高体位进行引流；如痰液潴留于肺下叶，可采用头高、脚低体位进行引流。引流过程中应注意观察患者反应，如有呼吸困难、气促等症状，应立即停止引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改变体位引流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通过拍背或胸壁震荡的方式，促使肺内痰液松动、脱落，从而更容易排出体外。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拍背时，患者应取侧卧位或坐位，护理人员五指并拢、掌指关节屈曲呈120度，指腹与大小鱼际肌着落，利用腕关节用力从肺底自下而上、由外向内迅速而有节律地叩拍背部。胸壁震荡时，护理人员双手交叉放于患者胸壁，进行规律性的按压和放松，使痰液松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拍背和胸壁震荡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利用排痰机的振动和吸痰功能，促使痰液排出体外。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根据患者的病情和排痰需求，选择合适的排痰机型号。使用前应检查排痰机的功能是否正常，使用过程中应注意观察患者的反应，如有异常应及时处理。排痰后应做好口腔清洁护理。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使用排痰机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戒烟是预防和治疗呼吸系统疾病的重要措施之一，可以减少痰液的生成和黏稠度，有利于痰液的排出。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主动吸烟的戒烟方法包括逐渐减少吸烟量、采用尼古丁替代疗法等。被动吸烟的戒烟方法包括劝阻周围人吸烟、避免到吸烟场所等。戒烟过程中应注意心理支持和行为干预，以提高戒烟成功率。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4313" r="14313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主动和被动吸烟的戒烟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https://d.book118.com/728072000137006027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2024-09-06T00:34:53.755</cp:lastPrinted>
  <dcterms:created xsi:type="dcterms:W3CDTF">2024-09-05T16:34:53Z</dcterms:created>
  <dcterms:modified xsi:type="dcterms:W3CDTF">2024-09-05T16:34:56Z</dcterms:modified>
</cp:coreProperties>
</file>