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525000" cy="53467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D99A3-F8FA-4ECD-A8A2-C560A1DFB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22FAD-9994-4A4E-A915-3E414E569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F99FD-88A9-4AF4-A9ED-4A0D0E466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67307-1F16-4878-8CE5-C333469AE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9ADAE-76C1-4101-B9D0-F340095D1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A76D19-624C-4C5A-B6E1-30880A9EA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3EDAD-7920-4071-9057-80535EC10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DD7F8-F09E-455A-BECE-3A1CC2E5B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EFA94-67F2-460D-808B-8BDD4316E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91990-6D1C-420A-999B-079198091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8786B-8E00-4296-80B1-68826E97C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72044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2500" y="952500"/>
            <a:ext cx="952500" cy="333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345478" y="2490290"/>
            <a:ext cx="4305017" cy="4305017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 rot="5400000">
            <a:off x="8629850" y="1435061"/>
            <a:ext cx="1314049" cy="54471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9277350" y="384414"/>
            <a:ext cx="0" cy="623568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7220871" y="3351609"/>
            <a:ext cx="2554230" cy="255423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826938" y="-984734"/>
            <a:ext cx="1969468" cy="1969468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619384" y="1355229"/>
            <a:ext cx="6286233" cy="1476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轴瓦材料项目可行性研究报告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2176" y="3351609"/>
            <a:ext cx="6273013" cy="655439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61" y="0"/>
            <a:ext cx="3078497" cy="5357813"/>
          </a:xfrm>
          <a:prstGeom prst="rect">
            <a:avLst/>
          </a:prstGeom>
          <a:solidFill>
            <a:schemeClr val="accent3"/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945863" y="-2054816"/>
            <a:ext cx="4305017" cy="4305017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1070470" y="-1193497"/>
            <a:ext cx="2554230" cy="2554230"/>
          </a:xfrm>
          <a:prstGeom prst="ellipse">
            <a:avLst/>
          </a:prstGeom>
          <a:solidFill>
            <a:schemeClr val="accent3">
              <a:alpha val="67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754141" y="890588"/>
            <a:ext cx="5127370" cy="242292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项目总述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轴瓦材料项目建设方案及公用设施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11833" y="4652963"/>
            <a:ext cx="3444166" cy="9906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12036" y="2782468"/>
            <a:ext cx="2833586" cy="2095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61" y="0"/>
            <a:ext cx="3078497" cy="5357813"/>
          </a:xfrm>
          <a:prstGeom prst="rect">
            <a:avLst/>
          </a:prstGeom>
          <a:solidFill>
            <a:schemeClr val="accent3"/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945863" y="-2054816"/>
            <a:ext cx="4305017" cy="4305017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1070470" y="-1193497"/>
            <a:ext cx="2554230" cy="2554230"/>
          </a:xfrm>
          <a:prstGeom prst="ellipse">
            <a:avLst/>
          </a:prstGeom>
          <a:solidFill>
            <a:schemeClr val="accent3">
              <a:alpha val="67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754141" y="890588"/>
            <a:ext cx="5127370" cy="3762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轴瓦材料项目组织机构及劳动定员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轴瓦材料项目实施进度安排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轴瓦材料项目财务评价及经济效益分析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轴瓦材料项目风险分析及应对措施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轴瓦材料项目结论与建议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11833" y="4652963"/>
            <a:ext cx="3444166" cy="9906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12036" y="2782468"/>
            <a:ext cx="2833586" cy="2095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项目总述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项目简介</a:t>
            </a:r>
          </a:p>
        </p:txBody>
      </p:sp>
      <p:sp>
        <p:nvSpPr>
          <p:cNvPr id="25" name="AutoShape 25"/>
          <p:cNvSpPr/>
          <p:nvPr/>
        </p:nvSpPr>
        <p:spPr>
          <a:xfrm>
            <a:off x="7871079" y="-1095442"/>
            <a:ext cx="1953818" cy="195381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15683" y="1699833"/>
            <a:ext cx="7486645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本项目旨在开发一种新型轴瓦材料，以提高发动机性能和降低能耗。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5683" y="1078568"/>
            <a:ext cx="7357045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项目来源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06158" y="3804858"/>
            <a:ext cx="7486645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随着汽车行业的不断发展，对发动机性能的要求越来越高，轴瓦作为发动机的关键部件之一，其性能的提升对发动机性能的提升至关重要。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6158" y="3202643"/>
            <a:ext cx="7562946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cxnSp>
        <p:nvCxnSpPr>
          <p:cNvPr id="32" name="Connector 32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rgbClr val="031A3E"/>
            </a:solidFill>
            <a:headEnd type="oval"/>
          </a:ln>
        </p:spPr>
      </p:cxnSp>
      <p:sp>
        <p:nvSpPr>
          <p:cNvPr id="33" name="AutoShape 33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rgbClr val="031A3E"/>
            </a:solidFill>
            <a:headEnd type="oval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82576" y="3019541"/>
            <a:ext cx="1693333" cy="1426782"/>
          </a:xfrm>
          <a:prstGeom prst="triangl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50717" y="3019541"/>
            <a:ext cx="1693333" cy="1426782"/>
          </a:xfrm>
          <a:prstGeom prst="triangl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915833" y="1336791"/>
            <a:ext cx="1693333" cy="1426782"/>
          </a:xfrm>
          <a:prstGeom prst="triangl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4864" y="733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28" name="Freeform 28"/>
          <p:cNvSpPr/>
          <p:nvPr/>
        </p:nvSpPr>
        <p:spPr>
          <a:xfrm>
            <a:off x="4487333" y="2361406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7259206">
            <a:off x="5147733" y="365184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7221168">
            <a:off x="3836613" y="363940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1" name="Connector 31"/>
          <p:cNvCxnSpPr/>
          <p:nvPr/>
        </p:nvCxnSpPr>
        <p:spPr>
          <a:xfrm>
            <a:off x="5326857" y="2565665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2" name="AutoShape 32"/>
          <p:cNvSpPr/>
          <p:nvPr/>
        </p:nvSpPr>
        <p:spPr>
          <a:xfrm>
            <a:off x="8513498" y="2512748"/>
            <a:ext cx="118533" cy="118533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422900" y="1336791"/>
            <a:ext cx="3017541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对比分析不同材料的性能，选择最优的轴瓦材料。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32788" y="3203840"/>
            <a:ext cx="2492621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评估轴瓦材料在实际应用中的可行性和经济性。</a:t>
            </a:r>
          </a:p>
        </p:txBody>
      </p:sp>
      <p:cxnSp>
        <p:nvCxnSpPr>
          <p:cNvPr id="35" name="Connector 35"/>
          <p:cNvCxnSpPr/>
          <p:nvPr/>
        </p:nvCxnSpPr>
        <p:spPr>
          <a:xfrm>
            <a:off x="5738767" y="4396581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8925409" y="4343665"/>
            <a:ext cx="118533" cy="118533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>
            <a:off x="706988" y="3585898"/>
            <a:ext cx="2963333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06988" y="3523456"/>
            <a:ext cx="118533" cy="118533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78911" y="2478733"/>
            <a:ext cx="2721475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开发一种新型轴瓦材料，具有更高的耐磨性、抗疲劳性和抗腐蚀性。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3915833" y="2916883"/>
            <a:ext cx="1693333" cy="1426782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520633" y="3124956"/>
            <a:ext cx="517033" cy="5170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590683" y="4647951"/>
            <a:ext cx="3521603" cy="3521603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4451" y="-2665986"/>
            <a:ext cx="3521603" cy="3521603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899" y="1371050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4168" y="1476319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858169" y="186959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655252" y="4258850"/>
            <a:ext cx="445312" cy="445312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8899" y="2971250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4168" y="3076519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 flipH="1">
            <a:off x="858169" y="346979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4969007" y="1371050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074275" y="1476319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5218276" y="186959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969007" y="2971250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074275" y="3076519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5218276" y="346979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1230396" y="1371050"/>
            <a:ext cx="3051432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调研市场现有轴瓦材料及其性能，并进行需求分析。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30396" y="2971250"/>
            <a:ext cx="3051432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计算机模拟：利用有限元分析等方法对轴瓦材料的性能进行模拟分析。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716085" y="2971250"/>
            <a:ext cx="3051432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可行性评估：综合考虑材料性能、制造成本、市场需求等因素，评估轴瓦材料在实际应用中的可行性和经济性。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716085" y="1371050"/>
            <a:ext cx="3051432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实验研究：进行材料制备、加工、性能测试及分析。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39980" y="32983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轴瓦材料市场分析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97135" y="1335062"/>
            <a:ext cx="8874115" cy="25641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35081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716026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4518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26132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05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89001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33" y="5052801"/>
            <a:ext cx="9523368" cy="1948849"/>
          </a:xfrm>
          <a:prstGeom prst="doubleWave">
            <a:avLst/>
          </a:prstGeom>
          <a:solidFill>
            <a:schemeClr val="accent1">
              <a:alpha val="7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158" y="4760709"/>
            <a:ext cx="9525000" cy="1731431"/>
          </a:xfrm>
          <a:prstGeom prst="doubleWav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809690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9690" y="2555164"/>
            <a:ext cx="233995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轴瓦材料行业的起源、发展历程、成长情况等。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49671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649671" y="2555164"/>
            <a:ext cx="233995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轴瓦材料行业的市场规模、产值、产量等。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91085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491085" y="2555164"/>
            <a:ext cx="233995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轴瓦材料行业在机械制造业中的地位和作用。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  <p:sp>
        <p:nvSpPr>
          <p:cNvPr id="25" name="AutoShape 25"/>
          <p:cNvSpPr/>
          <p:nvPr/>
        </p:nvSpPr>
        <p:spPr>
          <a:xfrm>
            <a:off x="5986009" y="1361510"/>
            <a:ext cx="2967404" cy="2967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278798" y="1361510"/>
            <a:ext cx="2967404" cy="2967404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1587" y="1361510"/>
            <a:ext cx="2967404" cy="2967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914384" y="1961165"/>
            <a:ext cx="2190366" cy="5104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14384" y="2766490"/>
            <a:ext cx="2288215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轴瓦材料行业的技术创新和发展趋势。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677674" y="1961165"/>
            <a:ext cx="2190366" cy="5104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677674" y="2766490"/>
            <a:ext cx="2288215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轴瓦材料市场的需求趋势和预测分析。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27223" y="1961165"/>
            <a:ext cx="2190366" cy="5104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27223" y="2766490"/>
            <a:ext cx="2288215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轴瓦材料产业的升级转型和升级趋势。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427866" y="1085345"/>
            <a:ext cx="885441" cy="885441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237741" y="1085345"/>
            <a:ext cx="885441" cy="88544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31108" y="1085345"/>
            <a:ext cx="885441" cy="88544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685858" y="1142015"/>
            <a:ext cx="2350408" cy="7905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24661" y="1132490"/>
            <a:ext cx="2298336" cy="7905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531294" y="1132490"/>
            <a:ext cx="2298336" cy="7905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AutoShape 40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948415" y="-202063"/>
            <a:ext cx="5896829" cy="589682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63008" y="17629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674059" y="2435003"/>
            <a:ext cx="4518193" cy="678060"/>
            <a:chOff x="4674059" y="2435003"/>
            <a:chExt cx="4518193" cy="678060"/>
          </a:xfrm>
        </p:grpSpPr>
        <p:sp>
          <p:nvSpPr>
            <p:cNvPr id="28" name="TextBox 28"/>
            <p:cNvSpPr txBox="1"/>
            <p:nvPr/>
          </p:nvSpPr>
          <p:spPr>
            <a:xfrm>
              <a:off x="4674059" y="2435003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企业竞争力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674059" y="2793083"/>
              <a:ext cx="4518193" cy="3199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主要企业的竞争力分析和市场竞争策略。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674059" y="3726139"/>
            <a:ext cx="4518193" cy="678061"/>
            <a:chOff x="4674059" y="3726139"/>
            <a:chExt cx="4518193" cy="678061"/>
          </a:xfrm>
        </p:grpSpPr>
        <p:sp>
          <p:nvSpPr>
            <p:cNvPr id="31" name="TextBox 31"/>
            <p:cNvSpPr txBox="1"/>
            <p:nvPr/>
          </p:nvSpPr>
          <p:spPr>
            <a:xfrm>
              <a:off x="4674059" y="3726139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市场集中度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4674059" y="4084220"/>
              <a:ext cx="4518193" cy="3199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轴瓦材料市场的市场集中度和头部企业市场份额。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674059" y="1147002"/>
            <a:ext cx="353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674059" y="1505083"/>
            <a:ext cx="4453805" cy="3199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轴瓦材料行业内企业数量和分布情况。</a:t>
            </a:r>
          </a:p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78911" y="1010652"/>
            <a:ext cx="3564863" cy="3564863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轴瓦材料项目产品分析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797" r="16797"/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良好的润滑性能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轴瓦材料具有自润滑性能，可减少轴颈和轴承座的摩擦损失，降低能耗。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高耐磨性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轴瓦材料具有高耐磨性，可减少轴磨损和维修次数，提高设备运转效率。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抗疲劳性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轴瓦材料具有抗疲劳性，可承受反复载荷作用，延长设备使用寿命。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轴瓦材料可用于矿山机械中的挖掘机、装载机、破碎机等设备的轴瓦。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矿山机械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轴瓦材料可用于发电机组、电动机等设备的轴瓦。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电力行业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轴瓦材料可用于各种机床、压力机等设备的轴瓦。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3" name="AutoShape 13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产品应用领域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5" name="AutoShape 5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TextBox 25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产品市场前景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355440" y="1226199"/>
            <a:ext cx="3296288" cy="3296288"/>
          </a:xfrm>
          <a:prstGeom prst="ellipse">
            <a:avLst/>
          </a:prstGeom>
        </p:spPr>
      </p:pic>
      <p:grpSp>
        <p:nvGrpSpPr>
          <p:cNvPr id="27" name="Group 27"/>
          <p:cNvGrpSpPr/>
          <p:nvPr/>
        </p:nvGrpSpPr>
        <p:grpSpPr>
          <a:xfrm>
            <a:off x="4033697" y="1011588"/>
            <a:ext cx="4894440" cy="1147020"/>
            <a:chOff x="4033697" y="1011588"/>
            <a:chExt cx="4894440" cy="1147020"/>
          </a:xfrm>
        </p:grpSpPr>
        <p:sp>
          <p:nvSpPr>
            <p:cNvPr id="28" name="AutoShape 28"/>
            <p:cNvSpPr/>
            <p:nvPr/>
          </p:nvSpPr>
          <p:spPr>
            <a:xfrm>
              <a:off x="4163121" y="1011588"/>
              <a:ext cx="4765016" cy="1147020"/>
            </a:xfrm>
            <a:prstGeom prst="rect">
              <a:avLst/>
            </a:prstGeom>
            <a:solidFill>
              <a:schemeClr val="accent2"/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4400711" y="1112782"/>
              <a:ext cx="2386908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市场需求量大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4400711" y="1492740"/>
              <a:ext cx="435005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轴瓦材料在制造业、电力行业、矿山机械等领域均有广泛应用，市场需求量大。</a:t>
              </a: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033697" y="1011588"/>
              <a:ext cx="129424" cy="1147020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033697" y="2300833"/>
            <a:ext cx="4894440" cy="1147020"/>
            <a:chOff x="4033697" y="2300833"/>
            <a:chExt cx="4894440" cy="1147020"/>
          </a:xfrm>
        </p:grpSpPr>
        <p:sp>
          <p:nvSpPr>
            <p:cNvPr id="33" name="AutoShape 33"/>
            <p:cNvSpPr/>
            <p:nvPr/>
          </p:nvSpPr>
          <p:spPr>
            <a:xfrm>
              <a:off x="4163121" y="2300833"/>
              <a:ext cx="4765016" cy="1147020"/>
            </a:xfrm>
            <a:prstGeom prst="rect">
              <a:avLst/>
            </a:prstGeom>
            <a:solidFill>
              <a:schemeClr val="accent2"/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4400711" y="2402027"/>
              <a:ext cx="2386908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技术优势明显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4400711" y="2781985"/>
              <a:ext cx="435005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轴瓦材料所具有的高耐磨性、抗疲劳性和良好润滑性能，使其在市场上具有明显的技术优势。</a:t>
              </a:r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033697" y="2300833"/>
              <a:ext cx="129424" cy="1147020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4033697" y="3590078"/>
            <a:ext cx="4894440" cy="1147020"/>
            <a:chOff x="4033697" y="3590078"/>
            <a:chExt cx="4894440" cy="1147020"/>
          </a:xfrm>
        </p:grpSpPr>
        <p:sp>
          <p:nvSpPr>
            <p:cNvPr id="38" name="AutoShape 38"/>
            <p:cNvSpPr/>
            <p:nvPr/>
          </p:nvSpPr>
          <p:spPr>
            <a:xfrm>
              <a:off x="4163121" y="3590078"/>
              <a:ext cx="4765016" cy="1147020"/>
            </a:xfrm>
            <a:prstGeom prst="rect">
              <a:avLst/>
            </a:prstGeom>
            <a:solidFill>
              <a:schemeClr val="accent2"/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4400711" y="3691272"/>
              <a:ext cx="2386908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持续发展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4400711" y="4071231"/>
              <a:ext cx="435005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随着科技的不断发展，轴瓦材料的应用领域将进一步扩大，市场前景广阔。</a:t>
              </a:r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033697" y="3590078"/>
              <a:ext cx="129424" cy="1147020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轴瓦材料项目技术方案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25" r="16625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轴瓦材料项目技术来源于国内自主创新和引进国际先进技术的结合，具有自主知识产权。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轴瓦材料的制造工艺和设备具备国际先进水平，能够满足高精度、高强度、高耐磨等高性能轴瓦产品的需求。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技术来源及先进性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4703049" y="-1501342"/>
            <a:ext cx="7943824" cy="7943824"/>
          </a:xfrm>
          <a:prstGeom prst="ellipse">
            <a:avLst/>
          </a:prstGeom>
          <a:gradFill>
            <a:gsLst>
              <a:gs pos="0">
                <a:schemeClr val="lt1">
                  <a:alpha val="10000"/>
                </a:schemeClr>
              </a:gs>
              <a:gs pos="100000">
                <a:schemeClr val="accent2">
                  <a:alpha val="1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3121873" y="-1293006"/>
            <a:ext cx="7943824" cy="7943824"/>
          </a:xfrm>
          <a:prstGeom prst="ellipse">
            <a:avLst/>
          </a:prstGeom>
          <a:gradFill>
            <a:gsLst>
              <a:gs pos="0">
                <a:schemeClr val="lt1">
                  <a:alpha val="10000"/>
                </a:schemeClr>
              </a:gs>
              <a:gs pos="100000">
                <a:schemeClr val="accent2">
                  <a:alpha val="1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49576" y="1465982"/>
            <a:ext cx="2425849" cy="2425849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780220" y="1696627"/>
            <a:ext cx="1964559" cy="1964559"/>
          </a:xfrm>
          <a:prstGeom prst="ellipse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49257" y="1583531"/>
            <a:ext cx="2708420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对现有轴瓦材料制造生产线进行技术改造，以提高生产效率、降低生产成本、提高产品质量和竞争力。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06264" y="1583531"/>
            <a:ext cx="2708420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采用自动化、智能化制造技术和装备，减少人工干预，实现制造过程的精准控制和优化。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技术改造方案</a:t>
            </a:r>
          </a:p>
        </p:txBody>
      </p:sp>
      <p:sp>
        <p:nvSpPr>
          <p:cNvPr id="31" name="Freeform 31"/>
          <p:cNvSpPr/>
          <p:nvPr/>
        </p:nvSpPr>
        <p:spPr>
          <a:xfrm>
            <a:off x="4299809" y="2216215"/>
            <a:ext cx="925383" cy="92538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技术风险主要包括技术更新换代、技术人才流失、技术泄密等。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应对措施包括加强技术研发和知识产权保护、建立技术人才培训和储备机制、实施技术保密措施等。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技术风险及应对措施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轴瓦材料项目建设方案及公用设施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https://d.book118.com/728072044117006036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2024-09-16T05:33:43.413</cp:lastPrinted>
  <dcterms:created xsi:type="dcterms:W3CDTF">2024-09-15T21:33:43Z</dcterms:created>
  <dcterms:modified xsi:type="dcterms:W3CDTF">2024-09-15T21:33:45Z</dcterms:modified>
</cp:coreProperties>
</file>